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sldIdLst>
    <p:sldId id="256" r:id="rId2"/>
    <p:sldId id="257" r:id="rId3"/>
    <p:sldId id="258" r:id="rId4"/>
    <p:sldId id="273" r:id="rId5"/>
    <p:sldId id="259" r:id="rId6"/>
    <p:sldId id="274" r:id="rId7"/>
    <p:sldId id="272" r:id="rId8"/>
    <p:sldId id="260" r:id="rId9"/>
    <p:sldId id="261" r:id="rId10"/>
    <p:sldId id="262" r:id="rId11"/>
    <p:sldId id="264" r:id="rId12"/>
    <p:sldId id="265" r:id="rId13"/>
    <p:sldId id="277" r:id="rId14"/>
    <p:sldId id="266" r:id="rId15"/>
    <p:sldId id="281" r:id="rId16"/>
    <p:sldId id="268" r:id="rId17"/>
    <p:sldId id="269" r:id="rId18"/>
    <p:sldId id="278" r:id="rId19"/>
    <p:sldId id="270" r:id="rId20"/>
    <p:sldId id="271" r:id="rId21"/>
    <p:sldId id="282" r:id="rId22"/>
    <p:sldId id="284" r:id="rId23"/>
    <p:sldId id="275" r:id="rId24"/>
    <p:sldId id="276" r:id="rId25"/>
    <p:sldId id="280"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59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34" autoAdjust="0"/>
    <p:restoredTop sz="87386" autoAdjust="0"/>
  </p:normalViewPr>
  <p:slideViewPr>
    <p:cSldViewPr snapToGrid="0">
      <p:cViewPr varScale="1">
        <p:scale>
          <a:sx n="76" d="100"/>
          <a:sy n="76" d="100"/>
        </p:scale>
        <p:origin x="1032" y="72"/>
      </p:cViewPr>
      <p:guideLst/>
    </p:cSldViewPr>
  </p:slideViewPr>
  <p:notesTextViewPr>
    <p:cViewPr>
      <p:scale>
        <a:sx n="1" d="1"/>
        <a:sy n="1" d="1"/>
      </p:scale>
      <p:origin x="0" y="0"/>
    </p:cViewPr>
  </p:notesTextViewPr>
  <p:notesViewPr>
    <p:cSldViewPr snapToGrid="0">
      <p:cViewPr varScale="1">
        <p:scale>
          <a:sx n="66" d="100"/>
          <a:sy n="66"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a29539510ef25d15/Research/Experiments/Interaction/evaluation_xe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a29539510ef25d15/Research/Experiments/Interaction/evaluation_xe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a29539510ef25d15/Research/Experiments/Interaction/evaluation_xe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a29539510ef25d15/Research/Experiments/Interaction/evaluation_xe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a29539510ef25d15/Research/Experiments/Interaction/evaluation_xe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a29539510ef25d15/Research/Experiments/Interaction/evaluation_xeo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a29539510ef25d15/Research/Experiments/Interaction/evaluation_xeon.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a29539510ef25d15/Research/Experiments/Interaction/evaluation_xeon.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a29539510ef25d15/Research/Experiments/Interaction/evaluation_xeon.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849583333333334"/>
          <c:y val="0.14246785714285715"/>
          <c:w val="0.79896041666666662"/>
          <c:h val="0.71532043650793653"/>
        </c:manualLayout>
      </c:layout>
      <c:scatterChart>
        <c:scatterStyle val="smoothMarker"/>
        <c:varyColors val="0"/>
        <c:ser>
          <c:idx val="1"/>
          <c:order val="1"/>
          <c:tx>
            <c:strRef>
              <c:f>'Result &amp; Graph -multicore imp.-'!$D$4</c:f>
              <c:strCache>
                <c:ptCount val="1"/>
                <c:pt idx="0">
                  <c:v>SimpleGrid</c:v>
                </c:pt>
              </c:strCache>
              <c:extLst xmlns:c15="http://schemas.microsoft.com/office/drawing/2012/chart"/>
            </c:strRef>
          </c:tx>
          <c:spPr>
            <a:ln w="12700" cap="rnd">
              <a:solidFill>
                <a:schemeClr val="tx1"/>
              </a:solidFill>
              <a:round/>
            </a:ln>
            <a:effectLst/>
          </c:spPr>
          <c:marker>
            <c:symbol val="diamond"/>
            <c:size val="8"/>
            <c:spPr>
              <a:noFill/>
              <a:ln w="12700">
                <a:solidFill>
                  <a:schemeClr val="tx1"/>
                </a:solidFill>
              </a:ln>
              <a:effectLst/>
            </c:spPr>
          </c:marker>
          <c:xVal>
            <c:numRef>
              <c:f>'Result &amp; Graph -multicore imp.-'!$B$65:$B$77</c:f>
              <c:numCache>
                <c:formatCode>General</c:formatCode>
                <c:ptCount val="13"/>
                <c:pt idx="0">
                  <c:v>4</c:v>
                </c:pt>
                <c:pt idx="1">
                  <c:v>4.5</c:v>
                </c:pt>
                <c:pt idx="2">
                  <c:v>5</c:v>
                </c:pt>
                <c:pt idx="3">
                  <c:v>5.5</c:v>
                </c:pt>
                <c:pt idx="4">
                  <c:v>6</c:v>
                </c:pt>
                <c:pt idx="5">
                  <c:v>6.5</c:v>
                </c:pt>
                <c:pt idx="6">
                  <c:v>7</c:v>
                </c:pt>
                <c:pt idx="7">
                  <c:v>7.5</c:v>
                </c:pt>
                <c:pt idx="8">
                  <c:v>8</c:v>
                </c:pt>
                <c:pt idx="9">
                  <c:v>8.5</c:v>
                </c:pt>
                <c:pt idx="10">
                  <c:v>9</c:v>
                </c:pt>
                <c:pt idx="11">
                  <c:v>9.5</c:v>
                </c:pt>
                <c:pt idx="12">
                  <c:v>10</c:v>
                </c:pt>
              </c:numCache>
              <c:extLst xmlns:c15="http://schemas.microsoft.com/office/drawing/2012/chart"/>
            </c:numRef>
          </c:xVal>
          <c:yVal>
            <c:numRef>
              <c:f>'Result &amp; Graph -multicore imp.-'!$D$245:$D$257</c:f>
              <c:numCache>
                <c:formatCode>General</c:formatCode>
                <c:ptCount val="13"/>
                <c:pt idx="0">
                  <c:v>4261.6000000000004</c:v>
                </c:pt>
                <c:pt idx="1">
                  <c:v>5227.62</c:v>
                </c:pt>
                <c:pt idx="2">
                  <c:v>6331.01</c:v>
                </c:pt>
                <c:pt idx="3">
                  <c:v>7754.56</c:v>
                </c:pt>
                <c:pt idx="4">
                  <c:v>8732.4699999999993</c:v>
                </c:pt>
                <c:pt idx="5">
                  <c:v>10100.1</c:v>
                </c:pt>
                <c:pt idx="6">
                  <c:v>11637.8</c:v>
                </c:pt>
                <c:pt idx="7">
                  <c:v>13148.1</c:v>
                </c:pt>
                <c:pt idx="8">
                  <c:v>14898.2</c:v>
                </c:pt>
                <c:pt idx="9">
                  <c:v>16679.5</c:v>
                </c:pt>
                <c:pt idx="10">
                  <c:v>18402</c:v>
                </c:pt>
                <c:pt idx="11">
                  <c:v>20907</c:v>
                </c:pt>
                <c:pt idx="12">
                  <c:v>22607.3</c:v>
                </c:pt>
              </c:numCache>
            </c:numRef>
          </c:yVal>
          <c:smooth val="0"/>
          <c:extLst xmlns:c15="http://schemas.microsoft.com/office/drawing/2012/chart">
            <c:ext xmlns:c16="http://schemas.microsoft.com/office/drawing/2014/chart" uri="{C3380CC4-5D6E-409C-BE32-E72D297353CC}">
              <c16:uniqueId val="{00000000-F478-45ED-A6D0-A784E4C00984}"/>
            </c:ext>
          </c:extLst>
        </c:ser>
        <c:ser>
          <c:idx val="3"/>
          <c:order val="2"/>
          <c:tx>
            <c:strRef>
              <c:f>'Result &amp; Graph -multicore imp.-'!$E$64</c:f>
              <c:strCache>
                <c:ptCount val="1"/>
                <c:pt idx="0">
                  <c:v>BIGrid</c:v>
                </c:pt>
              </c:strCache>
            </c:strRef>
          </c:tx>
          <c:spPr>
            <a:ln w="28575" cap="rnd">
              <a:solidFill>
                <a:schemeClr val="accent2"/>
              </a:solidFill>
              <a:round/>
            </a:ln>
            <a:effectLst/>
          </c:spPr>
          <c:marker>
            <c:symbol val="triangle"/>
            <c:size val="7"/>
            <c:spPr>
              <a:noFill/>
              <a:ln w="28575">
                <a:solidFill>
                  <a:schemeClr val="accent2"/>
                </a:solidFill>
              </a:ln>
              <a:effectLst/>
            </c:spPr>
          </c:marker>
          <c:xVal>
            <c:numRef>
              <c:f>'Result &amp; Graph -multicore imp.-'!$B$65:$B$77</c:f>
              <c:numCache>
                <c:formatCode>General</c:formatCode>
                <c:ptCount val="13"/>
                <c:pt idx="0">
                  <c:v>4</c:v>
                </c:pt>
                <c:pt idx="1">
                  <c:v>4.5</c:v>
                </c:pt>
                <c:pt idx="2">
                  <c:v>5</c:v>
                </c:pt>
                <c:pt idx="3">
                  <c:v>5.5</c:v>
                </c:pt>
                <c:pt idx="4">
                  <c:v>6</c:v>
                </c:pt>
                <c:pt idx="5">
                  <c:v>6.5</c:v>
                </c:pt>
                <c:pt idx="6">
                  <c:v>7</c:v>
                </c:pt>
                <c:pt idx="7">
                  <c:v>7.5</c:v>
                </c:pt>
                <c:pt idx="8">
                  <c:v>8</c:v>
                </c:pt>
                <c:pt idx="9">
                  <c:v>8.5</c:v>
                </c:pt>
                <c:pt idx="10">
                  <c:v>9</c:v>
                </c:pt>
                <c:pt idx="11">
                  <c:v>9.5</c:v>
                </c:pt>
                <c:pt idx="12">
                  <c:v>10</c:v>
                </c:pt>
              </c:numCache>
            </c:numRef>
          </c:xVal>
          <c:yVal>
            <c:numRef>
              <c:f>'Result &amp; Graph -multicore imp.-'!$E$245:$E$257</c:f>
              <c:numCache>
                <c:formatCode>General</c:formatCode>
                <c:ptCount val="13"/>
                <c:pt idx="0">
                  <c:v>271.09199999999998</c:v>
                </c:pt>
                <c:pt idx="1">
                  <c:v>273.97500000000002</c:v>
                </c:pt>
                <c:pt idx="2">
                  <c:v>274.39699999999999</c:v>
                </c:pt>
                <c:pt idx="3">
                  <c:v>275.68200000000002</c:v>
                </c:pt>
                <c:pt idx="4">
                  <c:v>276.72699999999998</c:v>
                </c:pt>
                <c:pt idx="5">
                  <c:v>282.577</c:v>
                </c:pt>
                <c:pt idx="6">
                  <c:v>277.70800000000003</c:v>
                </c:pt>
                <c:pt idx="7">
                  <c:v>305.60500000000002</c:v>
                </c:pt>
                <c:pt idx="8">
                  <c:v>304.87299999999999</c:v>
                </c:pt>
                <c:pt idx="9">
                  <c:v>321.48899999999998</c:v>
                </c:pt>
                <c:pt idx="10">
                  <c:v>318.25900000000001</c:v>
                </c:pt>
                <c:pt idx="11">
                  <c:v>338.39299999999997</c:v>
                </c:pt>
                <c:pt idx="12">
                  <c:v>336.358</c:v>
                </c:pt>
              </c:numCache>
            </c:numRef>
          </c:yVal>
          <c:smooth val="0"/>
          <c:extLst>
            <c:ext xmlns:c16="http://schemas.microsoft.com/office/drawing/2014/chart" uri="{C3380CC4-5D6E-409C-BE32-E72D297353CC}">
              <c16:uniqueId val="{00000001-F478-45ED-A6D0-A784E4C00984}"/>
            </c:ext>
          </c:extLst>
        </c:ser>
        <c:ser>
          <c:idx val="2"/>
          <c:order val="3"/>
          <c:tx>
            <c:strRef>
              <c:f>'Result &amp; Graph -multicore imp.-'!$F$4</c:f>
              <c:strCache>
                <c:ptCount val="1"/>
                <c:pt idx="0">
                  <c:v>BIGrid-label</c:v>
                </c:pt>
              </c:strCache>
            </c:strRef>
          </c:tx>
          <c:spPr>
            <a:ln w="28575" cap="rnd">
              <a:solidFill>
                <a:srgbClr val="002060"/>
              </a:solidFill>
              <a:round/>
            </a:ln>
            <a:effectLst/>
          </c:spPr>
          <c:marker>
            <c:symbol val="square"/>
            <c:size val="7"/>
            <c:spPr>
              <a:noFill/>
              <a:ln w="28575">
                <a:solidFill>
                  <a:srgbClr val="002060"/>
                </a:solidFill>
              </a:ln>
              <a:effectLst/>
            </c:spPr>
          </c:marker>
          <c:xVal>
            <c:numRef>
              <c:f>'Result &amp; Graph -multicore imp.-'!$B$65:$B$77</c:f>
              <c:numCache>
                <c:formatCode>General</c:formatCode>
                <c:ptCount val="13"/>
                <c:pt idx="0">
                  <c:v>4</c:v>
                </c:pt>
                <c:pt idx="1">
                  <c:v>4.5</c:v>
                </c:pt>
                <c:pt idx="2">
                  <c:v>5</c:v>
                </c:pt>
                <c:pt idx="3">
                  <c:v>5.5</c:v>
                </c:pt>
                <c:pt idx="4">
                  <c:v>6</c:v>
                </c:pt>
                <c:pt idx="5">
                  <c:v>6.5</c:v>
                </c:pt>
                <c:pt idx="6">
                  <c:v>7</c:v>
                </c:pt>
                <c:pt idx="7">
                  <c:v>7.5</c:v>
                </c:pt>
                <c:pt idx="8">
                  <c:v>8</c:v>
                </c:pt>
                <c:pt idx="9">
                  <c:v>8.5</c:v>
                </c:pt>
                <c:pt idx="10">
                  <c:v>9</c:v>
                </c:pt>
                <c:pt idx="11">
                  <c:v>9.5</c:v>
                </c:pt>
                <c:pt idx="12">
                  <c:v>10</c:v>
                </c:pt>
              </c:numCache>
            </c:numRef>
          </c:xVal>
          <c:yVal>
            <c:numRef>
              <c:f>'Result &amp; Graph -multicore imp.-'!$F$245:$F$257</c:f>
              <c:numCache>
                <c:formatCode>General</c:formatCode>
                <c:ptCount val="13"/>
                <c:pt idx="0">
                  <c:v>199.11199999999999</c:v>
                </c:pt>
                <c:pt idx="1">
                  <c:v>196.06899999999999</c:v>
                </c:pt>
                <c:pt idx="2">
                  <c:v>193.83699999999999</c:v>
                </c:pt>
                <c:pt idx="3">
                  <c:v>191.99799999999999</c:v>
                </c:pt>
                <c:pt idx="4">
                  <c:v>192.434</c:v>
                </c:pt>
                <c:pt idx="5">
                  <c:v>200.40899999999999</c:v>
                </c:pt>
                <c:pt idx="6">
                  <c:v>197.94200000000001</c:v>
                </c:pt>
                <c:pt idx="7">
                  <c:v>213.15199999999999</c:v>
                </c:pt>
                <c:pt idx="8">
                  <c:v>208.154</c:v>
                </c:pt>
                <c:pt idx="9">
                  <c:v>225.02</c:v>
                </c:pt>
                <c:pt idx="10">
                  <c:v>223.511</c:v>
                </c:pt>
                <c:pt idx="11">
                  <c:v>245.982</c:v>
                </c:pt>
                <c:pt idx="12">
                  <c:v>241.40899999999999</c:v>
                </c:pt>
              </c:numCache>
            </c:numRef>
          </c:yVal>
          <c:smooth val="0"/>
          <c:extLst>
            <c:ext xmlns:c16="http://schemas.microsoft.com/office/drawing/2014/chart" uri="{C3380CC4-5D6E-409C-BE32-E72D297353CC}">
              <c16:uniqueId val="{00000002-F478-45ED-A6D0-A784E4C00984}"/>
            </c:ext>
          </c:extLst>
        </c:ser>
        <c:dLbls>
          <c:showLegendKey val="0"/>
          <c:showVal val="0"/>
          <c:showCatName val="0"/>
          <c:showSerName val="0"/>
          <c:showPercent val="0"/>
          <c:showBubbleSize val="0"/>
        </c:dLbls>
        <c:axId val="-91322960"/>
        <c:axId val="-91330032"/>
        <c:extLst>
          <c:ext xmlns:c15="http://schemas.microsoft.com/office/drawing/2012/chart" uri="{02D57815-91ED-43cb-92C2-25804820EDAC}">
            <c15:filteredScatterSeries>
              <c15:ser>
                <c:idx val="0"/>
                <c:order val="0"/>
                <c:tx>
                  <c:strRef>
                    <c:extLst>
                      <c:ext uri="{02D57815-91ED-43cb-92C2-25804820EDAC}">
                        <c15:formulaRef>
                          <c15:sqref>'Result &amp; Graph -multicore imp.-'!$C$4</c15:sqref>
                        </c15:formulaRef>
                      </c:ext>
                    </c:extLst>
                    <c:strCache>
                      <c:ptCount val="1"/>
                      <c:pt idx="0">
                        <c:v>NestedLoop</c:v>
                      </c:pt>
                    </c:strCache>
                  </c:strRef>
                </c:tx>
                <c:spPr>
                  <a:ln w="19050" cap="rnd">
                    <a:solidFill>
                      <a:schemeClr val="accent1"/>
                    </a:solidFill>
                    <a:round/>
                  </a:ln>
                  <a:effectLst/>
                </c:spPr>
                <c:marker>
                  <c:symbol val="x"/>
                  <c:size val="8"/>
                  <c:spPr>
                    <a:noFill/>
                    <a:ln w="12700">
                      <a:solidFill>
                        <a:schemeClr val="tx1"/>
                      </a:solidFill>
                    </a:ln>
                    <a:effectLst/>
                  </c:spPr>
                </c:marker>
                <c:xVal>
                  <c:numRef>
                    <c:extLst>
                      <c:ext uri="{02D57815-91ED-43cb-92C2-25804820EDAC}">
                        <c15:formulaRef>
                          <c15:sqref>'Result &amp; Graph -multicore imp.-'!$B$65:$B$77</c15:sqref>
                        </c15:formulaRef>
                      </c:ext>
                    </c:extLst>
                    <c:numCache>
                      <c:formatCode>General</c:formatCode>
                      <c:ptCount val="13"/>
                      <c:pt idx="0">
                        <c:v>4</c:v>
                      </c:pt>
                      <c:pt idx="1">
                        <c:v>4.5</c:v>
                      </c:pt>
                      <c:pt idx="2">
                        <c:v>5</c:v>
                      </c:pt>
                      <c:pt idx="3">
                        <c:v>5.5</c:v>
                      </c:pt>
                      <c:pt idx="4">
                        <c:v>6</c:v>
                      </c:pt>
                      <c:pt idx="5">
                        <c:v>6.5</c:v>
                      </c:pt>
                      <c:pt idx="6">
                        <c:v>7</c:v>
                      </c:pt>
                      <c:pt idx="7">
                        <c:v>7.5</c:v>
                      </c:pt>
                      <c:pt idx="8">
                        <c:v>8</c:v>
                      </c:pt>
                      <c:pt idx="9">
                        <c:v>8.5</c:v>
                      </c:pt>
                      <c:pt idx="10">
                        <c:v>9</c:v>
                      </c:pt>
                      <c:pt idx="11">
                        <c:v>9.5</c:v>
                      </c:pt>
                      <c:pt idx="12">
                        <c:v>10</c:v>
                      </c:pt>
                    </c:numCache>
                  </c:numRef>
                </c:xVal>
                <c:yVal>
                  <c:numRef>
                    <c:extLst>
                      <c:ext uri="{02D57815-91ED-43cb-92C2-25804820EDAC}">
                        <c15:formulaRef>
                          <c15:sqref>'Result &amp; Graph -multicore imp.-'!$C$245:$C$257</c15:sqref>
                        </c15:formulaRef>
                      </c:ext>
                    </c:extLst>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yVal>
                <c:smooth val="0"/>
                <c:extLst>
                  <c:ext xmlns:c16="http://schemas.microsoft.com/office/drawing/2014/chart" uri="{C3380CC4-5D6E-409C-BE32-E72D297353CC}">
                    <c16:uniqueId val="{00000003-F478-45ED-A6D0-A784E4C00984}"/>
                  </c:ext>
                </c:extLst>
              </c15:ser>
            </c15:filteredScatterSeries>
          </c:ext>
        </c:extLst>
      </c:scatterChart>
      <c:valAx>
        <c:axId val="-91322960"/>
        <c:scaling>
          <c:orientation val="minMax"/>
          <c:max val="10"/>
          <c:min val="4"/>
        </c:scaling>
        <c:delete val="0"/>
        <c:axPos val="b"/>
        <c:title>
          <c:tx>
            <c:rich>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altLang="ja-JP" sz="1800" i="1" dirty="0">
                    <a:solidFill>
                      <a:schemeClr val="tx1"/>
                    </a:solidFill>
                    <a:latin typeface="Times New Roman" panose="02020603050405020304" pitchFamily="18" charset="0"/>
                    <a:cs typeface="Times New Roman" panose="02020603050405020304" pitchFamily="18" charset="0"/>
                  </a:rPr>
                  <a:t>r </a:t>
                </a:r>
                <a:r>
                  <a:rPr lang="en-US" altLang="ja-JP" sz="1800" i="0" dirty="0" smtClean="0">
                    <a:solidFill>
                      <a:schemeClr val="tx1"/>
                    </a:solidFill>
                    <a:latin typeface="Segoe UI" panose="020B0502040204020203" pitchFamily="34" charset="0"/>
                    <a:cs typeface="Segoe UI" panose="020B0502040204020203" pitchFamily="34" charset="0"/>
                  </a:rPr>
                  <a:t>(</a:t>
                </a:r>
                <a:r>
                  <a:rPr lang="en-US" altLang="ja-JP" sz="1800" i="0" dirty="0" err="1">
                    <a:solidFill>
                      <a:schemeClr val="tx1"/>
                    </a:solidFill>
                    <a:latin typeface="Segoe UI" panose="020B0502040204020203" pitchFamily="34" charset="0"/>
                    <a:cs typeface="Segoe UI" panose="020B0502040204020203" pitchFamily="34" charset="0"/>
                  </a:rPr>
                  <a:t>S</a:t>
                </a:r>
                <a:r>
                  <a:rPr lang="en-US" altLang="ja-JP" sz="1800" i="0" dirty="0" err="1" smtClean="0">
                    <a:solidFill>
                      <a:schemeClr val="tx1"/>
                    </a:solidFill>
                    <a:latin typeface="Segoe UI" panose="020B0502040204020203" pitchFamily="34" charset="0"/>
                    <a:cs typeface="Segoe UI" panose="020B0502040204020203" pitchFamily="34" charset="0"/>
                  </a:rPr>
                  <a:t>yn</a:t>
                </a:r>
                <a:r>
                  <a:rPr lang="en-US" altLang="ja-JP" sz="1800" i="0" dirty="0">
                    <a:solidFill>
                      <a:schemeClr val="tx1"/>
                    </a:solidFill>
                    <a:latin typeface="Segoe UI" panose="020B0502040204020203" pitchFamily="34" charset="0"/>
                    <a:cs typeface="Segoe UI" panose="020B0502040204020203" pitchFamily="34" charset="0"/>
                  </a:rPr>
                  <a:t>)</a:t>
                </a:r>
                <a:endParaRPr lang="ja-JP" altLang="en-US" sz="1800" i="0" dirty="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91330032"/>
        <c:crosses val="autoZero"/>
        <c:crossBetween val="midCat"/>
      </c:valAx>
      <c:valAx>
        <c:axId val="-91330032"/>
        <c:scaling>
          <c:logBase val="10"/>
          <c:orientation val="minMax"/>
          <c:max val="100000"/>
          <c:min val="100"/>
        </c:scaling>
        <c:delete val="0"/>
        <c:axPos val="l"/>
        <c:title>
          <c:tx>
            <c:rich>
              <a:bodyPr rot="-5400000" spcFirstLastPara="1" vertOverflow="ellipsis" vert="horz" wrap="square" anchor="ctr" anchorCtr="1"/>
              <a:lstStyle/>
              <a:p>
                <a:pPr>
                  <a:defRPr sz="18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800">
                    <a:solidFill>
                      <a:schemeClr val="tx1"/>
                    </a:solidFill>
                    <a:latin typeface="Segoe UI" panose="020B0502040204020203" pitchFamily="34" charset="0"/>
                    <a:cs typeface="Segoe UI" panose="020B0502040204020203" pitchFamily="34" charset="0"/>
                  </a:rPr>
                  <a:t>Run time [sec]</a:t>
                </a:r>
                <a:endParaRPr lang="ja-JP" altLang="en-US" sz="180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91322960"/>
        <c:crosses val="autoZero"/>
        <c:crossBetween val="midCat"/>
      </c:valAx>
      <c:spPr>
        <a:noFill/>
        <a:ln>
          <a:solidFill>
            <a:schemeClr val="bg1">
              <a:lumMod val="75000"/>
            </a:schemeClr>
          </a:solidFill>
        </a:ln>
        <a:effectLst/>
      </c:spPr>
    </c:plotArea>
    <c:legend>
      <c:legendPos val="b"/>
      <c:layout>
        <c:manualLayout>
          <c:xMode val="edge"/>
          <c:yMode val="edge"/>
          <c:x val="1.5172837437873454E-2"/>
          <c:y val="9.9332567337729657E-3"/>
          <c:w val="0.98482716256212655"/>
          <c:h val="0.117583955477866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546203703703704"/>
          <c:y val="0.14289662698412697"/>
          <c:w val="0.80694074074074074"/>
          <c:h val="0.71533650793650783"/>
        </c:manualLayout>
      </c:layout>
      <c:scatterChart>
        <c:scatterStyle val="smoothMarker"/>
        <c:varyColors val="0"/>
        <c:ser>
          <c:idx val="0"/>
          <c:order val="0"/>
          <c:tx>
            <c:strRef>
              <c:f>'Result &amp; Graph -multicore imp.-'!$C$4</c:f>
              <c:strCache>
                <c:ptCount val="1"/>
                <c:pt idx="0">
                  <c:v>NestedLoop</c:v>
                </c:pt>
              </c:strCache>
            </c:strRef>
          </c:tx>
          <c:spPr>
            <a:ln w="12700" cap="rnd">
              <a:solidFill>
                <a:schemeClr val="tx1"/>
              </a:solidFill>
              <a:round/>
            </a:ln>
            <a:effectLst/>
          </c:spPr>
          <c:marker>
            <c:symbol val="x"/>
            <c:size val="8"/>
            <c:spPr>
              <a:noFill/>
              <a:ln w="12700">
                <a:solidFill>
                  <a:schemeClr val="tx1"/>
                </a:solidFill>
              </a:ln>
              <a:effectLst/>
            </c:spPr>
          </c:marker>
          <c:xVal>
            <c:numRef>
              <c:f>'Result &amp; Graph -multicore imp.-'!$B$5:$B$17</c:f>
              <c:numCache>
                <c:formatCode>General</c:formatCode>
                <c:ptCount val="13"/>
                <c:pt idx="0">
                  <c:v>4</c:v>
                </c:pt>
                <c:pt idx="1">
                  <c:v>4.5</c:v>
                </c:pt>
                <c:pt idx="2">
                  <c:v>5</c:v>
                </c:pt>
                <c:pt idx="3">
                  <c:v>5.5</c:v>
                </c:pt>
                <c:pt idx="4">
                  <c:v>6</c:v>
                </c:pt>
                <c:pt idx="5">
                  <c:v>6.5</c:v>
                </c:pt>
                <c:pt idx="6">
                  <c:v>7</c:v>
                </c:pt>
                <c:pt idx="7">
                  <c:v>7.5</c:v>
                </c:pt>
                <c:pt idx="8">
                  <c:v>8</c:v>
                </c:pt>
                <c:pt idx="9">
                  <c:v>8.5</c:v>
                </c:pt>
                <c:pt idx="10">
                  <c:v>9</c:v>
                </c:pt>
                <c:pt idx="11">
                  <c:v>9.5</c:v>
                </c:pt>
                <c:pt idx="12">
                  <c:v>10</c:v>
                </c:pt>
              </c:numCache>
            </c:numRef>
          </c:xVal>
          <c:yVal>
            <c:numRef>
              <c:f>'Result &amp; Graph -multicore imp.-'!$C$5:$C$17</c:f>
              <c:numCache>
                <c:formatCode>General</c:formatCode>
                <c:ptCount val="13"/>
                <c:pt idx="0">
                  <c:v>2817.87</c:v>
                </c:pt>
                <c:pt idx="1">
                  <c:v>2413.15</c:v>
                </c:pt>
                <c:pt idx="2">
                  <c:v>2114.77</c:v>
                </c:pt>
                <c:pt idx="3">
                  <c:v>1841.71</c:v>
                </c:pt>
                <c:pt idx="4">
                  <c:v>1624.77</c:v>
                </c:pt>
                <c:pt idx="5">
                  <c:v>1441.5</c:v>
                </c:pt>
                <c:pt idx="6">
                  <c:v>1272.3800000000001</c:v>
                </c:pt>
                <c:pt idx="7">
                  <c:v>1136.79</c:v>
                </c:pt>
                <c:pt idx="8">
                  <c:v>1019.57</c:v>
                </c:pt>
                <c:pt idx="9">
                  <c:v>919.16</c:v>
                </c:pt>
                <c:pt idx="10">
                  <c:v>837.50400000000002</c:v>
                </c:pt>
                <c:pt idx="11">
                  <c:v>762.005</c:v>
                </c:pt>
                <c:pt idx="12">
                  <c:v>695.98800000000006</c:v>
                </c:pt>
              </c:numCache>
            </c:numRef>
          </c:yVal>
          <c:smooth val="0"/>
          <c:extLst xmlns:c15="http://schemas.microsoft.com/office/drawing/2012/chart">
            <c:ext xmlns:c16="http://schemas.microsoft.com/office/drawing/2014/chart" uri="{C3380CC4-5D6E-409C-BE32-E72D297353CC}">
              <c16:uniqueId val="{00000000-9FFC-4D5A-9778-6D0F3391C0BC}"/>
            </c:ext>
          </c:extLst>
        </c:ser>
        <c:ser>
          <c:idx val="1"/>
          <c:order val="1"/>
          <c:tx>
            <c:strRef>
              <c:f>'Result &amp; Graph -multicore imp.-'!$D$4</c:f>
              <c:strCache>
                <c:ptCount val="1"/>
                <c:pt idx="0">
                  <c:v>SimpleGrid</c:v>
                </c:pt>
              </c:strCache>
            </c:strRef>
          </c:tx>
          <c:spPr>
            <a:ln w="12700" cap="rnd">
              <a:solidFill>
                <a:schemeClr val="tx1"/>
              </a:solidFill>
              <a:round/>
            </a:ln>
            <a:effectLst/>
          </c:spPr>
          <c:marker>
            <c:symbol val="diamond"/>
            <c:size val="8"/>
            <c:spPr>
              <a:noFill/>
              <a:ln w="12700">
                <a:solidFill>
                  <a:schemeClr val="tx1"/>
                </a:solidFill>
              </a:ln>
              <a:effectLst/>
            </c:spPr>
          </c:marker>
          <c:xVal>
            <c:numRef>
              <c:f>'Result &amp; Graph -multicore imp.-'!$B$5:$B$17</c:f>
              <c:numCache>
                <c:formatCode>General</c:formatCode>
                <c:ptCount val="13"/>
                <c:pt idx="0">
                  <c:v>4</c:v>
                </c:pt>
                <c:pt idx="1">
                  <c:v>4.5</c:v>
                </c:pt>
                <c:pt idx="2">
                  <c:v>5</c:v>
                </c:pt>
                <c:pt idx="3">
                  <c:v>5.5</c:v>
                </c:pt>
                <c:pt idx="4">
                  <c:v>6</c:v>
                </c:pt>
                <c:pt idx="5">
                  <c:v>6.5</c:v>
                </c:pt>
                <c:pt idx="6">
                  <c:v>7</c:v>
                </c:pt>
                <c:pt idx="7">
                  <c:v>7.5</c:v>
                </c:pt>
                <c:pt idx="8">
                  <c:v>8</c:v>
                </c:pt>
                <c:pt idx="9">
                  <c:v>8.5</c:v>
                </c:pt>
                <c:pt idx="10">
                  <c:v>9</c:v>
                </c:pt>
                <c:pt idx="11">
                  <c:v>9.5</c:v>
                </c:pt>
                <c:pt idx="12">
                  <c:v>10</c:v>
                </c:pt>
              </c:numCache>
            </c:numRef>
          </c:xVal>
          <c:yVal>
            <c:numRef>
              <c:f>'Result &amp; Graph -multicore imp.-'!$D$5:$D$17</c:f>
              <c:numCache>
                <c:formatCode>General</c:formatCode>
                <c:ptCount val="13"/>
                <c:pt idx="0">
                  <c:v>150.06800000000001</c:v>
                </c:pt>
                <c:pt idx="1">
                  <c:v>193.45699999999999</c:v>
                </c:pt>
                <c:pt idx="2">
                  <c:v>241.14699999999999</c:v>
                </c:pt>
                <c:pt idx="3">
                  <c:v>303.63499999999999</c:v>
                </c:pt>
                <c:pt idx="4">
                  <c:v>388.71600000000001</c:v>
                </c:pt>
                <c:pt idx="5">
                  <c:v>465.70800000000003</c:v>
                </c:pt>
                <c:pt idx="6">
                  <c:v>557.33399999999995</c:v>
                </c:pt>
                <c:pt idx="7">
                  <c:v>691.85500000000002</c:v>
                </c:pt>
                <c:pt idx="8">
                  <c:v>835.40899999999999</c:v>
                </c:pt>
                <c:pt idx="9">
                  <c:v>989.49599999999998</c:v>
                </c:pt>
                <c:pt idx="10">
                  <c:v>1146.32</c:v>
                </c:pt>
                <c:pt idx="11">
                  <c:v>1329.74</c:v>
                </c:pt>
                <c:pt idx="12">
                  <c:v>1560.6</c:v>
                </c:pt>
              </c:numCache>
            </c:numRef>
          </c:yVal>
          <c:smooth val="0"/>
          <c:extLst>
            <c:ext xmlns:c16="http://schemas.microsoft.com/office/drawing/2014/chart" uri="{C3380CC4-5D6E-409C-BE32-E72D297353CC}">
              <c16:uniqueId val="{00000001-9FFC-4D5A-9778-6D0F3391C0BC}"/>
            </c:ext>
          </c:extLst>
        </c:ser>
        <c:ser>
          <c:idx val="3"/>
          <c:order val="2"/>
          <c:tx>
            <c:strRef>
              <c:f>'Result &amp; Graph -multicore imp.-'!$E$4</c:f>
              <c:strCache>
                <c:ptCount val="1"/>
                <c:pt idx="0">
                  <c:v>BIGrid</c:v>
                </c:pt>
              </c:strCache>
            </c:strRef>
          </c:tx>
          <c:spPr>
            <a:ln w="28575" cap="rnd">
              <a:solidFill>
                <a:schemeClr val="accent2"/>
              </a:solidFill>
              <a:round/>
            </a:ln>
            <a:effectLst/>
          </c:spPr>
          <c:marker>
            <c:symbol val="triangle"/>
            <c:size val="7"/>
            <c:spPr>
              <a:noFill/>
              <a:ln w="28575">
                <a:solidFill>
                  <a:schemeClr val="accent2"/>
                </a:solidFill>
              </a:ln>
              <a:effectLst/>
            </c:spPr>
          </c:marker>
          <c:xVal>
            <c:numRef>
              <c:f>'Result &amp; Graph -multicore imp.-'!$B$5:$B$17</c:f>
              <c:numCache>
                <c:formatCode>General</c:formatCode>
                <c:ptCount val="13"/>
                <c:pt idx="0">
                  <c:v>4</c:v>
                </c:pt>
                <c:pt idx="1">
                  <c:v>4.5</c:v>
                </c:pt>
                <c:pt idx="2">
                  <c:v>5</c:v>
                </c:pt>
                <c:pt idx="3">
                  <c:v>5.5</c:v>
                </c:pt>
                <c:pt idx="4">
                  <c:v>6</c:v>
                </c:pt>
                <c:pt idx="5">
                  <c:v>6.5</c:v>
                </c:pt>
                <c:pt idx="6">
                  <c:v>7</c:v>
                </c:pt>
                <c:pt idx="7">
                  <c:v>7.5</c:v>
                </c:pt>
                <c:pt idx="8">
                  <c:v>8</c:v>
                </c:pt>
                <c:pt idx="9">
                  <c:v>8.5</c:v>
                </c:pt>
                <c:pt idx="10">
                  <c:v>9</c:v>
                </c:pt>
                <c:pt idx="11">
                  <c:v>9.5</c:v>
                </c:pt>
                <c:pt idx="12">
                  <c:v>10</c:v>
                </c:pt>
              </c:numCache>
            </c:numRef>
          </c:xVal>
          <c:yVal>
            <c:numRef>
              <c:f>'Result &amp; Graph -multicore imp.-'!$E$5:$E$17</c:f>
              <c:numCache>
                <c:formatCode>General</c:formatCode>
                <c:ptCount val="13"/>
                <c:pt idx="0">
                  <c:v>47.151299999999999</c:v>
                </c:pt>
                <c:pt idx="1">
                  <c:v>36.333199999999998</c:v>
                </c:pt>
                <c:pt idx="2">
                  <c:v>36.154699999999998</c:v>
                </c:pt>
                <c:pt idx="3">
                  <c:v>27.9039</c:v>
                </c:pt>
                <c:pt idx="4">
                  <c:v>27.544599999999999</c:v>
                </c:pt>
                <c:pt idx="5">
                  <c:v>26.648299999999999</c:v>
                </c:pt>
                <c:pt idx="6">
                  <c:v>23.610399999999998</c:v>
                </c:pt>
                <c:pt idx="7">
                  <c:v>19.8794</c:v>
                </c:pt>
                <c:pt idx="8">
                  <c:v>19.648599999999998</c:v>
                </c:pt>
                <c:pt idx="9">
                  <c:v>17.042200000000001</c:v>
                </c:pt>
                <c:pt idx="10">
                  <c:v>18.386800000000001</c:v>
                </c:pt>
                <c:pt idx="11">
                  <c:v>15.9918</c:v>
                </c:pt>
                <c:pt idx="12">
                  <c:v>15.6015</c:v>
                </c:pt>
              </c:numCache>
            </c:numRef>
          </c:yVal>
          <c:smooth val="0"/>
          <c:extLst>
            <c:ext xmlns:c16="http://schemas.microsoft.com/office/drawing/2014/chart" uri="{C3380CC4-5D6E-409C-BE32-E72D297353CC}">
              <c16:uniqueId val="{00000002-9FFC-4D5A-9778-6D0F3391C0BC}"/>
            </c:ext>
          </c:extLst>
        </c:ser>
        <c:ser>
          <c:idx val="2"/>
          <c:order val="3"/>
          <c:tx>
            <c:strRef>
              <c:f>'Result &amp; Graph -multicore imp.-'!$F$4</c:f>
              <c:strCache>
                <c:ptCount val="1"/>
                <c:pt idx="0">
                  <c:v>BIGrid-label</c:v>
                </c:pt>
              </c:strCache>
            </c:strRef>
          </c:tx>
          <c:spPr>
            <a:ln w="28575" cap="rnd">
              <a:solidFill>
                <a:srgbClr val="002060"/>
              </a:solidFill>
              <a:round/>
            </a:ln>
            <a:effectLst/>
          </c:spPr>
          <c:marker>
            <c:symbol val="square"/>
            <c:size val="7"/>
            <c:spPr>
              <a:noFill/>
              <a:ln w="28575">
                <a:solidFill>
                  <a:srgbClr val="002060"/>
                </a:solidFill>
              </a:ln>
              <a:effectLst/>
            </c:spPr>
          </c:marker>
          <c:xVal>
            <c:numRef>
              <c:f>'Result &amp; Graph -multicore imp.-'!$B$5:$B$17</c:f>
              <c:numCache>
                <c:formatCode>General</c:formatCode>
                <c:ptCount val="13"/>
                <c:pt idx="0">
                  <c:v>4</c:v>
                </c:pt>
                <c:pt idx="1">
                  <c:v>4.5</c:v>
                </c:pt>
                <c:pt idx="2">
                  <c:v>5</c:v>
                </c:pt>
                <c:pt idx="3">
                  <c:v>5.5</c:v>
                </c:pt>
                <c:pt idx="4">
                  <c:v>6</c:v>
                </c:pt>
                <c:pt idx="5">
                  <c:v>6.5</c:v>
                </c:pt>
                <c:pt idx="6">
                  <c:v>7</c:v>
                </c:pt>
                <c:pt idx="7">
                  <c:v>7.5</c:v>
                </c:pt>
                <c:pt idx="8">
                  <c:v>8</c:v>
                </c:pt>
                <c:pt idx="9">
                  <c:v>8.5</c:v>
                </c:pt>
                <c:pt idx="10">
                  <c:v>9</c:v>
                </c:pt>
                <c:pt idx="11">
                  <c:v>9.5</c:v>
                </c:pt>
                <c:pt idx="12">
                  <c:v>10</c:v>
                </c:pt>
              </c:numCache>
            </c:numRef>
          </c:xVal>
          <c:yVal>
            <c:numRef>
              <c:f>'Result &amp; Graph -multicore imp.-'!$F$5:$F$17</c:f>
              <c:numCache>
                <c:formatCode>General</c:formatCode>
                <c:ptCount val="13"/>
                <c:pt idx="0">
                  <c:v>20.599299999999999</c:v>
                </c:pt>
                <c:pt idx="1">
                  <c:v>16.253799999999998</c:v>
                </c:pt>
                <c:pt idx="2">
                  <c:v>15.858000000000001</c:v>
                </c:pt>
                <c:pt idx="3">
                  <c:v>14.2135</c:v>
                </c:pt>
                <c:pt idx="4">
                  <c:v>13.867800000000001</c:v>
                </c:pt>
                <c:pt idx="5">
                  <c:v>12.598100000000001</c:v>
                </c:pt>
                <c:pt idx="6">
                  <c:v>12.4773</c:v>
                </c:pt>
                <c:pt idx="7">
                  <c:v>11.4704</c:v>
                </c:pt>
                <c:pt idx="8">
                  <c:v>11.0991</c:v>
                </c:pt>
                <c:pt idx="9">
                  <c:v>10.37</c:v>
                </c:pt>
                <c:pt idx="10">
                  <c:v>10.2858</c:v>
                </c:pt>
                <c:pt idx="11">
                  <c:v>9.4944000000000006</c:v>
                </c:pt>
                <c:pt idx="12">
                  <c:v>9.2461000000000002</c:v>
                </c:pt>
              </c:numCache>
            </c:numRef>
          </c:yVal>
          <c:smooth val="0"/>
          <c:extLst>
            <c:ext xmlns:c16="http://schemas.microsoft.com/office/drawing/2014/chart" uri="{C3380CC4-5D6E-409C-BE32-E72D297353CC}">
              <c16:uniqueId val="{00000003-9FFC-4D5A-9778-6D0F3391C0BC}"/>
            </c:ext>
          </c:extLst>
        </c:ser>
        <c:dLbls>
          <c:showLegendKey val="0"/>
          <c:showVal val="0"/>
          <c:showCatName val="0"/>
          <c:showSerName val="0"/>
          <c:showPercent val="0"/>
          <c:showBubbleSize val="0"/>
        </c:dLbls>
        <c:axId val="-91325136"/>
        <c:axId val="-91324048"/>
        <c:extLst/>
      </c:scatterChart>
      <c:valAx>
        <c:axId val="-91325136"/>
        <c:scaling>
          <c:orientation val="minMax"/>
          <c:max val="10"/>
          <c:min val="4"/>
        </c:scaling>
        <c:delete val="0"/>
        <c:axPos val="b"/>
        <c:title>
          <c:tx>
            <c:rich>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altLang="ja-JP" sz="1800" i="1" dirty="0">
                    <a:solidFill>
                      <a:schemeClr val="tx1"/>
                    </a:solidFill>
                    <a:latin typeface="Times New Roman" panose="02020603050405020304" pitchFamily="18" charset="0"/>
                    <a:cs typeface="Times New Roman" panose="02020603050405020304" pitchFamily="18" charset="0"/>
                  </a:rPr>
                  <a:t>r  </a:t>
                </a:r>
                <a:r>
                  <a:rPr lang="en-US" altLang="ja-JP" sz="1800" i="0" dirty="0" smtClean="0">
                    <a:solidFill>
                      <a:schemeClr val="tx1"/>
                    </a:solidFill>
                    <a:latin typeface="Segoe UI" panose="020B0502040204020203" pitchFamily="34" charset="0"/>
                    <a:ea typeface="+mn-ea"/>
                    <a:cs typeface="Segoe UI" panose="020B0502040204020203" pitchFamily="34" charset="0"/>
                  </a:rPr>
                  <a:t>(Neuron</a:t>
                </a:r>
                <a:r>
                  <a:rPr lang="en-US" altLang="ja-JP" sz="1800" i="0" dirty="0">
                    <a:solidFill>
                      <a:schemeClr val="tx1"/>
                    </a:solidFill>
                    <a:latin typeface="Segoe UI" panose="020B0502040204020203" pitchFamily="34" charset="0"/>
                    <a:ea typeface="+mn-ea"/>
                    <a:cs typeface="Segoe UI" panose="020B0502040204020203" pitchFamily="34" charset="0"/>
                  </a:rPr>
                  <a:t>)</a:t>
                </a:r>
                <a:endParaRPr lang="ja-JP" altLang="en-US" sz="1800" i="1" dirty="0">
                  <a:solidFill>
                    <a:schemeClr val="tx1"/>
                  </a:solidFill>
                  <a:latin typeface="Segoe UI" panose="020B0502040204020203" pitchFamily="34" charset="0"/>
                  <a:ea typeface="+mn-ea"/>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91324048"/>
        <c:crosses val="autoZero"/>
        <c:crossBetween val="midCat"/>
      </c:valAx>
      <c:valAx>
        <c:axId val="-91324048"/>
        <c:scaling>
          <c:logBase val="10"/>
          <c:orientation val="minMax"/>
          <c:max val="10000"/>
          <c:min val="1"/>
        </c:scaling>
        <c:delete val="0"/>
        <c:axPos val="l"/>
        <c:title>
          <c:tx>
            <c:rich>
              <a:bodyPr rot="-5400000" spcFirstLastPara="1" vertOverflow="ellipsis" vert="horz" wrap="square" anchor="ctr" anchorCtr="1"/>
              <a:lstStyle/>
              <a:p>
                <a:pPr>
                  <a:defRPr sz="18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800" b="0">
                    <a:solidFill>
                      <a:schemeClr val="tx1"/>
                    </a:solidFill>
                    <a:latin typeface="Segoe UI" panose="020B0502040204020203" pitchFamily="34" charset="0"/>
                    <a:cs typeface="Segoe UI" panose="020B0502040204020203" pitchFamily="34" charset="0"/>
                  </a:rPr>
                  <a:t>Run time [sec]</a:t>
                </a:r>
                <a:endParaRPr lang="ja-JP" altLang="en-US" sz="1800" b="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91325136"/>
        <c:crosses val="autoZero"/>
        <c:crossBetween val="midCat"/>
      </c:valAx>
      <c:spPr>
        <a:noFill/>
        <a:ln>
          <a:solidFill>
            <a:schemeClr val="bg1">
              <a:lumMod val="75000"/>
            </a:schemeClr>
          </a:solidFill>
        </a:ln>
        <a:effectLst/>
      </c:spPr>
    </c:plotArea>
    <c:legend>
      <c:legendPos val="b"/>
      <c:layout>
        <c:manualLayout>
          <c:xMode val="edge"/>
          <c:yMode val="edge"/>
          <c:x val="1.0911074740861976E-2"/>
          <c:y val="5.2264795669311427E-3"/>
          <c:w val="0.98908892525913805"/>
          <c:h val="0.1226184491413666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310092592592594"/>
          <c:y val="0.14246785714285715"/>
          <c:w val="0.79602060185185186"/>
          <c:h val="0.71573373015873021"/>
        </c:manualLayout>
      </c:layout>
      <c:scatterChart>
        <c:scatterStyle val="smoothMarker"/>
        <c:varyColors val="0"/>
        <c:ser>
          <c:idx val="1"/>
          <c:order val="1"/>
          <c:tx>
            <c:strRef>
              <c:f>'Result &amp; Graph -multicore imp.-'!$D$4</c:f>
              <c:strCache>
                <c:ptCount val="1"/>
                <c:pt idx="0">
                  <c:v>SimpleGrid</c:v>
                </c:pt>
              </c:strCache>
            </c:strRef>
          </c:tx>
          <c:spPr>
            <a:ln w="12700" cap="rnd">
              <a:solidFill>
                <a:schemeClr val="tx1"/>
              </a:solidFill>
              <a:round/>
            </a:ln>
            <a:effectLst/>
          </c:spPr>
          <c:marker>
            <c:symbol val="diamond"/>
            <c:size val="8"/>
            <c:spPr>
              <a:noFill/>
              <a:ln w="12700">
                <a:solidFill>
                  <a:schemeClr val="tx1"/>
                </a:solidFill>
              </a:ln>
              <a:effectLst/>
            </c:spPr>
          </c:marker>
          <c:xVal>
            <c:numRef>
              <c:f>'Result &amp; Graph -multicore imp.-'!$B$277:$B$281</c:f>
              <c:numCache>
                <c:formatCode>General</c:formatCode>
                <c:ptCount val="5"/>
                <c:pt idx="0">
                  <c:v>0.2</c:v>
                </c:pt>
                <c:pt idx="1">
                  <c:v>0.4</c:v>
                </c:pt>
                <c:pt idx="2">
                  <c:v>0.6</c:v>
                </c:pt>
                <c:pt idx="3">
                  <c:v>0.8</c:v>
                </c:pt>
                <c:pt idx="4">
                  <c:v>1</c:v>
                </c:pt>
              </c:numCache>
            </c:numRef>
          </c:xVal>
          <c:yVal>
            <c:numRef>
              <c:f>'Result &amp; Graph -multicore imp.-'!$D$277:$D$281</c:f>
              <c:numCache>
                <c:formatCode>General</c:formatCode>
                <c:ptCount val="5"/>
                <c:pt idx="0">
                  <c:v>191.374</c:v>
                </c:pt>
                <c:pt idx="1">
                  <c:v>692.35199999999998</c:v>
                </c:pt>
                <c:pt idx="2">
                  <c:v>1525.31</c:v>
                </c:pt>
                <c:pt idx="3">
                  <c:v>2693.01</c:v>
                </c:pt>
                <c:pt idx="4">
                  <c:v>4261.6000000000004</c:v>
                </c:pt>
              </c:numCache>
            </c:numRef>
          </c:yVal>
          <c:smooth val="0"/>
          <c:extLst>
            <c:ext xmlns:c16="http://schemas.microsoft.com/office/drawing/2014/chart" uri="{C3380CC4-5D6E-409C-BE32-E72D297353CC}">
              <c16:uniqueId val="{00000000-E569-4A62-AC8A-7426E95F8D50}"/>
            </c:ext>
          </c:extLst>
        </c:ser>
        <c:ser>
          <c:idx val="3"/>
          <c:order val="2"/>
          <c:tx>
            <c:strRef>
              <c:f>'Result &amp; Graph -multicore imp.-'!$E$64</c:f>
              <c:strCache>
                <c:ptCount val="1"/>
                <c:pt idx="0">
                  <c:v>BIGrid</c:v>
                </c:pt>
              </c:strCache>
            </c:strRef>
          </c:tx>
          <c:spPr>
            <a:ln w="28575" cap="rnd">
              <a:solidFill>
                <a:schemeClr val="accent2"/>
              </a:solidFill>
              <a:round/>
            </a:ln>
            <a:effectLst/>
          </c:spPr>
          <c:marker>
            <c:symbol val="triangle"/>
            <c:size val="7"/>
            <c:spPr>
              <a:noFill/>
              <a:ln w="28575">
                <a:solidFill>
                  <a:schemeClr val="accent2"/>
                </a:solidFill>
              </a:ln>
              <a:effectLst/>
            </c:spPr>
          </c:marker>
          <c:xVal>
            <c:numRef>
              <c:f>'Result &amp; Graph -multicore imp.-'!$B$277:$B$281</c:f>
              <c:numCache>
                <c:formatCode>General</c:formatCode>
                <c:ptCount val="5"/>
                <c:pt idx="0">
                  <c:v>0.2</c:v>
                </c:pt>
                <c:pt idx="1">
                  <c:v>0.4</c:v>
                </c:pt>
                <c:pt idx="2">
                  <c:v>0.6</c:v>
                </c:pt>
                <c:pt idx="3">
                  <c:v>0.8</c:v>
                </c:pt>
                <c:pt idx="4">
                  <c:v>1</c:v>
                </c:pt>
              </c:numCache>
            </c:numRef>
          </c:xVal>
          <c:yVal>
            <c:numRef>
              <c:f>'Result &amp; Graph -multicore imp.-'!$E$277:$E$281</c:f>
              <c:numCache>
                <c:formatCode>#,##0</c:formatCode>
                <c:ptCount val="5"/>
                <c:pt idx="0" formatCode="General">
                  <c:v>30.344999999999999</c:v>
                </c:pt>
                <c:pt idx="1">
                  <c:v>76.566000000000003</c:v>
                </c:pt>
                <c:pt idx="2" formatCode="General">
                  <c:v>128.10499999999999</c:v>
                </c:pt>
                <c:pt idx="3" formatCode="General">
                  <c:v>189.827</c:v>
                </c:pt>
                <c:pt idx="4" formatCode="General">
                  <c:v>271.09199999999998</c:v>
                </c:pt>
              </c:numCache>
            </c:numRef>
          </c:yVal>
          <c:smooth val="0"/>
          <c:extLst>
            <c:ext xmlns:c16="http://schemas.microsoft.com/office/drawing/2014/chart" uri="{C3380CC4-5D6E-409C-BE32-E72D297353CC}">
              <c16:uniqueId val="{00000001-E569-4A62-AC8A-7426E95F8D50}"/>
            </c:ext>
          </c:extLst>
        </c:ser>
        <c:ser>
          <c:idx val="2"/>
          <c:order val="3"/>
          <c:tx>
            <c:strRef>
              <c:f>'Result &amp; Graph -multicore imp.-'!$F$4</c:f>
              <c:strCache>
                <c:ptCount val="1"/>
                <c:pt idx="0">
                  <c:v>BIGrid-label</c:v>
                </c:pt>
              </c:strCache>
              <c:extLst xmlns:c15="http://schemas.microsoft.com/office/drawing/2012/chart"/>
            </c:strRef>
          </c:tx>
          <c:spPr>
            <a:ln w="28575" cap="rnd">
              <a:solidFill>
                <a:srgbClr val="002060"/>
              </a:solidFill>
              <a:round/>
            </a:ln>
            <a:effectLst/>
          </c:spPr>
          <c:marker>
            <c:symbol val="square"/>
            <c:size val="7"/>
            <c:spPr>
              <a:noFill/>
              <a:ln w="28575">
                <a:solidFill>
                  <a:srgbClr val="002060"/>
                </a:solidFill>
              </a:ln>
              <a:effectLst/>
            </c:spPr>
          </c:marker>
          <c:xVal>
            <c:numRef>
              <c:f>'Result &amp; Graph -multicore imp.-'!$B$157:$B$161</c:f>
              <c:numCache>
                <c:formatCode>General</c:formatCode>
                <c:ptCount val="5"/>
                <c:pt idx="0">
                  <c:v>0.2</c:v>
                </c:pt>
                <c:pt idx="1">
                  <c:v>0.4</c:v>
                </c:pt>
                <c:pt idx="2">
                  <c:v>0.6</c:v>
                </c:pt>
                <c:pt idx="3">
                  <c:v>0.8</c:v>
                </c:pt>
                <c:pt idx="4">
                  <c:v>1</c:v>
                </c:pt>
              </c:numCache>
              <c:extLst xmlns:c15="http://schemas.microsoft.com/office/drawing/2012/chart"/>
            </c:numRef>
          </c:xVal>
          <c:yVal>
            <c:numRef>
              <c:f>'Result &amp; Graph -multicore imp.-'!$F$277:$F$281</c:f>
              <c:numCache>
                <c:formatCode>General</c:formatCode>
                <c:ptCount val="5"/>
                <c:pt idx="0">
                  <c:v>24.46</c:v>
                </c:pt>
                <c:pt idx="1">
                  <c:v>57.96</c:v>
                </c:pt>
                <c:pt idx="2">
                  <c:v>97.210999999999999</c:v>
                </c:pt>
                <c:pt idx="3">
                  <c:v>146.512</c:v>
                </c:pt>
                <c:pt idx="4">
                  <c:v>199.11199999999999</c:v>
                </c:pt>
              </c:numCache>
            </c:numRef>
          </c:yVal>
          <c:smooth val="0"/>
          <c:extLst xmlns:c15="http://schemas.microsoft.com/office/drawing/2012/chart">
            <c:ext xmlns:c16="http://schemas.microsoft.com/office/drawing/2014/chart" uri="{C3380CC4-5D6E-409C-BE32-E72D297353CC}">
              <c16:uniqueId val="{00000002-E569-4A62-AC8A-7426E95F8D50}"/>
            </c:ext>
          </c:extLst>
        </c:ser>
        <c:dLbls>
          <c:showLegendKey val="0"/>
          <c:showVal val="0"/>
          <c:showCatName val="0"/>
          <c:showSerName val="0"/>
          <c:showPercent val="0"/>
          <c:showBubbleSize val="0"/>
        </c:dLbls>
        <c:axId val="-91334928"/>
        <c:axId val="-91322416"/>
        <c:extLst>
          <c:ext xmlns:c15="http://schemas.microsoft.com/office/drawing/2012/chart" uri="{02D57815-91ED-43cb-92C2-25804820EDAC}">
            <c15:filteredScatterSeries>
              <c15:ser>
                <c:idx val="0"/>
                <c:order val="0"/>
                <c:tx>
                  <c:strRef>
                    <c:extLst>
                      <c:ext uri="{02D57815-91ED-43cb-92C2-25804820EDAC}">
                        <c15:formulaRef>
                          <c15:sqref>'Result &amp; Graph -multicore imp.-'!$C$4</c15:sqref>
                        </c15:formulaRef>
                      </c:ext>
                    </c:extLst>
                    <c:strCache>
                      <c:ptCount val="1"/>
                      <c:pt idx="0">
                        <c:v>Brute-force</c:v>
                      </c:pt>
                    </c:strCache>
                  </c:strRef>
                </c:tx>
                <c:spPr>
                  <a:ln w="19050" cap="rnd">
                    <a:solidFill>
                      <a:schemeClr val="accent1"/>
                    </a:solidFill>
                    <a:round/>
                  </a:ln>
                  <a:effectLst/>
                </c:spPr>
                <c:marker>
                  <c:symbol val="x"/>
                  <c:size val="8"/>
                  <c:spPr>
                    <a:noFill/>
                    <a:ln w="12700">
                      <a:solidFill>
                        <a:schemeClr val="tx1"/>
                      </a:solidFill>
                    </a:ln>
                    <a:effectLst/>
                  </c:spPr>
                </c:marker>
                <c:xVal>
                  <c:numRef>
                    <c:extLst>
                      <c:ext uri="{02D57815-91ED-43cb-92C2-25804820EDAC}">
                        <c15:formulaRef>
                          <c15:sqref>'Result &amp; Graph -multicore imp.-'!$B$285:$B$289</c15:sqref>
                        </c15:formulaRef>
                      </c:ext>
                    </c:extLst>
                    <c:numCache>
                      <c:formatCode>General</c:formatCode>
                      <c:ptCount val="5"/>
                      <c:pt idx="0">
                        <c:v>0.2</c:v>
                      </c:pt>
                      <c:pt idx="1">
                        <c:v>0.4</c:v>
                      </c:pt>
                      <c:pt idx="2">
                        <c:v>0.6</c:v>
                      </c:pt>
                      <c:pt idx="3">
                        <c:v>0.8</c:v>
                      </c:pt>
                      <c:pt idx="4">
                        <c:v>1</c:v>
                      </c:pt>
                    </c:numCache>
                  </c:numRef>
                </c:xVal>
                <c:yVal>
                  <c:numRef>
                    <c:extLst>
                      <c:ext uri="{02D57815-91ED-43cb-92C2-25804820EDAC}">
                        <c15:formulaRef>
                          <c15:sqref>'Result &amp; Graph -multicore imp.-'!$C$277:$C$281</c15:sqref>
                        </c15:formulaRef>
                      </c:ext>
                    </c:extLst>
                    <c:numCache>
                      <c:formatCode>General</c:formatCode>
                      <c:ptCount val="5"/>
                      <c:pt idx="0">
                        <c:v>0</c:v>
                      </c:pt>
                      <c:pt idx="1">
                        <c:v>0</c:v>
                      </c:pt>
                      <c:pt idx="2">
                        <c:v>0</c:v>
                      </c:pt>
                      <c:pt idx="3">
                        <c:v>0</c:v>
                      </c:pt>
                      <c:pt idx="4">
                        <c:v>0</c:v>
                      </c:pt>
                    </c:numCache>
                  </c:numRef>
                </c:yVal>
                <c:smooth val="0"/>
                <c:extLst>
                  <c:ext xmlns:c16="http://schemas.microsoft.com/office/drawing/2014/chart" uri="{C3380CC4-5D6E-409C-BE32-E72D297353CC}">
                    <c16:uniqueId val="{00000003-E569-4A62-AC8A-7426E95F8D50}"/>
                  </c:ext>
                </c:extLst>
              </c15:ser>
            </c15:filteredScatterSeries>
          </c:ext>
        </c:extLst>
      </c:scatterChart>
      <c:valAx>
        <c:axId val="-91334928"/>
        <c:scaling>
          <c:orientation val="minMax"/>
          <c:max val="1"/>
          <c:min val="0.2"/>
        </c:scaling>
        <c:delete val="0"/>
        <c:axPos val="b"/>
        <c:title>
          <c:tx>
            <c:rich>
              <a:bodyPr rot="0" spcFirstLastPara="1" vertOverflow="ellipsis" vert="horz" wrap="square" anchor="ctr" anchorCtr="1"/>
              <a:lstStyle/>
              <a:p>
                <a:pPr>
                  <a:defRPr sz="1600" b="0" i="0" u="none" strike="noStrike" kern="1200" baseline="0">
                    <a:solidFill>
                      <a:schemeClr val="tx1"/>
                    </a:solidFill>
                    <a:latin typeface="+mj-lt"/>
                    <a:ea typeface="+mn-ea"/>
                    <a:cs typeface="+mn-cs"/>
                  </a:defRPr>
                </a:pPr>
                <a:r>
                  <a:rPr lang="en-US" altLang="ja-JP" sz="1600" i="0" dirty="0" smtClean="0">
                    <a:solidFill>
                      <a:schemeClr val="tx1"/>
                    </a:solidFill>
                    <a:latin typeface="+mj-lt"/>
                    <a:cs typeface="Times New Roman" panose="02020603050405020304" pitchFamily="18" charset="0"/>
                  </a:rPr>
                  <a:t>Sampling ratio </a:t>
                </a:r>
                <a:r>
                  <a:rPr lang="en-US" altLang="ja-JP" sz="1600" i="0" dirty="0">
                    <a:solidFill>
                      <a:schemeClr val="tx1"/>
                    </a:solidFill>
                    <a:latin typeface="+mj-lt"/>
                    <a:cs typeface="Segoe UI" panose="020B0502040204020203" pitchFamily="34" charset="0"/>
                  </a:rPr>
                  <a:t>(</a:t>
                </a:r>
                <a:r>
                  <a:rPr lang="en-US" altLang="ja-JP" sz="1600" i="0" dirty="0" err="1">
                    <a:solidFill>
                      <a:schemeClr val="tx1"/>
                    </a:solidFill>
                    <a:latin typeface="+mj-lt"/>
                    <a:cs typeface="Segoe UI" panose="020B0502040204020203" pitchFamily="34" charset="0"/>
                  </a:rPr>
                  <a:t>Syn</a:t>
                </a:r>
                <a:r>
                  <a:rPr lang="en-US" altLang="ja-JP" sz="1600" i="0" dirty="0">
                    <a:solidFill>
                      <a:schemeClr val="tx1"/>
                    </a:solidFill>
                    <a:latin typeface="+mj-lt"/>
                    <a:cs typeface="Segoe UI" panose="020B0502040204020203" pitchFamily="34" charset="0"/>
                  </a:rPr>
                  <a:t>)</a:t>
                </a:r>
                <a:endParaRPr lang="ja-JP" altLang="en-US" sz="1600" i="0" dirty="0">
                  <a:solidFill>
                    <a:schemeClr val="tx1"/>
                  </a:solidFill>
                  <a:latin typeface="+mj-lt"/>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j-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91322416"/>
        <c:crossesAt val="0.1"/>
        <c:crossBetween val="midCat"/>
      </c:valAx>
      <c:valAx>
        <c:axId val="-91322416"/>
        <c:scaling>
          <c:logBase val="10"/>
          <c:orientation val="minMax"/>
          <c:min val="10"/>
        </c:scaling>
        <c:delete val="0"/>
        <c:axPos val="l"/>
        <c:title>
          <c:tx>
            <c:rich>
              <a:bodyPr rot="-5400000" spcFirstLastPara="1" vertOverflow="ellipsis" vert="horz" wrap="square" anchor="ctr" anchorCtr="1"/>
              <a:lstStyle/>
              <a:p>
                <a:pPr>
                  <a:defRPr sz="16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600">
                    <a:solidFill>
                      <a:schemeClr val="tx1"/>
                    </a:solidFill>
                    <a:latin typeface="Segoe UI" panose="020B0502040204020203" pitchFamily="34" charset="0"/>
                    <a:cs typeface="Segoe UI" panose="020B0502040204020203" pitchFamily="34" charset="0"/>
                  </a:rPr>
                  <a:t>Run time [sec]</a:t>
                </a:r>
                <a:endParaRPr lang="ja-JP" altLang="en-US" sz="160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91334928"/>
        <c:crosses val="autoZero"/>
        <c:crossBetween val="midCat"/>
      </c:valAx>
      <c:spPr>
        <a:noFill/>
        <a:ln w="9525">
          <a:solidFill>
            <a:schemeClr val="bg1">
              <a:lumMod val="85000"/>
            </a:schemeClr>
          </a:solidFill>
        </a:ln>
        <a:effectLst/>
      </c:spPr>
    </c:plotArea>
    <c:legend>
      <c:legendPos val="b"/>
      <c:layout>
        <c:manualLayout>
          <c:xMode val="edge"/>
          <c:yMode val="edge"/>
          <c:x val="1.5172837437873454E-2"/>
          <c:y val="9.9332567337729657E-3"/>
          <c:w val="0.98482716256212655"/>
          <c:h val="0.117583955477866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546203703703704"/>
          <c:y val="0.14289662698412697"/>
          <c:w val="0.80694074074074074"/>
          <c:h val="0.71281666666666654"/>
        </c:manualLayout>
      </c:layout>
      <c:scatterChart>
        <c:scatterStyle val="smoothMarker"/>
        <c:varyColors val="0"/>
        <c:ser>
          <c:idx val="0"/>
          <c:order val="0"/>
          <c:tx>
            <c:strRef>
              <c:f>'Result &amp; Graph -multicore imp.-'!$C$4</c:f>
              <c:strCache>
                <c:ptCount val="1"/>
                <c:pt idx="0">
                  <c:v>NestedLoop</c:v>
                </c:pt>
              </c:strCache>
            </c:strRef>
          </c:tx>
          <c:spPr>
            <a:ln w="12700" cap="rnd">
              <a:solidFill>
                <a:schemeClr val="tx1"/>
              </a:solidFill>
              <a:round/>
            </a:ln>
            <a:effectLst/>
          </c:spPr>
          <c:marker>
            <c:symbol val="x"/>
            <c:size val="8"/>
            <c:spPr>
              <a:noFill/>
              <a:ln w="12700">
                <a:solidFill>
                  <a:schemeClr val="tx1"/>
                </a:solidFill>
              </a:ln>
              <a:effectLst/>
            </c:spPr>
          </c:marker>
          <c:xVal>
            <c:numRef>
              <c:f>'Result &amp; Graph -multicore imp.-'!$B$37:$B$41</c:f>
              <c:numCache>
                <c:formatCode>General</c:formatCode>
                <c:ptCount val="5"/>
                <c:pt idx="0">
                  <c:v>0.2</c:v>
                </c:pt>
                <c:pt idx="1">
                  <c:v>0.4</c:v>
                </c:pt>
                <c:pt idx="2">
                  <c:v>0.6</c:v>
                </c:pt>
                <c:pt idx="3">
                  <c:v>0.8</c:v>
                </c:pt>
                <c:pt idx="4">
                  <c:v>1</c:v>
                </c:pt>
              </c:numCache>
            </c:numRef>
          </c:xVal>
          <c:yVal>
            <c:numRef>
              <c:f>'Result &amp; Graph -multicore imp.-'!$C$37:$C$41</c:f>
              <c:numCache>
                <c:formatCode>General</c:formatCode>
                <c:ptCount val="5"/>
                <c:pt idx="0">
                  <c:v>133.26400000000001</c:v>
                </c:pt>
                <c:pt idx="1">
                  <c:v>448.95100000000002</c:v>
                </c:pt>
                <c:pt idx="2">
                  <c:v>1051.81</c:v>
                </c:pt>
                <c:pt idx="3">
                  <c:v>1909.47</c:v>
                </c:pt>
                <c:pt idx="4">
                  <c:v>2817.87</c:v>
                </c:pt>
              </c:numCache>
            </c:numRef>
          </c:yVal>
          <c:smooth val="0"/>
          <c:extLst xmlns:c15="http://schemas.microsoft.com/office/drawing/2012/chart">
            <c:ext xmlns:c16="http://schemas.microsoft.com/office/drawing/2014/chart" uri="{C3380CC4-5D6E-409C-BE32-E72D297353CC}">
              <c16:uniqueId val="{00000000-4889-48F7-ABD2-F00B130489FC}"/>
            </c:ext>
          </c:extLst>
        </c:ser>
        <c:ser>
          <c:idx val="1"/>
          <c:order val="1"/>
          <c:tx>
            <c:strRef>
              <c:f>'Result &amp; Graph -multicore imp.-'!$D$4</c:f>
              <c:strCache>
                <c:ptCount val="1"/>
                <c:pt idx="0">
                  <c:v>SimpleGrid</c:v>
                </c:pt>
              </c:strCache>
            </c:strRef>
          </c:tx>
          <c:spPr>
            <a:ln w="12700" cap="rnd">
              <a:solidFill>
                <a:schemeClr val="tx1"/>
              </a:solidFill>
              <a:round/>
            </a:ln>
            <a:effectLst/>
          </c:spPr>
          <c:marker>
            <c:symbol val="diamond"/>
            <c:size val="8"/>
            <c:spPr>
              <a:noFill/>
              <a:ln w="12700">
                <a:solidFill>
                  <a:schemeClr val="tx1"/>
                </a:solidFill>
              </a:ln>
              <a:effectLst/>
            </c:spPr>
          </c:marker>
          <c:xVal>
            <c:numRef>
              <c:f>'Result &amp; Graph -multicore imp.-'!$B$37:$B$41</c:f>
              <c:numCache>
                <c:formatCode>General</c:formatCode>
                <c:ptCount val="5"/>
                <c:pt idx="0">
                  <c:v>0.2</c:v>
                </c:pt>
                <c:pt idx="1">
                  <c:v>0.4</c:v>
                </c:pt>
                <c:pt idx="2">
                  <c:v>0.6</c:v>
                </c:pt>
                <c:pt idx="3">
                  <c:v>0.8</c:v>
                </c:pt>
                <c:pt idx="4">
                  <c:v>1</c:v>
                </c:pt>
              </c:numCache>
            </c:numRef>
          </c:xVal>
          <c:yVal>
            <c:numRef>
              <c:f>'Result &amp; Graph -multicore imp.-'!$D$37:$D$41</c:f>
              <c:numCache>
                <c:formatCode>General</c:formatCode>
                <c:ptCount val="5"/>
                <c:pt idx="0">
                  <c:v>9.8140000000000001</c:v>
                </c:pt>
                <c:pt idx="1">
                  <c:v>27.59</c:v>
                </c:pt>
                <c:pt idx="2">
                  <c:v>61.325000000000003</c:v>
                </c:pt>
                <c:pt idx="3">
                  <c:v>99.457999999999998</c:v>
                </c:pt>
                <c:pt idx="4">
                  <c:v>150.06800000000001</c:v>
                </c:pt>
              </c:numCache>
            </c:numRef>
          </c:yVal>
          <c:smooth val="0"/>
          <c:extLst>
            <c:ext xmlns:c16="http://schemas.microsoft.com/office/drawing/2014/chart" uri="{C3380CC4-5D6E-409C-BE32-E72D297353CC}">
              <c16:uniqueId val="{00000001-4889-48F7-ABD2-F00B130489FC}"/>
            </c:ext>
          </c:extLst>
        </c:ser>
        <c:ser>
          <c:idx val="3"/>
          <c:order val="2"/>
          <c:tx>
            <c:strRef>
              <c:f>'Result &amp; Graph -multicore imp.-'!$E$4</c:f>
              <c:strCache>
                <c:ptCount val="1"/>
                <c:pt idx="0">
                  <c:v>BIGrid</c:v>
                </c:pt>
              </c:strCache>
            </c:strRef>
          </c:tx>
          <c:spPr>
            <a:ln w="28575" cap="rnd">
              <a:solidFill>
                <a:schemeClr val="accent2"/>
              </a:solidFill>
              <a:round/>
            </a:ln>
            <a:effectLst/>
          </c:spPr>
          <c:marker>
            <c:symbol val="triangle"/>
            <c:size val="7"/>
            <c:spPr>
              <a:noFill/>
              <a:ln w="28575">
                <a:solidFill>
                  <a:schemeClr val="accent2"/>
                </a:solidFill>
              </a:ln>
              <a:effectLst/>
            </c:spPr>
          </c:marker>
          <c:xVal>
            <c:numRef>
              <c:f>'Result &amp; Graph -multicore imp.-'!$B$37:$B$41</c:f>
              <c:numCache>
                <c:formatCode>General</c:formatCode>
                <c:ptCount val="5"/>
                <c:pt idx="0">
                  <c:v>0.2</c:v>
                </c:pt>
                <c:pt idx="1">
                  <c:v>0.4</c:v>
                </c:pt>
                <c:pt idx="2">
                  <c:v>0.6</c:v>
                </c:pt>
                <c:pt idx="3">
                  <c:v>0.8</c:v>
                </c:pt>
                <c:pt idx="4">
                  <c:v>1</c:v>
                </c:pt>
              </c:numCache>
            </c:numRef>
          </c:xVal>
          <c:yVal>
            <c:numRef>
              <c:f>'Result &amp; Graph -multicore imp.-'!$E$37:$E$41</c:f>
              <c:numCache>
                <c:formatCode>General</c:formatCode>
                <c:ptCount val="5"/>
                <c:pt idx="0">
                  <c:v>8.3339999999999996</c:v>
                </c:pt>
                <c:pt idx="1">
                  <c:v>18.667999999999999</c:v>
                </c:pt>
                <c:pt idx="2">
                  <c:v>32.701000000000001</c:v>
                </c:pt>
                <c:pt idx="3">
                  <c:v>43.899000000000001</c:v>
                </c:pt>
                <c:pt idx="4">
                  <c:v>47.151299999999999</c:v>
                </c:pt>
              </c:numCache>
            </c:numRef>
          </c:yVal>
          <c:smooth val="0"/>
          <c:extLst>
            <c:ext xmlns:c16="http://schemas.microsoft.com/office/drawing/2014/chart" uri="{C3380CC4-5D6E-409C-BE32-E72D297353CC}">
              <c16:uniqueId val="{00000002-4889-48F7-ABD2-F00B130489FC}"/>
            </c:ext>
          </c:extLst>
        </c:ser>
        <c:ser>
          <c:idx val="2"/>
          <c:order val="3"/>
          <c:tx>
            <c:strRef>
              <c:f>'Result &amp; Graph -multicore imp.-'!$F$4</c:f>
              <c:strCache>
                <c:ptCount val="1"/>
                <c:pt idx="0">
                  <c:v>BIGrid-label</c:v>
                </c:pt>
              </c:strCache>
            </c:strRef>
          </c:tx>
          <c:spPr>
            <a:ln w="28575" cap="rnd">
              <a:solidFill>
                <a:srgbClr val="002060"/>
              </a:solidFill>
              <a:round/>
            </a:ln>
            <a:effectLst/>
          </c:spPr>
          <c:marker>
            <c:symbol val="square"/>
            <c:size val="7"/>
            <c:spPr>
              <a:noFill/>
              <a:ln w="28575">
                <a:solidFill>
                  <a:srgbClr val="002060"/>
                </a:solidFill>
              </a:ln>
              <a:effectLst/>
            </c:spPr>
          </c:marker>
          <c:xVal>
            <c:numRef>
              <c:f>'Result &amp; Graph -multicore imp.-'!$B$37:$B$41</c:f>
              <c:numCache>
                <c:formatCode>General</c:formatCode>
                <c:ptCount val="5"/>
                <c:pt idx="0">
                  <c:v>0.2</c:v>
                </c:pt>
                <c:pt idx="1">
                  <c:v>0.4</c:v>
                </c:pt>
                <c:pt idx="2">
                  <c:v>0.6</c:v>
                </c:pt>
                <c:pt idx="3">
                  <c:v>0.8</c:v>
                </c:pt>
                <c:pt idx="4">
                  <c:v>1</c:v>
                </c:pt>
              </c:numCache>
            </c:numRef>
          </c:xVal>
          <c:yVal>
            <c:numRef>
              <c:f>'Result &amp; Graph -multicore imp.-'!$F$37:$F$41</c:f>
              <c:numCache>
                <c:formatCode>General</c:formatCode>
                <c:ptCount val="5"/>
                <c:pt idx="0">
                  <c:v>2.8159999999999998</c:v>
                </c:pt>
                <c:pt idx="1">
                  <c:v>5.915</c:v>
                </c:pt>
                <c:pt idx="2">
                  <c:v>12.127000000000001</c:v>
                </c:pt>
                <c:pt idx="3">
                  <c:v>18.068999999999999</c:v>
                </c:pt>
                <c:pt idx="4">
                  <c:v>20.599299999999999</c:v>
                </c:pt>
              </c:numCache>
            </c:numRef>
          </c:yVal>
          <c:smooth val="0"/>
          <c:extLst>
            <c:ext xmlns:c16="http://schemas.microsoft.com/office/drawing/2014/chart" uri="{C3380CC4-5D6E-409C-BE32-E72D297353CC}">
              <c16:uniqueId val="{00000003-4889-48F7-ABD2-F00B130489FC}"/>
            </c:ext>
          </c:extLst>
        </c:ser>
        <c:dLbls>
          <c:showLegendKey val="0"/>
          <c:showVal val="0"/>
          <c:showCatName val="0"/>
          <c:showSerName val="0"/>
          <c:showPercent val="0"/>
          <c:showBubbleSize val="0"/>
        </c:dLbls>
        <c:axId val="-91337648"/>
        <c:axId val="-91331120"/>
        <c:extLst/>
      </c:scatterChart>
      <c:valAx>
        <c:axId val="-91337648"/>
        <c:scaling>
          <c:orientation val="minMax"/>
          <c:max val="1"/>
          <c:min val="0.2"/>
        </c:scaling>
        <c:delete val="0"/>
        <c:axPos val="b"/>
        <c:title>
          <c:tx>
            <c:rich>
              <a:bodyPr rot="0" spcFirstLastPara="1" vertOverflow="ellipsis" vert="horz" wrap="square" anchor="ctr" anchorCtr="1"/>
              <a:lstStyle/>
              <a:p>
                <a:pPr>
                  <a:defRPr sz="16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600" i="0">
                    <a:solidFill>
                      <a:schemeClr val="tx1"/>
                    </a:solidFill>
                    <a:latin typeface="Segoe UI" panose="020B0502040204020203" pitchFamily="34" charset="0"/>
                    <a:cs typeface="Segoe UI" panose="020B0502040204020203" pitchFamily="34" charset="0"/>
                  </a:rPr>
                  <a:t>Sampling ratio  </a:t>
                </a:r>
                <a:r>
                  <a:rPr lang="en-US" altLang="ja-JP" sz="1600" i="0">
                    <a:solidFill>
                      <a:schemeClr val="tx1"/>
                    </a:solidFill>
                    <a:latin typeface="Segoe UI" panose="020B0502040204020203" pitchFamily="34" charset="0"/>
                    <a:ea typeface="+mn-ea"/>
                    <a:cs typeface="Segoe UI" panose="020B0502040204020203" pitchFamily="34" charset="0"/>
                  </a:rPr>
                  <a:t>(Neuron)</a:t>
                </a:r>
                <a:endParaRPr lang="ja-JP" altLang="en-US" sz="1600" i="0">
                  <a:solidFill>
                    <a:schemeClr val="tx1"/>
                  </a:solidFill>
                  <a:latin typeface="Segoe UI" panose="020B0502040204020203" pitchFamily="34" charset="0"/>
                  <a:ea typeface="+mn-ea"/>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91331120"/>
        <c:crosses val="autoZero"/>
        <c:crossBetween val="midCat"/>
      </c:valAx>
      <c:valAx>
        <c:axId val="-91331120"/>
        <c:scaling>
          <c:logBase val="10"/>
          <c:orientation val="minMax"/>
          <c:max val="10000"/>
          <c:min val="1"/>
        </c:scaling>
        <c:delete val="0"/>
        <c:axPos val="l"/>
        <c:title>
          <c:tx>
            <c:rich>
              <a:bodyPr rot="-5400000" spcFirstLastPara="1" vertOverflow="ellipsis" vert="horz" wrap="square" anchor="ctr" anchorCtr="1"/>
              <a:lstStyle/>
              <a:p>
                <a:pPr>
                  <a:defRPr sz="16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600" b="0">
                    <a:solidFill>
                      <a:schemeClr val="tx1"/>
                    </a:solidFill>
                    <a:latin typeface="Segoe UI" panose="020B0502040204020203" pitchFamily="34" charset="0"/>
                    <a:cs typeface="Segoe UI" panose="020B0502040204020203" pitchFamily="34" charset="0"/>
                  </a:rPr>
                  <a:t>Run time [sec]</a:t>
                </a:r>
                <a:endParaRPr lang="ja-JP" altLang="en-US" sz="1600" b="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91337648"/>
        <c:crosses val="autoZero"/>
        <c:crossBetween val="midCat"/>
      </c:valAx>
      <c:spPr>
        <a:noFill/>
        <a:ln>
          <a:solidFill>
            <a:schemeClr val="bg1">
              <a:lumMod val="75000"/>
            </a:schemeClr>
          </a:solidFill>
        </a:ln>
        <a:effectLst/>
      </c:spPr>
    </c:plotArea>
    <c:legend>
      <c:legendPos val="b"/>
      <c:legendEntry>
        <c:idx val="1"/>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legendEntry>
      <c:layout>
        <c:manualLayout>
          <c:xMode val="edge"/>
          <c:yMode val="edge"/>
          <c:x val="1.0911074740861976E-2"/>
          <c:y val="5.2264795669311427E-3"/>
          <c:w val="0.98908892525913805"/>
          <c:h val="0.1226184491413666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30814814814814"/>
          <c:y val="0.14289662698412697"/>
          <c:w val="0.83609500000000003"/>
          <c:h val="0.71533650793650783"/>
        </c:manualLayout>
      </c:layout>
      <c:scatterChart>
        <c:scatterStyle val="smoothMarker"/>
        <c:varyColors val="0"/>
        <c:ser>
          <c:idx val="1"/>
          <c:order val="1"/>
          <c:tx>
            <c:strRef>
              <c:f>'Result &amp; Graph -multicore imp.-'!$D$4</c:f>
              <c:strCache>
                <c:ptCount val="1"/>
                <c:pt idx="0">
                  <c:v>SimpleGrid</c:v>
                </c:pt>
              </c:strCache>
            </c:strRef>
          </c:tx>
          <c:spPr>
            <a:ln w="12700" cap="rnd">
              <a:solidFill>
                <a:schemeClr val="tx1"/>
              </a:solidFill>
              <a:round/>
            </a:ln>
            <a:effectLst/>
          </c:spPr>
          <c:marker>
            <c:symbol val="diamond"/>
            <c:size val="8"/>
            <c:spPr>
              <a:noFill/>
              <a:ln w="12700">
                <a:solidFill>
                  <a:schemeClr val="tx1"/>
                </a:solidFill>
              </a:ln>
              <a:effectLst/>
            </c:spPr>
          </c:marker>
          <c:xVal>
            <c:numRef>
              <c:f>'Result &amp; Graph -multicore imp.-'!$B$185:$B$197</c:f>
              <c:numCache>
                <c:formatCode>General</c:formatCode>
                <c:ptCount val="13"/>
                <c:pt idx="0">
                  <c:v>4</c:v>
                </c:pt>
                <c:pt idx="1">
                  <c:v>4.5</c:v>
                </c:pt>
                <c:pt idx="2">
                  <c:v>5</c:v>
                </c:pt>
                <c:pt idx="3">
                  <c:v>5.5</c:v>
                </c:pt>
                <c:pt idx="4">
                  <c:v>6</c:v>
                </c:pt>
                <c:pt idx="5">
                  <c:v>6.5</c:v>
                </c:pt>
                <c:pt idx="6">
                  <c:v>7</c:v>
                </c:pt>
                <c:pt idx="7">
                  <c:v>7.5</c:v>
                </c:pt>
                <c:pt idx="8">
                  <c:v>8</c:v>
                </c:pt>
                <c:pt idx="9">
                  <c:v>8.5</c:v>
                </c:pt>
                <c:pt idx="10">
                  <c:v>9</c:v>
                </c:pt>
                <c:pt idx="11">
                  <c:v>9.5</c:v>
                </c:pt>
                <c:pt idx="12">
                  <c:v>10</c:v>
                </c:pt>
              </c:numCache>
            </c:numRef>
          </c:xVal>
          <c:yVal>
            <c:numRef>
              <c:f>'Result &amp; Graph -multicore imp.-'!$D$261:$D$273</c:f>
              <c:numCache>
                <c:formatCode>General</c:formatCode>
                <c:ptCount val="13"/>
                <c:pt idx="0">
                  <c:v>2.2309199999999998</c:v>
                </c:pt>
                <c:pt idx="1">
                  <c:v>2.20913</c:v>
                </c:pt>
                <c:pt idx="2">
                  <c:v>2.17713</c:v>
                </c:pt>
                <c:pt idx="3">
                  <c:v>2.1655199999999999</c:v>
                </c:pt>
                <c:pt idx="4">
                  <c:v>2.15361</c:v>
                </c:pt>
                <c:pt idx="5">
                  <c:v>2.1389100000000001</c:v>
                </c:pt>
                <c:pt idx="6">
                  <c:v>2.1232099999999998</c:v>
                </c:pt>
                <c:pt idx="7">
                  <c:v>2.1188099999999999</c:v>
                </c:pt>
                <c:pt idx="8">
                  <c:v>2.11721</c:v>
                </c:pt>
                <c:pt idx="9">
                  <c:v>2.1086499999999999</c:v>
                </c:pt>
                <c:pt idx="10">
                  <c:v>2.1033900000000001</c:v>
                </c:pt>
                <c:pt idx="11">
                  <c:v>2.1111200000000001</c:v>
                </c:pt>
                <c:pt idx="12">
                  <c:v>2.0941999999999998</c:v>
                </c:pt>
              </c:numCache>
            </c:numRef>
          </c:yVal>
          <c:smooth val="0"/>
          <c:extLst>
            <c:ext xmlns:c16="http://schemas.microsoft.com/office/drawing/2014/chart" uri="{C3380CC4-5D6E-409C-BE32-E72D297353CC}">
              <c16:uniqueId val="{00000000-3F22-4CD6-AA2B-792878A89436}"/>
            </c:ext>
          </c:extLst>
        </c:ser>
        <c:ser>
          <c:idx val="3"/>
          <c:order val="2"/>
          <c:tx>
            <c:strRef>
              <c:f>'Result &amp; Graph -multicore imp.-'!$E$4</c:f>
              <c:strCache>
                <c:ptCount val="1"/>
                <c:pt idx="0">
                  <c:v>BIGrid</c:v>
                </c:pt>
              </c:strCache>
            </c:strRef>
          </c:tx>
          <c:spPr>
            <a:ln w="28575" cap="rnd">
              <a:solidFill>
                <a:schemeClr val="accent2"/>
              </a:solidFill>
              <a:round/>
            </a:ln>
            <a:effectLst/>
          </c:spPr>
          <c:marker>
            <c:symbol val="triangle"/>
            <c:size val="7"/>
            <c:spPr>
              <a:noFill/>
              <a:ln w="28575">
                <a:solidFill>
                  <a:schemeClr val="accent2"/>
                </a:solidFill>
              </a:ln>
              <a:effectLst/>
            </c:spPr>
          </c:marker>
          <c:xVal>
            <c:numRef>
              <c:f>'Result &amp; Graph -multicore imp.-'!$B$5:$B$17</c:f>
              <c:numCache>
                <c:formatCode>General</c:formatCode>
                <c:ptCount val="13"/>
                <c:pt idx="0">
                  <c:v>4</c:v>
                </c:pt>
                <c:pt idx="1">
                  <c:v>4.5</c:v>
                </c:pt>
                <c:pt idx="2">
                  <c:v>5</c:v>
                </c:pt>
                <c:pt idx="3">
                  <c:v>5.5</c:v>
                </c:pt>
                <c:pt idx="4">
                  <c:v>6</c:v>
                </c:pt>
                <c:pt idx="5">
                  <c:v>6.5</c:v>
                </c:pt>
                <c:pt idx="6">
                  <c:v>7</c:v>
                </c:pt>
                <c:pt idx="7">
                  <c:v>7.5</c:v>
                </c:pt>
                <c:pt idx="8">
                  <c:v>8</c:v>
                </c:pt>
                <c:pt idx="9">
                  <c:v>8.5</c:v>
                </c:pt>
                <c:pt idx="10">
                  <c:v>9</c:v>
                </c:pt>
                <c:pt idx="11">
                  <c:v>9.5</c:v>
                </c:pt>
                <c:pt idx="12">
                  <c:v>10</c:v>
                </c:pt>
              </c:numCache>
            </c:numRef>
          </c:xVal>
          <c:yVal>
            <c:numRef>
              <c:f>'Result &amp; Graph -multicore imp.-'!$E$261:$E$273</c:f>
              <c:numCache>
                <c:formatCode>General</c:formatCode>
                <c:ptCount val="13"/>
                <c:pt idx="0">
                  <c:v>10.909800000000001</c:v>
                </c:pt>
                <c:pt idx="1">
                  <c:v>10.189</c:v>
                </c:pt>
                <c:pt idx="2">
                  <c:v>10.0006</c:v>
                </c:pt>
                <c:pt idx="3">
                  <c:v>9.3400700000000008</c:v>
                </c:pt>
                <c:pt idx="4">
                  <c:v>9.1709200000000006</c:v>
                </c:pt>
                <c:pt idx="5">
                  <c:v>8.6855899999999995</c:v>
                </c:pt>
                <c:pt idx="6">
                  <c:v>8.5781299999999998</c:v>
                </c:pt>
                <c:pt idx="7">
                  <c:v>8.1819699999999997</c:v>
                </c:pt>
                <c:pt idx="8">
                  <c:v>8.0731999999999999</c:v>
                </c:pt>
                <c:pt idx="9">
                  <c:v>7.7539999999999996</c:v>
                </c:pt>
                <c:pt idx="10">
                  <c:v>7.7313900000000002</c:v>
                </c:pt>
                <c:pt idx="11">
                  <c:v>7.5080099999999996</c:v>
                </c:pt>
                <c:pt idx="12">
                  <c:v>7.4901299999999997</c:v>
                </c:pt>
              </c:numCache>
            </c:numRef>
          </c:yVal>
          <c:smooth val="0"/>
          <c:extLst>
            <c:ext xmlns:c16="http://schemas.microsoft.com/office/drawing/2014/chart" uri="{C3380CC4-5D6E-409C-BE32-E72D297353CC}">
              <c16:uniqueId val="{00000001-3F22-4CD6-AA2B-792878A89436}"/>
            </c:ext>
          </c:extLst>
        </c:ser>
        <c:ser>
          <c:idx val="2"/>
          <c:order val="3"/>
          <c:tx>
            <c:strRef>
              <c:f>'Result &amp; Graph -multicore imp.-'!$F$4</c:f>
              <c:strCache>
                <c:ptCount val="1"/>
                <c:pt idx="0">
                  <c:v>BIGrid-label</c:v>
                </c:pt>
              </c:strCache>
            </c:strRef>
          </c:tx>
          <c:spPr>
            <a:ln w="28575" cap="rnd">
              <a:solidFill>
                <a:srgbClr val="002060"/>
              </a:solidFill>
              <a:round/>
            </a:ln>
            <a:effectLst/>
          </c:spPr>
          <c:marker>
            <c:symbol val="square"/>
            <c:size val="7"/>
            <c:spPr>
              <a:noFill/>
              <a:ln w="28575">
                <a:solidFill>
                  <a:srgbClr val="002060"/>
                </a:solidFill>
              </a:ln>
              <a:effectLst/>
            </c:spPr>
          </c:marker>
          <c:xVal>
            <c:numRef>
              <c:f>'Result &amp; Graph -multicore imp.-'!$B$5:$B$17</c:f>
              <c:numCache>
                <c:formatCode>General</c:formatCode>
                <c:ptCount val="13"/>
                <c:pt idx="0">
                  <c:v>4</c:v>
                </c:pt>
                <c:pt idx="1">
                  <c:v>4.5</c:v>
                </c:pt>
                <c:pt idx="2">
                  <c:v>5</c:v>
                </c:pt>
                <c:pt idx="3">
                  <c:v>5.5</c:v>
                </c:pt>
                <c:pt idx="4">
                  <c:v>6</c:v>
                </c:pt>
                <c:pt idx="5">
                  <c:v>6.5</c:v>
                </c:pt>
                <c:pt idx="6">
                  <c:v>7</c:v>
                </c:pt>
                <c:pt idx="7">
                  <c:v>7.5</c:v>
                </c:pt>
                <c:pt idx="8">
                  <c:v>8</c:v>
                </c:pt>
                <c:pt idx="9">
                  <c:v>8.5</c:v>
                </c:pt>
                <c:pt idx="10">
                  <c:v>9</c:v>
                </c:pt>
                <c:pt idx="11">
                  <c:v>9.5</c:v>
                </c:pt>
                <c:pt idx="12">
                  <c:v>10</c:v>
                </c:pt>
              </c:numCache>
            </c:numRef>
          </c:xVal>
          <c:yVal>
            <c:numRef>
              <c:f>'Result &amp; Graph -multicore imp.-'!$F$261:$F$273</c:f>
              <c:numCache>
                <c:formatCode>General</c:formatCode>
                <c:ptCount val="13"/>
                <c:pt idx="0">
                  <c:v>11.6614</c:v>
                </c:pt>
                <c:pt idx="1">
                  <c:v>11.186199999999999</c:v>
                </c:pt>
                <c:pt idx="2">
                  <c:v>11.117599999999999</c:v>
                </c:pt>
                <c:pt idx="3">
                  <c:v>10.6067</c:v>
                </c:pt>
                <c:pt idx="4">
                  <c:v>10.5396</c:v>
                </c:pt>
                <c:pt idx="5">
                  <c:v>10.1225</c:v>
                </c:pt>
                <c:pt idx="6">
                  <c:v>10.137700000000001</c:v>
                </c:pt>
                <c:pt idx="7">
                  <c:v>9.8410299999999999</c:v>
                </c:pt>
                <c:pt idx="8">
                  <c:v>9.9015400000000007</c:v>
                </c:pt>
                <c:pt idx="9">
                  <c:v>9.6930399999999999</c:v>
                </c:pt>
                <c:pt idx="10">
                  <c:v>9.7669700000000006</c:v>
                </c:pt>
                <c:pt idx="11">
                  <c:v>9.6458300000000001</c:v>
                </c:pt>
                <c:pt idx="12">
                  <c:v>9.7239400000000007</c:v>
                </c:pt>
              </c:numCache>
            </c:numRef>
          </c:yVal>
          <c:smooth val="0"/>
          <c:extLst>
            <c:ext xmlns:c16="http://schemas.microsoft.com/office/drawing/2014/chart" uri="{C3380CC4-5D6E-409C-BE32-E72D297353CC}">
              <c16:uniqueId val="{00000002-3F22-4CD6-AA2B-792878A89436}"/>
            </c:ext>
          </c:extLst>
        </c:ser>
        <c:dLbls>
          <c:showLegendKey val="0"/>
          <c:showVal val="0"/>
          <c:showCatName val="0"/>
          <c:showSerName val="0"/>
          <c:showPercent val="0"/>
          <c:showBubbleSize val="0"/>
        </c:dLbls>
        <c:axId val="-91326768"/>
        <c:axId val="-91335472"/>
        <c:extLst>
          <c:ext xmlns:c15="http://schemas.microsoft.com/office/drawing/2012/chart" uri="{02D57815-91ED-43cb-92C2-25804820EDAC}">
            <c15:filteredScatterSeries>
              <c15:ser>
                <c:idx val="0"/>
                <c:order val="0"/>
                <c:tx>
                  <c:strRef>
                    <c:extLst>
                      <c:ext uri="{02D57815-91ED-43cb-92C2-25804820EDAC}">
                        <c15:formulaRef>
                          <c15:sqref>'Result &amp; Graph -multicore imp.-'!$C$4</c15:sqref>
                        </c15:formulaRef>
                      </c:ext>
                    </c:extLst>
                    <c:strCache>
                      <c:ptCount val="1"/>
                      <c:pt idx="0">
                        <c:v>Brute-force</c:v>
                      </c:pt>
                    </c:strCache>
                  </c:strRef>
                </c:tx>
                <c:spPr>
                  <a:ln w="19050" cap="rnd">
                    <a:solidFill>
                      <a:schemeClr val="accent1"/>
                    </a:solidFill>
                    <a:round/>
                  </a:ln>
                  <a:effectLst/>
                </c:spPr>
                <c:marker>
                  <c:symbol val="x"/>
                  <c:size val="8"/>
                  <c:spPr>
                    <a:noFill/>
                    <a:ln w="12700">
                      <a:solidFill>
                        <a:schemeClr val="tx1"/>
                      </a:solidFill>
                    </a:ln>
                    <a:effectLst/>
                  </c:spPr>
                </c:marker>
                <c:xVal>
                  <c:numRef>
                    <c:extLst>
                      <c:ext uri="{02D57815-91ED-43cb-92C2-25804820EDAC}">
                        <c15:formulaRef>
                          <c15:sqref>'Result &amp; Graph -multicore imp.-'!$B$7:$B$17</c15:sqref>
                        </c15:formulaRef>
                      </c:ext>
                    </c:extLst>
                    <c:numCache>
                      <c:formatCode>General</c:formatCode>
                      <c:ptCount val="11"/>
                      <c:pt idx="0">
                        <c:v>5</c:v>
                      </c:pt>
                      <c:pt idx="1">
                        <c:v>5.5</c:v>
                      </c:pt>
                      <c:pt idx="2">
                        <c:v>6</c:v>
                      </c:pt>
                      <c:pt idx="3">
                        <c:v>6.5</c:v>
                      </c:pt>
                      <c:pt idx="4">
                        <c:v>7</c:v>
                      </c:pt>
                      <c:pt idx="5">
                        <c:v>7.5</c:v>
                      </c:pt>
                      <c:pt idx="6">
                        <c:v>8</c:v>
                      </c:pt>
                      <c:pt idx="7">
                        <c:v>8.5</c:v>
                      </c:pt>
                      <c:pt idx="8">
                        <c:v>9</c:v>
                      </c:pt>
                      <c:pt idx="9">
                        <c:v>9.5</c:v>
                      </c:pt>
                      <c:pt idx="10">
                        <c:v>10</c:v>
                      </c:pt>
                    </c:numCache>
                  </c:numRef>
                </c:xVal>
                <c:yVal>
                  <c:numRef>
                    <c:extLst>
                      <c:ext uri="{02D57815-91ED-43cb-92C2-25804820EDAC}">
                        <c15:formulaRef>
                          <c15:sqref>'Result &amp; Graph -multicore imp.-'!$C$83:$C$93</c15:sqref>
                        </c15:formulaRef>
                      </c:ext>
                    </c:extLst>
                    <c:numCache>
                      <c:formatCode>General</c:formatCode>
                      <c:ptCount val="11"/>
                      <c:pt idx="0">
                        <c:v>0.48388500000000001</c:v>
                      </c:pt>
                      <c:pt idx="1">
                        <c:v>0.48347099999999998</c:v>
                      </c:pt>
                      <c:pt idx="2">
                        <c:v>0.48270999999999997</c:v>
                      </c:pt>
                      <c:pt idx="3">
                        <c:v>0.48341800000000001</c:v>
                      </c:pt>
                      <c:pt idx="4">
                        <c:v>0.48418</c:v>
                      </c:pt>
                      <c:pt idx="5">
                        <c:v>0.48313099999999998</c:v>
                      </c:pt>
                      <c:pt idx="6">
                        <c:v>0.484458</c:v>
                      </c:pt>
                      <c:pt idx="7">
                        <c:v>0.48557299999999998</c:v>
                      </c:pt>
                      <c:pt idx="8">
                        <c:v>0.48456500000000002</c:v>
                      </c:pt>
                      <c:pt idx="9">
                        <c:v>0.484213</c:v>
                      </c:pt>
                      <c:pt idx="10">
                        <c:v>0.48437200000000002</c:v>
                      </c:pt>
                    </c:numCache>
                  </c:numRef>
                </c:yVal>
                <c:smooth val="0"/>
                <c:extLst>
                  <c:ext xmlns:c16="http://schemas.microsoft.com/office/drawing/2014/chart" uri="{C3380CC4-5D6E-409C-BE32-E72D297353CC}">
                    <c16:uniqueId val="{00000003-3F22-4CD6-AA2B-792878A89436}"/>
                  </c:ext>
                </c:extLst>
              </c15:ser>
            </c15:filteredScatterSeries>
          </c:ext>
        </c:extLst>
      </c:scatterChart>
      <c:valAx>
        <c:axId val="-91326768"/>
        <c:scaling>
          <c:orientation val="minMax"/>
          <c:max val="10"/>
          <c:min val="4"/>
        </c:scaling>
        <c:delete val="0"/>
        <c:axPos val="b"/>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ysClr val="windowText" lastClr="000000"/>
                    </a:solidFill>
                    <a:latin typeface="+mn-lt"/>
                    <a:ea typeface="+mn-ea"/>
                    <a:cs typeface="+mn-cs"/>
                  </a:defRPr>
                </a:pPr>
                <a:r>
                  <a:rPr lang="en-US" altLang="ja-JP" sz="1800" i="1" dirty="0">
                    <a:solidFill>
                      <a:schemeClr val="tx1"/>
                    </a:solidFill>
                    <a:latin typeface="Times New Roman" panose="02020603050405020304" pitchFamily="18" charset="0"/>
                    <a:cs typeface="Times New Roman" panose="02020603050405020304" pitchFamily="18" charset="0"/>
                  </a:rPr>
                  <a:t>r </a:t>
                </a:r>
                <a:r>
                  <a:rPr lang="en-US" altLang="ja-JP" sz="1800" b="0" i="0" baseline="0" dirty="0">
                    <a:effectLst/>
                    <a:latin typeface="Segoe UI" panose="020B0502040204020203" pitchFamily="34" charset="0"/>
                    <a:cs typeface="Segoe UI" panose="020B0502040204020203" pitchFamily="34" charset="0"/>
                  </a:rPr>
                  <a:t>(</a:t>
                </a:r>
                <a:r>
                  <a:rPr lang="en-US" altLang="ja-JP" sz="1600" b="0" i="0" u="none" strike="noStrike" baseline="0" dirty="0" err="1">
                    <a:effectLst/>
                  </a:rPr>
                  <a:t>Syn</a:t>
                </a:r>
                <a:r>
                  <a:rPr lang="en-US" altLang="ja-JP" sz="1800" b="0" i="0" baseline="0" dirty="0">
                    <a:effectLst/>
                    <a:latin typeface="Segoe UI" panose="020B0502040204020203" pitchFamily="34" charset="0"/>
                    <a:cs typeface="Segoe UI" panose="020B0502040204020203" pitchFamily="34" charset="0"/>
                  </a:rPr>
                  <a:t>)</a:t>
                </a:r>
                <a:endParaRPr lang="ja-JP" altLang="ja-JP" sz="1800" dirty="0">
                  <a:effectLst/>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ysClr val="windowText" lastClr="000000"/>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91335472"/>
        <c:crosses val="autoZero"/>
        <c:crossBetween val="midCat"/>
      </c:valAx>
      <c:valAx>
        <c:axId val="-91335472"/>
        <c:scaling>
          <c:orientation val="minMax"/>
          <c:min val="0"/>
        </c:scaling>
        <c:delete val="0"/>
        <c:axPos val="l"/>
        <c:title>
          <c:tx>
            <c:rich>
              <a:bodyPr rot="-5400000" spcFirstLastPara="1" vertOverflow="ellipsis" vert="horz" wrap="square" anchor="ctr" anchorCtr="1"/>
              <a:lstStyle/>
              <a:p>
                <a:pPr>
                  <a:defRPr sz="18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800" b="0">
                    <a:solidFill>
                      <a:schemeClr val="tx1"/>
                    </a:solidFill>
                    <a:latin typeface="Segoe UI" panose="020B0502040204020203" pitchFamily="34" charset="0"/>
                    <a:cs typeface="Segoe UI" panose="020B0502040204020203" pitchFamily="34" charset="0"/>
                  </a:rPr>
                  <a:t>Mmoery [GB]</a:t>
                </a:r>
                <a:endParaRPr lang="ja-JP" altLang="en-US" sz="1800" b="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91326768"/>
        <c:crosses val="autoZero"/>
        <c:crossBetween val="midCat"/>
      </c:valAx>
      <c:spPr>
        <a:noFill/>
        <a:ln>
          <a:solidFill>
            <a:schemeClr val="bg1">
              <a:lumMod val="75000"/>
            </a:schemeClr>
          </a:solidFill>
        </a:ln>
        <a:effectLst/>
      </c:spPr>
    </c:plotArea>
    <c:legend>
      <c:legendPos val="b"/>
      <c:layout>
        <c:manualLayout>
          <c:xMode val="edge"/>
          <c:yMode val="edge"/>
          <c:x val="1.0911074740861976E-2"/>
          <c:y val="5.2264795669311427E-3"/>
          <c:w val="0.98908892525913805"/>
          <c:h val="0.1226184491413666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87333333333333"/>
          <c:y val="0.14289662698412697"/>
          <c:w val="0.84752962962962963"/>
          <c:h val="0.71493928571428578"/>
        </c:manualLayout>
      </c:layout>
      <c:scatterChart>
        <c:scatterStyle val="smoothMarker"/>
        <c:varyColors val="0"/>
        <c:ser>
          <c:idx val="1"/>
          <c:order val="1"/>
          <c:tx>
            <c:strRef>
              <c:f>'Result &amp; Graph -multicore imp.-'!$D$4</c:f>
              <c:strCache>
                <c:ptCount val="1"/>
                <c:pt idx="0">
                  <c:v>SimpleGrid</c:v>
                </c:pt>
              </c:strCache>
            </c:strRef>
          </c:tx>
          <c:spPr>
            <a:ln w="12700" cap="rnd">
              <a:solidFill>
                <a:schemeClr val="tx1"/>
              </a:solidFill>
              <a:round/>
            </a:ln>
            <a:effectLst/>
          </c:spPr>
          <c:marker>
            <c:symbol val="diamond"/>
            <c:size val="8"/>
            <c:spPr>
              <a:noFill/>
              <a:ln w="12700">
                <a:solidFill>
                  <a:schemeClr val="tx1"/>
                </a:solidFill>
              </a:ln>
              <a:effectLst/>
            </c:spPr>
          </c:marker>
          <c:xVal>
            <c:numRef>
              <c:f>'Result &amp; Graph -multicore imp.-'!$B$21:$B$33</c:f>
              <c:numCache>
                <c:formatCode>General</c:formatCode>
                <c:ptCount val="13"/>
                <c:pt idx="0">
                  <c:v>4</c:v>
                </c:pt>
                <c:pt idx="1">
                  <c:v>4.5</c:v>
                </c:pt>
                <c:pt idx="2">
                  <c:v>5</c:v>
                </c:pt>
                <c:pt idx="3">
                  <c:v>5.5</c:v>
                </c:pt>
                <c:pt idx="4">
                  <c:v>6</c:v>
                </c:pt>
                <c:pt idx="5">
                  <c:v>6.5</c:v>
                </c:pt>
                <c:pt idx="6">
                  <c:v>7</c:v>
                </c:pt>
                <c:pt idx="7">
                  <c:v>7.5</c:v>
                </c:pt>
                <c:pt idx="8">
                  <c:v>8</c:v>
                </c:pt>
                <c:pt idx="9">
                  <c:v>8.5</c:v>
                </c:pt>
                <c:pt idx="10">
                  <c:v>9</c:v>
                </c:pt>
                <c:pt idx="11">
                  <c:v>9.5</c:v>
                </c:pt>
                <c:pt idx="12">
                  <c:v>10</c:v>
                </c:pt>
              </c:numCache>
            </c:numRef>
          </c:xVal>
          <c:yVal>
            <c:numRef>
              <c:f>'Result &amp; Graph -multicore imp.-'!$D$21:$D$33</c:f>
              <c:numCache>
                <c:formatCode>General</c:formatCode>
                <c:ptCount val="13"/>
                <c:pt idx="0">
                  <c:v>0.40943200000000002</c:v>
                </c:pt>
                <c:pt idx="1">
                  <c:v>0.36029600000000001</c:v>
                </c:pt>
                <c:pt idx="2">
                  <c:v>0.34019300000000002</c:v>
                </c:pt>
                <c:pt idx="3">
                  <c:v>0.32460800000000001</c:v>
                </c:pt>
                <c:pt idx="4">
                  <c:v>0.31240600000000002</c:v>
                </c:pt>
                <c:pt idx="5">
                  <c:v>0.30313699999999999</c:v>
                </c:pt>
                <c:pt idx="6">
                  <c:v>0.28343499999999999</c:v>
                </c:pt>
                <c:pt idx="7">
                  <c:v>0.27651300000000001</c:v>
                </c:pt>
                <c:pt idx="8">
                  <c:v>0.270561</c:v>
                </c:pt>
                <c:pt idx="9">
                  <c:v>0.26675199999999999</c:v>
                </c:pt>
                <c:pt idx="10">
                  <c:v>0.26156200000000002</c:v>
                </c:pt>
                <c:pt idx="11">
                  <c:v>0.257712</c:v>
                </c:pt>
                <c:pt idx="12">
                  <c:v>0.25439000000000001</c:v>
                </c:pt>
              </c:numCache>
            </c:numRef>
          </c:yVal>
          <c:smooth val="0"/>
          <c:extLst>
            <c:ext xmlns:c16="http://schemas.microsoft.com/office/drawing/2014/chart" uri="{C3380CC4-5D6E-409C-BE32-E72D297353CC}">
              <c16:uniqueId val="{00000000-9E3C-4C42-A6A0-C03BCF71951A}"/>
            </c:ext>
          </c:extLst>
        </c:ser>
        <c:ser>
          <c:idx val="3"/>
          <c:order val="2"/>
          <c:tx>
            <c:strRef>
              <c:f>'Result &amp; Graph -multicore imp.-'!$E$4</c:f>
              <c:strCache>
                <c:ptCount val="1"/>
                <c:pt idx="0">
                  <c:v>BIGrid</c:v>
                </c:pt>
              </c:strCache>
            </c:strRef>
          </c:tx>
          <c:spPr>
            <a:ln w="28575" cap="rnd">
              <a:solidFill>
                <a:schemeClr val="accent2"/>
              </a:solidFill>
              <a:round/>
            </a:ln>
            <a:effectLst/>
          </c:spPr>
          <c:marker>
            <c:symbol val="triangle"/>
            <c:size val="7"/>
            <c:spPr>
              <a:noFill/>
              <a:ln w="28575">
                <a:solidFill>
                  <a:schemeClr val="accent2"/>
                </a:solidFill>
              </a:ln>
              <a:effectLst/>
            </c:spPr>
          </c:marker>
          <c:xVal>
            <c:numRef>
              <c:f>'Result &amp; Graph -multicore imp.-'!$B$21:$B$33</c:f>
              <c:numCache>
                <c:formatCode>General</c:formatCode>
                <c:ptCount val="13"/>
                <c:pt idx="0">
                  <c:v>4</c:v>
                </c:pt>
                <c:pt idx="1">
                  <c:v>4.5</c:v>
                </c:pt>
                <c:pt idx="2">
                  <c:v>5</c:v>
                </c:pt>
                <c:pt idx="3">
                  <c:v>5.5</c:v>
                </c:pt>
                <c:pt idx="4">
                  <c:v>6</c:v>
                </c:pt>
                <c:pt idx="5">
                  <c:v>6.5</c:v>
                </c:pt>
                <c:pt idx="6">
                  <c:v>7</c:v>
                </c:pt>
                <c:pt idx="7">
                  <c:v>7.5</c:v>
                </c:pt>
                <c:pt idx="8">
                  <c:v>8</c:v>
                </c:pt>
                <c:pt idx="9">
                  <c:v>8.5</c:v>
                </c:pt>
                <c:pt idx="10">
                  <c:v>9</c:v>
                </c:pt>
                <c:pt idx="11">
                  <c:v>9.5</c:v>
                </c:pt>
                <c:pt idx="12">
                  <c:v>10</c:v>
                </c:pt>
              </c:numCache>
            </c:numRef>
          </c:xVal>
          <c:yVal>
            <c:numRef>
              <c:f>'Result &amp; Graph -multicore imp.-'!$E$21:$E$33</c:f>
              <c:numCache>
                <c:formatCode>General</c:formatCode>
                <c:ptCount val="13"/>
                <c:pt idx="0">
                  <c:v>3.655646</c:v>
                </c:pt>
                <c:pt idx="1">
                  <c:v>2.8991989999999999</c:v>
                </c:pt>
                <c:pt idx="2">
                  <c:v>2.8314810000000001</c:v>
                </c:pt>
                <c:pt idx="3">
                  <c:v>2.4695429999999998</c:v>
                </c:pt>
                <c:pt idx="4">
                  <c:v>2.437316</c:v>
                </c:pt>
                <c:pt idx="5">
                  <c:v>2.1009340000000001</c:v>
                </c:pt>
                <c:pt idx="6">
                  <c:v>2.073915</c:v>
                </c:pt>
                <c:pt idx="7">
                  <c:v>1.898852</c:v>
                </c:pt>
                <c:pt idx="8">
                  <c:v>1.8634360000000001</c:v>
                </c:pt>
                <c:pt idx="9">
                  <c:v>1.7309969999999999</c:v>
                </c:pt>
                <c:pt idx="10">
                  <c:v>1.7146539999999999</c:v>
                </c:pt>
                <c:pt idx="11">
                  <c:v>1.6110420000000001</c:v>
                </c:pt>
                <c:pt idx="12">
                  <c:v>1.597879</c:v>
                </c:pt>
              </c:numCache>
            </c:numRef>
          </c:yVal>
          <c:smooth val="0"/>
          <c:extLst>
            <c:ext xmlns:c16="http://schemas.microsoft.com/office/drawing/2014/chart" uri="{C3380CC4-5D6E-409C-BE32-E72D297353CC}">
              <c16:uniqueId val="{00000001-9E3C-4C42-A6A0-C03BCF71951A}"/>
            </c:ext>
          </c:extLst>
        </c:ser>
        <c:ser>
          <c:idx val="2"/>
          <c:order val="3"/>
          <c:tx>
            <c:strRef>
              <c:f>'Result &amp; Graph -multicore imp.-'!$F$4</c:f>
              <c:strCache>
                <c:ptCount val="1"/>
                <c:pt idx="0">
                  <c:v>BIGrid-label</c:v>
                </c:pt>
              </c:strCache>
            </c:strRef>
          </c:tx>
          <c:spPr>
            <a:ln w="28575" cap="rnd">
              <a:solidFill>
                <a:srgbClr val="002060"/>
              </a:solidFill>
              <a:round/>
            </a:ln>
            <a:effectLst/>
          </c:spPr>
          <c:marker>
            <c:symbol val="square"/>
            <c:size val="7"/>
            <c:spPr>
              <a:noFill/>
              <a:ln w="28575">
                <a:solidFill>
                  <a:srgbClr val="002060"/>
                </a:solidFill>
              </a:ln>
              <a:effectLst/>
            </c:spPr>
          </c:marker>
          <c:xVal>
            <c:numRef>
              <c:f>'Result &amp; Graph -multicore imp.-'!$B$21:$B$33</c:f>
              <c:numCache>
                <c:formatCode>General</c:formatCode>
                <c:ptCount val="13"/>
                <c:pt idx="0">
                  <c:v>4</c:v>
                </c:pt>
                <c:pt idx="1">
                  <c:v>4.5</c:v>
                </c:pt>
                <c:pt idx="2">
                  <c:v>5</c:v>
                </c:pt>
                <c:pt idx="3">
                  <c:v>5.5</c:v>
                </c:pt>
                <c:pt idx="4">
                  <c:v>6</c:v>
                </c:pt>
                <c:pt idx="5">
                  <c:v>6.5</c:v>
                </c:pt>
                <c:pt idx="6">
                  <c:v>7</c:v>
                </c:pt>
                <c:pt idx="7">
                  <c:v>7.5</c:v>
                </c:pt>
                <c:pt idx="8">
                  <c:v>8</c:v>
                </c:pt>
                <c:pt idx="9">
                  <c:v>8.5</c:v>
                </c:pt>
                <c:pt idx="10">
                  <c:v>9</c:v>
                </c:pt>
                <c:pt idx="11">
                  <c:v>9.5</c:v>
                </c:pt>
                <c:pt idx="12">
                  <c:v>10</c:v>
                </c:pt>
              </c:numCache>
            </c:numRef>
          </c:xVal>
          <c:yVal>
            <c:numRef>
              <c:f>'Result &amp; Graph -multicore imp.-'!$F$21:$F$33</c:f>
              <c:numCache>
                <c:formatCode>General</c:formatCode>
                <c:ptCount val="13"/>
                <c:pt idx="0">
                  <c:v>2.5908739999999999</c:v>
                </c:pt>
                <c:pt idx="1">
                  <c:v>2.4689709999999998</c:v>
                </c:pt>
                <c:pt idx="2">
                  <c:v>2.4290720000000001</c:v>
                </c:pt>
                <c:pt idx="3">
                  <c:v>2.090014</c:v>
                </c:pt>
                <c:pt idx="4">
                  <c:v>2.059158</c:v>
                </c:pt>
                <c:pt idx="5">
                  <c:v>1.876179</c:v>
                </c:pt>
                <c:pt idx="6">
                  <c:v>1.8348070000000001</c:v>
                </c:pt>
                <c:pt idx="7">
                  <c:v>1.698885</c:v>
                </c:pt>
                <c:pt idx="8">
                  <c:v>1.6794979999999999</c:v>
                </c:pt>
                <c:pt idx="9">
                  <c:v>1.562962</c:v>
                </c:pt>
                <c:pt idx="10">
                  <c:v>1.547229</c:v>
                </c:pt>
                <c:pt idx="11">
                  <c:v>1.4457930000000001</c:v>
                </c:pt>
                <c:pt idx="12">
                  <c:v>1.4326410000000001</c:v>
                </c:pt>
              </c:numCache>
            </c:numRef>
          </c:yVal>
          <c:smooth val="0"/>
          <c:extLst>
            <c:ext xmlns:c16="http://schemas.microsoft.com/office/drawing/2014/chart" uri="{C3380CC4-5D6E-409C-BE32-E72D297353CC}">
              <c16:uniqueId val="{00000002-9E3C-4C42-A6A0-C03BCF71951A}"/>
            </c:ext>
          </c:extLst>
        </c:ser>
        <c:dLbls>
          <c:showLegendKey val="0"/>
          <c:showVal val="0"/>
          <c:showCatName val="0"/>
          <c:showSerName val="0"/>
          <c:showPercent val="0"/>
          <c:showBubbleSize val="0"/>
        </c:dLbls>
        <c:axId val="-91337104"/>
        <c:axId val="-91330576"/>
        <c:extLst>
          <c:ext xmlns:c15="http://schemas.microsoft.com/office/drawing/2012/chart" uri="{02D57815-91ED-43cb-92C2-25804820EDAC}">
            <c15:filteredScatterSeries>
              <c15:ser>
                <c:idx val="0"/>
                <c:order val="0"/>
                <c:tx>
                  <c:strRef>
                    <c:extLst>
                      <c:ext uri="{02D57815-91ED-43cb-92C2-25804820EDAC}">
                        <c15:formulaRef>
                          <c15:sqref>'Result &amp; Graph -multicore imp.-'!$C$4</c15:sqref>
                        </c15:formulaRef>
                      </c:ext>
                    </c:extLst>
                    <c:strCache>
                      <c:ptCount val="1"/>
                      <c:pt idx="0">
                        <c:v>Brute-force</c:v>
                      </c:pt>
                    </c:strCache>
                  </c:strRef>
                </c:tx>
                <c:spPr>
                  <a:ln w="19050" cap="rnd">
                    <a:solidFill>
                      <a:schemeClr val="accent1"/>
                    </a:solidFill>
                    <a:round/>
                  </a:ln>
                  <a:effectLst/>
                </c:spPr>
                <c:marker>
                  <c:symbol val="x"/>
                  <c:size val="8"/>
                  <c:spPr>
                    <a:noFill/>
                    <a:ln w="12700">
                      <a:solidFill>
                        <a:schemeClr val="tx1"/>
                      </a:solidFill>
                    </a:ln>
                    <a:effectLst/>
                  </c:spPr>
                </c:marker>
                <c:xVal>
                  <c:numRef>
                    <c:extLst>
                      <c:ext uri="{02D57815-91ED-43cb-92C2-25804820EDAC}">
                        <c15:formulaRef>
                          <c15:sqref>'Result &amp; Graph -multicore imp.-'!$B$7:$B$17</c15:sqref>
                        </c15:formulaRef>
                      </c:ext>
                    </c:extLst>
                    <c:numCache>
                      <c:formatCode>General</c:formatCode>
                      <c:ptCount val="11"/>
                      <c:pt idx="0">
                        <c:v>5</c:v>
                      </c:pt>
                      <c:pt idx="1">
                        <c:v>5.5</c:v>
                      </c:pt>
                      <c:pt idx="2">
                        <c:v>6</c:v>
                      </c:pt>
                      <c:pt idx="3">
                        <c:v>6.5</c:v>
                      </c:pt>
                      <c:pt idx="4">
                        <c:v>7</c:v>
                      </c:pt>
                      <c:pt idx="5">
                        <c:v>7.5</c:v>
                      </c:pt>
                      <c:pt idx="6">
                        <c:v>8</c:v>
                      </c:pt>
                      <c:pt idx="7">
                        <c:v>8.5</c:v>
                      </c:pt>
                      <c:pt idx="8">
                        <c:v>9</c:v>
                      </c:pt>
                      <c:pt idx="9">
                        <c:v>9.5</c:v>
                      </c:pt>
                      <c:pt idx="10">
                        <c:v>10</c:v>
                      </c:pt>
                    </c:numCache>
                  </c:numRef>
                </c:xVal>
                <c:yVal>
                  <c:numRef>
                    <c:extLst>
                      <c:ext uri="{02D57815-91ED-43cb-92C2-25804820EDAC}">
                        <c15:formulaRef>
                          <c15:sqref>'Result &amp; Graph -multicore imp.-'!$C$23:$C$33</c15:sqref>
                        </c15:formulaRef>
                      </c:ext>
                    </c:extLst>
                    <c:numCache>
                      <c:formatCode>General</c:formatCode>
                      <c:ptCount val="11"/>
                      <c:pt idx="0">
                        <c:v>0.13794899999999999</c:v>
                      </c:pt>
                      <c:pt idx="1">
                        <c:v>0.137986</c:v>
                      </c:pt>
                      <c:pt idx="2">
                        <c:v>0.13813400000000001</c:v>
                      </c:pt>
                      <c:pt idx="3">
                        <c:v>0.13808400000000001</c:v>
                      </c:pt>
                      <c:pt idx="4">
                        <c:v>0.13808799999999999</c:v>
                      </c:pt>
                      <c:pt idx="5">
                        <c:v>0.13802300000000001</c:v>
                      </c:pt>
                      <c:pt idx="6">
                        <c:v>0.138129</c:v>
                      </c:pt>
                      <c:pt idx="7">
                        <c:v>0.13806399999999999</c:v>
                      </c:pt>
                      <c:pt idx="8">
                        <c:v>0.138179</c:v>
                      </c:pt>
                      <c:pt idx="9">
                        <c:v>0.13795299999999999</c:v>
                      </c:pt>
                      <c:pt idx="10">
                        <c:v>0.13830999999999999</c:v>
                      </c:pt>
                    </c:numCache>
                  </c:numRef>
                </c:yVal>
                <c:smooth val="0"/>
                <c:extLst>
                  <c:ext xmlns:c16="http://schemas.microsoft.com/office/drawing/2014/chart" uri="{C3380CC4-5D6E-409C-BE32-E72D297353CC}">
                    <c16:uniqueId val="{00000003-9E3C-4C42-A6A0-C03BCF71951A}"/>
                  </c:ext>
                </c:extLst>
              </c15:ser>
            </c15:filteredScatterSeries>
          </c:ext>
        </c:extLst>
      </c:scatterChart>
      <c:valAx>
        <c:axId val="-91337104"/>
        <c:scaling>
          <c:orientation val="minMax"/>
          <c:max val="10"/>
          <c:min val="4"/>
        </c:scaling>
        <c:delete val="0"/>
        <c:axPos val="b"/>
        <c:title>
          <c:tx>
            <c:rich>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altLang="ja-JP" sz="1600" b="0" i="1" baseline="0" dirty="0">
                    <a:effectLst/>
                    <a:latin typeface="Times New Roman" panose="02020603050405020304" pitchFamily="18" charset="0"/>
                    <a:cs typeface="Times New Roman" panose="02020603050405020304" pitchFamily="18" charset="0"/>
                  </a:rPr>
                  <a:t>r</a:t>
                </a:r>
                <a:r>
                  <a:rPr lang="en-US" altLang="ja-JP" sz="1600" b="0" i="1" baseline="0" dirty="0">
                    <a:effectLst/>
                  </a:rPr>
                  <a:t>  </a:t>
                </a:r>
                <a:r>
                  <a:rPr lang="en-US" altLang="ja-JP" sz="1600" b="0" i="0" baseline="0" dirty="0">
                    <a:effectLst/>
                    <a:latin typeface="Segoe UI" panose="020B0502040204020203" pitchFamily="34" charset="0"/>
                    <a:cs typeface="Segoe UI" panose="020B0502040204020203" pitchFamily="34" charset="0"/>
                  </a:rPr>
                  <a:t>(Neuron)</a:t>
                </a:r>
                <a:endParaRPr lang="ja-JP" altLang="ja-JP" sz="1600" dirty="0">
                  <a:effectLst/>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91330576"/>
        <c:crosses val="autoZero"/>
        <c:crossBetween val="midCat"/>
      </c:valAx>
      <c:valAx>
        <c:axId val="-91330576"/>
        <c:scaling>
          <c:orientation val="minMax"/>
          <c:max val="5"/>
        </c:scaling>
        <c:delete val="0"/>
        <c:axPos val="l"/>
        <c:title>
          <c:tx>
            <c:rich>
              <a:bodyPr rot="-5400000" spcFirstLastPara="1" vertOverflow="ellipsis" vert="horz" wrap="square" anchor="ctr" anchorCtr="1"/>
              <a:lstStyle/>
              <a:p>
                <a:pPr>
                  <a:defRPr sz="16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600" b="0">
                    <a:solidFill>
                      <a:schemeClr val="tx1"/>
                    </a:solidFill>
                    <a:latin typeface="Segoe UI" panose="020B0502040204020203" pitchFamily="34" charset="0"/>
                    <a:cs typeface="Segoe UI" panose="020B0502040204020203" pitchFamily="34" charset="0"/>
                  </a:rPr>
                  <a:t>Mmoery [GB]</a:t>
                </a:r>
                <a:endParaRPr lang="ja-JP" altLang="en-US" sz="1600" b="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91337104"/>
        <c:crosses val="autoZero"/>
        <c:crossBetween val="midCat"/>
        <c:majorUnit val="1"/>
      </c:valAx>
      <c:spPr>
        <a:noFill/>
        <a:ln>
          <a:solidFill>
            <a:schemeClr val="bg1">
              <a:lumMod val="75000"/>
            </a:schemeClr>
          </a:solidFill>
        </a:ln>
        <a:effectLst/>
      </c:spPr>
    </c:plotArea>
    <c:legend>
      <c:legendPos val="b"/>
      <c:layout>
        <c:manualLayout>
          <c:xMode val="edge"/>
          <c:yMode val="edge"/>
          <c:x val="1.0911074740861976E-2"/>
          <c:y val="5.2264795669311427E-3"/>
          <c:w val="0.98908892525913805"/>
          <c:h val="0.1226184491413666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272893518518518"/>
          <c:y val="0.14289662698412697"/>
          <c:w val="0.83967407407407413"/>
          <c:h val="0.71533650793650783"/>
        </c:manualLayout>
      </c:layout>
      <c:scatterChart>
        <c:scatterStyle val="smoothMarker"/>
        <c:varyColors val="0"/>
        <c:ser>
          <c:idx val="1"/>
          <c:order val="1"/>
          <c:tx>
            <c:strRef>
              <c:f>'Result &amp; Graph -multicore imp.-'!$D$4</c:f>
              <c:strCache>
                <c:ptCount val="1"/>
                <c:pt idx="0">
                  <c:v>SimpleGrid</c:v>
                </c:pt>
              </c:strCache>
            </c:strRef>
          </c:tx>
          <c:spPr>
            <a:ln w="12700" cap="rnd">
              <a:solidFill>
                <a:schemeClr val="tx1"/>
              </a:solidFill>
              <a:round/>
            </a:ln>
            <a:effectLst/>
          </c:spPr>
          <c:marker>
            <c:symbol val="diamond"/>
            <c:size val="8"/>
            <c:spPr>
              <a:noFill/>
              <a:ln w="12700">
                <a:solidFill>
                  <a:schemeClr val="tx1"/>
                </a:solidFill>
              </a:ln>
              <a:effectLst/>
            </c:spPr>
          </c:marker>
          <c:xVal>
            <c:numRef>
              <c:f>'Result &amp; Graph -multicore imp.-'!$B$45:$B$49</c:f>
              <c:numCache>
                <c:formatCode>General</c:formatCode>
                <c:ptCount val="5"/>
                <c:pt idx="0">
                  <c:v>0.2</c:v>
                </c:pt>
                <c:pt idx="1">
                  <c:v>0.4</c:v>
                </c:pt>
                <c:pt idx="2">
                  <c:v>0.6</c:v>
                </c:pt>
                <c:pt idx="3">
                  <c:v>0.8</c:v>
                </c:pt>
                <c:pt idx="4">
                  <c:v>1</c:v>
                </c:pt>
              </c:numCache>
            </c:numRef>
          </c:xVal>
          <c:yVal>
            <c:numRef>
              <c:f>'Result &amp; Graph -multicore imp.-'!$D$285:$D$289</c:f>
              <c:numCache>
                <c:formatCode>General</c:formatCode>
                <c:ptCount val="5"/>
                <c:pt idx="0">
                  <c:v>0.48294199999999998</c:v>
                </c:pt>
                <c:pt idx="1">
                  <c:v>0.92663399999999996</c:v>
                </c:pt>
                <c:pt idx="2">
                  <c:v>1.3628800000000001</c:v>
                </c:pt>
                <c:pt idx="3">
                  <c:v>1.8730199999999999</c:v>
                </c:pt>
                <c:pt idx="4">
                  <c:v>2.2309199999999998</c:v>
                </c:pt>
              </c:numCache>
            </c:numRef>
          </c:yVal>
          <c:smooth val="0"/>
          <c:extLst>
            <c:ext xmlns:c16="http://schemas.microsoft.com/office/drawing/2014/chart" uri="{C3380CC4-5D6E-409C-BE32-E72D297353CC}">
              <c16:uniqueId val="{00000000-09E3-4790-965F-584D05F279BB}"/>
            </c:ext>
          </c:extLst>
        </c:ser>
        <c:ser>
          <c:idx val="3"/>
          <c:order val="2"/>
          <c:tx>
            <c:strRef>
              <c:f>'Result &amp; Graph -multicore imp.-'!$E$4</c:f>
              <c:strCache>
                <c:ptCount val="1"/>
                <c:pt idx="0">
                  <c:v>BIGrid</c:v>
                </c:pt>
              </c:strCache>
            </c:strRef>
          </c:tx>
          <c:spPr>
            <a:ln w="28575" cap="rnd">
              <a:solidFill>
                <a:schemeClr val="accent2"/>
              </a:solidFill>
              <a:round/>
            </a:ln>
            <a:effectLst/>
          </c:spPr>
          <c:marker>
            <c:symbol val="triangle"/>
            <c:size val="7"/>
            <c:spPr>
              <a:noFill/>
              <a:ln w="28575">
                <a:solidFill>
                  <a:schemeClr val="accent2"/>
                </a:solidFill>
              </a:ln>
              <a:effectLst/>
            </c:spPr>
          </c:marker>
          <c:xVal>
            <c:numRef>
              <c:f>'Result &amp; Graph -multicore imp.-'!$B$37:$B$41</c:f>
              <c:numCache>
                <c:formatCode>General</c:formatCode>
                <c:ptCount val="5"/>
                <c:pt idx="0">
                  <c:v>0.2</c:v>
                </c:pt>
                <c:pt idx="1">
                  <c:v>0.4</c:v>
                </c:pt>
                <c:pt idx="2">
                  <c:v>0.6</c:v>
                </c:pt>
                <c:pt idx="3">
                  <c:v>0.8</c:v>
                </c:pt>
                <c:pt idx="4">
                  <c:v>1</c:v>
                </c:pt>
              </c:numCache>
            </c:numRef>
          </c:xVal>
          <c:yVal>
            <c:numRef>
              <c:f>'Result &amp; Graph -multicore imp.-'!$E$285:$E$289</c:f>
              <c:numCache>
                <c:formatCode>General</c:formatCode>
                <c:ptCount val="5"/>
                <c:pt idx="0">
                  <c:v>2.6939099999999998</c:v>
                </c:pt>
                <c:pt idx="1">
                  <c:v>4.6092399999999998</c:v>
                </c:pt>
                <c:pt idx="2">
                  <c:v>6.7078199999999999</c:v>
                </c:pt>
                <c:pt idx="3">
                  <c:v>8.8562999999999992</c:v>
                </c:pt>
                <c:pt idx="4">
                  <c:v>10.909800000000001</c:v>
                </c:pt>
              </c:numCache>
            </c:numRef>
          </c:yVal>
          <c:smooth val="0"/>
          <c:extLst>
            <c:ext xmlns:c16="http://schemas.microsoft.com/office/drawing/2014/chart" uri="{C3380CC4-5D6E-409C-BE32-E72D297353CC}">
              <c16:uniqueId val="{00000001-09E3-4790-965F-584D05F279BB}"/>
            </c:ext>
          </c:extLst>
        </c:ser>
        <c:ser>
          <c:idx val="2"/>
          <c:order val="3"/>
          <c:tx>
            <c:strRef>
              <c:f>'Result &amp; Graph -multicore imp.-'!$F$4</c:f>
              <c:strCache>
                <c:ptCount val="1"/>
                <c:pt idx="0">
                  <c:v>BIGrid-label</c:v>
                </c:pt>
              </c:strCache>
            </c:strRef>
          </c:tx>
          <c:spPr>
            <a:ln w="28575" cap="rnd">
              <a:solidFill>
                <a:srgbClr val="002060"/>
              </a:solidFill>
              <a:round/>
            </a:ln>
            <a:effectLst/>
          </c:spPr>
          <c:marker>
            <c:symbol val="square"/>
            <c:size val="7"/>
            <c:spPr>
              <a:noFill/>
              <a:ln w="28575">
                <a:solidFill>
                  <a:srgbClr val="002060"/>
                </a:solidFill>
              </a:ln>
              <a:effectLst/>
            </c:spPr>
          </c:marker>
          <c:xVal>
            <c:numRef>
              <c:f>'Result &amp; Graph -multicore imp.-'!$B$37:$B$41</c:f>
              <c:numCache>
                <c:formatCode>General</c:formatCode>
                <c:ptCount val="5"/>
                <c:pt idx="0">
                  <c:v>0.2</c:v>
                </c:pt>
                <c:pt idx="1">
                  <c:v>0.4</c:v>
                </c:pt>
                <c:pt idx="2">
                  <c:v>0.6</c:v>
                </c:pt>
                <c:pt idx="3">
                  <c:v>0.8</c:v>
                </c:pt>
                <c:pt idx="4">
                  <c:v>1</c:v>
                </c:pt>
              </c:numCache>
            </c:numRef>
          </c:xVal>
          <c:yVal>
            <c:numRef>
              <c:f>'Result &amp; Graph -multicore imp.-'!$F$285:$F$289</c:f>
              <c:numCache>
                <c:formatCode>General</c:formatCode>
                <c:ptCount val="5"/>
                <c:pt idx="0">
                  <c:v>2.2896000000000001</c:v>
                </c:pt>
                <c:pt idx="1">
                  <c:v>4.5595400000000001</c:v>
                </c:pt>
                <c:pt idx="2">
                  <c:v>6.8486399999999996</c:v>
                </c:pt>
                <c:pt idx="3">
                  <c:v>9.2416199999999993</c:v>
                </c:pt>
                <c:pt idx="4">
                  <c:v>11.6614</c:v>
                </c:pt>
              </c:numCache>
            </c:numRef>
          </c:yVal>
          <c:smooth val="0"/>
          <c:extLst>
            <c:ext xmlns:c16="http://schemas.microsoft.com/office/drawing/2014/chart" uri="{C3380CC4-5D6E-409C-BE32-E72D297353CC}">
              <c16:uniqueId val="{00000002-09E3-4790-965F-584D05F279BB}"/>
            </c:ext>
          </c:extLst>
        </c:ser>
        <c:dLbls>
          <c:showLegendKey val="0"/>
          <c:showVal val="0"/>
          <c:showCatName val="0"/>
          <c:showSerName val="0"/>
          <c:showPercent val="0"/>
          <c:showBubbleSize val="0"/>
        </c:dLbls>
        <c:axId val="-91334384"/>
        <c:axId val="-91332208"/>
        <c:extLst>
          <c:ext xmlns:c15="http://schemas.microsoft.com/office/drawing/2012/chart" uri="{02D57815-91ED-43cb-92C2-25804820EDAC}">
            <c15:filteredScatterSeries>
              <c15:ser>
                <c:idx val="0"/>
                <c:order val="0"/>
                <c:tx>
                  <c:strRef>
                    <c:extLst>
                      <c:ext uri="{02D57815-91ED-43cb-92C2-25804820EDAC}">
                        <c15:formulaRef>
                          <c15:sqref>'Result &amp; Graph -multicore imp.-'!$C$4</c15:sqref>
                        </c15:formulaRef>
                      </c:ext>
                    </c:extLst>
                    <c:strCache>
                      <c:ptCount val="1"/>
                      <c:pt idx="0">
                        <c:v>Brute-force</c:v>
                      </c:pt>
                    </c:strCache>
                  </c:strRef>
                </c:tx>
                <c:spPr>
                  <a:ln w="19050" cap="rnd">
                    <a:solidFill>
                      <a:schemeClr val="accent1"/>
                    </a:solidFill>
                    <a:round/>
                  </a:ln>
                  <a:effectLst/>
                </c:spPr>
                <c:marker>
                  <c:symbol val="x"/>
                  <c:size val="8"/>
                  <c:spPr>
                    <a:noFill/>
                    <a:ln w="12700">
                      <a:solidFill>
                        <a:schemeClr val="tx1"/>
                      </a:solidFill>
                    </a:ln>
                    <a:effectLst/>
                  </c:spPr>
                </c:marker>
                <c:xVal>
                  <c:numRef>
                    <c:extLst>
                      <c:ext uri="{02D57815-91ED-43cb-92C2-25804820EDAC}">
                        <c15:formulaRef>
                          <c15:sqref>'Result &amp; Graph -multicore imp.-'!$B$7:$B$17</c15:sqref>
                        </c15:formulaRef>
                      </c:ext>
                    </c:extLst>
                    <c:numCache>
                      <c:formatCode>General</c:formatCode>
                      <c:ptCount val="11"/>
                      <c:pt idx="0">
                        <c:v>5</c:v>
                      </c:pt>
                      <c:pt idx="1">
                        <c:v>5.5</c:v>
                      </c:pt>
                      <c:pt idx="2">
                        <c:v>6</c:v>
                      </c:pt>
                      <c:pt idx="3">
                        <c:v>6.5</c:v>
                      </c:pt>
                      <c:pt idx="4">
                        <c:v>7</c:v>
                      </c:pt>
                      <c:pt idx="5">
                        <c:v>7.5</c:v>
                      </c:pt>
                      <c:pt idx="6">
                        <c:v>8</c:v>
                      </c:pt>
                      <c:pt idx="7">
                        <c:v>8.5</c:v>
                      </c:pt>
                      <c:pt idx="8">
                        <c:v>9</c:v>
                      </c:pt>
                      <c:pt idx="9">
                        <c:v>9.5</c:v>
                      </c:pt>
                      <c:pt idx="10">
                        <c:v>10</c:v>
                      </c:pt>
                    </c:numCache>
                  </c:numRef>
                </c:xVal>
                <c:yVal>
                  <c:numRef>
                    <c:extLst>
                      <c:ext uri="{02D57815-91ED-43cb-92C2-25804820EDAC}">
                        <c15:formulaRef>
                          <c15:sqref>'Result &amp; Graph -multicore imp.-'!$C$83:$C$93</c15:sqref>
                        </c15:formulaRef>
                      </c:ext>
                    </c:extLst>
                    <c:numCache>
                      <c:formatCode>General</c:formatCode>
                      <c:ptCount val="11"/>
                      <c:pt idx="0">
                        <c:v>0.48388500000000001</c:v>
                      </c:pt>
                      <c:pt idx="1">
                        <c:v>0.48347099999999998</c:v>
                      </c:pt>
                      <c:pt idx="2">
                        <c:v>0.48270999999999997</c:v>
                      </c:pt>
                      <c:pt idx="3">
                        <c:v>0.48341800000000001</c:v>
                      </c:pt>
                      <c:pt idx="4">
                        <c:v>0.48418</c:v>
                      </c:pt>
                      <c:pt idx="5">
                        <c:v>0.48313099999999998</c:v>
                      </c:pt>
                      <c:pt idx="6">
                        <c:v>0.484458</c:v>
                      </c:pt>
                      <c:pt idx="7">
                        <c:v>0.48557299999999998</c:v>
                      </c:pt>
                      <c:pt idx="8">
                        <c:v>0.48456500000000002</c:v>
                      </c:pt>
                      <c:pt idx="9">
                        <c:v>0.484213</c:v>
                      </c:pt>
                      <c:pt idx="10">
                        <c:v>0.48437200000000002</c:v>
                      </c:pt>
                    </c:numCache>
                  </c:numRef>
                </c:yVal>
                <c:smooth val="0"/>
                <c:extLst>
                  <c:ext xmlns:c16="http://schemas.microsoft.com/office/drawing/2014/chart" uri="{C3380CC4-5D6E-409C-BE32-E72D297353CC}">
                    <c16:uniqueId val="{00000003-09E3-4790-965F-584D05F279BB}"/>
                  </c:ext>
                </c:extLst>
              </c15:ser>
            </c15:filteredScatterSeries>
          </c:ext>
        </c:extLst>
      </c:scatterChart>
      <c:valAx>
        <c:axId val="-91334384"/>
        <c:scaling>
          <c:orientation val="minMax"/>
          <c:max val="1"/>
          <c:min val="0.2"/>
        </c:scaling>
        <c:delete val="0"/>
        <c:axPos val="b"/>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0" i="0" u="none" strike="noStrike" kern="1200" baseline="0">
                    <a:solidFill>
                      <a:sysClr val="windowText" lastClr="000000"/>
                    </a:solidFill>
                    <a:latin typeface="Segoe UI" panose="020B0502040204020203" pitchFamily="34" charset="0"/>
                    <a:ea typeface="+mn-ea"/>
                    <a:cs typeface="Segoe UI" panose="020B0502040204020203" pitchFamily="34" charset="0"/>
                  </a:defRPr>
                </a:pPr>
                <a:r>
                  <a:rPr lang="en-US" altLang="ja-JP" sz="1600" i="0">
                    <a:solidFill>
                      <a:schemeClr val="tx1"/>
                    </a:solidFill>
                    <a:latin typeface="Segoe UI" panose="020B0502040204020203" pitchFamily="34" charset="0"/>
                    <a:cs typeface="Segoe UI" panose="020B0502040204020203" pitchFamily="34" charset="0"/>
                  </a:rPr>
                  <a:t>Sampling ratio (Syn)</a:t>
                </a:r>
                <a:endParaRPr lang="ja-JP" altLang="ja-JP" sz="1600" i="0">
                  <a:effectLst/>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0" i="0" u="none" strike="noStrike" kern="1200" baseline="0">
                  <a:solidFill>
                    <a:sysClr val="windowText" lastClr="000000"/>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91332208"/>
        <c:crosses val="autoZero"/>
        <c:crossBetween val="midCat"/>
      </c:valAx>
      <c:valAx>
        <c:axId val="-91332208"/>
        <c:scaling>
          <c:orientation val="minMax"/>
          <c:min val="0"/>
        </c:scaling>
        <c:delete val="0"/>
        <c:axPos val="l"/>
        <c:title>
          <c:tx>
            <c:rich>
              <a:bodyPr rot="-5400000" spcFirstLastPara="1" vertOverflow="ellipsis" vert="horz" wrap="square" anchor="ctr" anchorCtr="1"/>
              <a:lstStyle/>
              <a:p>
                <a:pPr>
                  <a:defRPr sz="16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600" b="0">
                    <a:solidFill>
                      <a:schemeClr val="tx1"/>
                    </a:solidFill>
                    <a:latin typeface="Segoe UI" panose="020B0502040204020203" pitchFamily="34" charset="0"/>
                    <a:cs typeface="Segoe UI" panose="020B0502040204020203" pitchFamily="34" charset="0"/>
                  </a:rPr>
                  <a:t>Mmoery [GB]</a:t>
                </a:r>
                <a:endParaRPr lang="ja-JP" altLang="en-US" sz="1600" b="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91334384"/>
        <c:crosses val="autoZero"/>
        <c:crossBetween val="midCat"/>
      </c:valAx>
      <c:spPr>
        <a:noFill/>
        <a:ln>
          <a:solidFill>
            <a:schemeClr val="bg1">
              <a:lumMod val="75000"/>
            </a:schemeClr>
          </a:solidFill>
        </a:ln>
        <a:effectLst/>
      </c:spPr>
    </c:plotArea>
    <c:legend>
      <c:legendPos val="b"/>
      <c:layout>
        <c:manualLayout>
          <c:xMode val="edge"/>
          <c:yMode val="edge"/>
          <c:x val="1.0911074740861976E-2"/>
          <c:y val="5.2264795669311427E-3"/>
          <c:w val="0.98908892525913805"/>
          <c:h val="0.1226184491413666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77240740740742"/>
          <c:y val="0.14289662698412697"/>
          <c:w val="0.83657037037037052"/>
          <c:h val="0.71493928571428578"/>
        </c:manualLayout>
      </c:layout>
      <c:scatterChart>
        <c:scatterStyle val="smoothMarker"/>
        <c:varyColors val="0"/>
        <c:ser>
          <c:idx val="1"/>
          <c:order val="1"/>
          <c:tx>
            <c:strRef>
              <c:f>'Result &amp; Graph -multicore imp.-'!$D$4</c:f>
              <c:strCache>
                <c:ptCount val="1"/>
                <c:pt idx="0">
                  <c:v>SimpleGrid</c:v>
                </c:pt>
              </c:strCache>
            </c:strRef>
          </c:tx>
          <c:spPr>
            <a:ln w="12700" cap="rnd">
              <a:solidFill>
                <a:schemeClr val="tx1"/>
              </a:solidFill>
              <a:round/>
            </a:ln>
            <a:effectLst/>
          </c:spPr>
          <c:marker>
            <c:symbol val="diamond"/>
            <c:size val="8"/>
            <c:spPr>
              <a:noFill/>
              <a:ln w="12700">
                <a:solidFill>
                  <a:schemeClr val="tx1"/>
                </a:solidFill>
              </a:ln>
              <a:effectLst/>
            </c:spPr>
          </c:marker>
          <c:xVal>
            <c:numRef>
              <c:f>'Result &amp; Graph -multicore imp.-'!$B$37:$B$41</c:f>
              <c:numCache>
                <c:formatCode>General</c:formatCode>
                <c:ptCount val="5"/>
                <c:pt idx="0">
                  <c:v>0.2</c:v>
                </c:pt>
                <c:pt idx="1">
                  <c:v>0.4</c:v>
                </c:pt>
                <c:pt idx="2">
                  <c:v>0.6</c:v>
                </c:pt>
                <c:pt idx="3">
                  <c:v>0.8</c:v>
                </c:pt>
                <c:pt idx="4">
                  <c:v>1</c:v>
                </c:pt>
              </c:numCache>
            </c:numRef>
          </c:xVal>
          <c:yVal>
            <c:numRef>
              <c:f>'Result &amp; Graph -multicore imp.-'!$D$45:$D$49</c:f>
              <c:numCache>
                <c:formatCode>General</c:formatCode>
                <c:ptCount val="5"/>
                <c:pt idx="0">
                  <c:v>9.2749999999999999E-2</c:v>
                </c:pt>
                <c:pt idx="1">
                  <c:v>0.17153199999999999</c:v>
                </c:pt>
                <c:pt idx="2">
                  <c:v>0.25204300000000002</c:v>
                </c:pt>
                <c:pt idx="3">
                  <c:v>0.34354800000000002</c:v>
                </c:pt>
                <c:pt idx="4">
                  <c:v>0.40943200000000002</c:v>
                </c:pt>
              </c:numCache>
            </c:numRef>
          </c:yVal>
          <c:smooth val="0"/>
          <c:extLst>
            <c:ext xmlns:c16="http://schemas.microsoft.com/office/drawing/2014/chart" uri="{C3380CC4-5D6E-409C-BE32-E72D297353CC}">
              <c16:uniqueId val="{00000000-C464-4893-967A-52E9EB198A0C}"/>
            </c:ext>
          </c:extLst>
        </c:ser>
        <c:ser>
          <c:idx val="3"/>
          <c:order val="2"/>
          <c:tx>
            <c:strRef>
              <c:f>'Result &amp; Graph -multicore imp.-'!$E$4</c:f>
              <c:strCache>
                <c:ptCount val="1"/>
                <c:pt idx="0">
                  <c:v>BIGrid</c:v>
                </c:pt>
              </c:strCache>
            </c:strRef>
          </c:tx>
          <c:spPr>
            <a:ln w="28575" cap="rnd">
              <a:solidFill>
                <a:schemeClr val="accent2"/>
              </a:solidFill>
              <a:round/>
            </a:ln>
            <a:effectLst/>
          </c:spPr>
          <c:marker>
            <c:symbol val="triangle"/>
            <c:size val="7"/>
            <c:spPr>
              <a:noFill/>
              <a:ln w="28575">
                <a:solidFill>
                  <a:schemeClr val="accent2"/>
                </a:solidFill>
              </a:ln>
              <a:effectLst/>
            </c:spPr>
          </c:marker>
          <c:xVal>
            <c:numRef>
              <c:f>'Result &amp; Graph -multicore imp.-'!$B$37:$B$41</c:f>
              <c:numCache>
                <c:formatCode>General</c:formatCode>
                <c:ptCount val="5"/>
                <c:pt idx="0">
                  <c:v>0.2</c:v>
                </c:pt>
                <c:pt idx="1">
                  <c:v>0.4</c:v>
                </c:pt>
                <c:pt idx="2">
                  <c:v>0.6</c:v>
                </c:pt>
                <c:pt idx="3">
                  <c:v>0.8</c:v>
                </c:pt>
                <c:pt idx="4">
                  <c:v>1</c:v>
                </c:pt>
              </c:numCache>
            </c:numRef>
          </c:xVal>
          <c:yVal>
            <c:numRef>
              <c:f>'Result &amp; Graph -multicore imp.-'!$E$45:$E$49</c:f>
              <c:numCache>
                <c:formatCode>General</c:formatCode>
                <c:ptCount val="5"/>
                <c:pt idx="0">
                  <c:v>0.81681199999999998</c:v>
                </c:pt>
                <c:pt idx="1">
                  <c:v>1.5148600000000001</c:v>
                </c:pt>
                <c:pt idx="2">
                  <c:v>2.2823799999999999</c:v>
                </c:pt>
                <c:pt idx="3">
                  <c:v>3.1495600000000001</c:v>
                </c:pt>
                <c:pt idx="4">
                  <c:v>3.655646</c:v>
                </c:pt>
              </c:numCache>
            </c:numRef>
          </c:yVal>
          <c:smooth val="0"/>
          <c:extLst>
            <c:ext xmlns:c16="http://schemas.microsoft.com/office/drawing/2014/chart" uri="{C3380CC4-5D6E-409C-BE32-E72D297353CC}">
              <c16:uniqueId val="{00000001-C464-4893-967A-52E9EB198A0C}"/>
            </c:ext>
          </c:extLst>
        </c:ser>
        <c:ser>
          <c:idx val="2"/>
          <c:order val="3"/>
          <c:tx>
            <c:strRef>
              <c:f>'Result &amp; Graph -multicore imp.-'!$F$4</c:f>
              <c:strCache>
                <c:ptCount val="1"/>
                <c:pt idx="0">
                  <c:v>BIGrid-label</c:v>
                </c:pt>
              </c:strCache>
            </c:strRef>
          </c:tx>
          <c:spPr>
            <a:ln w="28575" cap="rnd">
              <a:solidFill>
                <a:srgbClr val="002060"/>
              </a:solidFill>
              <a:round/>
            </a:ln>
            <a:effectLst/>
          </c:spPr>
          <c:marker>
            <c:symbol val="square"/>
            <c:size val="7"/>
            <c:spPr>
              <a:noFill/>
              <a:ln w="28575">
                <a:solidFill>
                  <a:srgbClr val="002060"/>
                </a:solidFill>
              </a:ln>
              <a:effectLst/>
            </c:spPr>
          </c:marker>
          <c:xVal>
            <c:numRef>
              <c:f>'Result &amp; Graph -multicore imp.-'!$B$37:$B$41</c:f>
              <c:numCache>
                <c:formatCode>General</c:formatCode>
                <c:ptCount val="5"/>
                <c:pt idx="0">
                  <c:v>0.2</c:v>
                </c:pt>
                <c:pt idx="1">
                  <c:v>0.4</c:v>
                </c:pt>
                <c:pt idx="2">
                  <c:v>0.6</c:v>
                </c:pt>
                <c:pt idx="3">
                  <c:v>0.8</c:v>
                </c:pt>
                <c:pt idx="4">
                  <c:v>1</c:v>
                </c:pt>
              </c:numCache>
            </c:numRef>
          </c:xVal>
          <c:yVal>
            <c:numRef>
              <c:f>'Result &amp; Graph -multicore imp.-'!$F$45:$F$49</c:f>
              <c:numCache>
                <c:formatCode>General</c:formatCode>
                <c:ptCount val="5"/>
                <c:pt idx="0">
                  <c:v>0.55937000000000003</c:v>
                </c:pt>
                <c:pt idx="1">
                  <c:v>1.0897399999999999</c:v>
                </c:pt>
                <c:pt idx="2">
                  <c:v>1.82606</c:v>
                </c:pt>
                <c:pt idx="3">
                  <c:v>2.4242499999999998</c:v>
                </c:pt>
                <c:pt idx="4">
                  <c:v>2.5908739999999999</c:v>
                </c:pt>
              </c:numCache>
            </c:numRef>
          </c:yVal>
          <c:smooth val="0"/>
          <c:extLst>
            <c:ext xmlns:c16="http://schemas.microsoft.com/office/drawing/2014/chart" uri="{C3380CC4-5D6E-409C-BE32-E72D297353CC}">
              <c16:uniqueId val="{00000002-C464-4893-967A-52E9EB198A0C}"/>
            </c:ext>
          </c:extLst>
        </c:ser>
        <c:dLbls>
          <c:showLegendKey val="0"/>
          <c:showVal val="0"/>
          <c:showCatName val="0"/>
          <c:showSerName val="0"/>
          <c:showPercent val="0"/>
          <c:showBubbleSize val="0"/>
        </c:dLbls>
        <c:axId val="-91323504"/>
        <c:axId val="-91327312"/>
        <c:extLst>
          <c:ext xmlns:c15="http://schemas.microsoft.com/office/drawing/2012/chart" uri="{02D57815-91ED-43cb-92C2-25804820EDAC}">
            <c15:filteredScatterSeries>
              <c15:ser>
                <c:idx val="0"/>
                <c:order val="0"/>
                <c:tx>
                  <c:strRef>
                    <c:extLst>
                      <c:ext uri="{02D57815-91ED-43cb-92C2-25804820EDAC}">
                        <c15:formulaRef>
                          <c15:sqref>'Result &amp; Graph -multicore imp.-'!$C$4</c15:sqref>
                        </c15:formulaRef>
                      </c:ext>
                    </c:extLst>
                    <c:strCache>
                      <c:ptCount val="1"/>
                      <c:pt idx="0">
                        <c:v>Brute-force</c:v>
                      </c:pt>
                    </c:strCache>
                  </c:strRef>
                </c:tx>
                <c:spPr>
                  <a:ln w="19050" cap="rnd">
                    <a:solidFill>
                      <a:schemeClr val="accent1"/>
                    </a:solidFill>
                    <a:round/>
                  </a:ln>
                  <a:effectLst/>
                </c:spPr>
                <c:marker>
                  <c:symbol val="x"/>
                  <c:size val="8"/>
                  <c:spPr>
                    <a:noFill/>
                    <a:ln w="12700">
                      <a:solidFill>
                        <a:schemeClr val="tx1"/>
                      </a:solidFill>
                    </a:ln>
                    <a:effectLst/>
                  </c:spPr>
                </c:marker>
                <c:xVal>
                  <c:numRef>
                    <c:extLst>
                      <c:ext uri="{02D57815-91ED-43cb-92C2-25804820EDAC}">
                        <c15:formulaRef>
                          <c15:sqref>'Result &amp; Graph -multicore imp.-'!$B$7:$B$17</c15:sqref>
                        </c15:formulaRef>
                      </c:ext>
                    </c:extLst>
                    <c:numCache>
                      <c:formatCode>General</c:formatCode>
                      <c:ptCount val="11"/>
                      <c:pt idx="0">
                        <c:v>5</c:v>
                      </c:pt>
                      <c:pt idx="1">
                        <c:v>5.5</c:v>
                      </c:pt>
                      <c:pt idx="2">
                        <c:v>6</c:v>
                      </c:pt>
                      <c:pt idx="3">
                        <c:v>6.5</c:v>
                      </c:pt>
                      <c:pt idx="4">
                        <c:v>7</c:v>
                      </c:pt>
                      <c:pt idx="5">
                        <c:v>7.5</c:v>
                      </c:pt>
                      <c:pt idx="6">
                        <c:v>8</c:v>
                      </c:pt>
                      <c:pt idx="7">
                        <c:v>8.5</c:v>
                      </c:pt>
                      <c:pt idx="8">
                        <c:v>9</c:v>
                      </c:pt>
                      <c:pt idx="9">
                        <c:v>9.5</c:v>
                      </c:pt>
                      <c:pt idx="10">
                        <c:v>10</c:v>
                      </c:pt>
                    </c:numCache>
                  </c:numRef>
                </c:xVal>
                <c:yVal>
                  <c:numRef>
                    <c:extLst>
                      <c:ext uri="{02D57815-91ED-43cb-92C2-25804820EDAC}">
                        <c15:formulaRef>
                          <c15:sqref>'Result &amp; Graph -multicore imp.-'!$C$23:$C$33</c15:sqref>
                        </c15:formulaRef>
                      </c:ext>
                    </c:extLst>
                    <c:numCache>
                      <c:formatCode>General</c:formatCode>
                      <c:ptCount val="11"/>
                      <c:pt idx="0">
                        <c:v>0.13794899999999999</c:v>
                      </c:pt>
                      <c:pt idx="1">
                        <c:v>0.137986</c:v>
                      </c:pt>
                      <c:pt idx="2">
                        <c:v>0.13813400000000001</c:v>
                      </c:pt>
                      <c:pt idx="3">
                        <c:v>0.13808400000000001</c:v>
                      </c:pt>
                      <c:pt idx="4">
                        <c:v>0.13808799999999999</c:v>
                      </c:pt>
                      <c:pt idx="5">
                        <c:v>0.13802300000000001</c:v>
                      </c:pt>
                      <c:pt idx="6">
                        <c:v>0.138129</c:v>
                      </c:pt>
                      <c:pt idx="7">
                        <c:v>0.13806399999999999</c:v>
                      </c:pt>
                      <c:pt idx="8">
                        <c:v>0.138179</c:v>
                      </c:pt>
                      <c:pt idx="9">
                        <c:v>0.13795299999999999</c:v>
                      </c:pt>
                      <c:pt idx="10">
                        <c:v>0.13830999999999999</c:v>
                      </c:pt>
                    </c:numCache>
                  </c:numRef>
                </c:yVal>
                <c:smooth val="0"/>
                <c:extLst>
                  <c:ext xmlns:c16="http://schemas.microsoft.com/office/drawing/2014/chart" uri="{C3380CC4-5D6E-409C-BE32-E72D297353CC}">
                    <c16:uniqueId val="{00000003-C464-4893-967A-52E9EB198A0C}"/>
                  </c:ext>
                </c:extLst>
              </c15:ser>
            </c15:filteredScatterSeries>
          </c:ext>
        </c:extLst>
      </c:scatterChart>
      <c:valAx>
        <c:axId val="-91323504"/>
        <c:scaling>
          <c:orientation val="minMax"/>
          <c:max val="1"/>
          <c:min val="0.2"/>
        </c:scaling>
        <c:delete val="0"/>
        <c:axPos val="b"/>
        <c:title>
          <c:tx>
            <c:rich>
              <a:bodyPr rot="0" spcFirstLastPara="1" vertOverflow="ellipsis" vert="horz" wrap="square" anchor="ctr" anchorCtr="1"/>
              <a:lstStyle/>
              <a:p>
                <a:pPr>
                  <a:defRPr sz="1600" b="0" i="0" u="none" strike="noStrike" kern="1200" baseline="0">
                    <a:solidFill>
                      <a:schemeClr val="tx1"/>
                    </a:solidFill>
                    <a:latin typeface="+mj-lt"/>
                    <a:ea typeface="+mn-ea"/>
                    <a:cs typeface="+mn-cs"/>
                  </a:defRPr>
                </a:pPr>
                <a:r>
                  <a:rPr lang="en-US" altLang="ja-JP" sz="1600" b="0" i="0" baseline="0" dirty="0" smtClean="0">
                    <a:effectLst/>
                    <a:latin typeface="+mj-lt"/>
                    <a:cs typeface="Times New Roman" panose="02020603050405020304" pitchFamily="18" charset="0"/>
                  </a:rPr>
                  <a:t>Sampling ratio</a:t>
                </a:r>
                <a:r>
                  <a:rPr lang="en-US" altLang="ja-JP" sz="1600" b="0" i="0" baseline="0" dirty="0" smtClean="0">
                    <a:effectLst/>
                    <a:latin typeface="+mj-lt"/>
                  </a:rPr>
                  <a:t>  </a:t>
                </a:r>
                <a:r>
                  <a:rPr lang="en-US" altLang="ja-JP" sz="1600" b="0" i="0" baseline="0" dirty="0" smtClean="0">
                    <a:effectLst/>
                    <a:latin typeface="+mj-lt"/>
                    <a:cs typeface="Segoe UI" panose="020B0502040204020203" pitchFamily="34" charset="0"/>
                  </a:rPr>
                  <a:t>(Neuron</a:t>
                </a:r>
                <a:r>
                  <a:rPr lang="en-US" altLang="ja-JP" sz="1600" b="0" i="0" baseline="0" dirty="0">
                    <a:effectLst/>
                    <a:latin typeface="+mj-lt"/>
                    <a:cs typeface="Segoe UI" panose="020B0502040204020203" pitchFamily="34" charset="0"/>
                  </a:rPr>
                  <a:t>)</a:t>
                </a:r>
                <a:endParaRPr lang="ja-JP" altLang="ja-JP" sz="1600" i="0" dirty="0">
                  <a:effectLst/>
                  <a:latin typeface="+mj-lt"/>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j-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91327312"/>
        <c:crosses val="autoZero"/>
        <c:crossBetween val="midCat"/>
      </c:valAx>
      <c:valAx>
        <c:axId val="-91327312"/>
        <c:scaling>
          <c:orientation val="minMax"/>
          <c:max val="5"/>
        </c:scaling>
        <c:delete val="0"/>
        <c:axPos val="l"/>
        <c:title>
          <c:tx>
            <c:rich>
              <a:bodyPr rot="-5400000" spcFirstLastPara="1" vertOverflow="ellipsis" vert="horz" wrap="square" anchor="ctr" anchorCtr="1"/>
              <a:lstStyle/>
              <a:p>
                <a:pPr>
                  <a:defRPr sz="16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600" b="0">
                    <a:solidFill>
                      <a:schemeClr val="tx1"/>
                    </a:solidFill>
                    <a:latin typeface="Segoe UI" panose="020B0502040204020203" pitchFamily="34" charset="0"/>
                    <a:cs typeface="Segoe UI" panose="020B0502040204020203" pitchFamily="34" charset="0"/>
                  </a:rPr>
                  <a:t>Mmoery [GB]</a:t>
                </a:r>
                <a:endParaRPr lang="ja-JP" altLang="en-US" sz="1600" b="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91323504"/>
        <c:crosses val="autoZero"/>
        <c:crossBetween val="midCat"/>
      </c:valAx>
      <c:spPr>
        <a:noFill/>
        <a:ln>
          <a:solidFill>
            <a:schemeClr val="bg1">
              <a:lumMod val="75000"/>
            </a:schemeClr>
          </a:solidFill>
        </a:ln>
        <a:effectLst/>
      </c:spPr>
    </c:plotArea>
    <c:legend>
      <c:legendPos val="b"/>
      <c:layout>
        <c:manualLayout>
          <c:xMode val="edge"/>
          <c:yMode val="edge"/>
          <c:x val="1.0911074740861976E-2"/>
          <c:y val="5.2264795669311427E-3"/>
          <c:w val="0.98908892525913805"/>
          <c:h val="0.1226184491413666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73657407407407"/>
          <c:y val="0.14246785714285715"/>
          <c:w val="0.81071967592592598"/>
          <c:h val="0.71532043650793653"/>
        </c:manualLayout>
      </c:layout>
      <c:scatterChart>
        <c:scatterStyle val="smoothMarker"/>
        <c:varyColors val="0"/>
        <c:ser>
          <c:idx val="0"/>
          <c:order val="0"/>
          <c:tx>
            <c:strRef>
              <c:f>'Result &amp; Graph -multicore imp.-'!$C$4</c:f>
              <c:strCache>
                <c:ptCount val="1"/>
                <c:pt idx="0">
                  <c:v>NestedLoop</c:v>
                </c:pt>
              </c:strCache>
            </c:strRef>
          </c:tx>
          <c:spPr>
            <a:ln w="12700" cap="rnd">
              <a:solidFill>
                <a:schemeClr val="tx1"/>
              </a:solidFill>
              <a:round/>
            </a:ln>
            <a:effectLst/>
          </c:spPr>
          <c:marker>
            <c:symbol val="x"/>
            <c:size val="8"/>
            <c:spPr>
              <a:noFill/>
              <a:ln w="12700">
                <a:solidFill>
                  <a:schemeClr val="tx1"/>
                </a:solidFill>
              </a:ln>
              <a:effectLst/>
            </c:spPr>
          </c:marker>
          <c:xVal>
            <c:numRef>
              <c:f>'Result &amp; Graph -multicore imp.-'!$I$21:$I$27</c:f>
              <c:numCache>
                <c:formatCode>General</c:formatCode>
                <c:ptCount val="7"/>
                <c:pt idx="0">
                  <c:v>1</c:v>
                </c:pt>
                <c:pt idx="1">
                  <c:v>2</c:v>
                </c:pt>
                <c:pt idx="2">
                  <c:v>4</c:v>
                </c:pt>
                <c:pt idx="3">
                  <c:v>6</c:v>
                </c:pt>
                <c:pt idx="4">
                  <c:v>8</c:v>
                </c:pt>
                <c:pt idx="5">
                  <c:v>10</c:v>
                </c:pt>
                <c:pt idx="6">
                  <c:v>12</c:v>
                </c:pt>
              </c:numCache>
            </c:numRef>
          </c:xVal>
          <c:yVal>
            <c:numRef>
              <c:f>'Result &amp; Graph -multicore imp.-'!$J$21:$J$27</c:f>
              <c:numCache>
                <c:formatCode>General</c:formatCode>
                <c:ptCount val="7"/>
                <c:pt idx="0">
                  <c:v>2817.87</c:v>
                </c:pt>
                <c:pt idx="1">
                  <c:v>2733.76</c:v>
                </c:pt>
                <c:pt idx="2">
                  <c:v>2551.59</c:v>
                </c:pt>
                <c:pt idx="3">
                  <c:v>2702.43</c:v>
                </c:pt>
                <c:pt idx="4">
                  <c:v>2660.35</c:v>
                </c:pt>
                <c:pt idx="5">
                  <c:v>2761.51</c:v>
                </c:pt>
                <c:pt idx="6">
                  <c:v>3086</c:v>
                </c:pt>
              </c:numCache>
            </c:numRef>
          </c:yVal>
          <c:smooth val="0"/>
          <c:extLst xmlns:c15="http://schemas.microsoft.com/office/drawing/2012/chart">
            <c:ext xmlns:c16="http://schemas.microsoft.com/office/drawing/2014/chart" uri="{C3380CC4-5D6E-409C-BE32-E72D297353CC}">
              <c16:uniqueId val="{00000000-2491-4143-BC56-28A5901BD08F}"/>
            </c:ext>
          </c:extLst>
        </c:ser>
        <c:ser>
          <c:idx val="1"/>
          <c:order val="1"/>
          <c:tx>
            <c:strRef>
              <c:f>'Result &amp; Graph -multicore imp.-'!$D$4</c:f>
              <c:strCache>
                <c:ptCount val="1"/>
                <c:pt idx="0">
                  <c:v>SimpleGrid</c:v>
                </c:pt>
              </c:strCache>
            </c:strRef>
          </c:tx>
          <c:spPr>
            <a:ln w="12700" cap="rnd">
              <a:solidFill>
                <a:schemeClr val="tx1"/>
              </a:solidFill>
              <a:round/>
            </a:ln>
            <a:effectLst/>
          </c:spPr>
          <c:marker>
            <c:symbol val="diamond"/>
            <c:size val="8"/>
            <c:spPr>
              <a:noFill/>
              <a:ln w="12700">
                <a:solidFill>
                  <a:schemeClr val="tx1"/>
                </a:solidFill>
              </a:ln>
              <a:effectLst/>
            </c:spPr>
          </c:marker>
          <c:xVal>
            <c:numRef>
              <c:f>'Result &amp; Graph -multicore imp.-'!$I$21:$I$27</c:f>
              <c:numCache>
                <c:formatCode>General</c:formatCode>
                <c:ptCount val="7"/>
                <c:pt idx="0">
                  <c:v>1</c:v>
                </c:pt>
                <c:pt idx="1">
                  <c:v>2</c:v>
                </c:pt>
                <c:pt idx="2">
                  <c:v>4</c:v>
                </c:pt>
                <c:pt idx="3">
                  <c:v>6</c:v>
                </c:pt>
                <c:pt idx="4">
                  <c:v>8</c:v>
                </c:pt>
                <c:pt idx="5">
                  <c:v>10</c:v>
                </c:pt>
                <c:pt idx="6">
                  <c:v>12</c:v>
                </c:pt>
              </c:numCache>
            </c:numRef>
          </c:xVal>
          <c:yVal>
            <c:numRef>
              <c:f>'Result &amp; Graph -multicore imp.-'!$K$21:$K$27</c:f>
              <c:numCache>
                <c:formatCode>General</c:formatCode>
                <c:ptCount val="7"/>
                <c:pt idx="0">
                  <c:v>150.06800000000001</c:v>
                </c:pt>
                <c:pt idx="1">
                  <c:v>104.393</c:v>
                </c:pt>
                <c:pt idx="2">
                  <c:v>101.98399999999999</c:v>
                </c:pt>
                <c:pt idx="3">
                  <c:v>96.200999999999993</c:v>
                </c:pt>
                <c:pt idx="4">
                  <c:v>90.991</c:v>
                </c:pt>
                <c:pt idx="5">
                  <c:v>88.692999999999998</c:v>
                </c:pt>
                <c:pt idx="6">
                  <c:v>86.57</c:v>
                </c:pt>
              </c:numCache>
            </c:numRef>
          </c:yVal>
          <c:smooth val="0"/>
          <c:extLst>
            <c:ext xmlns:c16="http://schemas.microsoft.com/office/drawing/2014/chart" uri="{C3380CC4-5D6E-409C-BE32-E72D297353CC}">
              <c16:uniqueId val="{00000001-2491-4143-BC56-28A5901BD08F}"/>
            </c:ext>
          </c:extLst>
        </c:ser>
        <c:ser>
          <c:idx val="3"/>
          <c:order val="2"/>
          <c:tx>
            <c:strRef>
              <c:f>'Result &amp; Graph -multicore imp.-'!$E$64</c:f>
              <c:strCache>
                <c:ptCount val="1"/>
                <c:pt idx="0">
                  <c:v>BIGrid</c:v>
                </c:pt>
              </c:strCache>
              <c:extLst xmlns:c15="http://schemas.microsoft.com/office/drawing/2012/chart"/>
            </c:strRef>
          </c:tx>
          <c:spPr>
            <a:ln w="28575" cap="rnd">
              <a:solidFill>
                <a:schemeClr val="accent2"/>
              </a:solidFill>
              <a:round/>
            </a:ln>
            <a:effectLst/>
          </c:spPr>
          <c:marker>
            <c:symbol val="triangle"/>
            <c:size val="7"/>
            <c:spPr>
              <a:noFill/>
              <a:ln w="28575">
                <a:solidFill>
                  <a:schemeClr val="accent2"/>
                </a:solidFill>
              </a:ln>
              <a:effectLst/>
            </c:spPr>
          </c:marker>
          <c:xVal>
            <c:numRef>
              <c:f>'Result &amp; Graph -multicore imp.-'!$I$21:$I$27</c:f>
              <c:numCache>
                <c:formatCode>General</c:formatCode>
                <c:ptCount val="7"/>
                <c:pt idx="0">
                  <c:v>1</c:v>
                </c:pt>
                <c:pt idx="1">
                  <c:v>2</c:v>
                </c:pt>
                <c:pt idx="2">
                  <c:v>4</c:v>
                </c:pt>
                <c:pt idx="3">
                  <c:v>6</c:v>
                </c:pt>
                <c:pt idx="4">
                  <c:v>8</c:v>
                </c:pt>
                <c:pt idx="5">
                  <c:v>10</c:v>
                </c:pt>
                <c:pt idx="6">
                  <c:v>12</c:v>
                </c:pt>
              </c:numCache>
            </c:numRef>
          </c:xVal>
          <c:yVal>
            <c:numRef>
              <c:f>'Result &amp; Graph -multicore imp.-'!$L$21:$L$27</c:f>
              <c:numCache>
                <c:formatCode>General</c:formatCode>
                <c:ptCount val="7"/>
                <c:pt idx="0">
                  <c:v>47.231799999999993</c:v>
                </c:pt>
                <c:pt idx="1">
                  <c:v>28.6556</c:v>
                </c:pt>
                <c:pt idx="2">
                  <c:v>17.386400000000002</c:v>
                </c:pt>
                <c:pt idx="3">
                  <c:v>13.173400000000001</c:v>
                </c:pt>
                <c:pt idx="4">
                  <c:v>11.073200000000002</c:v>
                </c:pt>
                <c:pt idx="5">
                  <c:v>9.9438999999999993</c:v>
                </c:pt>
                <c:pt idx="6">
                  <c:v>9.1635000000000009</c:v>
                </c:pt>
              </c:numCache>
            </c:numRef>
          </c:yVal>
          <c:smooth val="0"/>
          <c:extLst xmlns:c15="http://schemas.microsoft.com/office/drawing/2012/chart">
            <c:ext xmlns:c16="http://schemas.microsoft.com/office/drawing/2014/chart" uri="{C3380CC4-5D6E-409C-BE32-E72D297353CC}">
              <c16:uniqueId val="{00000002-2491-4143-BC56-28A5901BD08F}"/>
            </c:ext>
          </c:extLst>
        </c:ser>
        <c:ser>
          <c:idx val="2"/>
          <c:order val="3"/>
          <c:tx>
            <c:strRef>
              <c:f>'Result &amp; Graph -multicore imp.-'!$F$4</c:f>
              <c:strCache>
                <c:ptCount val="1"/>
                <c:pt idx="0">
                  <c:v>BIGrid-label</c:v>
                </c:pt>
              </c:strCache>
            </c:strRef>
          </c:tx>
          <c:spPr>
            <a:ln w="28575" cap="rnd">
              <a:solidFill>
                <a:srgbClr val="002060"/>
              </a:solidFill>
              <a:round/>
            </a:ln>
            <a:effectLst/>
          </c:spPr>
          <c:marker>
            <c:symbol val="square"/>
            <c:size val="7"/>
            <c:spPr>
              <a:noFill/>
              <a:ln w="28575">
                <a:solidFill>
                  <a:srgbClr val="002060"/>
                </a:solidFill>
              </a:ln>
              <a:effectLst/>
            </c:spPr>
          </c:marker>
          <c:xVal>
            <c:numRef>
              <c:f>'Result &amp; Graph -multicore imp.-'!$I$21:$I$27</c:f>
              <c:numCache>
                <c:formatCode>General</c:formatCode>
                <c:ptCount val="7"/>
                <c:pt idx="0">
                  <c:v>1</c:v>
                </c:pt>
                <c:pt idx="1">
                  <c:v>2</c:v>
                </c:pt>
                <c:pt idx="2">
                  <c:v>4</c:v>
                </c:pt>
                <c:pt idx="3">
                  <c:v>6</c:v>
                </c:pt>
                <c:pt idx="4">
                  <c:v>8</c:v>
                </c:pt>
                <c:pt idx="5">
                  <c:v>10</c:v>
                </c:pt>
                <c:pt idx="6">
                  <c:v>12</c:v>
                </c:pt>
              </c:numCache>
            </c:numRef>
          </c:xVal>
          <c:yVal>
            <c:numRef>
              <c:f>'Result &amp; Graph -multicore imp.-'!$M$21:$M$27</c:f>
              <c:numCache>
                <c:formatCode>General</c:formatCode>
                <c:ptCount val="7"/>
                <c:pt idx="0">
                  <c:v>20.599299999999999</c:v>
                </c:pt>
                <c:pt idx="1">
                  <c:v>11.516999999999999</c:v>
                </c:pt>
                <c:pt idx="2">
                  <c:v>6.9401999999999999</c:v>
                </c:pt>
                <c:pt idx="3">
                  <c:v>5.1036999999999999</c:v>
                </c:pt>
                <c:pt idx="4">
                  <c:v>4.2838000000000003</c:v>
                </c:pt>
                <c:pt idx="5">
                  <c:v>3.9230999999999998</c:v>
                </c:pt>
                <c:pt idx="6">
                  <c:v>3.4420000000000002</c:v>
                </c:pt>
              </c:numCache>
            </c:numRef>
          </c:yVal>
          <c:smooth val="0"/>
          <c:extLst>
            <c:ext xmlns:c16="http://schemas.microsoft.com/office/drawing/2014/chart" uri="{C3380CC4-5D6E-409C-BE32-E72D297353CC}">
              <c16:uniqueId val="{00000003-2491-4143-BC56-28A5901BD08F}"/>
            </c:ext>
          </c:extLst>
        </c:ser>
        <c:dLbls>
          <c:showLegendKey val="0"/>
          <c:showVal val="0"/>
          <c:showCatName val="0"/>
          <c:showSerName val="0"/>
          <c:showPercent val="0"/>
          <c:showBubbleSize val="0"/>
        </c:dLbls>
        <c:axId val="-91328400"/>
        <c:axId val="-91336560"/>
        <c:extLst/>
      </c:scatterChart>
      <c:valAx>
        <c:axId val="-91328400"/>
        <c:scaling>
          <c:orientation val="minMax"/>
          <c:max val="12"/>
          <c:min val="1"/>
        </c:scaling>
        <c:delete val="0"/>
        <c:axPos val="b"/>
        <c:title>
          <c:tx>
            <c:rich>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altLang="ja-JP" sz="1600" i="0">
                    <a:solidFill>
                      <a:schemeClr val="tx1"/>
                    </a:solidFill>
                    <a:latin typeface="Times New Roman" panose="02020603050405020304" pitchFamily="18" charset="0"/>
                    <a:cs typeface="Times New Roman" panose="02020603050405020304" pitchFamily="18" charset="0"/>
                  </a:rPr>
                  <a:t>#</a:t>
                </a:r>
                <a:r>
                  <a:rPr lang="en-US" altLang="ja-JP" sz="1600" i="0">
                    <a:solidFill>
                      <a:schemeClr val="tx1"/>
                    </a:solidFill>
                    <a:latin typeface="Segoe UI" panose="020B0502040204020203" pitchFamily="34" charset="0"/>
                    <a:cs typeface="Segoe UI" panose="020B0502040204020203" pitchFamily="34" charset="0"/>
                  </a:rPr>
                  <a:t>cores</a:t>
                </a:r>
                <a:r>
                  <a:rPr lang="en-US" altLang="ja-JP" sz="1600" i="0">
                    <a:solidFill>
                      <a:schemeClr val="tx1"/>
                    </a:solidFill>
                    <a:latin typeface="Times New Roman" panose="02020603050405020304" pitchFamily="18" charset="0"/>
                    <a:cs typeface="Times New Roman" panose="02020603050405020304" pitchFamily="18" charset="0"/>
                  </a:rPr>
                  <a:t> </a:t>
                </a:r>
                <a:r>
                  <a:rPr lang="en-US" altLang="ja-JP" sz="1600" i="0">
                    <a:solidFill>
                      <a:schemeClr val="tx1"/>
                    </a:solidFill>
                    <a:latin typeface="Segoe UI" panose="020B0502040204020203" pitchFamily="34" charset="0"/>
                    <a:cs typeface="Segoe UI" panose="020B0502040204020203" pitchFamily="34" charset="0"/>
                  </a:rPr>
                  <a:t>(Neuron)</a:t>
                </a:r>
                <a:endParaRPr lang="ja-JP" altLang="en-US" sz="1600" i="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91336560"/>
        <c:crosses val="autoZero"/>
        <c:crossBetween val="midCat"/>
        <c:majorUnit val="1"/>
      </c:valAx>
      <c:valAx>
        <c:axId val="-91336560"/>
        <c:scaling>
          <c:logBase val="10"/>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solidFill>
                    <a:latin typeface="Segoe UI" panose="020B0502040204020203" pitchFamily="34" charset="0"/>
                    <a:ea typeface="+mn-ea"/>
                    <a:cs typeface="Segoe UI" panose="020B0502040204020203" pitchFamily="34" charset="0"/>
                  </a:defRPr>
                </a:pPr>
                <a:r>
                  <a:rPr lang="en-US" altLang="ja-JP" sz="1600">
                    <a:solidFill>
                      <a:schemeClr val="tx1"/>
                    </a:solidFill>
                    <a:latin typeface="Segoe UI" panose="020B0502040204020203" pitchFamily="34" charset="0"/>
                    <a:cs typeface="Segoe UI" panose="020B0502040204020203" pitchFamily="34" charset="0"/>
                  </a:rPr>
                  <a:t>Run time [sec]</a:t>
                </a:r>
                <a:endParaRPr lang="ja-JP" altLang="en-US" sz="160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91328400"/>
        <c:crosses val="autoZero"/>
        <c:crossBetween val="midCat"/>
      </c:valAx>
      <c:spPr>
        <a:noFill/>
        <a:ln>
          <a:solidFill>
            <a:schemeClr val="bg1">
              <a:lumMod val="75000"/>
            </a:schemeClr>
          </a:solidFill>
        </a:ln>
        <a:effectLst/>
      </c:spPr>
    </c:plotArea>
    <c:legend>
      <c:legendPos val="b"/>
      <c:layout>
        <c:manualLayout>
          <c:xMode val="edge"/>
          <c:yMode val="edge"/>
          <c:x val="1.5172837437873454E-2"/>
          <c:y val="9.9332567337729657E-3"/>
          <c:w val="0.98482716256212655"/>
          <c:h val="0.117583955477866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420A8-A81E-4ACA-B705-F259C8EBB859}" type="datetimeFigureOut">
              <a:rPr kumimoji="1" lang="ja-JP" altLang="en-US" smtClean="0"/>
              <a:t>2019/4/11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C79C4-C479-4EFD-93BF-1B9B9484161C}" type="slidenum">
              <a:rPr kumimoji="1" lang="ja-JP" altLang="en-US" smtClean="0"/>
              <a:t>‹#›</a:t>
            </a:fld>
            <a:endParaRPr kumimoji="1" lang="ja-JP" altLang="en-US"/>
          </a:p>
        </p:txBody>
      </p:sp>
    </p:spTree>
    <p:extLst>
      <p:ext uri="{BB962C8B-B14F-4D97-AF65-F5344CB8AC3E}">
        <p14:creationId xmlns:p14="http://schemas.microsoft.com/office/powerpoint/2010/main" val="26017343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0</a:t>
            </a:fld>
            <a:endParaRPr kumimoji="1" lang="ja-JP" altLang="en-US"/>
          </a:p>
        </p:txBody>
      </p:sp>
    </p:spTree>
    <p:extLst>
      <p:ext uri="{BB962C8B-B14F-4D97-AF65-F5344CB8AC3E}">
        <p14:creationId xmlns:p14="http://schemas.microsoft.com/office/powerpoint/2010/main" val="2153674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 proceed</a:t>
            </a:r>
            <a:r>
              <a:rPr kumimoji="1" lang="en-US" altLang="ja-JP" baseline="0" dirty="0" smtClean="0"/>
              <a:t> to explanation of our algorithm. The bottleneck of this problem is exact score computation, because, to obtain the score of an object, we basically need to compare it with the other objects. So, to obtain the answer quickly, we have to reduce the number of objects whose scores need to be computed. To achieve this, we bound the score of each object with a reasonable cost. More specifically, we compute a lower- and upper-bound score for each object. By doing so, we can obtain the maximum lower-bound score. Given an object, if its upper-bound is less than the lower-bound, it cannot be the answer, meaning we can prune its exact score computation. Our algorithm implements this idea. First, we build an index online, compute lower- and upper-bound scores based on the index, prune unnecessary objects, and then compute the exact scores of necessary objects.</a:t>
            </a:r>
            <a:endParaRPr kumimoji="1" lang="ja-JP" altLang="en-US" dirty="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9</a:t>
            </a:fld>
            <a:endParaRPr kumimoji="1" lang="ja-JP" altLang="en-US"/>
          </a:p>
        </p:txBody>
      </p:sp>
    </p:spTree>
    <p:extLst>
      <p:ext uri="{BB962C8B-B14F-4D97-AF65-F5344CB8AC3E}">
        <p14:creationId xmlns:p14="http://schemas.microsoft.com/office/powerpoint/2010/main" val="1347865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We propose a new index which integrates</a:t>
            </a:r>
            <a:r>
              <a:rPr kumimoji="1" lang="en-US" altLang="ja-JP" baseline="0" dirty="0" smtClean="0"/>
              <a:t> compressed </a:t>
            </a:r>
            <a:r>
              <a:rPr kumimoji="1" lang="en-US" altLang="ja-JP" baseline="0" dirty="0" err="1" smtClean="0"/>
              <a:t>bitsets</a:t>
            </a:r>
            <a:r>
              <a:rPr kumimoji="1" lang="en-US" altLang="ja-JP" baseline="0" dirty="0" smtClean="0"/>
              <a:t>, inverted list, and spatial grids, namely </a:t>
            </a:r>
            <a:r>
              <a:rPr kumimoji="1" lang="en-US" altLang="ja-JP" baseline="0" dirty="0" err="1" smtClean="0"/>
              <a:t>BIGrid</a:t>
            </a:r>
            <a:r>
              <a:rPr kumimoji="1" lang="en-US" altLang="ja-JP" baseline="0" dirty="0" smtClean="0"/>
              <a:t>. </a:t>
            </a:r>
            <a:r>
              <a:rPr kumimoji="1" lang="en-US" altLang="ja-JP" baseline="0" dirty="0" err="1" smtClean="0"/>
              <a:t>BIGrid</a:t>
            </a:r>
            <a:r>
              <a:rPr kumimoji="1" lang="en-US" altLang="ja-JP" baseline="0" dirty="0" smtClean="0"/>
              <a:t> has two grids, small-grid and large-grid, which are built online. In the small-grid, the </a:t>
            </a:r>
            <a:r>
              <a:rPr lang="en-US" altLang="ja-JP" dirty="0" smtClean="0"/>
              <a:t>diagonal length of</a:t>
            </a:r>
            <a:r>
              <a:rPr kumimoji="1" lang="en-US" altLang="ja-JP" baseline="0" dirty="0" smtClean="0"/>
              <a:t> each cell is r. In the large-grid, each side length of each cell is r. Besides, each cell has a compressed bitset and inverted list.</a:t>
            </a:r>
            <a:endParaRPr kumimoji="1" lang="ja-JP" altLang="en-US" dirty="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10</a:t>
            </a:fld>
            <a:endParaRPr kumimoji="1" lang="ja-JP" altLang="en-US"/>
          </a:p>
        </p:txBody>
      </p:sp>
    </p:spTree>
    <p:extLst>
      <p:ext uri="{BB962C8B-B14F-4D97-AF65-F5344CB8AC3E}">
        <p14:creationId xmlns:p14="http://schemas.microsoft.com/office/powerpoint/2010/main" val="227011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We use the small-grid to</a:t>
            </a:r>
            <a:r>
              <a:rPr kumimoji="1" lang="en-US" altLang="ja-JP" baseline="0" dirty="0" smtClean="0"/>
              <a:t> compute lower-bound scores. The compressed bitset in a cell maintains object IDs. If points of the object with ID </a:t>
            </a:r>
            <a:r>
              <a:rPr kumimoji="1" lang="en-US" altLang="ja-JP" baseline="0" dirty="0" err="1" smtClean="0"/>
              <a:t>i</a:t>
            </a:r>
            <a:r>
              <a:rPr kumimoji="1" lang="en-US" altLang="ja-JP" baseline="0" dirty="0" smtClean="0"/>
              <a:t> are mapped to a cell, the </a:t>
            </a:r>
            <a:r>
              <a:rPr kumimoji="1" lang="en-US" altLang="ja-JP" baseline="0" dirty="0" err="1" smtClean="0"/>
              <a:t>i</a:t>
            </a:r>
            <a:r>
              <a:rPr kumimoji="1" lang="en-US" altLang="ja-JP" baseline="0" dirty="0" smtClean="0"/>
              <a:t>-th bit of its compressed bitset is 1. We see distances of points in the same cell are definitely within r. Therefore, if the </a:t>
            </a:r>
            <a:r>
              <a:rPr kumimoji="1" lang="en-US" altLang="ja-JP" baseline="0" dirty="0" err="1" smtClean="0"/>
              <a:t>i</a:t>
            </a:r>
            <a:r>
              <a:rPr kumimoji="1" lang="en-US" altLang="ja-JP" baseline="0" dirty="0" smtClean="0"/>
              <a:t>-th and the j-th bits are 1, objects </a:t>
            </a:r>
            <a:r>
              <a:rPr kumimoji="1" lang="en-US" altLang="ja-JP" baseline="0" dirty="0" err="1" smtClean="0"/>
              <a:t>o_i</a:t>
            </a:r>
            <a:r>
              <a:rPr kumimoji="1" lang="en-US" altLang="ja-JP" baseline="0" dirty="0" smtClean="0"/>
              <a:t> and </a:t>
            </a:r>
            <a:r>
              <a:rPr kumimoji="1" lang="en-US" altLang="ja-JP" baseline="0" dirty="0" err="1" smtClean="0"/>
              <a:t>o_j</a:t>
            </a:r>
            <a:r>
              <a:rPr kumimoji="1" lang="en-US" altLang="ja-JP" baseline="0" dirty="0" smtClean="0"/>
              <a:t> definitely interact with each other. From this fact, we can compute a lower-bound score of an object by using bitwise OR operations on compressed </a:t>
            </a:r>
            <a:r>
              <a:rPr kumimoji="1" lang="en-US" altLang="ja-JP" baseline="0" dirty="0" err="1" smtClean="0"/>
              <a:t>bitsets</a:t>
            </a:r>
            <a:r>
              <a:rPr kumimoji="1" lang="en-US" altLang="ja-JP" baseline="0" dirty="0" smtClean="0"/>
              <a:t>. Actually, the cost of OR operation on compressed </a:t>
            </a:r>
            <a:r>
              <a:rPr kumimoji="1" lang="en-US" altLang="ja-JP" baseline="0" dirty="0" err="1" smtClean="0"/>
              <a:t>bitsets</a:t>
            </a:r>
            <a:r>
              <a:rPr kumimoji="1" lang="en-US" altLang="ja-JP" baseline="0" dirty="0" smtClean="0"/>
              <a:t> is proportional to byte size of </a:t>
            </a:r>
            <a:r>
              <a:rPr kumimoji="1" lang="en-US" altLang="ja-JP" baseline="0" dirty="0" err="1" smtClean="0"/>
              <a:t>bitsets</a:t>
            </a:r>
            <a:r>
              <a:rPr kumimoji="1" lang="en-US" altLang="ja-JP" baseline="0" dirty="0" smtClean="0"/>
              <a:t>.  Because distributions of real datasets are very skewed, there are long sequences of 1 or 0 in compressed </a:t>
            </a:r>
            <a:r>
              <a:rPr kumimoji="1" lang="en-US" altLang="ja-JP" baseline="0" dirty="0" err="1" smtClean="0"/>
              <a:t>bitsets</a:t>
            </a:r>
            <a:r>
              <a:rPr kumimoji="1" lang="en-US" altLang="ja-JP" baseline="0" dirty="0" smtClean="0"/>
              <a:t>. They can be very compressed. High compression rate provides a small OR operation cost.</a:t>
            </a:r>
            <a:endParaRPr kumimoji="1" lang="ja-JP" altLang="en-US" dirty="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11</a:t>
            </a:fld>
            <a:endParaRPr kumimoji="1" lang="ja-JP" altLang="en-US"/>
          </a:p>
        </p:txBody>
      </p:sp>
    </p:spTree>
    <p:extLst>
      <p:ext uri="{BB962C8B-B14F-4D97-AF65-F5344CB8AC3E}">
        <p14:creationId xmlns:p14="http://schemas.microsoft.com/office/powerpoint/2010/main" val="2139719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Next,</a:t>
            </a:r>
            <a:r>
              <a:rPr kumimoji="1" lang="en-US" altLang="ja-JP" baseline="0" dirty="0" smtClean="0"/>
              <a:t> the large-grid is used to compute upper-bound scores. The approach is almost the same to the lower-bounding. The difference is to access neighbor cells, because for a point, its cell and neighbor cells have points that can have distance within r. We therefore maintain the IDs of objects whose points are mapped to its cell or neighbor cells by a compressed bitset. Then, we can compute an upper-bound score by this equation.</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12</a:t>
            </a:fld>
            <a:endParaRPr kumimoji="1" lang="ja-JP" altLang="en-US"/>
          </a:p>
        </p:txBody>
      </p:sp>
    </p:spTree>
    <p:extLst>
      <p:ext uri="{BB962C8B-B14F-4D97-AF65-F5344CB8AC3E}">
        <p14:creationId xmlns:p14="http://schemas.microsoft.com/office/powerpoint/2010/main" val="2971507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Now</a:t>
            </a:r>
            <a:r>
              <a:rPr kumimoji="1" lang="en-US" altLang="ja-JP" baseline="0" dirty="0" smtClean="0"/>
              <a:t>, I introduce how to compute the exact score of an object. </a:t>
            </a:r>
            <a:r>
              <a:rPr kumimoji="1" lang="en-US" altLang="ja-JP" dirty="0" smtClean="0"/>
              <a:t>For</a:t>
            </a:r>
            <a:r>
              <a:rPr kumimoji="1" lang="en-US" altLang="ja-JP" baseline="0" dirty="0" smtClean="0"/>
              <a:t> a point p, we need to retrieve points that can have distance within r from p. Such points exist in the same cell and its neighbor cells. We retrieve points from these cells, and repeat this for each point of the object to obtain its exact score. Actually, we can accelerate this processing by using inverted list and compressed </a:t>
            </a:r>
            <a:r>
              <a:rPr kumimoji="1" lang="en-US" altLang="ja-JP" baseline="0" dirty="0" err="1" smtClean="0"/>
              <a:t>bitsets</a:t>
            </a:r>
            <a:r>
              <a:rPr kumimoji="1" lang="en-US" altLang="ja-JP" baseline="0" dirty="0" smtClean="0"/>
              <a:t>. For example, we retrieve points with distance within r from this point in this cell. Now let’s assume these points have distance within r. You may remind that this cell already knows the objects that exist in the neighbor cells from its compressed bitset. We refer to it and now know (that) there are no more objects that can interact with the object in the neighbor cells, so we can skip accessing the neighbor cells.</a:t>
            </a:r>
            <a:endParaRPr kumimoji="1" lang="ja-JP" altLang="en-US" dirty="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13</a:t>
            </a:fld>
            <a:endParaRPr kumimoji="1" lang="ja-JP" altLang="en-US"/>
          </a:p>
        </p:txBody>
      </p:sp>
    </p:spTree>
    <p:extLst>
      <p:ext uri="{BB962C8B-B14F-4D97-AF65-F5344CB8AC3E}">
        <p14:creationId xmlns:p14="http://schemas.microsoft.com/office/powerpoint/2010/main" val="341062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a:t>
            </a:r>
            <a:r>
              <a:rPr kumimoji="1" lang="en-US" altLang="ja-JP" baseline="0" dirty="0" smtClean="0"/>
              <a:t> can furthermore improve query processing efficiency by utilizing the intermediate results of previous queries. To achieve this, we use floor function for the cell length. Then, for all r that has the same value, the large-grid becomes the same. This is practical, because target applications of MIO queries require fine-grained r. We label each point so that we can know whether the point is necessary or not.  We have three labels. First, if a point is isolated, we can ignore it for future queries. In addition, if the compressed bitset, which corresponds to a point, is not updated during query processing, we do not need to do OR operation on the compressed bitset for future queries. We attach label 2 or 3 to that point. </a:t>
            </a:r>
            <a:endParaRPr kumimoji="1" lang="ja-JP" altLang="en-US" dirty="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14</a:t>
            </a:fld>
            <a:endParaRPr kumimoji="1" lang="ja-JP" altLang="en-US"/>
          </a:p>
        </p:txBody>
      </p:sp>
    </p:spTree>
    <p:extLst>
      <p:ext uri="{BB962C8B-B14F-4D97-AF65-F5344CB8AC3E}">
        <p14:creationId xmlns:p14="http://schemas.microsoft.com/office/powerpoint/2010/main" val="2759487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For experiments,</a:t>
            </a:r>
            <a:r>
              <a:rPr kumimoji="1" lang="en-US" altLang="ja-JP" baseline="0" dirty="0" smtClean="0"/>
              <a:t> we used some real datasets and a synthetic dataset. In this presentation, I show the results on Neuron and Synthetic datasets. As competitors, we used the nested loop algorithm and a simple grid algorithm. This algorithm also computes the scores of all objects, but uses a grid to efficiently compute scores similar to our algorithm.</a:t>
            </a:r>
            <a:endParaRPr kumimoji="1" lang="ja-JP" altLang="en-US" dirty="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15</a:t>
            </a:fld>
            <a:endParaRPr kumimoji="1" lang="ja-JP" altLang="en-US"/>
          </a:p>
        </p:txBody>
      </p:sp>
    </p:spTree>
    <p:extLst>
      <p:ext uri="{BB962C8B-B14F-4D97-AF65-F5344CB8AC3E}">
        <p14:creationId xmlns:p14="http://schemas.microsoft.com/office/powerpoint/2010/main" val="2843983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These figures illustrate run</a:t>
            </a:r>
            <a:r>
              <a:rPr kumimoji="1" lang="en-US" altLang="ja-JP" baseline="0" dirty="0" smtClean="0"/>
              <a:t> time results on neuron and synthetic datasets. We see our algorithms are significantly faster than the competitors. As r increases, the run time of nested-loop decreases. The number of point pairs whose distances are smaller than r increases, which accelerates early termination in nested-loop. On the other hand, the run time of simple-grid increases. This is because the number of points in a cell increases, which increases the number of distance computations. Our </a:t>
            </a:r>
            <a:r>
              <a:rPr kumimoji="1" lang="en-US" altLang="ja-JP" baseline="0" smtClean="0"/>
              <a:t>algorithms are </a:t>
            </a:r>
            <a:r>
              <a:rPr kumimoji="1" lang="en-US" altLang="ja-JP" baseline="0" dirty="0" smtClean="0"/>
              <a:t>not sensitive to the distance threshold.</a:t>
            </a:r>
            <a:endParaRPr kumimoji="1" lang="ja-JP" altLang="en-US" dirty="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16</a:t>
            </a:fld>
            <a:endParaRPr kumimoji="1" lang="ja-JP" altLang="en-US"/>
          </a:p>
        </p:txBody>
      </p:sp>
    </p:spTree>
    <p:extLst>
      <p:ext uri="{BB962C8B-B14F-4D97-AF65-F5344CB8AC3E}">
        <p14:creationId xmlns:p14="http://schemas.microsoft.com/office/powerpoint/2010/main" val="3186408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table shows the decomposed time of each algorithm. We see that the</a:t>
            </a:r>
            <a:r>
              <a:rPr kumimoji="1" lang="en-US" altLang="ja-JP" baseline="0" dirty="0" smtClean="0"/>
              <a:t> verification cost of</a:t>
            </a:r>
            <a:r>
              <a:rPr kumimoji="1" lang="en-US" altLang="ja-JP" dirty="0" smtClean="0"/>
              <a:t> simple-grid is large.</a:t>
            </a:r>
            <a:r>
              <a:rPr kumimoji="1" lang="en-US" altLang="ja-JP" baseline="0" dirty="0" smtClean="0"/>
              <a:t> On the other hand, </a:t>
            </a:r>
            <a:r>
              <a:rPr kumimoji="1" lang="en-US" altLang="ja-JP" dirty="0" smtClean="0"/>
              <a:t>our lower-</a:t>
            </a:r>
            <a:r>
              <a:rPr kumimoji="1" lang="en-US" altLang="ja-JP" baseline="0" dirty="0" smtClean="0"/>
              <a:t> and upper-bounding costs are small but prune many objects. This results in small verification cost. In addition, the labeling approach reduces bounding and verification costs.</a:t>
            </a:r>
            <a:endParaRPr kumimoji="1" lang="ja-JP" altLang="en-US" dirty="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17</a:t>
            </a:fld>
            <a:endParaRPr kumimoji="1" lang="ja-JP" altLang="en-US"/>
          </a:p>
        </p:txBody>
      </p:sp>
    </p:spTree>
    <p:extLst>
      <p:ext uri="{BB962C8B-B14F-4D97-AF65-F5344CB8AC3E}">
        <p14:creationId xmlns:p14="http://schemas.microsoft.com/office/powerpoint/2010/main" val="1934001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 show the scalability of each algorithm. N</a:t>
            </a:r>
            <a:r>
              <a:rPr kumimoji="1" lang="en-US" altLang="ja-JP" baseline="0" dirty="0" smtClean="0"/>
              <a:t>ested-loop and simple-grid are super-linear to the number of objects, so they are not scalable. On the other hand, our algorithms have linear scalability. Especially, our algorithms can run on large datasets, but the competitors cannot do it.</a:t>
            </a:r>
            <a:endParaRPr kumimoji="1" lang="ja-JP" altLang="en-US" dirty="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18</a:t>
            </a:fld>
            <a:endParaRPr kumimoji="1" lang="ja-JP" altLang="en-US"/>
          </a:p>
        </p:txBody>
      </p:sp>
    </p:spTree>
    <p:extLst>
      <p:ext uri="{BB962C8B-B14F-4D97-AF65-F5344CB8AC3E}">
        <p14:creationId xmlns:p14="http://schemas.microsoft.com/office/powerpoint/2010/main" val="640687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Some recent applications have</a:t>
            </a:r>
            <a:r>
              <a:rPr kumimoji="1" lang="en-US" altLang="ja-JP" baseline="0" dirty="0" smtClean="0"/>
              <a:t> represented an object as a set of points. Examples are neuroscience, trajectory databases, and point cloud. These applications conduct distance-based simulation, similarity search, clustering, and object recognition. That is, these applications use a set of points as an object, because they want to use spatial queries.</a:t>
            </a:r>
            <a:endParaRPr kumimoji="1" lang="ja-JP" altLang="en-US" dirty="0" smtClean="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1</a:t>
            </a:fld>
            <a:endParaRPr kumimoji="1" lang="ja-JP" altLang="en-US"/>
          </a:p>
        </p:txBody>
      </p:sp>
    </p:spTree>
    <p:extLst>
      <p:ext uri="{BB962C8B-B14F-4D97-AF65-F5344CB8AC3E}">
        <p14:creationId xmlns:p14="http://schemas.microsoft.com/office/powerpoint/2010/main" val="4294024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 conclude my presentation. We considered a model where an object is a set of points. We proposed MIO query and its processing algorithms. Our</a:t>
            </a:r>
            <a:r>
              <a:rPr kumimoji="1" lang="en-US" altLang="ja-JP" baseline="0" dirty="0" smtClean="0"/>
              <a:t> experiments show (that) </a:t>
            </a:r>
            <a:r>
              <a:rPr kumimoji="1" lang="en-US" altLang="ja-JP" dirty="0" smtClean="0"/>
              <a:t> our algorithms are efficient.</a:t>
            </a:r>
            <a:endParaRPr kumimoji="1" lang="ja-JP" altLang="en-US" dirty="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19</a:t>
            </a:fld>
            <a:endParaRPr kumimoji="1" lang="ja-JP" altLang="en-US"/>
          </a:p>
        </p:txBody>
      </p:sp>
    </p:spTree>
    <p:extLst>
      <p:ext uri="{BB962C8B-B14F-4D97-AF65-F5344CB8AC3E}">
        <p14:creationId xmlns:p14="http://schemas.microsoft.com/office/powerpoint/2010/main" val="4128043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Next, I’d like to introduce how to extend our algorithm.</a:t>
            </a:r>
            <a:r>
              <a:rPr kumimoji="1" lang="en-US" altLang="ja-JP" baseline="0" dirty="0" smtClean="0"/>
              <a:t> The most important thing for parallel processing is load balancing. Our single core algorithm has 4 steps, </a:t>
            </a:r>
            <a:r>
              <a:rPr kumimoji="1" lang="en-US" altLang="ja-JP" baseline="0" dirty="0" err="1" smtClean="0"/>
              <a:t>BIGrid</a:t>
            </a:r>
            <a:r>
              <a:rPr kumimoji="1" lang="en-US" altLang="ja-JP" baseline="0" dirty="0" smtClean="0"/>
              <a:t> building, lower-bounding, upper-bounding, and verification. As for </a:t>
            </a:r>
            <a:r>
              <a:rPr kumimoji="1" lang="en-US" altLang="ja-JP" baseline="0" dirty="0" err="1" smtClean="0"/>
              <a:t>BIGrid</a:t>
            </a:r>
            <a:r>
              <a:rPr kumimoji="1" lang="en-US" altLang="ja-JP" baseline="0" dirty="0" smtClean="0"/>
              <a:t> building, we divide an object so that each core has almost the same number of points of the object. For lower-bounding, we divide the object set so that each more has the same number of objects. </a:t>
            </a:r>
            <a:r>
              <a:rPr kumimoji="1" lang="en-US" altLang="ja-JP" baseline="0" dirty="0" err="1" smtClean="0"/>
              <a:t>o_i.L</a:t>
            </a:r>
            <a:r>
              <a:rPr kumimoji="1" lang="en-US" altLang="ja-JP" baseline="0" dirty="0" smtClean="0"/>
              <a:t> is a set of keys where their cells have multiple IDs, and in practice, its size is small. So the simple approach is enough. On the other hand, in parallel upper-bounding, we divide an object so that each core has all points of the object with the same key. By doing so, each core can have different keys to the other cores. For parallel verification, we divide an object so that each core has points with different keys.</a:t>
            </a:r>
            <a:endParaRPr kumimoji="1" lang="ja-JP" altLang="en-US" dirty="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20</a:t>
            </a:fld>
            <a:endParaRPr kumimoji="1" lang="ja-JP" altLang="en-US"/>
          </a:p>
        </p:txBody>
      </p:sp>
    </p:spTree>
    <p:extLst>
      <p:ext uri="{BB962C8B-B14F-4D97-AF65-F5344CB8AC3E}">
        <p14:creationId xmlns:p14="http://schemas.microsoft.com/office/powerpoint/2010/main" val="1884402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the verification, we prune</a:t>
            </a:r>
            <a:r>
              <a:rPr kumimoji="1" lang="en-US" altLang="ja-JP" baseline="0" dirty="0" smtClean="0"/>
              <a:t> unnecessary cell accesses based on intermediate results. So to keep load balancing, each core should have a similar intermediate result. If we divide an object so that each subset of points has similar keys, each core </a:t>
            </a:r>
            <a:r>
              <a:rPr kumimoji="1" lang="en-US" altLang="ja-JP" baseline="0" smtClean="0"/>
              <a:t>is likely to </a:t>
            </a:r>
            <a:r>
              <a:rPr kumimoji="1" lang="en-US" altLang="ja-JP" baseline="0" dirty="0" smtClean="0"/>
              <a:t>have </a:t>
            </a:r>
            <a:r>
              <a:rPr kumimoji="1" lang="en-US" altLang="ja-JP" baseline="0" smtClean="0"/>
              <a:t>similar keys.</a:t>
            </a:r>
            <a:endParaRPr kumimoji="1" lang="ja-JP" altLang="en-US" dirty="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21</a:t>
            </a:fld>
            <a:endParaRPr kumimoji="1" lang="ja-JP" altLang="en-US"/>
          </a:p>
        </p:txBody>
      </p:sp>
    </p:spTree>
    <p:extLst>
      <p:ext uri="{BB962C8B-B14F-4D97-AF65-F5344CB8AC3E}">
        <p14:creationId xmlns:p14="http://schemas.microsoft.com/office/powerpoint/2010/main" val="2148146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These graphs illustrate memory results</a:t>
            </a:r>
            <a:r>
              <a:rPr kumimoji="1" lang="en-US" altLang="ja-JP" baseline="0" dirty="0" smtClean="0"/>
              <a:t>. Due to rich information on the index, our algorithm incurs more memory than simple-grid. However, its memory cost is cheap for recent main-memory systems. Besides, as r increases, the memory cost decreases. This is because the number of cells decreases.</a:t>
            </a:r>
            <a:endParaRPr kumimoji="1" lang="ja-JP" altLang="en-US" dirty="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22</a:t>
            </a:fld>
            <a:endParaRPr kumimoji="1" lang="ja-JP" altLang="en-US"/>
          </a:p>
        </p:txBody>
      </p:sp>
    </p:spTree>
    <p:extLst>
      <p:ext uri="{BB962C8B-B14F-4D97-AF65-F5344CB8AC3E}">
        <p14:creationId xmlns:p14="http://schemas.microsoft.com/office/powerpoint/2010/main" val="8438538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Memory cost is similar to</a:t>
            </a:r>
            <a:r>
              <a:rPr kumimoji="1" lang="en-US" altLang="ja-JP" baseline="0" dirty="0" smtClean="0"/>
              <a:t> the previous result. Our algorithms require linear memory cost.</a:t>
            </a:r>
            <a:endParaRPr kumimoji="1" lang="ja-JP" altLang="en-US" dirty="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23</a:t>
            </a:fld>
            <a:endParaRPr kumimoji="1" lang="ja-JP" altLang="en-US"/>
          </a:p>
        </p:txBody>
      </p:sp>
    </p:spTree>
    <p:extLst>
      <p:ext uri="{BB962C8B-B14F-4D97-AF65-F5344CB8AC3E}">
        <p14:creationId xmlns:p14="http://schemas.microsoft.com/office/powerpoint/2010/main" val="3958913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Last,</a:t>
            </a:r>
            <a:r>
              <a:rPr kumimoji="1" lang="en-US" altLang="ja-JP" baseline="0" dirty="0" smtClean="0"/>
              <a:t> I show the result of multi-core processing. Nested-loop and simple-grid employed hash-partition for multi-core processing, but their run time does not decrease. On the other hand, our algorithms decrease their run time with increase of cores.</a:t>
            </a:r>
            <a:endParaRPr kumimoji="1" lang="ja-JP" altLang="en-US" dirty="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24</a:t>
            </a:fld>
            <a:endParaRPr kumimoji="1" lang="ja-JP" altLang="en-US"/>
          </a:p>
        </p:txBody>
      </p:sp>
    </p:spTree>
    <p:extLst>
      <p:ext uri="{BB962C8B-B14F-4D97-AF65-F5344CB8AC3E}">
        <p14:creationId xmlns:p14="http://schemas.microsoft.com/office/powerpoint/2010/main" val="3155276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Well-known spatial queries</a:t>
            </a:r>
            <a:r>
              <a:rPr kumimoji="1" lang="en-US" altLang="ja-JP" baseline="0" dirty="0" smtClean="0"/>
              <a:t> are range queries and kNN queries. They are important if one object is one point. However, if one object is a set of points, we cannot evaluate their importance. In this work, we propose an analysis tool for objects which are represented by sets of points.</a:t>
            </a:r>
            <a:endParaRPr kumimoji="1" lang="ja-JP" altLang="en-US" dirty="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2</a:t>
            </a:fld>
            <a:endParaRPr kumimoji="1" lang="ja-JP" altLang="en-US"/>
          </a:p>
        </p:txBody>
      </p:sp>
    </p:spTree>
    <p:extLst>
      <p:ext uri="{BB962C8B-B14F-4D97-AF65-F5344CB8AC3E}">
        <p14:creationId xmlns:p14="http://schemas.microsoft.com/office/powerpoint/2010/main" val="80472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 focus on the fact (that) in</a:t>
            </a:r>
            <a:r>
              <a:rPr kumimoji="1" lang="en-US" altLang="ja-JP" baseline="0" dirty="0" smtClean="0"/>
              <a:t> these applications, there are interactions between objects. For example, neurons interact with each other through synaptic connections which are used for signal processing. Also, the right figure illustrates bird trajectories, and we see (that) many trajectories follow the red trajectory. Birds also have social relationships, and the figurer suggests leader-follower relationships. From these examples, we can see (that) object interactions occur when their distances are small. In other words, they have pairs of points with small distance. Now we define an object with many interactions as important object, and design an operator which retrieves the object.</a:t>
            </a:r>
            <a:endParaRPr kumimoji="1" lang="ja-JP" altLang="en-US" dirty="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3</a:t>
            </a:fld>
            <a:endParaRPr kumimoji="1" lang="ja-JP" altLang="en-US"/>
          </a:p>
        </p:txBody>
      </p:sp>
    </p:spTree>
    <p:extLst>
      <p:ext uri="{BB962C8B-B14F-4D97-AF65-F5344CB8AC3E}">
        <p14:creationId xmlns:p14="http://schemas.microsoft.com/office/powerpoint/2010/main" val="1240353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This slide describes</a:t>
            </a:r>
            <a:r>
              <a:rPr kumimoji="1" lang="en-US" altLang="ja-JP" baseline="0" dirty="0" smtClean="0"/>
              <a:t> our problem definition. Given an object set and a user-specified distance parameter r, the score of an object is calculated by this equation. Specifically, if an object </a:t>
            </a:r>
            <a:r>
              <a:rPr kumimoji="1" lang="en-US" altLang="ja-JP" baseline="0" dirty="0" err="1" smtClean="0"/>
              <a:t>o_i</a:t>
            </a:r>
            <a:r>
              <a:rPr kumimoji="1" lang="en-US" altLang="ja-JP" baseline="0" dirty="0" smtClean="0"/>
              <a:t> has a pair of points with distance within r for an object </a:t>
            </a:r>
            <a:r>
              <a:rPr kumimoji="1" lang="en-US" altLang="ja-JP" baseline="0" dirty="0" err="1" smtClean="0"/>
              <a:t>o_j</a:t>
            </a:r>
            <a:r>
              <a:rPr kumimoji="1" lang="en-US" altLang="ja-JP" baseline="0" dirty="0" smtClean="0"/>
              <a:t>, they interact with each other. Let’s assume (that) the navy object is </a:t>
            </a:r>
            <a:r>
              <a:rPr kumimoji="1" lang="en-US" altLang="ja-JP" baseline="0" dirty="0" err="1" smtClean="0"/>
              <a:t>o_i</a:t>
            </a:r>
            <a:r>
              <a:rPr kumimoji="1" lang="en-US" altLang="ja-JP" baseline="0" dirty="0" smtClean="0"/>
              <a:t> and the red object is </a:t>
            </a:r>
            <a:r>
              <a:rPr kumimoji="1" lang="en-US" altLang="ja-JP" baseline="0" dirty="0" err="1" smtClean="0"/>
              <a:t>o_j</a:t>
            </a:r>
            <a:r>
              <a:rPr kumimoji="1" lang="en-US" altLang="ja-JP" baseline="0" dirty="0" smtClean="0"/>
              <a:t>. Because they have a pair of points whose distance is within r, they interact with each other. The score of object </a:t>
            </a:r>
            <a:r>
              <a:rPr kumimoji="1" lang="en-US" altLang="ja-JP" baseline="0" dirty="0" err="1" smtClean="0"/>
              <a:t>o_i</a:t>
            </a:r>
            <a:r>
              <a:rPr kumimoji="1" lang="en-US" altLang="ja-JP" baseline="0" dirty="0" smtClean="0"/>
              <a:t> is the number of objects which interact with </a:t>
            </a:r>
            <a:r>
              <a:rPr kumimoji="1" lang="en-US" altLang="ja-JP" baseline="0" dirty="0" err="1" smtClean="0"/>
              <a:t>o_i</a:t>
            </a:r>
            <a:r>
              <a:rPr kumimoji="1" lang="en-US" altLang="ja-JP" baseline="0" dirty="0" smtClean="0"/>
              <a:t>. The output is the object with the maximum score.</a:t>
            </a:r>
            <a:endParaRPr kumimoji="1" lang="ja-JP" altLang="en-US" dirty="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4</a:t>
            </a:fld>
            <a:endParaRPr kumimoji="1" lang="ja-JP" altLang="en-US"/>
          </a:p>
        </p:txBody>
      </p:sp>
    </p:spTree>
    <p:extLst>
      <p:ext uri="{BB962C8B-B14F-4D97-AF65-F5344CB8AC3E}">
        <p14:creationId xmlns:p14="http://schemas.microsoft.com/office/powerpoint/2010/main" val="4227345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Actually, the</a:t>
            </a:r>
            <a:r>
              <a:rPr kumimoji="1" lang="en-US" altLang="ja-JP" baseline="0" dirty="0" smtClean="0"/>
              <a:t> semantic of our problem can be understood by using discrete math. We represent interactions by an undirected graph. In this case, a vertex is an object. If two objects interact with each other, there is an edge between them. Then, the object, with the maximum score, has the maximum degree. In other words, it is an important object for network functionality, or hub, from the view of degree centrality.</a:t>
            </a:r>
            <a:endParaRPr kumimoji="1" lang="ja-JP" altLang="en-US" dirty="0" smtClean="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5</a:t>
            </a:fld>
            <a:endParaRPr kumimoji="1" lang="ja-JP" altLang="en-US"/>
          </a:p>
        </p:txBody>
      </p:sp>
    </p:spTree>
    <p:extLst>
      <p:ext uri="{BB962C8B-B14F-4D97-AF65-F5344CB8AC3E}">
        <p14:creationId xmlns:p14="http://schemas.microsoft.com/office/powerpoint/2010/main" val="2747792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a:t>
            </a:r>
            <a:r>
              <a:rPr kumimoji="1" lang="en-US" altLang="ja-JP" baseline="0" dirty="0" smtClean="0"/>
              <a:t> have three main contributions. First, we define a new problem, MIO query processing in spatial databases. Second, we prove a brute-force algorithm is not efficient, a theoretical algorithm is not practical, and propose an efficient and practical algorithm. Last, we investigate the efficiency of the proposed algorithm.</a:t>
            </a:r>
            <a:endParaRPr kumimoji="1" lang="ja-JP" altLang="en-US" dirty="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6</a:t>
            </a:fld>
            <a:endParaRPr kumimoji="1" lang="ja-JP" altLang="en-US"/>
          </a:p>
        </p:txBody>
      </p:sp>
    </p:spTree>
    <p:extLst>
      <p:ext uri="{BB962C8B-B14F-4D97-AF65-F5344CB8AC3E}">
        <p14:creationId xmlns:p14="http://schemas.microsoft.com/office/powerpoint/2010/main" val="2875236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First,</a:t>
            </a:r>
            <a:r>
              <a:rPr kumimoji="1" lang="en-US" altLang="ja-JP" baseline="0" dirty="0" smtClean="0"/>
              <a:t> w</a:t>
            </a:r>
            <a:r>
              <a:rPr kumimoji="1" lang="en-US" altLang="ja-JP" dirty="0" smtClean="0"/>
              <a:t>e show a</a:t>
            </a:r>
            <a:r>
              <a:rPr kumimoji="1" lang="en-US" altLang="ja-JP" baseline="0" dirty="0" smtClean="0"/>
              <a:t> brute-force or nested-loop algorithm incurs an expensive cost. To obtain the score of an object </a:t>
            </a:r>
            <a:r>
              <a:rPr kumimoji="1" lang="en-US" altLang="ja-JP" baseline="0" dirty="0" err="1" smtClean="0"/>
              <a:t>o_i</a:t>
            </a:r>
            <a:r>
              <a:rPr kumimoji="1" lang="en-US" altLang="ja-JP" baseline="0" dirty="0" smtClean="0"/>
              <a:t>, we do pairwise distance computation between its points and points of another object, and repeat this for all the other objects. Now we have the score of </a:t>
            </a:r>
            <a:r>
              <a:rPr kumimoji="1" lang="en-US" altLang="ja-JP" baseline="0" dirty="0" err="1" smtClean="0"/>
              <a:t>o_i</a:t>
            </a:r>
            <a:r>
              <a:rPr kumimoji="1" lang="en-US" altLang="ja-JP" baseline="0" dirty="0" smtClean="0"/>
              <a:t>. Then, we do the same computation for all objects.</a:t>
            </a:r>
            <a:r>
              <a:rPr kumimoji="1" lang="ja-JP" altLang="en-US" baseline="0" dirty="0" smtClean="0"/>
              <a:t> </a:t>
            </a:r>
            <a:r>
              <a:rPr kumimoji="1" lang="en-US" altLang="ja-JP" baseline="0" dirty="0" smtClean="0"/>
              <a:t>This algorithm incurs O(n2m2) time where n is the number of objects and m is the average number of points in an object. You know (that) this algorithm does not scale to large datasets.</a:t>
            </a:r>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7</a:t>
            </a:fld>
            <a:endParaRPr kumimoji="1" lang="ja-JP" altLang="en-US"/>
          </a:p>
        </p:txBody>
      </p:sp>
    </p:spTree>
    <p:extLst>
      <p:ext uri="{BB962C8B-B14F-4D97-AF65-F5344CB8AC3E}">
        <p14:creationId xmlns:p14="http://schemas.microsoft.com/office/powerpoint/2010/main" val="2508955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Next,</a:t>
            </a:r>
            <a:r>
              <a:rPr kumimoji="1" lang="en-US" altLang="ja-JP" baseline="0" dirty="0" smtClean="0"/>
              <a:t> we show there is an O(</a:t>
            </a:r>
            <a:r>
              <a:rPr kumimoji="1" lang="en-US" altLang="ja-JP" baseline="0" dirty="0" err="1" smtClean="0"/>
              <a:t>nlogn</a:t>
            </a:r>
            <a:r>
              <a:rPr kumimoji="1" lang="en-US" altLang="ja-JP" baseline="0" dirty="0" smtClean="0"/>
              <a:t>) online time algorithm. In offline processing, all objects compute the closest point pairs with the other objects. Then, all objects store the distances of the closest pairs in their arrays by ascending order. For example, the closest pair of this navy and red objects is this, and the distance is stored in this array. This operation is repeated for all the other objects, then we have this array. In online processing, given r, to obtain the score of an object, we need to count the elements which are smaller than or equal to r. This can be done by binary search, so required O(</a:t>
            </a:r>
            <a:r>
              <a:rPr kumimoji="1" lang="en-US" altLang="ja-JP" baseline="0" dirty="0" err="1" smtClean="0"/>
              <a:t>logn</a:t>
            </a:r>
            <a:r>
              <a:rPr kumimoji="1" lang="en-US" altLang="ja-JP" baseline="0" dirty="0" smtClean="0"/>
              <a:t>) time. By repeating this operation for all objects, we can obtain the exact answer, so the time complexity is O(</a:t>
            </a:r>
            <a:r>
              <a:rPr kumimoji="1" lang="en-US" altLang="ja-JP" baseline="0" dirty="0" err="1" smtClean="0"/>
              <a:t>nlogn</a:t>
            </a:r>
            <a:r>
              <a:rPr kumimoji="1" lang="en-US" altLang="ja-JP" baseline="0" dirty="0" smtClean="0"/>
              <a:t>) time. This algorithm seems fast, but has two big drawbacks. First, its memory cost is huge. Second, its pre-processing cost is also huge. </a:t>
            </a:r>
            <a:r>
              <a:rPr kumimoji="1" lang="en-US" altLang="ja-JP" dirty="0" smtClean="0"/>
              <a:t>We can conclude this theoretical algorithm</a:t>
            </a:r>
            <a:r>
              <a:rPr kumimoji="1" lang="en-US" altLang="ja-JP" baseline="0" dirty="0" smtClean="0"/>
              <a:t> is not practical.</a:t>
            </a:r>
            <a:endParaRPr kumimoji="1" lang="ja-JP" altLang="en-US" dirty="0"/>
          </a:p>
        </p:txBody>
      </p:sp>
      <p:sp>
        <p:nvSpPr>
          <p:cNvPr id="4" name="スライド番号プレースホルダー 3"/>
          <p:cNvSpPr>
            <a:spLocks noGrp="1"/>
          </p:cNvSpPr>
          <p:nvPr>
            <p:ph type="sldNum" sz="quarter" idx="10"/>
          </p:nvPr>
        </p:nvSpPr>
        <p:spPr/>
        <p:txBody>
          <a:bodyPr/>
          <a:lstStyle/>
          <a:p>
            <a:fld id="{353C79C4-C479-4EFD-93BF-1B9B9484161C}" type="slidenum">
              <a:rPr kumimoji="1" lang="ja-JP" altLang="en-US" smtClean="0"/>
              <a:t>8</a:t>
            </a:fld>
            <a:endParaRPr kumimoji="1" lang="ja-JP" altLang="en-US"/>
          </a:p>
        </p:txBody>
      </p:sp>
    </p:spTree>
    <p:extLst>
      <p:ext uri="{BB962C8B-B14F-4D97-AF65-F5344CB8AC3E}">
        <p14:creationId xmlns:p14="http://schemas.microsoft.com/office/powerpoint/2010/main" val="233996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419100" y="1122363"/>
            <a:ext cx="11315700" cy="2387600"/>
          </a:xfrm>
        </p:spPr>
        <p:txBody>
          <a:bodyPr anchor="b">
            <a:normAutofit/>
          </a:bodyPr>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419100" y="4090306"/>
            <a:ext cx="11315700" cy="1167493"/>
          </a:xfrm>
        </p:spPr>
        <p:txBody>
          <a:bodyPr lIns="0" tIns="0" bIns="0"/>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224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4C9950-6FCB-436A-82F1-B2950030D40E}" type="slidenum">
              <a:rPr kumimoji="1" lang="ja-JP" altLang="en-US" smtClean="0"/>
              <a:t>‹#›</a:t>
            </a:fld>
            <a:endParaRPr kumimoji="1" lang="ja-JP" altLang="en-US"/>
          </a:p>
        </p:txBody>
      </p:sp>
    </p:spTree>
    <p:extLst>
      <p:ext uri="{BB962C8B-B14F-4D97-AF65-F5344CB8AC3E}">
        <p14:creationId xmlns:p14="http://schemas.microsoft.com/office/powerpoint/2010/main" val="212806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4C9950-6FCB-436A-82F1-B2950030D40E}" type="slidenum">
              <a:rPr kumimoji="1" lang="ja-JP" altLang="en-US" smtClean="0"/>
              <a:t>‹#›</a:t>
            </a:fld>
            <a:endParaRPr kumimoji="1" lang="ja-JP" altLang="en-US"/>
          </a:p>
        </p:txBody>
      </p:sp>
    </p:spTree>
    <p:extLst>
      <p:ext uri="{BB962C8B-B14F-4D97-AF65-F5344CB8AC3E}">
        <p14:creationId xmlns:p14="http://schemas.microsoft.com/office/powerpoint/2010/main" val="318240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正方形/長方形 3"/>
          <p:cNvSpPr/>
          <p:nvPr userDrawn="1"/>
        </p:nvSpPr>
        <p:spPr>
          <a:xfrm>
            <a:off x="0" y="0"/>
            <a:ext cx="12192000" cy="864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0" y="52970"/>
            <a:ext cx="12192000" cy="756103"/>
          </a:xfrm>
        </p:spPr>
        <p:txBody>
          <a:bodyPr lIns="360000"/>
          <a:lstStyle>
            <a:lvl1pPr algn="l">
              <a:defRPr>
                <a:solidFill>
                  <a:srgbClr val="FFFFFF"/>
                </a:solidFill>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0" y="1036320"/>
            <a:ext cx="12192000" cy="5821680"/>
          </a:xfrm>
        </p:spPr>
        <p:txBody>
          <a:bodyPr lIns="324000"/>
          <a:lstStyle>
            <a:lvl1pPr marL="228600" indent="-228600">
              <a:buSzPct val="70000"/>
              <a:buFont typeface="Wingdings" panose="05000000000000000000" pitchFamily="2" charset="2"/>
              <a:buChar char="n"/>
              <a:defRPr sz="2600"/>
            </a:lvl1pPr>
            <a:lvl2pPr marL="685800" indent="-228600">
              <a:buSzPct val="70000"/>
              <a:buFont typeface="Wingdings" panose="05000000000000000000" pitchFamily="2" charset="2"/>
              <a:buChar char="p"/>
              <a:defRPr sz="2200"/>
            </a:lvl2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スライド番号プレースホルダー 5"/>
          <p:cNvSpPr>
            <a:spLocks noGrp="1"/>
          </p:cNvSpPr>
          <p:nvPr>
            <p:ph type="sldNum" sz="quarter" idx="12"/>
          </p:nvPr>
        </p:nvSpPr>
        <p:spPr>
          <a:xfrm>
            <a:off x="11400853" y="276530"/>
            <a:ext cx="590549" cy="308982"/>
          </a:xfrm>
        </p:spPr>
        <p:txBody>
          <a:bodyPr lIns="0" tIns="0" rIns="0" bIns="0"/>
          <a:lstStyle>
            <a:lvl1pPr algn="ctr">
              <a:defRPr>
                <a:solidFill>
                  <a:srgbClr val="FFFFFF"/>
                </a:solidFill>
              </a:defRPr>
            </a:lvl1pPr>
          </a:lstStyle>
          <a:p>
            <a:fld id="{BF4C9950-6FCB-436A-82F1-B2950030D40E}" type="slidenum">
              <a:rPr lang="ja-JP" altLang="en-US" smtClean="0"/>
              <a:pPr/>
              <a:t>‹#›</a:t>
            </a:fld>
            <a:endParaRPr lang="ja-JP" altLang="en-US" dirty="0"/>
          </a:p>
        </p:txBody>
      </p:sp>
      <p:sp>
        <p:nvSpPr>
          <p:cNvPr id="7" name="テキスト ボックス 6"/>
          <p:cNvSpPr txBox="1"/>
          <p:nvPr userDrawn="1"/>
        </p:nvSpPr>
        <p:spPr>
          <a:xfrm>
            <a:off x="11093670" y="277735"/>
            <a:ext cx="442913" cy="307777"/>
          </a:xfrm>
          <a:prstGeom prst="rect">
            <a:avLst/>
          </a:prstGeom>
          <a:noFill/>
        </p:spPr>
        <p:txBody>
          <a:bodyPr wrap="square" lIns="0" tIns="0" rIns="0" bIns="0" rtlCol="0">
            <a:spAutoFit/>
          </a:bodyPr>
          <a:lstStyle/>
          <a:p>
            <a:r>
              <a:rPr kumimoji="1" lang="en-US" altLang="ja-JP" sz="2000" dirty="0" smtClean="0">
                <a:solidFill>
                  <a:srgbClr val="FFFFFF"/>
                </a:solidFill>
              </a:rPr>
              <a:t>No.</a:t>
            </a:r>
            <a:endParaRPr kumimoji="1" lang="ja-JP" altLang="en-US" sz="2000" dirty="0">
              <a:solidFill>
                <a:srgbClr val="FFFFFF"/>
              </a:solidFill>
            </a:endParaRPr>
          </a:p>
        </p:txBody>
      </p:sp>
    </p:spTree>
    <p:extLst>
      <p:ext uri="{BB962C8B-B14F-4D97-AF65-F5344CB8AC3E}">
        <p14:creationId xmlns:p14="http://schemas.microsoft.com/office/powerpoint/2010/main" val="2410773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19099" y="1709739"/>
            <a:ext cx="11325225" cy="1871662"/>
          </a:xfrm>
        </p:spPr>
        <p:txBody>
          <a:bodyPr anchor="b"/>
          <a:lstStyle>
            <a:lvl1pPr>
              <a:defRPr sz="6000"/>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19099" y="3952876"/>
            <a:ext cx="11325225" cy="1162050"/>
          </a:xfrm>
        </p:spPr>
        <p:txBody>
          <a:bodyPr/>
          <a:lstStyle>
            <a:lvl1pPr marL="0" indent="0" algn="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Tree>
    <p:extLst>
      <p:ext uri="{BB962C8B-B14F-4D97-AF65-F5344CB8AC3E}">
        <p14:creationId xmlns:p14="http://schemas.microsoft.com/office/powerpoint/2010/main" val="238607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F4C9950-6FCB-436A-82F1-B2950030D40E}" type="slidenum">
              <a:rPr kumimoji="1" lang="ja-JP" altLang="en-US" smtClean="0"/>
              <a:t>‹#›</a:t>
            </a:fld>
            <a:endParaRPr kumimoji="1" lang="ja-JP" altLang="en-US"/>
          </a:p>
        </p:txBody>
      </p:sp>
    </p:spTree>
    <p:extLst>
      <p:ext uri="{BB962C8B-B14F-4D97-AF65-F5344CB8AC3E}">
        <p14:creationId xmlns:p14="http://schemas.microsoft.com/office/powerpoint/2010/main" val="113107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F4C9950-6FCB-436A-82F1-B2950030D40E}" type="slidenum">
              <a:rPr kumimoji="1" lang="ja-JP" altLang="en-US" smtClean="0"/>
              <a:t>‹#›</a:t>
            </a:fld>
            <a:endParaRPr kumimoji="1" lang="ja-JP" altLang="en-US"/>
          </a:p>
        </p:txBody>
      </p:sp>
    </p:spTree>
    <p:extLst>
      <p:ext uri="{BB962C8B-B14F-4D97-AF65-F5344CB8AC3E}">
        <p14:creationId xmlns:p14="http://schemas.microsoft.com/office/powerpoint/2010/main" val="45840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F4C9950-6FCB-436A-82F1-B2950030D40E}" type="slidenum">
              <a:rPr kumimoji="1" lang="ja-JP" altLang="en-US" smtClean="0"/>
              <a:t>‹#›</a:t>
            </a:fld>
            <a:endParaRPr kumimoji="1" lang="ja-JP" altLang="en-US"/>
          </a:p>
        </p:txBody>
      </p:sp>
    </p:spTree>
    <p:extLst>
      <p:ext uri="{BB962C8B-B14F-4D97-AF65-F5344CB8AC3E}">
        <p14:creationId xmlns:p14="http://schemas.microsoft.com/office/powerpoint/2010/main" val="400976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F4C9950-6FCB-436A-82F1-B2950030D40E}" type="slidenum">
              <a:rPr kumimoji="1" lang="ja-JP" altLang="en-US" smtClean="0"/>
              <a:t>‹#›</a:t>
            </a:fld>
            <a:endParaRPr kumimoji="1" lang="ja-JP" altLang="en-US"/>
          </a:p>
        </p:txBody>
      </p:sp>
    </p:spTree>
    <p:extLst>
      <p:ext uri="{BB962C8B-B14F-4D97-AF65-F5344CB8AC3E}">
        <p14:creationId xmlns:p14="http://schemas.microsoft.com/office/powerpoint/2010/main" val="1940886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F4C9950-6FCB-436A-82F1-B2950030D40E}" type="slidenum">
              <a:rPr kumimoji="1" lang="ja-JP" altLang="en-US" smtClean="0"/>
              <a:t>‹#›</a:t>
            </a:fld>
            <a:endParaRPr kumimoji="1" lang="ja-JP" altLang="en-US"/>
          </a:p>
        </p:txBody>
      </p:sp>
    </p:spTree>
    <p:extLst>
      <p:ext uri="{BB962C8B-B14F-4D97-AF65-F5344CB8AC3E}">
        <p14:creationId xmlns:p14="http://schemas.microsoft.com/office/powerpoint/2010/main" val="3928699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F4C9950-6FCB-436A-82F1-B2950030D40E}" type="slidenum">
              <a:rPr kumimoji="1" lang="ja-JP" altLang="en-US" smtClean="0"/>
              <a:t>‹#›</a:t>
            </a:fld>
            <a:endParaRPr kumimoji="1" lang="ja-JP" altLang="en-US"/>
          </a:p>
        </p:txBody>
      </p:sp>
    </p:spTree>
    <p:extLst>
      <p:ext uri="{BB962C8B-B14F-4D97-AF65-F5344CB8AC3E}">
        <p14:creationId xmlns:p14="http://schemas.microsoft.com/office/powerpoint/2010/main" val="351490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0" y="5896"/>
            <a:ext cx="12192000" cy="756103"/>
          </a:xfrm>
          <a:prstGeom prst="rect">
            <a:avLst/>
          </a:prstGeom>
        </p:spPr>
        <p:txBody>
          <a:bodyPr vert="horz" lIns="108000" tIns="36000" rIns="36000" bIns="3600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0" y="829808"/>
            <a:ext cx="12192000" cy="6028192"/>
          </a:xfrm>
          <a:prstGeom prst="rect">
            <a:avLst/>
          </a:prstGeom>
        </p:spPr>
        <p:txBody>
          <a:bodyPr vert="horz" lIns="108000" tIns="72000" rIns="36000" bIns="3600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スライド番号プレースホルダー 5"/>
          <p:cNvSpPr>
            <a:spLocks noGrp="1"/>
          </p:cNvSpPr>
          <p:nvPr>
            <p:ph type="sldNum" sz="quarter" idx="4"/>
          </p:nvPr>
        </p:nvSpPr>
        <p:spPr>
          <a:xfrm>
            <a:off x="11477624" y="201383"/>
            <a:ext cx="619125" cy="365125"/>
          </a:xfrm>
          <a:prstGeom prst="rect">
            <a:avLst/>
          </a:prstGeom>
        </p:spPr>
        <p:txBody>
          <a:bodyPr vert="horz" lIns="91440" tIns="36000" rIns="72000" bIns="36000" rtlCol="0" anchor="ctr"/>
          <a:lstStyle>
            <a:lvl1pPr algn="r">
              <a:defRPr sz="2000">
                <a:solidFill>
                  <a:schemeClr val="tx1"/>
                </a:solidFill>
              </a:defRPr>
            </a:lvl1pPr>
          </a:lstStyle>
          <a:p>
            <a:fld id="{BF4C9950-6FCB-436A-82F1-B2950030D40E}" type="slidenum">
              <a:rPr lang="ja-JP" altLang="en-US" smtClean="0"/>
              <a:pPr/>
              <a:t>‹#›</a:t>
            </a:fld>
            <a:endParaRPr lang="ja-JP" altLang="en-US" dirty="0"/>
          </a:p>
        </p:txBody>
      </p:sp>
    </p:spTree>
    <p:extLst>
      <p:ext uri="{BB962C8B-B14F-4D97-AF65-F5344CB8AC3E}">
        <p14:creationId xmlns:p14="http://schemas.microsoft.com/office/powerpoint/2010/main" val="188344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kumimoji="1" sz="40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0.png"/><Relationship Id="rId7" Type="http://schemas.openxmlformats.org/officeDocument/2006/relationships/image" Target="../media/image32.png"/><Relationship Id="rId12"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0.png"/><Relationship Id="rId11" Type="http://schemas.openxmlformats.org/officeDocument/2006/relationships/image" Target="../media/image35.png"/><Relationship Id="rId5" Type="http://schemas.openxmlformats.org/officeDocument/2006/relationships/image" Target="../media/image300.png"/><Relationship Id="rId10" Type="http://schemas.microsoft.com/office/2007/relationships/hdphoto" Target="../media/hdphoto1.wdp"/><Relationship Id="rId4" Type="http://schemas.openxmlformats.org/officeDocument/2006/relationships/image" Target="../media/image270.png"/><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70.png"/><Relationship Id="rId5" Type="http://schemas.openxmlformats.org/officeDocument/2006/relationships/image" Target="../media/image360.png"/><Relationship Id="rId4" Type="http://schemas.openxmlformats.org/officeDocument/2006/relationships/image" Target="../media/image350.png"/></Relationships>
</file>

<file path=ppt/slides/_rels/slide12.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50.png"/><Relationship Id="rId5" Type="http://schemas.openxmlformats.org/officeDocument/2006/relationships/image" Target="../media/image38.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0.png"/><Relationship Id="rId5" Type="http://schemas.openxmlformats.org/officeDocument/2006/relationships/image" Target="../media/image360.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00.png"/><Relationship Id="rId4" Type="http://schemas.openxmlformats.org/officeDocument/2006/relationships/image" Target="../media/image430.png"/><Relationship Id="rId9"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70.png"/><Relationship Id="rId5" Type="http://schemas.openxmlformats.org/officeDocument/2006/relationships/image" Target="../media/image360.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00.png"/><Relationship Id="rId4" Type="http://schemas.openxmlformats.org/officeDocument/2006/relationships/image" Target="../media/image520.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540.png"/></Relationships>
</file>

<file path=ppt/slides/_rels/slide18.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0.png"/><Relationship Id="rId7"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00.png"/></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2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70.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6.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435726" y="1005841"/>
            <a:ext cx="11315700" cy="2901141"/>
          </a:xfrm>
        </p:spPr>
        <p:txBody>
          <a:bodyPr>
            <a:normAutofit/>
          </a:bodyPr>
          <a:lstStyle/>
          <a:p>
            <a:r>
              <a:rPr kumimoji="1" lang="en-US" altLang="ja-JP" sz="5400" dirty="0" smtClean="0"/>
              <a:t>Identifying the Most Interactive Object in Spatial Databases</a:t>
            </a:r>
            <a:endParaRPr kumimoji="1" lang="ja-JP" altLang="en-US" sz="5400" dirty="0"/>
          </a:p>
        </p:txBody>
      </p:sp>
      <p:sp>
        <p:nvSpPr>
          <p:cNvPr id="6" name="サブタイトル 5"/>
          <p:cNvSpPr>
            <a:spLocks noGrp="1"/>
          </p:cNvSpPr>
          <p:nvPr>
            <p:ph type="subTitle" idx="1"/>
          </p:nvPr>
        </p:nvSpPr>
        <p:spPr>
          <a:xfrm>
            <a:off x="419100" y="4157231"/>
            <a:ext cx="11010900" cy="1353322"/>
          </a:xfrm>
        </p:spPr>
        <p:txBody>
          <a:bodyPr lIns="0" tIns="0" rIns="36000"/>
          <a:lstStyle/>
          <a:p>
            <a:r>
              <a:rPr kumimoji="1" lang="en-US" altLang="ja-JP" dirty="0" smtClean="0"/>
              <a:t>Osaka University</a:t>
            </a:r>
          </a:p>
          <a:p>
            <a:r>
              <a:rPr lang="en-US" altLang="ja-JP" u="sng" dirty="0" smtClean="0"/>
              <a:t>Daichi Amagata</a:t>
            </a:r>
            <a:r>
              <a:rPr lang="en-US" altLang="ja-JP" dirty="0" smtClean="0"/>
              <a:t>, </a:t>
            </a:r>
            <a:r>
              <a:rPr lang="ja-JP" altLang="en-US" dirty="0" smtClean="0"/>
              <a:t> </a:t>
            </a:r>
            <a:r>
              <a:rPr lang="en-US" altLang="ja-JP" dirty="0" smtClean="0"/>
              <a:t>Takahiro Hara</a:t>
            </a:r>
            <a:r>
              <a:rPr lang="ja-JP" altLang="en-US" dirty="0" smtClean="0"/>
              <a:t> </a:t>
            </a:r>
            <a:endParaRPr kumimoji="1" lang="ja-JP" altLang="en-US" dirty="0"/>
          </a:p>
        </p:txBody>
      </p:sp>
      <p:pic>
        <p:nvPicPr>
          <p:cNvPr id="4" name="Picture 2" descr="é¢é£ç»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4178" y="5342152"/>
            <a:ext cx="2085516"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175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右矢印 35"/>
          <p:cNvSpPr/>
          <p:nvPr/>
        </p:nvSpPr>
        <p:spPr>
          <a:xfrm>
            <a:off x="1538001" y="5191822"/>
            <a:ext cx="9360000" cy="252000"/>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Proposed algorithm</a:t>
            </a:r>
            <a:r>
              <a:rPr kumimoji="1" lang="en-US" altLang="ja-JP" sz="2400" dirty="0" smtClean="0"/>
              <a:t>: Challenge &amp; approach</a:t>
            </a:r>
            <a:endParaRPr kumimoji="1" lang="ja-JP" altLang="en-US" sz="3200" dirty="0"/>
          </a:p>
        </p:txBody>
      </p:sp>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9</a:t>
            </a:fld>
            <a:endParaRPr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328363" y="1129206"/>
                <a:ext cx="7851361" cy="1438855"/>
              </a:xfrm>
              <a:prstGeom prst="rect">
                <a:avLst/>
              </a:prstGeom>
              <a:noFill/>
            </p:spPr>
            <p:txBody>
              <a:bodyPr wrap="square" rtlCol="0">
                <a:spAutoFit/>
              </a:bodyPr>
              <a:lstStyle/>
              <a:p>
                <a:pPr>
                  <a:lnSpc>
                    <a:spcPts val="3500"/>
                  </a:lnSpc>
                </a:pPr>
                <a:r>
                  <a:rPr lang="en-US" altLang="ja-JP" sz="2400" b="1" dirty="0" smtClean="0">
                    <a:solidFill>
                      <a:srgbClr val="002060"/>
                    </a:solidFill>
                  </a:rPr>
                  <a:t>Bottleneck:</a:t>
                </a:r>
              </a:p>
              <a:p>
                <a:pPr marL="457200" indent="-457200">
                  <a:lnSpc>
                    <a:spcPts val="3500"/>
                  </a:lnSpc>
                  <a:buFont typeface="Arial" panose="020B0604020202020204" pitchFamily="34" charset="0"/>
                  <a:buChar char="•"/>
                </a:pPr>
                <a:r>
                  <a:rPr lang="en-US" altLang="ja-JP" sz="2000" dirty="0" smtClean="0"/>
                  <a:t>Exact </a:t>
                </a:r>
                <a:r>
                  <a:rPr lang="en-US" altLang="ja-JP" sz="2000" smtClean="0"/>
                  <a:t>score computation</a:t>
                </a:r>
                <a:endParaRPr lang="en-US" altLang="ja-JP" sz="2000" dirty="0" smtClean="0"/>
              </a:p>
              <a:p>
                <a:pPr marL="457200" indent="-457200">
                  <a:lnSpc>
                    <a:spcPts val="3500"/>
                  </a:lnSpc>
                  <a:buFont typeface="Arial" panose="020B0604020202020204" pitchFamily="34" charset="0"/>
                  <a:buChar char="•"/>
                </a:pPr>
                <a14:m>
                  <m:oMath xmlns:m="http://schemas.openxmlformats.org/officeDocument/2006/math">
                    <m:r>
                      <a:rPr lang="en-US" altLang="ja-JP" sz="2000" i="1">
                        <a:latin typeface="Cambria Math" panose="02040503050406030204" pitchFamily="18" charset="0"/>
                      </a:rPr>
                      <m:t>𝜏</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𝑜</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begChr m:val="|"/>
                        <m:endChr m:val="|"/>
                        <m:ctrlPr>
                          <a:rPr lang="en-US" altLang="ja-JP" sz="2000" i="1">
                            <a:latin typeface="Cambria Math" panose="02040503050406030204" pitchFamily="18" charset="0"/>
                          </a:rPr>
                        </m:ctrlPr>
                      </m:dPr>
                      <m:e>
                        <m:d>
                          <m:dPr>
                            <m:begChr m:val="{"/>
                            <m:endChr m:val="}"/>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𝑜</m:t>
                                </m:r>
                              </m:e>
                              <m:sub>
                                <m:r>
                                  <a:rPr lang="en-US" altLang="ja-JP" sz="2000" i="1">
                                    <a:latin typeface="Cambria Math" panose="02040503050406030204" pitchFamily="18" charset="0"/>
                                  </a:rPr>
                                  <m:t>𝑗</m:t>
                                </m:r>
                              </m:sub>
                            </m:sSub>
                            <m:r>
                              <a:rPr lang="en-US" altLang="ja-JP" sz="2000" i="1">
                                <a:latin typeface="Cambria Math" panose="02040503050406030204" pitchFamily="18" charset="0"/>
                              </a:rPr>
                              <m:t> | </m:t>
                            </m:r>
                            <m:sSub>
                              <m:sSubPr>
                                <m:ctrlPr>
                                  <a:rPr lang="en-US" altLang="ja-JP" sz="2000" b="1" i="1" smtClean="0">
                                    <a:solidFill>
                                      <a:srgbClr val="002060"/>
                                    </a:solidFill>
                                    <a:latin typeface="Cambria Math" panose="02040503050406030204" pitchFamily="18" charset="0"/>
                                  </a:rPr>
                                </m:ctrlPr>
                              </m:sSubPr>
                              <m:e>
                                <m:r>
                                  <a:rPr lang="en-US" altLang="ja-JP" sz="2000" b="1" i="1">
                                    <a:solidFill>
                                      <a:srgbClr val="002060"/>
                                    </a:solidFill>
                                    <a:latin typeface="Cambria Math" panose="02040503050406030204" pitchFamily="18" charset="0"/>
                                  </a:rPr>
                                  <m:t>𝒐</m:t>
                                </m:r>
                              </m:e>
                              <m:sub>
                                <m:r>
                                  <a:rPr lang="en-US" altLang="ja-JP" sz="2000" b="1" i="1">
                                    <a:solidFill>
                                      <a:srgbClr val="002060"/>
                                    </a:solidFill>
                                    <a:latin typeface="Cambria Math" panose="02040503050406030204" pitchFamily="18" charset="0"/>
                                  </a:rPr>
                                  <m:t>𝒋</m:t>
                                </m:r>
                              </m:sub>
                            </m:sSub>
                            <m:r>
                              <a:rPr lang="en-US" altLang="ja-JP" sz="2000" b="1" i="1">
                                <a:solidFill>
                                  <a:srgbClr val="002060"/>
                                </a:solidFill>
                                <a:latin typeface="Cambria Math" panose="02040503050406030204" pitchFamily="18" charset="0"/>
                              </a:rPr>
                              <m:t>∈</m:t>
                            </m:r>
                            <m:r>
                              <a:rPr lang="en-US" altLang="ja-JP" sz="2000" b="1" i="1">
                                <a:solidFill>
                                  <a:srgbClr val="002060"/>
                                </a:solidFill>
                                <a:latin typeface="Cambria Math" panose="02040503050406030204" pitchFamily="18" charset="0"/>
                              </a:rPr>
                              <m:t>𝑶</m:t>
                            </m:r>
                            <m:r>
                              <a:rPr lang="en-US" altLang="ja-JP" sz="2000" b="1" i="1">
                                <a:solidFill>
                                  <a:srgbClr val="002060"/>
                                </a:solidFill>
                                <a:latin typeface="Cambria Math" panose="02040503050406030204" pitchFamily="18" charset="0"/>
                                <a:ea typeface="Cambria Math" panose="02040503050406030204" pitchFamily="18" charset="0"/>
                              </a:rPr>
                              <m:t>∖</m:t>
                            </m:r>
                            <m:d>
                              <m:dPr>
                                <m:begChr m:val="{"/>
                                <m:endChr m:val="}"/>
                                <m:ctrlPr>
                                  <a:rPr lang="en-US" altLang="ja-JP" sz="2000" b="1" i="1">
                                    <a:solidFill>
                                      <a:srgbClr val="002060"/>
                                    </a:solidFill>
                                    <a:latin typeface="Cambria Math" panose="02040503050406030204" pitchFamily="18" charset="0"/>
                                    <a:ea typeface="Cambria Math" panose="02040503050406030204" pitchFamily="18" charset="0"/>
                                  </a:rPr>
                                </m:ctrlPr>
                              </m:dPr>
                              <m:e>
                                <m:sSub>
                                  <m:sSubPr>
                                    <m:ctrlPr>
                                      <a:rPr lang="en-US" altLang="ja-JP" sz="2000" b="1" i="1">
                                        <a:solidFill>
                                          <a:srgbClr val="002060"/>
                                        </a:solidFill>
                                        <a:latin typeface="Cambria Math" panose="02040503050406030204" pitchFamily="18" charset="0"/>
                                        <a:ea typeface="Cambria Math" panose="02040503050406030204" pitchFamily="18" charset="0"/>
                                      </a:rPr>
                                    </m:ctrlPr>
                                  </m:sSubPr>
                                  <m:e>
                                    <m:r>
                                      <a:rPr lang="en-US" altLang="ja-JP" sz="2000" b="1" i="1">
                                        <a:solidFill>
                                          <a:srgbClr val="002060"/>
                                        </a:solidFill>
                                        <a:latin typeface="Cambria Math" panose="02040503050406030204" pitchFamily="18" charset="0"/>
                                        <a:ea typeface="Cambria Math" panose="02040503050406030204" pitchFamily="18" charset="0"/>
                                      </a:rPr>
                                      <m:t>𝒐</m:t>
                                    </m:r>
                                  </m:e>
                                  <m:sub>
                                    <m:r>
                                      <a:rPr lang="en-US" altLang="ja-JP" sz="2000" b="1" i="1">
                                        <a:solidFill>
                                          <a:srgbClr val="002060"/>
                                        </a:solidFill>
                                        <a:latin typeface="Cambria Math" panose="02040503050406030204" pitchFamily="18" charset="0"/>
                                        <a:ea typeface="Cambria Math" panose="02040503050406030204" pitchFamily="18" charset="0"/>
                                      </a:rPr>
                                      <m:t>𝒊</m:t>
                                    </m:r>
                                  </m:sub>
                                </m:sSub>
                              </m:e>
                            </m:d>
                            <m:r>
                              <a:rPr lang="en-US" altLang="ja-JP" sz="2000" i="1">
                                <a:latin typeface="Cambria Math" panose="02040503050406030204" pitchFamily="18" charset="0"/>
                                <a:ea typeface="Cambria Math" panose="02040503050406030204" pitchFamily="18" charset="0"/>
                              </a:rPr>
                              <m:t>, </m:t>
                            </m:r>
                            <m:r>
                              <a:rPr lang="en-US" altLang="ja-JP" sz="2000" i="1">
                                <a:latin typeface="Cambria Math" panose="02040503050406030204" pitchFamily="18" charset="0"/>
                                <a:ea typeface="Cambria Math" panose="02040503050406030204" pitchFamily="18" charset="0"/>
                              </a:rPr>
                              <m:t>𝑝</m:t>
                            </m:r>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𝑜</m:t>
                                </m:r>
                              </m:e>
                              <m:sub>
                                <m:r>
                                  <a:rPr lang="en-US" altLang="ja-JP" sz="2000" i="1">
                                    <a:latin typeface="Cambria Math" panose="02040503050406030204" pitchFamily="18" charset="0"/>
                                    <a:ea typeface="Cambria Math" panose="02040503050406030204" pitchFamily="18" charset="0"/>
                                  </a:rPr>
                                  <m:t>𝑖</m:t>
                                </m:r>
                              </m:sub>
                            </m:sSub>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𝑝</m:t>
                                </m:r>
                              </m:e>
                              <m:sup>
                                <m:r>
                                  <a:rPr lang="en-US" altLang="ja-JP" sz="2000" i="1">
                                    <a:latin typeface="Cambria Math" panose="02040503050406030204" pitchFamily="18" charset="0"/>
                                    <a:ea typeface="Cambria Math" panose="02040503050406030204" pitchFamily="18" charset="0"/>
                                  </a:rPr>
                                  <m:t>′</m:t>
                                </m:r>
                              </m:sup>
                            </m:sSup>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𝑜</m:t>
                                </m:r>
                              </m:e>
                              <m:sub>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 </m:t>
                            </m:r>
                            <m:r>
                              <a:rPr lang="en-US" altLang="ja-JP" sz="2000" i="1">
                                <a:latin typeface="Cambria Math" panose="02040503050406030204" pitchFamily="18" charset="0"/>
                                <a:ea typeface="Cambria Math" panose="02040503050406030204" pitchFamily="18" charset="0"/>
                              </a:rPr>
                              <m:t>𝑑𝑖𝑠𝑡</m:t>
                            </m:r>
                            <m:d>
                              <m:dPr>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𝑝</m:t>
                                </m:r>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𝑝</m:t>
                                    </m:r>
                                  </m:e>
                                  <m:sup>
                                    <m:r>
                                      <a:rPr lang="en-US" altLang="ja-JP" sz="2000" i="1">
                                        <a:latin typeface="Cambria Math" panose="02040503050406030204" pitchFamily="18" charset="0"/>
                                        <a:ea typeface="Cambria Math" panose="02040503050406030204" pitchFamily="18" charset="0"/>
                                      </a:rPr>
                                      <m:t>′</m:t>
                                    </m:r>
                                  </m:sup>
                                </m:sSup>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𝑟</m:t>
                            </m:r>
                          </m:e>
                        </m:d>
                      </m:e>
                    </m:d>
                  </m:oMath>
                </a14:m>
                <a:endParaRPr lang="en-US" altLang="ja-JP" sz="20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28363" y="1129206"/>
                <a:ext cx="7851361" cy="1438855"/>
              </a:xfrm>
              <a:prstGeom prst="rect">
                <a:avLst/>
              </a:prstGeom>
              <a:blipFill rotWithShape="0">
                <a:blip r:embed="rId3"/>
                <a:stretch>
                  <a:fillRect l="-1242" t="-424" b="-2119"/>
                </a:stretch>
              </a:blipFill>
            </p:spPr>
            <p:txBody>
              <a:bodyPr/>
              <a:lstStyle/>
              <a:p>
                <a:r>
                  <a:rPr lang="ja-JP" altLang="en-US">
                    <a:noFill/>
                  </a:rPr>
                  <a:t> </a:t>
                </a:r>
              </a:p>
            </p:txBody>
          </p:sp>
        </mc:Fallback>
      </mc:AlternateContent>
      <p:sp>
        <p:nvSpPr>
          <p:cNvPr id="6" name="角丸四角形吹き出し 5"/>
          <p:cNvSpPr/>
          <p:nvPr/>
        </p:nvSpPr>
        <p:spPr>
          <a:xfrm>
            <a:off x="7800853" y="1444067"/>
            <a:ext cx="3420000" cy="900000"/>
          </a:xfrm>
          <a:prstGeom prst="wedgeRoundRectCallout">
            <a:avLst>
              <a:gd name="adj1" fmla="val -63474"/>
              <a:gd name="adj2" fmla="val 39079"/>
              <a:gd name="adj3" fmla="val 16667"/>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kumimoji="1" lang="en-US" altLang="ja-JP" dirty="0" smtClean="0">
                <a:solidFill>
                  <a:schemeClr val="tx1"/>
                </a:solidFill>
              </a:rPr>
              <a:t>Reduce #objects whose exact scores need to be computed</a:t>
            </a:r>
            <a:endParaRPr kumimoji="1" lang="ja-JP" altLang="en-US" dirty="0">
              <a:solidFill>
                <a:schemeClr val="tx1"/>
              </a:solidFill>
            </a:endParaRPr>
          </a:p>
        </p:txBody>
      </p:sp>
      <mc:AlternateContent xmlns:mc="http://schemas.openxmlformats.org/markup-compatibility/2006" xmlns:a14="http://schemas.microsoft.com/office/drawing/2010/main">
        <mc:Choice Requires="a14">
          <p:sp>
            <p:nvSpPr>
              <p:cNvPr id="7" name="テキスト ボックス 6"/>
              <p:cNvSpPr txBox="1"/>
              <p:nvPr/>
            </p:nvSpPr>
            <p:spPr>
              <a:xfrm>
                <a:off x="328363" y="2575853"/>
                <a:ext cx="4709629" cy="1438855"/>
              </a:xfrm>
              <a:prstGeom prst="rect">
                <a:avLst/>
              </a:prstGeom>
              <a:noFill/>
            </p:spPr>
            <p:txBody>
              <a:bodyPr wrap="square" rtlCol="0">
                <a:spAutoFit/>
              </a:bodyPr>
              <a:lstStyle/>
              <a:p>
                <a:pPr>
                  <a:lnSpc>
                    <a:spcPts val="3500"/>
                  </a:lnSpc>
                </a:pPr>
                <a:r>
                  <a:rPr lang="en-US" altLang="ja-JP" sz="2400" b="1" dirty="0" smtClean="0">
                    <a:solidFill>
                      <a:srgbClr val="002060"/>
                    </a:solidFill>
                  </a:rPr>
                  <a:t>Idea:</a:t>
                </a:r>
              </a:p>
              <a:p>
                <a:pPr marL="457200" indent="-457200">
                  <a:lnSpc>
                    <a:spcPts val="3500"/>
                  </a:lnSpc>
                  <a:buFont typeface="Arial" panose="020B0604020202020204" pitchFamily="34" charset="0"/>
                  <a:buChar char="•"/>
                </a:pPr>
                <a:r>
                  <a:rPr lang="en-US" altLang="ja-JP" sz="2000" dirty="0" smtClean="0">
                    <a:solidFill>
                      <a:schemeClr val="tx1"/>
                    </a:solidFill>
                  </a:rPr>
                  <a:t>Lower-bounding scores: </a:t>
                </a:r>
                <a14:m>
                  <m:oMath xmlns:m="http://schemas.openxmlformats.org/officeDocument/2006/math">
                    <m:sSup>
                      <m:sSupPr>
                        <m:ctrlPr>
                          <a:rPr lang="en-US" altLang="ja-JP" sz="2000" i="1" dirty="0">
                            <a:latin typeface="Cambria Math" panose="02040503050406030204" pitchFamily="18" charset="0"/>
                          </a:rPr>
                        </m:ctrlPr>
                      </m:sSupPr>
                      <m:e>
                        <m:r>
                          <a:rPr lang="en-US" altLang="ja-JP" sz="2000" i="1" dirty="0">
                            <a:latin typeface="Cambria Math" panose="02040503050406030204" pitchFamily="18" charset="0"/>
                          </a:rPr>
                          <m:t>𝜏</m:t>
                        </m:r>
                      </m:e>
                      <m:sup>
                        <m:r>
                          <a:rPr lang="en-US" altLang="ja-JP" sz="2000" i="1" dirty="0">
                            <a:latin typeface="Cambria Math" panose="02040503050406030204" pitchFamily="18" charset="0"/>
                          </a:rPr>
                          <m:t>𝑙𝑜𝑤</m:t>
                        </m:r>
                      </m:sup>
                    </m:sSup>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𝑜</m:t>
                        </m:r>
                      </m:e>
                    </m:d>
                  </m:oMath>
                </a14:m>
                <a:endParaRPr lang="en-US" altLang="ja-JP" sz="2000" dirty="0" smtClean="0">
                  <a:solidFill>
                    <a:schemeClr val="tx1"/>
                  </a:solidFill>
                </a:endParaRPr>
              </a:p>
              <a:p>
                <a:pPr marL="457200" indent="-457200">
                  <a:lnSpc>
                    <a:spcPts val="3500"/>
                  </a:lnSpc>
                  <a:buFont typeface="Arial" panose="020B0604020202020204" pitchFamily="34" charset="0"/>
                  <a:buChar char="•"/>
                </a:pPr>
                <a:r>
                  <a:rPr lang="en-US" altLang="ja-JP" sz="2000" dirty="0" smtClean="0"/>
                  <a:t>Upper-bounding scores: </a:t>
                </a:r>
                <a14:m>
                  <m:oMath xmlns:m="http://schemas.openxmlformats.org/officeDocument/2006/math">
                    <m:sSup>
                      <m:sSupPr>
                        <m:ctrlPr>
                          <a:rPr lang="en-US" altLang="ja-JP" sz="2000" i="1" dirty="0" smtClean="0">
                            <a:solidFill>
                              <a:schemeClr val="tx1"/>
                            </a:solidFill>
                            <a:latin typeface="Cambria Math" panose="02040503050406030204" pitchFamily="18" charset="0"/>
                          </a:rPr>
                        </m:ctrlPr>
                      </m:sSupPr>
                      <m:e>
                        <m:r>
                          <a:rPr lang="en-US" altLang="ja-JP" sz="2000" b="0" i="1" dirty="0" smtClean="0">
                            <a:solidFill>
                              <a:schemeClr val="tx1"/>
                            </a:solidFill>
                            <a:latin typeface="Cambria Math" panose="02040503050406030204" pitchFamily="18" charset="0"/>
                          </a:rPr>
                          <m:t>𝜏</m:t>
                        </m:r>
                      </m:e>
                      <m:sup>
                        <m:r>
                          <a:rPr lang="en-US" altLang="ja-JP" sz="2000" b="0" i="1" dirty="0" smtClean="0">
                            <a:solidFill>
                              <a:schemeClr val="tx1"/>
                            </a:solidFill>
                            <a:latin typeface="Cambria Math" panose="02040503050406030204" pitchFamily="18" charset="0"/>
                          </a:rPr>
                          <m:t>𝑢𝑝𝑝</m:t>
                        </m:r>
                      </m:sup>
                    </m:sSup>
                    <m:d>
                      <m:dPr>
                        <m:ctrlPr>
                          <a:rPr lang="en-US" altLang="ja-JP" sz="2000" i="1" dirty="0" smtClean="0">
                            <a:solidFill>
                              <a:schemeClr val="tx1"/>
                            </a:solidFill>
                            <a:latin typeface="Cambria Math" panose="02040503050406030204" pitchFamily="18" charset="0"/>
                          </a:rPr>
                        </m:ctrlPr>
                      </m:dPr>
                      <m:e>
                        <m:r>
                          <a:rPr lang="en-US" altLang="ja-JP" sz="2000" b="0" i="1" dirty="0" smtClean="0">
                            <a:solidFill>
                              <a:schemeClr val="tx1"/>
                            </a:solidFill>
                            <a:latin typeface="Cambria Math" panose="02040503050406030204" pitchFamily="18" charset="0"/>
                          </a:rPr>
                          <m:t>𝑜</m:t>
                        </m:r>
                      </m:e>
                    </m:d>
                  </m:oMath>
                </a14:m>
                <a:endParaRPr lang="en-US" altLang="ja-JP" sz="2000" dirty="0">
                  <a:solidFill>
                    <a:schemeClr val="tx1"/>
                  </a:solidFill>
                </a:endParaRP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328363" y="2575853"/>
                <a:ext cx="4709629" cy="1438855"/>
              </a:xfrm>
              <a:prstGeom prst="rect">
                <a:avLst/>
              </a:prstGeom>
              <a:blipFill>
                <a:blip r:embed="rId4"/>
                <a:stretch>
                  <a:fillRect l="-2073" t="-424" b="-33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角丸四角形吹き出し 7"/>
              <p:cNvSpPr/>
              <p:nvPr/>
            </p:nvSpPr>
            <p:spPr>
              <a:xfrm>
                <a:off x="5215914" y="3002555"/>
                <a:ext cx="3780000" cy="540000"/>
              </a:xfrm>
              <a:prstGeom prst="wedgeRoundRectCallout">
                <a:avLst>
                  <a:gd name="adj1" fmla="val -62051"/>
                  <a:gd name="adj2" fmla="val 48683"/>
                  <a:gd name="adj3" fmla="val 16667"/>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kumimoji="1" lang="en-US" altLang="ja-JP" dirty="0" smtClean="0">
                    <a:solidFill>
                      <a:schemeClr val="tx1"/>
                    </a:solidFill>
                  </a:rPr>
                  <a:t>If </a:t>
                </a:r>
                <a14:m>
                  <m:oMath xmlns:m="http://schemas.openxmlformats.org/officeDocument/2006/math">
                    <m:r>
                      <a:rPr kumimoji="1" lang="en-US" altLang="ja-JP" b="1" i="0" dirty="0" smtClean="0">
                        <a:solidFill>
                          <a:schemeClr val="tx1"/>
                        </a:solidFill>
                        <a:latin typeface="Cambria Math" panose="02040503050406030204" pitchFamily="18" charset="0"/>
                      </a:rPr>
                      <m:t>𝐦𝐚𝐱</m:t>
                    </m:r>
                    <m:r>
                      <a:rPr kumimoji="1" lang="en-US" altLang="ja-JP" b="1" i="1" dirty="0" smtClean="0">
                        <a:solidFill>
                          <a:schemeClr val="tx1"/>
                        </a:solidFill>
                        <a:latin typeface="Cambria Math" panose="02040503050406030204" pitchFamily="18" charset="0"/>
                      </a:rPr>
                      <m:t> </m:t>
                    </m:r>
                    <m:sSup>
                      <m:sSupPr>
                        <m:ctrlPr>
                          <a:rPr kumimoji="1" lang="en-US" altLang="ja-JP" b="1" i="1" dirty="0" smtClean="0">
                            <a:solidFill>
                              <a:schemeClr val="tx1"/>
                            </a:solidFill>
                            <a:latin typeface="Cambria Math" panose="02040503050406030204" pitchFamily="18" charset="0"/>
                          </a:rPr>
                        </m:ctrlPr>
                      </m:sSupPr>
                      <m:e>
                        <m:r>
                          <a:rPr kumimoji="1" lang="en-US" altLang="ja-JP" b="1" i="1" dirty="0" smtClean="0">
                            <a:solidFill>
                              <a:schemeClr val="tx1"/>
                            </a:solidFill>
                            <a:latin typeface="Cambria Math" panose="02040503050406030204" pitchFamily="18" charset="0"/>
                          </a:rPr>
                          <m:t>𝝉</m:t>
                        </m:r>
                      </m:e>
                      <m:sup>
                        <m:r>
                          <a:rPr kumimoji="1" lang="en-US" altLang="ja-JP" b="1" i="1" dirty="0" smtClean="0">
                            <a:solidFill>
                              <a:schemeClr val="tx1"/>
                            </a:solidFill>
                            <a:latin typeface="Cambria Math" panose="02040503050406030204" pitchFamily="18" charset="0"/>
                          </a:rPr>
                          <m:t>𝒍𝒐𝒘</m:t>
                        </m:r>
                      </m:sup>
                    </m:sSup>
                    <m:d>
                      <m:dPr>
                        <m:ctrlPr>
                          <a:rPr kumimoji="1" lang="en-US" altLang="ja-JP" b="1" i="1" dirty="0" smtClean="0">
                            <a:solidFill>
                              <a:schemeClr val="tx1"/>
                            </a:solidFill>
                            <a:latin typeface="Cambria Math" panose="02040503050406030204" pitchFamily="18" charset="0"/>
                          </a:rPr>
                        </m:ctrlPr>
                      </m:dPr>
                      <m:e>
                        <m:r>
                          <a:rPr kumimoji="1" lang="en-US" altLang="ja-JP" b="1" i="1" dirty="0" smtClean="0">
                            <a:solidFill>
                              <a:schemeClr val="tx1"/>
                            </a:solidFill>
                            <a:latin typeface="Cambria Math" panose="02040503050406030204" pitchFamily="18" charset="0"/>
                          </a:rPr>
                          <m:t>𝒐</m:t>
                        </m:r>
                      </m:e>
                    </m:d>
                    <m:r>
                      <a:rPr kumimoji="1" lang="en-US" altLang="ja-JP" b="1" i="1" dirty="0" smtClean="0">
                        <a:solidFill>
                          <a:schemeClr val="tx1"/>
                        </a:solidFill>
                        <a:latin typeface="Cambria Math" panose="02040503050406030204" pitchFamily="18" charset="0"/>
                      </a:rPr>
                      <m:t>≥</m:t>
                    </m:r>
                    <m:sSup>
                      <m:sSupPr>
                        <m:ctrlPr>
                          <a:rPr kumimoji="1" lang="en-US" altLang="ja-JP" b="1" i="1" dirty="0" smtClean="0">
                            <a:solidFill>
                              <a:schemeClr val="tx1"/>
                            </a:solidFill>
                            <a:latin typeface="Cambria Math" panose="02040503050406030204" pitchFamily="18" charset="0"/>
                          </a:rPr>
                        </m:ctrlPr>
                      </m:sSupPr>
                      <m:e>
                        <m:r>
                          <a:rPr kumimoji="1" lang="en-US" altLang="ja-JP" b="1" i="1" dirty="0" smtClean="0">
                            <a:solidFill>
                              <a:schemeClr val="tx1"/>
                            </a:solidFill>
                            <a:latin typeface="Cambria Math" panose="02040503050406030204" pitchFamily="18" charset="0"/>
                          </a:rPr>
                          <m:t>𝝉</m:t>
                        </m:r>
                      </m:e>
                      <m:sup>
                        <m:r>
                          <a:rPr kumimoji="1" lang="en-US" altLang="ja-JP" b="1" i="1" dirty="0" smtClean="0">
                            <a:solidFill>
                              <a:schemeClr val="tx1"/>
                            </a:solidFill>
                            <a:latin typeface="Cambria Math" panose="02040503050406030204" pitchFamily="18" charset="0"/>
                          </a:rPr>
                          <m:t>𝒖𝒑𝒑</m:t>
                        </m:r>
                      </m:sup>
                    </m:sSup>
                    <m:d>
                      <m:dPr>
                        <m:ctrlPr>
                          <a:rPr kumimoji="1" lang="en-US" altLang="ja-JP" b="1" i="1" dirty="0" smtClean="0">
                            <a:solidFill>
                              <a:schemeClr val="tx1"/>
                            </a:solidFill>
                            <a:latin typeface="Cambria Math" panose="02040503050406030204" pitchFamily="18" charset="0"/>
                          </a:rPr>
                        </m:ctrlPr>
                      </m:dPr>
                      <m:e>
                        <m:sSup>
                          <m:sSupPr>
                            <m:ctrlPr>
                              <a:rPr kumimoji="1" lang="en-US" altLang="ja-JP" b="1" i="1" dirty="0" smtClean="0">
                                <a:solidFill>
                                  <a:schemeClr val="tx1"/>
                                </a:solidFill>
                                <a:latin typeface="Cambria Math" panose="02040503050406030204" pitchFamily="18" charset="0"/>
                              </a:rPr>
                            </m:ctrlPr>
                          </m:sSupPr>
                          <m:e>
                            <m:r>
                              <a:rPr kumimoji="1" lang="en-US" altLang="ja-JP" b="1" i="1" dirty="0" smtClean="0">
                                <a:solidFill>
                                  <a:schemeClr val="tx1"/>
                                </a:solidFill>
                                <a:latin typeface="Cambria Math" panose="02040503050406030204" pitchFamily="18" charset="0"/>
                              </a:rPr>
                              <m:t>𝒐</m:t>
                            </m:r>
                          </m:e>
                          <m:sup>
                            <m:r>
                              <a:rPr kumimoji="1" lang="en-US" altLang="ja-JP" b="1" i="1" dirty="0" smtClean="0">
                                <a:solidFill>
                                  <a:schemeClr val="tx1"/>
                                </a:solidFill>
                                <a:latin typeface="Cambria Math" panose="02040503050406030204" pitchFamily="18" charset="0"/>
                              </a:rPr>
                              <m:t>′</m:t>
                            </m:r>
                          </m:sup>
                        </m:sSup>
                      </m:e>
                    </m:d>
                  </m:oMath>
                </a14:m>
                <a:r>
                  <a:rPr kumimoji="1" lang="en-US" altLang="ja-JP" b="1" dirty="0" smtClean="0">
                    <a:solidFill>
                      <a:schemeClr val="tx1"/>
                    </a:solidFill>
                  </a:rPr>
                  <a:t>,</a:t>
                </a:r>
                <a:r>
                  <a:rPr kumimoji="1" lang="ja-JP" altLang="en-US" b="1" dirty="0" smtClean="0">
                    <a:solidFill>
                      <a:schemeClr val="tx1"/>
                    </a:solidFill>
                  </a:rPr>
                  <a:t> </a:t>
                </a:r>
                <a14:m>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1" smtClean="0">
                            <a:solidFill>
                              <a:schemeClr val="tx1"/>
                            </a:solidFill>
                            <a:latin typeface="Cambria Math" panose="02040503050406030204" pitchFamily="18" charset="0"/>
                          </a:rPr>
                          <m:t>𝒐</m:t>
                        </m:r>
                      </m:e>
                      <m:sup>
                        <m:r>
                          <a:rPr kumimoji="1" lang="en-US" altLang="ja-JP" b="1" i="1" smtClean="0">
                            <a:solidFill>
                              <a:schemeClr val="tx1"/>
                            </a:solidFill>
                            <a:latin typeface="Cambria Math" panose="02040503050406030204" pitchFamily="18" charset="0"/>
                          </a:rPr>
                          <m:t>′</m:t>
                        </m:r>
                      </m:sup>
                    </m:sSup>
                    <m:r>
                      <a:rPr kumimoji="1" lang="en-US" altLang="ja-JP" b="1" i="1" smtClean="0">
                        <a:solidFill>
                          <a:schemeClr val="tx1"/>
                        </a:solidFill>
                        <a:latin typeface="Cambria Math" panose="02040503050406030204" pitchFamily="18" charset="0"/>
                      </a:rPr>
                      <m:t>≠</m:t>
                    </m:r>
                    <m:sSup>
                      <m:sSupPr>
                        <m:ctrlPr>
                          <a:rPr kumimoji="1" lang="en-US" altLang="ja-JP" b="1" i="1" smtClean="0">
                            <a:solidFill>
                              <a:schemeClr val="tx1"/>
                            </a:solidFill>
                            <a:latin typeface="Cambria Math" panose="02040503050406030204" pitchFamily="18" charset="0"/>
                          </a:rPr>
                        </m:ctrlPr>
                      </m:sSupPr>
                      <m:e>
                        <m:r>
                          <a:rPr kumimoji="1" lang="en-US" altLang="ja-JP" b="1" i="1" smtClean="0">
                            <a:solidFill>
                              <a:schemeClr val="tx1"/>
                            </a:solidFill>
                            <a:latin typeface="Cambria Math" panose="02040503050406030204" pitchFamily="18" charset="0"/>
                          </a:rPr>
                          <m:t>𝒐</m:t>
                        </m:r>
                      </m:e>
                      <m:sup>
                        <m:r>
                          <a:rPr kumimoji="1" lang="en-US" altLang="ja-JP" b="1" i="1" smtClean="0">
                            <a:solidFill>
                              <a:schemeClr val="tx1"/>
                            </a:solidFill>
                            <a:latin typeface="Cambria Math" panose="02040503050406030204" pitchFamily="18" charset="0"/>
                          </a:rPr>
                          <m:t>∗</m:t>
                        </m:r>
                      </m:sup>
                    </m:sSup>
                  </m:oMath>
                </a14:m>
                <a:r>
                  <a:rPr kumimoji="1" lang="en-US" altLang="ja-JP" dirty="0" smtClean="0">
                    <a:solidFill>
                      <a:schemeClr val="tx1"/>
                    </a:solidFill>
                  </a:rPr>
                  <a:t>.</a:t>
                </a:r>
                <a:endParaRPr kumimoji="1" lang="ja-JP" altLang="en-US" dirty="0">
                  <a:solidFill>
                    <a:schemeClr val="tx1"/>
                  </a:solidFill>
                </a:endParaRPr>
              </a:p>
            </p:txBody>
          </p:sp>
        </mc:Choice>
        <mc:Fallback xmlns="">
          <p:sp>
            <p:nvSpPr>
              <p:cNvPr id="8" name="角丸四角形吹き出し 7"/>
              <p:cNvSpPr>
                <a:spLocks noRot="1" noChangeAspect="1" noMove="1" noResize="1" noEditPoints="1" noAdjustHandles="1" noChangeArrowheads="1" noChangeShapeType="1" noTextEdit="1"/>
              </p:cNvSpPr>
              <p:nvPr/>
            </p:nvSpPr>
            <p:spPr>
              <a:xfrm>
                <a:off x="5215914" y="3002555"/>
                <a:ext cx="3780000" cy="540000"/>
              </a:xfrm>
              <a:prstGeom prst="wedgeRoundRectCallout">
                <a:avLst>
                  <a:gd name="adj1" fmla="val -62051"/>
                  <a:gd name="adj2" fmla="val 48683"/>
                  <a:gd name="adj3" fmla="val 16667"/>
                </a:avLst>
              </a:prstGeom>
              <a:blipFill>
                <a:blip r:embed="rId5"/>
                <a:stretch>
                  <a:fillRect b="-1099"/>
                </a:stretch>
              </a:blipFill>
              <a:ln>
                <a:solidFill>
                  <a:schemeClr val="tx1"/>
                </a:solidFill>
              </a:ln>
            </p:spPr>
            <p:txBody>
              <a:bodyPr/>
              <a:lstStyle/>
              <a:p>
                <a:r>
                  <a:rPr lang="ja-JP" altLang="en-US">
                    <a:noFill/>
                  </a:rPr>
                  <a:t> </a:t>
                </a:r>
              </a:p>
            </p:txBody>
          </p:sp>
        </mc:Fallback>
      </mc:AlternateContent>
      <p:sp>
        <p:nvSpPr>
          <p:cNvPr id="25" name="テキスト ボックス 24"/>
          <p:cNvSpPr txBox="1"/>
          <p:nvPr/>
        </p:nvSpPr>
        <p:spPr>
          <a:xfrm>
            <a:off x="328363" y="4134787"/>
            <a:ext cx="3346822" cy="541174"/>
          </a:xfrm>
          <a:prstGeom prst="rect">
            <a:avLst/>
          </a:prstGeom>
          <a:noFill/>
        </p:spPr>
        <p:txBody>
          <a:bodyPr wrap="square" rtlCol="0">
            <a:spAutoFit/>
          </a:bodyPr>
          <a:lstStyle/>
          <a:p>
            <a:pPr>
              <a:lnSpc>
                <a:spcPts val="3500"/>
              </a:lnSpc>
            </a:pPr>
            <a:r>
              <a:rPr lang="en-US" altLang="ja-JP" sz="2400" b="1" dirty="0" smtClean="0">
                <a:solidFill>
                  <a:srgbClr val="002060"/>
                </a:solidFill>
              </a:rPr>
              <a:t>Flow of the solution:</a:t>
            </a:r>
            <a:endParaRPr lang="en-US" altLang="ja-JP" sz="2000" b="1" dirty="0">
              <a:solidFill>
                <a:schemeClr val="tx1"/>
              </a:solidFill>
            </a:endParaRPr>
          </a:p>
        </p:txBody>
      </p:sp>
      <p:sp>
        <p:nvSpPr>
          <p:cNvPr id="29" name="正方形/長方形 28"/>
          <p:cNvSpPr/>
          <p:nvPr/>
        </p:nvSpPr>
        <p:spPr>
          <a:xfrm>
            <a:off x="1848467" y="4871659"/>
            <a:ext cx="2340000" cy="900000"/>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180000" tIns="36000" bIns="36000" rtlCol="0" anchor="ctr"/>
          <a:lstStyle/>
          <a:p>
            <a:endParaRPr kumimoji="1" lang="en-US" altLang="ja-JP" dirty="0" smtClean="0">
              <a:solidFill>
                <a:schemeClr val="tx1"/>
              </a:solidFill>
            </a:endParaRPr>
          </a:p>
          <a:p>
            <a:r>
              <a:rPr kumimoji="1" lang="en-US" altLang="ja-JP" dirty="0" smtClean="0">
                <a:solidFill>
                  <a:schemeClr val="tx1"/>
                </a:solidFill>
              </a:rPr>
              <a:t>Building index</a:t>
            </a:r>
            <a:br>
              <a:rPr kumimoji="1" lang="en-US" altLang="ja-JP" dirty="0" smtClean="0">
                <a:solidFill>
                  <a:schemeClr val="tx1"/>
                </a:solidFill>
              </a:rPr>
            </a:br>
            <a:r>
              <a:rPr kumimoji="1" lang="en-US" altLang="ja-JP" sz="1400" dirty="0" smtClean="0">
                <a:solidFill>
                  <a:schemeClr val="tx1"/>
                </a:solidFill>
              </a:rPr>
              <a:t>(online processing)</a:t>
            </a:r>
            <a:endParaRPr kumimoji="1" lang="ja-JP" altLang="en-US" sz="1400" dirty="0">
              <a:solidFill>
                <a:schemeClr val="tx1"/>
              </a:solidFill>
            </a:endParaRPr>
          </a:p>
        </p:txBody>
      </p:sp>
      <p:sp>
        <p:nvSpPr>
          <p:cNvPr id="28" name="正方形/長方形 27"/>
          <p:cNvSpPr/>
          <p:nvPr/>
        </p:nvSpPr>
        <p:spPr>
          <a:xfrm>
            <a:off x="1848467" y="4755986"/>
            <a:ext cx="1260000" cy="360000"/>
          </a:xfrm>
          <a:prstGeom prst="rect">
            <a:avLst/>
          </a:prstGeom>
          <a:solidFill>
            <a:srgbClr val="00206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en-US" altLang="ja-JP" dirty="0" smtClean="0">
                <a:solidFill>
                  <a:schemeClr val="bg1"/>
                </a:solidFill>
              </a:rPr>
              <a:t>Step-1</a:t>
            </a:r>
            <a:endParaRPr kumimoji="1" lang="ja-JP" altLang="en-US" dirty="0">
              <a:solidFill>
                <a:schemeClr val="bg1"/>
              </a:solidFill>
            </a:endParaRPr>
          </a:p>
        </p:txBody>
      </p:sp>
      <p:sp>
        <p:nvSpPr>
          <p:cNvPr id="30" name="正方形/長方形 29"/>
          <p:cNvSpPr/>
          <p:nvPr/>
        </p:nvSpPr>
        <p:spPr>
          <a:xfrm>
            <a:off x="4631130" y="4871659"/>
            <a:ext cx="2700000" cy="900000"/>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180000" tIns="36000" bIns="36000" rtlCol="0" anchor="ctr"/>
          <a:lstStyle/>
          <a:p>
            <a:endParaRPr kumimoji="1" lang="en-US" altLang="ja-JP" dirty="0" smtClean="0">
              <a:solidFill>
                <a:schemeClr val="tx1"/>
              </a:solidFill>
            </a:endParaRPr>
          </a:p>
          <a:p>
            <a:r>
              <a:rPr kumimoji="1" lang="en-US" altLang="ja-JP" dirty="0" smtClean="0">
                <a:solidFill>
                  <a:schemeClr val="tx1"/>
                </a:solidFill>
              </a:rPr>
              <a:t>Bounding scores</a:t>
            </a:r>
            <a:br>
              <a:rPr kumimoji="1" lang="en-US" altLang="ja-JP" dirty="0" smtClean="0">
                <a:solidFill>
                  <a:schemeClr val="tx1"/>
                </a:solidFill>
              </a:rPr>
            </a:br>
            <a:r>
              <a:rPr kumimoji="1" lang="en-US" altLang="ja-JP" sz="1400" dirty="0" smtClean="0">
                <a:solidFill>
                  <a:schemeClr val="tx1"/>
                </a:solidFill>
              </a:rPr>
              <a:t>(Lower- &amp; Upper-bounding)</a:t>
            </a:r>
            <a:endParaRPr kumimoji="1" lang="ja-JP" altLang="en-US" sz="1600" dirty="0">
              <a:solidFill>
                <a:schemeClr val="tx1"/>
              </a:solidFill>
            </a:endParaRPr>
          </a:p>
        </p:txBody>
      </p:sp>
      <p:sp>
        <p:nvSpPr>
          <p:cNvPr id="31" name="正方形/長方形 30"/>
          <p:cNvSpPr/>
          <p:nvPr/>
        </p:nvSpPr>
        <p:spPr>
          <a:xfrm>
            <a:off x="4631130" y="4755986"/>
            <a:ext cx="1260000" cy="360000"/>
          </a:xfrm>
          <a:prstGeom prst="rect">
            <a:avLst/>
          </a:prstGeom>
          <a:solidFill>
            <a:srgbClr val="00206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kumimoji="1" lang="en-US" altLang="ja-JP" dirty="0" smtClean="0">
                <a:solidFill>
                  <a:schemeClr val="bg1"/>
                </a:solidFill>
              </a:rPr>
              <a:t>Step-2</a:t>
            </a:r>
            <a:endParaRPr kumimoji="1" lang="ja-JP" altLang="en-US" dirty="0">
              <a:solidFill>
                <a:schemeClr val="bg1"/>
              </a:solidFill>
            </a:endParaRPr>
          </a:p>
        </p:txBody>
      </p:sp>
      <p:sp>
        <p:nvSpPr>
          <p:cNvPr id="34" name="正方形/長方形 33"/>
          <p:cNvSpPr/>
          <p:nvPr/>
        </p:nvSpPr>
        <p:spPr>
          <a:xfrm>
            <a:off x="7773793" y="4871659"/>
            <a:ext cx="2520000" cy="900000"/>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180000" tIns="36000" bIns="36000" rtlCol="0" anchor="ctr"/>
          <a:lstStyle/>
          <a:p>
            <a:endParaRPr kumimoji="1" lang="en-US" altLang="ja-JP" dirty="0" smtClean="0">
              <a:solidFill>
                <a:schemeClr val="tx1"/>
              </a:solidFill>
            </a:endParaRPr>
          </a:p>
          <a:p>
            <a:r>
              <a:rPr lang="en-US" altLang="ja-JP" dirty="0" smtClean="0">
                <a:solidFill>
                  <a:schemeClr val="tx1"/>
                </a:solidFill>
              </a:rPr>
              <a:t>Verification</a:t>
            </a:r>
            <a:r>
              <a:rPr lang="en-US" altLang="ja-JP" dirty="0">
                <a:solidFill>
                  <a:schemeClr val="tx1"/>
                </a:solidFill>
              </a:rPr>
              <a:t/>
            </a:r>
            <a:br>
              <a:rPr lang="en-US" altLang="ja-JP" dirty="0">
                <a:solidFill>
                  <a:schemeClr val="tx1"/>
                </a:solidFill>
              </a:rPr>
            </a:br>
            <a:r>
              <a:rPr kumimoji="1" lang="en-US" altLang="ja-JP" sz="1400" dirty="0" smtClean="0">
                <a:solidFill>
                  <a:schemeClr val="tx1"/>
                </a:solidFill>
              </a:rPr>
              <a:t>(by exact score comp.)</a:t>
            </a:r>
            <a:endParaRPr kumimoji="1" lang="ja-JP" altLang="en-US" sz="1400" dirty="0">
              <a:solidFill>
                <a:schemeClr val="tx1"/>
              </a:solidFill>
            </a:endParaRPr>
          </a:p>
        </p:txBody>
      </p:sp>
      <p:sp>
        <p:nvSpPr>
          <p:cNvPr id="35" name="正方形/長方形 34"/>
          <p:cNvSpPr/>
          <p:nvPr/>
        </p:nvSpPr>
        <p:spPr>
          <a:xfrm>
            <a:off x="7773793" y="4755986"/>
            <a:ext cx="1260000" cy="360000"/>
          </a:xfrm>
          <a:prstGeom prst="rect">
            <a:avLst/>
          </a:prstGeom>
          <a:solidFill>
            <a:srgbClr val="00206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kumimoji="1" lang="en-US" altLang="ja-JP" dirty="0" smtClean="0">
                <a:solidFill>
                  <a:schemeClr val="bg1"/>
                </a:solidFill>
              </a:rPr>
              <a:t>Step-3</a:t>
            </a:r>
            <a:endParaRPr kumimoji="1" lang="ja-JP" altLang="en-US" dirty="0">
              <a:solidFill>
                <a:schemeClr val="bg1"/>
              </a:solidFill>
            </a:endParaRPr>
          </a:p>
        </p:txBody>
      </p:sp>
      <mc:AlternateContent xmlns:mc="http://schemas.openxmlformats.org/markup-compatibility/2006" xmlns:a14="http://schemas.microsoft.com/office/drawing/2010/main">
        <mc:Choice Requires="a14">
          <p:sp>
            <p:nvSpPr>
              <p:cNvPr id="37" name="テキスト ボックス 36"/>
              <p:cNvSpPr txBox="1"/>
              <p:nvPr/>
            </p:nvSpPr>
            <p:spPr>
              <a:xfrm>
                <a:off x="231651" y="4994656"/>
                <a:ext cx="1306350" cy="646331"/>
              </a:xfrm>
              <a:prstGeom prst="rect">
                <a:avLst/>
              </a:prstGeom>
              <a:noFill/>
            </p:spPr>
            <p:txBody>
              <a:bodyPr wrap="square" rtlCol="0">
                <a:spAutoFit/>
              </a:bodyPr>
              <a:lstStyle/>
              <a:p>
                <a:pPr algn="ctr"/>
                <a:r>
                  <a:rPr kumimoji="1" lang="en-US" altLang="ja-JP" dirty="0" smtClean="0"/>
                  <a:t>Threshold</a:t>
                </a:r>
              </a:p>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m:t>
                      </m:r>
                    </m:oMath>
                  </m:oMathPara>
                </a14:m>
                <a:endParaRPr kumimoji="1" lang="ja-JP" altLang="en-US" dirty="0"/>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231651" y="4994656"/>
                <a:ext cx="1306350" cy="646331"/>
              </a:xfrm>
              <a:prstGeom prst="rect">
                <a:avLst/>
              </a:prstGeom>
              <a:blipFill>
                <a:blip r:embed="rId6"/>
                <a:stretch>
                  <a:fillRect t="-37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p:cNvSpPr txBox="1"/>
              <p:nvPr/>
            </p:nvSpPr>
            <p:spPr>
              <a:xfrm>
                <a:off x="10856505" y="4994656"/>
                <a:ext cx="1088696" cy="646331"/>
              </a:xfrm>
              <a:prstGeom prst="rect">
                <a:avLst/>
              </a:prstGeom>
              <a:noFill/>
            </p:spPr>
            <p:txBody>
              <a:bodyPr wrap="square" rtlCol="0">
                <a:spAutoFit/>
              </a:bodyPr>
              <a:lstStyle/>
              <a:p>
                <a:pPr algn="ctr"/>
                <a:r>
                  <a:rPr kumimoji="1" lang="en-US" altLang="ja-JP" dirty="0" smtClean="0"/>
                  <a:t>Output</a:t>
                </a:r>
              </a:p>
              <a:p>
                <a:pPr algn="ct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𝑜</m:t>
                          </m:r>
                        </m:e>
                        <m:sup>
                          <m:r>
                            <a:rPr kumimoji="1" lang="en-US" altLang="ja-JP" b="0" i="1" smtClean="0">
                              <a:latin typeface="Cambria Math" panose="02040503050406030204" pitchFamily="18" charset="0"/>
                            </a:rPr>
                            <m:t>∗</m:t>
                          </m:r>
                        </m:sup>
                      </m:sSup>
                    </m:oMath>
                  </m:oMathPara>
                </a14:m>
                <a:endParaRPr kumimoji="1" lang="ja-JP" altLang="en-US" dirty="0"/>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10856505" y="4994656"/>
                <a:ext cx="1088696" cy="646331"/>
              </a:xfrm>
              <a:prstGeom prst="rect">
                <a:avLst/>
              </a:prstGeom>
              <a:blipFill>
                <a:blip r:embed="rId7"/>
                <a:stretch>
                  <a:fillRect t="-3774"/>
                </a:stretch>
              </a:blipFill>
            </p:spPr>
            <p:txBody>
              <a:bodyPr/>
              <a:lstStyle/>
              <a:p>
                <a:r>
                  <a:rPr lang="ja-JP" altLang="en-US">
                    <a:noFill/>
                  </a:rPr>
                  <a:t> </a:t>
                </a:r>
              </a:p>
            </p:txBody>
          </p:sp>
        </mc:Fallback>
      </mc:AlternateContent>
      <p:pic>
        <p:nvPicPr>
          <p:cNvPr id="18" name="Picture 2" descr="ãdatasetãã®ç»åæ¤ç´¢çµæ"/>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04948" y="5917425"/>
            <a:ext cx="659813" cy="65981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ãmulti-dimensional gridãã®ç»åæ¤ç´¢çµæ"/>
          <p:cNvPicPr>
            <a:picLocks noChangeAspect="1" noChangeArrowheads="1"/>
          </p:cNvPicPr>
          <p:nvPr/>
        </p:nvPicPr>
        <p:blipFill>
          <a:blip r:embed="rId9" cstate="print">
            <a:duotone>
              <a:prstClr val="black"/>
              <a:schemeClr val="accent2">
                <a:tint val="45000"/>
                <a:satMod val="400000"/>
              </a:schemeClr>
            </a:duotone>
            <a:extLst>
              <a:ext uri="{BEBA8EAE-BF5A-486C-A8C5-ECC9F3942E4B}">
                <a14:imgProps xmlns:a14="http://schemas.microsoft.com/office/drawing/2010/main">
                  <a14:imgLayer r:embed="rId10">
                    <a14:imgEffect>
                      <a14:backgroundRemoval t="0" b="98477" l="1000" r="99000"/>
                    </a14:imgEffect>
                  </a14:imgLayer>
                </a14:imgProps>
              </a:ext>
              <a:ext uri="{28A0092B-C50C-407E-A947-70E740481C1C}">
                <a14:useLocalDpi xmlns:a14="http://schemas.microsoft.com/office/drawing/2010/main" val="0"/>
              </a:ext>
            </a:extLst>
          </a:blip>
          <a:srcRect/>
          <a:stretch>
            <a:fillRect/>
          </a:stretch>
        </p:blipFill>
        <p:spPr bwMode="auto">
          <a:xfrm>
            <a:off x="3210662" y="5887332"/>
            <a:ext cx="730970" cy="720000"/>
          </a:xfrm>
          <a:prstGeom prst="rect">
            <a:avLst/>
          </a:prstGeom>
          <a:noFill/>
          <a:extLst>
            <a:ext uri="{909E8E84-426E-40DD-AFC4-6F175D3DCCD1}">
              <a14:hiddenFill xmlns:a14="http://schemas.microsoft.com/office/drawing/2010/main">
                <a:solidFill>
                  <a:srgbClr val="FFFFFF"/>
                </a:solidFill>
              </a14:hiddenFill>
            </a:ext>
          </a:extLst>
        </p:spPr>
      </p:pic>
      <p:sp>
        <p:nvSpPr>
          <p:cNvPr id="20" name="直角三角形 19"/>
          <p:cNvSpPr/>
          <p:nvPr/>
        </p:nvSpPr>
        <p:spPr>
          <a:xfrm rot="18900000" flipH="1">
            <a:off x="2658594" y="6068819"/>
            <a:ext cx="360000" cy="3600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Picture 4" descr="ãmulti-dimensional gridãã®ç»åæ¤ç´¢çµæ"/>
          <p:cNvPicPr>
            <a:picLocks noChangeAspect="1" noChangeArrowheads="1"/>
          </p:cNvPicPr>
          <p:nvPr/>
        </p:nvPicPr>
        <p:blipFill>
          <a:blip r:embed="rId9" cstate="print">
            <a:duotone>
              <a:prstClr val="black"/>
              <a:schemeClr val="accent2">
                <a:tint val="45000"/>
                <a:satMod val="400000"/>
              </a:schemeClr>
            </a:duotone>
            <a:extLst>
              <a:ext uri="{BEBA8EAE-BF5A-486C-A8C5-ECC9F3942E4B}">
                <a14:imgProps xmlns:a14="http://schemas.microsoft.com/office/drawing/2010/main">
                  <a14:imgLayer r:embed="rId10">
                    <a14:imgEffect>
                      <a14:backgroundRemoval t="0" b="98477" l="1000" r="99000"/>
                    </a14:imgEffect>
                  </a14:imgLayer>
                </a14:imgProps>
              </a:ext>
              <a:ext uri="{28A0092B-C50C-407E-A947-70E740481C1C}">
                <a14:useLocalDpi xmlns:a14="http://schemas.microsoft.com/office/drawing/2010/main" val="0"/>
              </a:ext>
            </a:extLst>
          </a:blip>
          <a:srcRect/>
          <a:stretch>
            <a:fillRect/>
          </a:stretch>
        </p:blipFill>
        <p:spPr bwMode="auto">
          <a:xfrm>
            <a:off x="4787910" y="5887332"/>
            <a:ext cx="730970" cy="720000"/>
          </a:xfrm>
          <a:prstGeom prst="rect">
            <a:avLst/>
          </a:prstGeom>
          <a:noFill/>
          <a:extLst>
            <a:ext uri="{909E8E84-426E-40DD-AFC4-6F175D3DCCD1}">
              <a14:hiddenFill xmlns:a14="http://schemas.microsoft.com/office/drawing/2010/main">
                <a:solidFill>
                  <a:srgbClr val="FFFFFF"/>
                </a:solidFill>
              </a14:hiddenFill>
            </a:ext>
          </a:extLst>
        </p:spPr>
      </p:pic>
      <p:sp>
        <p:nvSpPr>
          <p:cNvPr id="22" name="直角三角形 21"/>
          <p:cNvSpPr/>
          <p:nvPr/>
        </p:nvSpPr>
        <p:spPr>
          <a:xfrm rot="18900000" flipH="1">
            <a:off x="5436630" y="6068821"/>
            <a:ext cx="360000" cy="3600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テキスト ボックス 22"/>
              <p:cNvSpPr txBox="1"/>
              <p:nvPr/>
            </p:nvSpPr>
            <p:spPr>
              <a:xfrm>
                <a:off x="5871188" y="5920576"/>
                <a:ext cx="1590826" cy="65351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200" b="0" i="1" smtClean="0">
                          <a:latin typeface="Cambria Math" panose="02040503050406030204" pitchFamily="18" charset="0"/>
                        </a:rPr>
                        <m:t>[</m:t>
                      </m:r>
                      <m:sSup>
                        <m:sSupPr>
                          <m:ctrlPr>
                            <a:rPr kumimoji="1" lang="en-US" altLang="ja-JP" sz="1200" b="0" i="1" smtClean="0">
                              <a:latin typeface="Cambria Math" panose="02040503050406030204" pitchFamily="18" charset="0"/>
                            </a:rPr>
                          </m:ctrlPr>
                        </m:sSupPr>
                        <m:e>
                          <m:r>
                            <a:rPr kumimoji="1" lang="en-US" altLang="ja-JP" sz="1200" b="0" i="1" smtClean="0">
                              <a:latin typeface="Cambria Math" panose="02040503050406030204" pitchFamily="18" charset="0"/>
                            </a:rPr>
                            <m:t>𝜏</m:t>
                          </m:r>
                        </m:e>
                        <m:sup>
                          <m:r>
                            <a:rPr kumimoji="1" lang="en-US" altLang="ja-JP" sz="1200" b="0" i="1" smtClean="0">
                              <a:latin typeface="Cambria Math" panose="02040503050406030204" pitchFamily="18" charset="0"/>
                            </a:rPr>
                            <m:t>𝑙𝑜𝑤</m:t>
                          </m:r>
                        </m:sup>
                      </m:sSup>
                      <m:d>
                        <m:dPr>
                          <m:ctrlPr>
                            <a:rPr kumimoji="1" lang="en-US" altLang="ja-JP" sz="1200" b="0" i="1" smtClean="0">
                              <a:latin typeface="Cambria Math" panose="02040503050406030204" pitchFamily="18" charset="0"/>
                            </a:rPr>
                          </m:ctrlPr>
                        </m:d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𝑜</m:t>
                              </m:r>
                            </m:e>
                            <m:sub>
                              <m:r>
                                <a:rPr kumimoji="1" lang="en-US" altLang="ja-JP" sz="1200" b="0" i="1" smtClean="0">
                                  <a:latin typeface="Cambria Math" panose="02040503050406030204" pitchFamily="18" charset="0"/>
                                </a:rPr>
                                <m:t>1</m:t>
                              </m:r>
                            </m:sub>
                          </m:sSub>
                        </m:e>
                      </m:d>
                      <m:r>
                        <a:rPr kumimoji="1" lang="en-US" altLang="ja-JP" sz="1200" b="0" i="1" smtClean="0">
                          <a:latin typeface="Cambria Math" panose="02040503050406030204" pitchFamily="18" charset="0"/>
                        </a:rPr>
                        <m:t>,</m:t>
                      </m:r>
                      <m:sSup>
                        <m:sSupPr>
                          <m:ctrlPr>
                            <a:rPr kumimoji="1" lang="en-US" altLang="ja-JP" sz="1200" b="0" i="1" smtClean="0">
                              <a:latin typeface="Cambria Math" panose="02040503050406030204" pitchFamily="18" charset="0"/>
                            </a:rPr>
                          </m:ctrlPr>
                        </m:sSupPr>
                        <m:e>
                          <m:r>
                            <a:rPr kumimoji="1" lang="en-US" altLang="ja-JP" sz="1200" b="0" i="1" smtClean="0">
                              <a:latin typeface="Cambria Math" panose="02040503050406030204" pitchFamily="18" charset="0"/>
                            </a:rPr>
                            <m:t>𝜏</m:t>
                          </m:r>
                        </m:e>
                        <m:sup>
                          <m:r>
                            <a:rPr kumimoji="1" lang="en-US" altLang="ja-JP" sz="1200" b="0" i="1" smtClean="0">
                              <a:latin typeface="Cambria Math" panose="02040503050406030204" pitchFamily="18" charset="0"/>
                            </a:rPr>
                            <m:t>𝑢𝑝𝑝</m:t>
                          </m:r>
                        </m:sup>
                      </m:sSup>
                      <m:d>
                        <m:dPr>
                          <m:ctrlPr>
                            <a:rPr kumimoji="1" lang="en-US" altLang="ja-JP" sz="1200" b="0" i="1" smtClean="0">
                              <a:latin typeface="Cambria Math" panose="02040503050406030204" pitchFamily="18" charset="0"/>
                            </a:rPr>
                          </m:ctrlPr>
                        </m:d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𝑜</m:t>
                              </m:r>
                            </m:e>
                            <m:sub>
                              <m:r>
                                <a:rPr kumimoji="1" lang="en-US" altLang="ja-JP" sz="1200" b="0" i="1" smtClean="0">
                                  <a:latin typeface="Cambria Math" panose="02040503050406030204" pitchFamily="18" charset="0"/>
                                </a:rPr>
                                <m:t>1</m:t>
                              </m:r>
                            </m:sub>
                          </m:sSub>
                        </m:e>
                      </m:d>
                      <m:r>
                        <a:rPr kumimoji="1" lang="en-US" altLang="ja-JP" sz="1200" b="0" i="1" smtClean="0">
                          <a:latin typeface="Cambria Math" panose="02040503050406030204" pitchFamily="18" charset="0"/>
                        </a:rPr>
                        <m:t>]</m:t>
                      </m:r>
                    </m:oMath>
                  </m:oMathPara>
                </a14:m>
                <a:endParaRPr kumimoji="1" lang="en-US" altLang="ja-JP" sz="1200" dirty="0" smtClean="0"/>
              </a:p>
              <a:p>
                <a:r>
                  <a:rPr lang="en-US" altLang="ja-JP" sz="1200" dirty="0" smtClean="0"/>
                  <a:t>…</a:t>
                </a:r>
              </a:p>
              <a:p>
                <a:pPr/>
                <a14:m>
                  <m:oMathPara xmlns:m="http://schemas.openxmlformats.org/officeDocument/2006/math">
                    <m:oMathParaPr>
                      <m:jc m:val="left"/>
                    </m:oMathParaPr>
                    <m:oMath xmlns:m="http://schemas.openxmlformats.org/officeDocument/2006/math">
                      <m:r>
                        <a:rPr lang="en-US" altLang="ja-JP" sz="1200" i="1">
                          <a:latin typeface="Cambria Math" panose="02040503050406030204" pitchFamily="18" charset="0"/>
                        </a:rPr>
                        <m:t>[</m:t>
                      </m:r>
                      <m:sSup>
                        <m:sSupPr>
                          <m:ctrlPr>
                            <a:rPr lang="en-US" altLang="ja-JP" sz="1200" i="1">
                              <a:latin typeface="Cambria Math" panose="02040503050406030204" pitchFamily="18" charset="0"/>
                            </a:rPr>
                          </m:ctrlPr>
                        </m:sSupPr>
                        <m:e>
                          <m:r>
                            <a:rPr lang="en-US" altLang="ja-JP" sz="1200" i="1">
                              <a:latin typeface="Cambria Math" panose="02040503050406030204" pitchFamily="18" charset="0"/>
                            </a:rPr>
                            <m:t>𝜏</m:t>
                          </m:r>
                        </m:e>
                        <m:sup>
                          <m:r>
                            <a:rPr lang="en-US" altLang="ja-JP" sz="1200" i="1">
                              <a:latin typeface="Cambria Math" panose="02040503050406030204" pitchFamily="18" charset="0"/>
                            </a:rPr>
                            <m:t>𝑙𝑜𝑤</m:t>
                          </m:r>
                        </m:sup>
                      </m:sSup>
                      <m:d>
                        <m:dPr>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𝑜</m:t>
                              </m:r>
                            </m:e>
                            <m:sub>
                              <m:r>
                                <a:rPr lang="en-US" altLang="ja-JP" sz="1200" b="0" i="1" smtClean="0">
                                  <a:latin typeface="Cambria Math" panose="02040503050406030204" pitchFamily="18" charset="0"/>
                                </a:rPr>
                                <m:t>𝑛</m:t>
                              </m:r>
                            </m:sub>
                          </m:sSub>
                        </m:e>
                      </m:d>
                      <m:r>
                        <a:rPr lang="en-US" altLang="ja-JP" sz="1200" i="1">
                          <a:latin typeface="Cambria Math" panose="02040503050406030204" pitchFamily="18" charset="0"/>
                        </a:rPr>
                        <m:t>,</m:t>
                      </m:r>
                      <m:sSup>
                        <m:sSupPr>
                          <m:ctrlPr>
                            <a:rPr lang="en-US" altLang="ja-JP" sz="1200" i="1">
                              <a:latin typeface="Cambria Math" panose="02040503050406030204" pitchFamily="18" charset="0"/>
                            </a:rPr>
                          </m:ctrlPr>
                        </m:sSupPr>
                        <m:e>
                          <m:r>
                            <a:rPr lang="en-US" altLang="ja-JP" sz="1200" i="1">
                              <a:latin typeface="Cambria Math" panose="02040503050406030204" pitchFamily="18" charset="0"/>
                            </a:rPr>
                            <m:t>𝜏</m:t>
                          </m:r>
                        </m:e>
                        <m:sup>
                          <m:r>
                            <a:rPr lang="en-US" altLang="ja-JP" sz="1200" i="1">
                              <a:latin typeface="Cambria Math" panose="02040503050406030204" pitchFamily="18" charset="0"/>
                            </a:rPr>
                            <m:t>𝑢𝑝𝑝</m:t>
                          </m:r>
                        </m:sup>
                      </m:sSup>
                      <m:d>
                        <m:dPr>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𝑜</m:t>
                              </m:r>
                            </m:e>
                            <m:sub>
                              <m:r>
                                <a:rPr lang="en-US" altLang="ja-JP" sz="1200" b="0" i="1" smtClean="0">
                                  <a:latin typeface="Cambria Math" panose="02040503050406030204" pitchFamily="18" charset="0"/>
                                </a:rPr>
                                <m:t>𝑛</m:t>
                              </m:r>
                            </m:sub>
                          </m:sSub>
                        </m:e>
                      </m:d>
                      <m:r>
                        <a:rPr lang="en-US" altLang="ja-JP" sz="1200" i="1">
                          <a:latin typeface="Cambria Math" panose="02040503050406030204" pitchFamily="18" charset="0"/>
                        </a:rPr>
                        <m:t>]</m:t>
                      </m:r>
                    </m:oMath>
                  </m:oMathPara>
                </a14:m>
                <a:endParaRPr lang="en-US" altLang="ja-JP" sz="1200"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5871188" y="5920576"/>
                <a:ext cx="1590826" cy="653512"/>
              </a:xfrm>
              <a:prstGeom prst="rect">
                <a:avLst/>
              </a:prstGeom>
              <a:blipFill>
                <a:blip r:embed="rId11"/>
                <a:stretch>
                  <a:fillRect b="-4673"/>
                </a:stretch>
              </a:blipFill>
            </p:spPr>
            <p:txBody>
              <a:bodyPr/>
              <a:lstStyle/>
              <a:p>
                <a:r>
                  <a:rPr lang="ja-JP" altLang="en-US">
                    <a:noFill/>
                  </a:rPr>
                  <a:t> </a:t>
                </a:r>
              </a:p>
            </p:txBody>
          </p:sp>
        </mc:Fallback>
      </mc:AlternateContent>
      <p:cxnSp>
        <p:nvCxnSpPr>
          <p:cNvPr id="24" name="直線コネクタ 23"/>
          <p:cNvCxnSpPr/>
          <p:nvPr/>
        </p:nvCxnSpPr>
        <p:spPr>
          <a:xfrm>
            <a:off x="5938408" y="6075563"/>
            <a:ext cx="1368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6" name="Picture 4" descr="ãmulti-dimensional gridãã®ç»åæ¤ç´¢çµæ"/>
          <p:cNvPicPr>
            <a:picLocks noChangeAspect="1" noChangeArrowheads="1"/>
          </p:cNvPicPr>
          <p:nvPr/>
        </p:nvPicPr>
        <p:blipFill>
          <a:blip r:embed="rId9" cstate="print">
            <a:duotone>
              <a:prstClr val="black"/>
              <a:schemeClr val="accent2">
                <a:tint val="45000"/>
                <a:satMod val="400000"/>
              </a:schemeClr>
            </a:duotone>
            <a:extLst>
              <a:ext uri="{BEBA8EAE-BF5A-486C-A8C5-ECC9F3942E4B}">
                <a14:imgProps xmlns:a14="http://schemas.microsoft.com/office/drawing/2010/main">
                  <a14:imgLayer r:embed="rId10">
                    <a14:imgEffect>
                      <a14:backgroundRemoval t="0" b="98477" l="1000" r="99000"/>
                    </a14:imgEffect>
                  </a14:imgLayer>
                </a14:imgProps>
              </a:ext>
              <a:ext uri="{28A0092B-C50C-407E-A947-70E740481C1C}">
                <a14:useLocalDpi xmlns:a14="http://schemas.microsoft.com/office/drawing/2010/main" val="0"/>
              </a:ext>
            </a:extLst>
          </a:blip>
          <a:srcRect/>
          <a:stretch>
            <a:fillRect/>
          </a:stretch>
        </p:blipFill>
        <p:spPr bwMode="auto">
          <a:xfrm>
            <a:off x="7906700" y="5887332"/>
            <a:ext cx="730970" cy="720000"/>
          </a:xfrm>
          <a:prstGeom prst="rect">
            <a:avLst/>
          </a:prstGeom>
          <a:noFill/>
          <a:extLst>
            <a:ext uri="{909E8E84-426E-40DD-AFC4-6F175D3DCCD1}">
              <a14:hiddenFill xmlns:a14="http://schemas.microsoft.com/office/drawing/2010/main">
                <a:solidFill>
                  <a:srgbClr val="FFFFFF"/>
                </a:solidFill>
              </a14:hiddenFill>
            </a:ext>
          </a:extLst>
        </p:spPr>
      </p:pic>
      <p:sp>
        <p:nvSpPr>
          <p:cNvPr id="27" name="直角三角形 26"/>
          <p:cNvSpPr/>
          <p:nvPr/>
        </p:nvSpPr>
        <p:spPr>
          <a:xfrm rot="18900000" flipH="1">
            <a:off x="8555420" y="6068821"/>
            <a:ext cx="360000" cy="3600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p:cNvSpPr txBox="1"/>
              <p:nvPr/>
            </p:nvSpPr>
            <p:spPr>
              <a:xfrm>
                <a:off x="9022061" y="6094790"/>
                <a:ext cx="1416502" cy="30508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200" b="0" i="1" smtClean="0">
                          <a:latin typeface="Cambria Math" panose="02040503050406030204" pitchFamily="18" charset="0"/>
                        </a:rPr>
                        <m:t>𝜏</m:t>
                      </m:r>
                      <m:d>
                        <m:dPr>
                          <m:ctrlPr>
                            <a:rPr kumimoji="1" lang="en-US" altLang="ja-JP" sz="1200" b="0" i="1" smtClean="0">
                              <a:latin typeface="Cambria Math" panose="02040503050406030204" pitchFamily="18" charset="0"/>
                            </a:rPr>
                          </m:ctrlPr>
                        </m:d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𝑜</m:t>
                              </m:r>
                            </m:e>
                            <m:sub>
                              <m:r>
                                <a:rPr kumimoji="1" lang="en-US" altLang="ja-JP" sz="1200" b="0" i="1" smtClean="0">
                                  <a:latin typeface="Cambria Math" panose="02040503050406030204" pitchFamily="18" charset="0"/>
                                </a:rPr>
                                <m:t>𝑖</m:t>
                              </m:r>
                            </m:sub>
                          </m:sSub>
                        </m:e>
                      </m:d>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𝜏</m:t>
                      </m:r>
                      <m:d>
                        <m:dPr>
                          <m:ctrlPr>
                            <a:rPr kumimoji="1" lang="en-US" altLang="ja-JP" sz="1200" b="0" i="1" smtClean="0">
                              <a:latin typeface="Cambria Math" panose="02040503050406030204" pitchFamily="18" charset="0"/>
                            </a:rPr>
                          </m:ctrlPr>
                        </m:d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𝑜</m:t>
                              </m:r>
                            </m:e>
                            <m:sub>
                              <m:r>
                                <a:rPr kumimoji="1" lang="en-US" altLang="ja-JP" sz="1200" b="0" i="1" smtClean="0">
                                  <a:latin typeface="Cambria Math" panose="02040503050406030204" pitchFamily="18" charset="0"/>
                                </a:rPr>
                                <m:t>𝑗</m:t>
                              </m:r>
                            </m:sub>
                          </m:sSub>
                        </m:e>
                      </m:d>
                    </m:oMath>
                  </m:oMathPara>
                </a14:m>
                <a:endParaRPr lang="en-US" altLang="ja-JP" sz="12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9022061" y="6094790"/>
                <a:ext cx="1416502" cy="305084"/>
              </a:xfrm>
              <a:prstGeom prst="rect">
                <a:avLst/>
              </a:prstGeom>
              <a:blipFill>
                <a:blip r:embed="rId12"/>
                <a:stretch>
                  <a:fillRect b="-2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605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5" grpId="0"/>
      <p:bldP spid="29" grpId="0" animBg="1"/>
      <p:bldP spid="28" grpId="0" animBg="1"/>
      <p:bldP spid="30" grpId="0" animBg="1"/>
      <p:bldP spid="31" grpId="0" animBg="1"/>
      <p:bldP spid="34" grpId="0" animBg="1"/>
      <p:bldP spid="35" grpId="0" animBg="1"/>
      <p:bldP spid="37" grpId="0"/>
      <p:bldP spid="38" grpId="0"/>
      <p:bldP spid="20" grpId="0" animBg="1"/>
      <p:bldP spid="22" grpId="0" animBg="1"/>
      <p:bldP spid="23" grpId="0"/>
      <p:bldP spid="27" grpId="0" animBg="1"/>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Proposed algorithm</a:t>
            </a:r>
            <a:r>
              <a:rPr kumimoji="1" lang="en-US" altLang="ja-JP" sz="2400" dirty="0" smtClean="0"/>
              <a:t>: Data structure</a:t>
            </a:r>
            <a:endParaRPr kumimoji="1" lang="ja-JP" altLang="en-US" sz="3200" dirty="0"/>
          </a:p>
        </p:txBody>
      </p:sp>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10</a:t>
            </a:fld>
            <a:endParaRPr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328364" y="1129206"/>
                <a:ext cx="8668550" cy="1887696"/>
              </a:xfrm>
              <a:prstGeom prst="rect">
                <a:avLst/>
              </a:prstGeom>
              <a:noFill/>
            </p:spPr>
            <p:txBody>
              <a:bodyPr wrap="square" rtlCol="0">
                <a:spAutoFit/>
              </a:bodyPr>
              <a:lstStyle/>
              <a:p>
                <a:pPr>
                  <a:lnSpc>
                    <a:spcPts val="3500"/>
                  </a:lnSpc>
                </a:pPr>
                <a:r>
                  <a:rPr lang="en-US" altLang="ja-JP" sz="2400" b="1" dirty="0" err="1" smtClean="0">
                    <a:solidFill>
                      <a:srgbClr val="002060"/>
                    </a:solidFill>
                  </a:rPr>
                  <a:t>BIGrid</a:t>
                </a:r>
                <a:r>
                  <a:rPr lang="en-US" altLang="ja-JP" sz="2400" b="1" dirty="0" smtClean="0">
                    <a:solidFill>
                      <a:srgbClr val="002060"/>
                    </a:solidFill>
                  </a:rPr>
                  <a:t> </a:t>
                </a:r>
                <a:r>
                  <a:rPr lang="en-US" altLang="ja-JP" b="1" dirty="0" smtClean="0">
                    <a:solidFill>
                      <a:srgbClr val="002060"/>
                    </a:solidFill>
                  </a:rPr>
                  <a:t>(A hybrid index of compressed </a:t>
                </a:r>
                <a:r>
                  <a:rPr lang="en-US" altLang="ja-JP" b="1" u="sng" dirty="0" smtClean="0">
                    <a:solidFill>
                      <a:srgbClr val="002060"/>
                    </a:solidFill>
                  </a:rPr>
                  <a:t>B</a:t>
                </a:r>
                <a:r>
                  <a:rPr lang="en-US" altLang="ja-JP" b="1" dirty="0" smtClean="0">
                    <a:solidFill>
                      <a:srgbClr val="002060"/>
                    </a:solidFill>
                  </a:rPr>
                  <a:t>itset, </a:t>
                </a:r>
                <a:r>
                  <a:rPr lang="en-US" altLang="ja-JP" b="1" u="sng" dirty="0" smtClean="0">
                    <a:solidFill>
                      <a:srgbClr val="002060"/>
                    </a:solidFill>
                  </a:rPr>
                  <a:t>I</a:t>
                </a:r>
                <a:r>
                  <a:rPr lang="en-US" altLang="ja-JP" b="1" dirty="0" smtClean="0">
                    <a:solidFill>
                      <a:srgbClr val="002060"/>
                    </a:solidFill>
                  </a:rPr>
                  <a:t>nverted list, and spatial </a:t>
                </a:r>
                <a:r>
                  <a:rPr lang="en-US" altLang="ja-JP" b="1" u="sng" dirty="0" smtClean="0">
                    <a:solidFill>
                      <a:srgbClr val="002060"/>
                    </a:solidFill>
                  </a:rPr>
                  <a:t>Grid</a:t>
                </a:r>
                <a:r>
                  <a:rPr lang="en-US" altLang="ja-JP" b="1" dirty="0" smtClean="0">
                    <a:solidFill>
                      <a:srgbClr val="002060"/>
                    </a:solidFill>
                  </a:rPr>
                  <a:t>)</a:t>
                </a:r>
                <a:r>
                  <a:rPr lang="en-US" altLang="ja-JP" sz="2400" b="1" dirty="0" smtClean="0">
                    <a:solidFill>
                      <a:srgbClr val="002060"/>
                    </a:solidFill>
                  </a:rPr>
                  <a:t>:</a:t>
                </a:r>
              </a:p>
              <a:p>
                <a:pPr marL="457200" indent="-457200">
                  <a:lnSpc>
                    <a:spcPts val="3500"/>
                  </a:lnSpc>
                  <a:buFont typeface="Arial" panose="020B0604020202020204" pitchFamily="34" charset="0"/>
                  <a:buChar char="•"/>
                </a:pPr>
                <a:r>
                  <a:rPr lang="en-US" altLang="ja-JP" sz="2000" dirty="0" smtClean="0"/>
                  <a:t>Compressed bitset + Inverted list + Spatial grids</a:t>
                </a:r>
              </a:p>
              <a:p>
                <a:pPr marL="457200" indent="-457200">
                  <a:lnSpc>
                    <a:spcPts val="3500"/>
                  </a:lnSpc>
                  <a:buFont typeface="Arial" panose="020B0604020202020204" pitchFamily="34" charset="0"/>
                  <a:buChar char="•"/>
                </a:pPr>
                <a:r>
                  <a:rPr lang="en-US" altLang="ja-JP" sz="2000" dirty="0" smtClean="0"/>
                  <a:t>Two grids </a:t>
                </a:r>
                <a:r>
                  <a:rPr lang="en-US" altLang="ja-JP" sz="1600" dirty="0" smtClean="0"/>
                  <a:t>(Small-grid + Large-grid)</a:t>
                </a:r>
              </a:p>
              <a:p>
                <a:pPr marL="457200" indent="-457200">
                  <a:lnSpc>
                    <a:spcPts val="3500"/>
                  </a:lnSpc>
                  <a:buFont typeface="Arial" panose="020B0604020202020204" pitchFamily="34" charset="0"/>
                  <a:buChar char="•"/>
                </a:pPr>
                <a:r>
                  <a:rPr lang="en-US" altLang="ja-JP" sz="2000" dirty="0" smtClean="0"/>
                  <a:t>Online building </a:t>
                </a:r>
                <a:r>
                  <a:rPr lang="en-US" altLang="ja-JP" sz="1600" dirty="0" smtClean="0"/>
                  <a:t>(</a:t>
                </a:r>
                <a14:m>
                  <m:oMath xmlns:m="http://schemas.openxmlformats.org/officeDocument/2006/math">
                    <m:r>
                      <a:rPr lang="en-US" altLang="ja-JP" sz="1600" b="0" i="1" smtClean="0">
                        <a:latin typeface="Cambria Math" panose="02040503050406030204" pitchFamily="18" charset="0"/>
                      </a:rPr>
                      <m:t>𝑟</m:t>
                    </m:r>
                  </m:oMath>
                </a14:m>
                <a:r>
                  <a:rPr lang="en-US" altLang="ja-JP" sz="1600" dirty="0" smtClean="0"/>
                  <a:t>-dependent)</a:t>
                </a:r>
                <a:endParaRPr lang="en-US" altLang="ja-JP" sz="16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28364" y="1129206"/>
                <a:ext cx="8668550" cy="1887696"/>
              </a:xfrm>
              <a:prstGeom prst="rect">
                <a:avLst/>
              </a:prstGeom>
              <a:blipFill>
                <a:blip r:embed="rId3"/>
                <a:stretch>
                  <a:fillRect l="-1125" t="-323" b="-1935"/>
                </a:stretch>
              </a:blipFill>
            </p:spPr>
            <p:txBody>
              <a:bodyPr/>
              <a:lstStyle/>
              <a:p>
                <a:r>
                  <a:rPr lang="ja-JP" altLang="en-US">
                    <a:noFill/>
                  </a:rPr>
                  <a:t> </a:t>
                </a:r>
              </a:p>
            </p:txBody>
          </p:sp>
        </mc:Fallback>
      </mc:AlternateContent>
      <p:graphicFrame>
        <p:nvGraphicFramePr>
          <p:cNvPr id="3" name="表 2"/>
          <p:cNvGraphicFramePr>
            <a:graphicFrameLocks noGrp="1"/>
          </p:cNvGraphicFramePr>
          <p:nvPr>
            <p:extLst>
              <p:ext uri="{D42A27DB-BD31-4B8C-83A1-F6EECF244321}">
                <p14:modId xmlns:p14="http://schemas.microsoft.com/office/powerpoint/2010/main" val="320150888"/>
              </p:ext>
            </p:extLst>
          </p:nvPr>
        </p:nvGraphicFramePr>
        <p:xfrm>
          <a:off x="1775279" y="4482090"/>
          <a:ext cx="2160000" cy="2160000"/>
        </p:xfrm>
        <a:graphic>
          <a:graphicData uri="http://schemas.openxmlformats.org/drawingml/2006/table">
            <a:tbl>
              <a:tblPr firstRow="1" bandRow="1">
                <a:tableStyleId>{2D5ABB26-0587-4C30-8999-92F81FD0307C}</a:tableStyleId>
              </a:tblPr>
              <a:tblGrid>
                <a:gridCol w="540000">
                  <a:extLst>
                    <a:ext uri="{9D8B030D-6E8A-4147-A177-3AD203B41FA5}">
                      <a16:colId xmlns:a16="http://schemas.microsoft.com/office/drawing/2014/main" val="2145562751"/>
                    </a:ext>
                  </a:extLst>
                </a:gridCol>
                <a:gridCol w="540000">
                  <a:extLst>
                    <a:ext uri="{9D8B030D-6E8A-4147-A177-3AD203B41FA5}">
                      <a16:colId xmlns:a16="http://schemas.microsoft.com/office/drawing/2014/main" val="2985972088"/>
                    </a:ext>
                  </a:extLst>
                </a:gridCol>
                <a:gridCol w="540000">
                  <a:extLst>
                    <a:ext uri="{9D8B030D-6E8A-4147-A177-3AD203B41FA5}">
                      <a16:colId xmlns:a16="http://schemas.microsoft.com/office/drawing/2014/main" val="1153562407"/>
                    </a:ext>
                  </a:extLst>
                </a:gridCol>
                <a:gridCol w="540000">
                  <a:extLst>
                    <a:ext uri="{9D8B030D-6E8A-4147-A177-3AD203B41FA5}">
                      <a16:colId xmlns:a16="http://schemas.microsoft.com/office/drawing/2014/main" val="2216519634"/>
                    </a:ext>
                  </a:extLst>
                </a:gridCol>
              </a:tblGrid>
              <a:tr h="54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4127528"/>
                  </a:ext>
                </a:extLst>
              </a:tr>
              <a:tr h="54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5906255"/>
                  </a:ext>
                </a:extLst>
              </a:tr>
              <a:tr h="54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0861832"/>
                  </a:ext>
                </a:extLst>
              </a:tr>
              <a:tr h="54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234139"/>
                  </a:ext>
                </a:extLst>
              </a:tr>
            </a:tbl>
          </a:graphicData>
        </a:graphic>
      </p:graphicFrame>
      <p:sp>
        <p:nvSpPr>
          <p:cNvPr id="41" name="テキスト ボックス 40"/>
          <p:cNvSpPr txBox="1"/>
          <p:nvPr/>
        </p:nvSpPr>
        <p:spPr>
          <a:xfrm>
            <a:off x="1778987" y="4082348"/>
            <a:ext cx="1620730" cy="338554"/>
          </a:xfrm>
          <a:prstGeom prst="rect">
            <a:avLst/>
          </a:prstGeom>
          <a:noFill/>
        </p:spPr>
        <p:txBody>
          <a:bodyPr wrap="square" rtlCol="0">
            <a:spAutoFit/>
          </a:bodyPr>
          <a:lstStyle/>
          <a:p>
            <a:r>
              <a:rPr kumimoji="1" lang="en-US" altLang="ja-JP" sz="1600" dirty="0" smtClean="0"/>
              <a:t>Small-grid</a:t>
            </a:r>
            <a:endParaRPr kumimoji="1" lang="ja-JP" altLang="en-US" sz="1600" dirty="0"/>
          </a:p>
        </p:txBody>
      </p:sp>
      <p:sp>
        <p:nvSpPr>
          <p:cNvPr id="43" name="直角三角形 42"/>
          <p:cNvSpPr/>
          <p:nvPr/>
        </p:nvSpPr>
        <p:spPr>
          <a:xfrm rot="2700000">
            <a:off x="4169049" y="5215052"/>
            <a:ext cx="540000" cy="5400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6" name="グループ化 65"/>
          <p:cNvGrpSpPr/>
          <p:nvPr/>
        </p:nvGrpSpPr>
        <p:grpSpPr>
          <a:xfrm>
            <a:off x="4581378" y="4572544"/>
            <a:ext cx="2092813" cy="1938437"/>
            <a:chOff x="5277414" y="3612509"/>
            <a:chExt cx="2092813" cy="1938437"/>
          </a:xfrm>
        </p:grpSpPr>
        <p:sp>
          <p:nvSpPr>
            <p:cNvPr id="9" name="楕円 8"/>
            <p:cNvSpPr/>
            <p:nvPr/>
          </p:nvSpPr>
          <p:spPr>
            <a:xfrm>
              <a:off x="6121659" y="381296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6328059" y="38400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6480459" y="3992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6632859" y="41448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6785259" y="42972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p:nvSpPr>
          <p:spPr>
            <a:xfrm>
              <a:off x="6937659" y="44496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7090059" y="46020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72424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7262227" y="490685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7112242" y="483959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6982059" y="467620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7036059" y="434377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68296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6328059" y="361250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6686859" y="4808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65152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6632859" y="4971778"/>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6686859" y="51132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6358059" y="483959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5996259" y="393038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7009059" y="417115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5277414" y="4400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5429814" y="45524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5582214" y="47048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5734614" y="48572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5887014" y="50096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p:cNvSpPr/>
            <p:nvPr/>
          </p:nvSpPr>
          <p:spPr>
            <a:xfrm>
              <a:off x="5636214" y="501117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5582214" y="4454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5636214" y="4292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5493414" y="50636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p:nvSpPr>
          <p:spPr>
            <a:xfrm>
              <a:off x="5833014" y="427915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5975814" y="422515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5408900" y="518864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6039414" y="5162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5985414" y="5303218"/>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6232676" y="5195218"/>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6371938" y="524264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5921814" y="544294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6701190" y="5270023"/>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p:cNvSpPr/>
            <p:nvPr/>
          </p:nvSpPr>
          <p:spPr>
            <a:xfrm>
              <a:off x="6337095" y="502617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7" name="直角三角形 66"/>
          <p:cNvSpPr/>
          <p:nvPr/>
        </p:nvSpPr>
        <p:spPr>
          <a:xfrm rot="18900000" flipH="1">
            <a:off x="6593796" y="5215051"/>
            <a:ext cx="540000" cy="5400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3" name="テキスト ボックス 72"/>
              <p:cNvSpPr txBox="1"/>
              <p:nvPr/>
            </p:nvSpPr>
            <p:spPr>
              <a:xfrm>
                <a:off x="1727324" y="4695737"/>
                <a:ext cx="40088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𝑟</m:t>
                      </m:r>
                    </m:oMath>
                  </m:oMathPara>
                </a14:m>
                <a:endParaRPr kumimoji="1" lang="ja-JP" altLang="en-US" sz="1400" dirty="0"/>
              </a:p>
            </p:txBody>
          </p:sp>
        </mc:Choice>
        <mc:Fallback xmlns="">
          <p:sp>
            <p:nvSpPr>
              <p:cNvPr id="73" name="テキスト ボックス 72"/>
              <p:cNvSpPr txBox="1">
                <a:spLocks noRot="1" noChangeAspect="1" noMove="1" noResize="1" noEditPoints="1" noAdjustHandles="1" noChangeArrowheads="1" noChangeShapeType="1" noTextEdit="1"/>
              </p:cNvSpPr>
              <p:nvPr/>
            </p:nvSpPr>
            <p:spPr>
              <a:xfrm>
                <a:off x="1727324" y="4695737"/>
                <a:ext cx="400882" cy="307777"/>
              </a:xfrm>
              <a:prstGeom prst="rect">
                <a:avLst/>
              </a:prstGeom>
              <a:blipFill>
                <a:blip r:embed="rId4"/>
                <a:stretch>
                  <a:fillRect/>
                </a:stretch>
              </a:blipFill>
            </p:spPr>
            <p:txBody>
              <a:bodyPr/>
              <a:lstStyle/>
              <a:p>
                <a:r>
                  <a:rPr lang="ja-JP" altLang="en-US">
                    <a:noFill/>
                  </a:rPr>
                  <a:t> </a:t>
                </a:r>
              </a:p>
            </p:txBody>
          </p:sp>
        </mc:Fallback>
      </mc:AlternateContent>
      <p:graphicFrame>
        <p:nvGraphicFramePr>
          <p:cNvPr id="74" name="表 73"/>
          <p:cNvGraphicFramePr>
            <a:graphicFrameLocks noGrp="1"/>
          </p:cNvGraphicFramePr>
          <p:nvPr>
            <p:extLst>
              <p:ext uri="{D42A27DB-BD31-4B8C-83A1-F6EECF244321}">
                <p14:modId xmlns:p14="http://schemas.microsoft.com/office/powerpoint/2010/main" val="274590730"/>
              </p:ext>
            </p:extLst>
          </p:nvPr>
        </p:nvGraphicFramePr>
        <p:xfrm>
          <a:off x="7358625" y="4374090"/>
          <a:ext cx="3024000" cy="2268000"/>
        </p:xfrm>
        <a:graphic>
          <a:graphicData uri="http://schemas.openxmlformats.org/drawingml/2006/table">
            <a:tbl>
              <a:tblPr firstRow="1" bandRow="1">
                <a:tableStyleId>{2D5ABB26-0587-4C30-8999-92F81FD0307C}</a:tableStyleId>
              </a:tblPr>
              <a:tblGrid>
                <a:gridCol w="756000">
                  <a:extLst>
                    <a:ext uri="{9D8B030D-6E8A-4147-A177-3AD203B41FA5}">
                      <a16:colId xmlns:a16="http://schemas.microsoft.com/office/drawing/2014/main" val="2145562751"/>
                    </a:ext>
                  </a:extLst>
                </a:gridCol>
                <a:gridCol w="756000">
                  <a:extLst>
                    <a:ext uri="{9D8B030D-6E8A-4147-A177-3AD203B41FA5}">
                      <a16:colId xmlns:a16="http://schemas.microsoft.com/office/drawing/2014/main" val="2985972088"/>
                    </a:ext>
                  </a:extLst>
                </a:gridCol>
                <a:gridCol w="756000">
                  <a:extLst>
                    <a:ext uri="{9D8B030D-6E8A-4147-A177-3AD203B41FA5}">
                      <a16:colId xmlns:a16="http://schemas.microsoft.com/office/drawing/2014/main" val="1153562407"/>
                    </a:ext>
                  </a:extLst>
                </a:gridCol>
                <a:gridCol w="756000">
                  <a:extLst>
                    <a:ext uri="{9D8B030D-6E8A-4147-A177-3AD203B41FA5}">
                      <a16:colId xmlns:a16="http://schemas.microsoft.com/office/drawing/2014/main" val="2216519634"/>
                    </a:ext>
                  </a:extLst>
                </a:gridCol>
              </a:tblGrid>
              <a:tr h="756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5906255"/>
                  </a:ext>
                </a:extLst>
              </a:tr>
              <a:tr h="756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0861832"/>
                  </a:ext>
                </a:extLst>
              </a:tr>
              <a:tr h="756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234139"/>
                  </a:ext>
                </a:extLst>
              </a:tr>
            </a:tbl>
          </a:graphicData>
        </a:graphic>
      </p:graphicFrame>
      <p:sp>
        <p:nvSpPr>
          <p:cNvPr id="75" name="テキスト ボックス 74"/>
          <p:cNvSpPr txBox="1"/>
          <p:nvPr/>
        </p:nvSpPr>
        <p:spPr>
          <a:xfrm>
            <a:off x="7322183" y="3995253"/>
            <a:ext cx="1379530" cy="338554"/>
          </a:xfrm>
          <a:prstGeom prst="rect">
            <a:avLst/>
          </a:prstGeom>
          <a:noFill/>
        </p:spPr>
        <p:txBody>
          <a:bodyPr wrap="square" rtlCol="0">
            <a:spAutoFit/>
          </a:bodyPr>
          <a:lstStyle/>
          <a:p>
            <a:r>
              <a:rPr kumimoji="1" lang="en-US" altLang="ja-JP" sz="1600" dirty="0" smtClean="0"/>
              <a:t>Large-grid</a:t>
            </a:r>
            <a:endParaRPr kumimoji="1" lang="ja-JP" altLang="en-US" sz="1600" dirty="0"/>
          </a:p>
        </p:txBody>
      </p:sp>
      <p:cxnSp>
        <p:nvCxnSpPr>
          <p:cNvPr id="76" name="直線矢印コネクタ 75"/>
          <p:cNvCxnSpPr/>
          <p:nvPr/>
        </p:nvCxnSpPr>
        <p:spPr>
          <a:xfrm>
            <a:off x="7350079" y="4722554"/>
            <a:ext cx="756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テキスト ボックス 76"/>
              <p:cNvSpPr txBox="1"/>
              <p:nvPr/>
            </p:nvSpPr>
            <p:spPr>
              <a:xfrm>
                <a:off x="7325306" y="4722554"/>
                <a:ext cx="79839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𝑟</m:t>
                          </m:r>
                        </m:e>
                      </m:d>
                    </m:oMath>
                  </m:oMathPara>
                </a14:m>
                <a:endParaRPr kumimoji="1" lang="ja-JP" altLang="en-US" sz="1400" dirty="0"/>
              </a:p>
            </p:txBody>
          </p:sp>
        </mc:Choice>
        <mc:Fallback xmlns="">
          <p:sp>
            <p:nvSpPr>
              <p:cNvPr id="77" name="テキスト ボックス 76"/>
              <p:cNvSpPr txBox="1">
                <a:spLocks noRot="1" noChangeAspect="1" noMove="1" noResize="1" noEditPoints="1" noAdjustHandles="1" noChangeArrowheads="1" noChangeShapeType="1" noTextEdit="1"/>
              </p:cNvSpPr>
              <p:nvPr/>
            </p:nvSpPr>
            <p:spPr>
              <a:xfrm>
                <a:off x="7325306" y="4722554"/>
                <a:ext cx="798394" cy="307777"/>
              </a:xfrm>
              <a:prstGeom prst="rect">
                <a:avLst/>
              </a:prstGeom>
              <a:blipFill>
                <a:blip r:embed="rId5"/>
                <a:stretch>
                  <a:fillRect/>
                </a:stretch>
              </a:blipFill>
            </p:spPr>
            <p:txBody>
              <a:bodyPr/>
              <a:lstStyle/>
              <a:p>
                <a:r>
                  <a:rPr lang="ja-JP" altLang="en-US">
                    <a:noFill/>
                  </a:rPr>
                  <a:t> </a:t>
                </a:r>
              </a:p>
            </p:txBody>
          </p:sp>
        </mc:Fallback>
      </mc:AlternateContent>
      <p:cxnSp>
        <p:nvCxnSpPr>
          <p:cNvPr id="78" name="直線矢印コネクタ 77"/>
          <p:cNvCxnSpPr/>
          <p:nvPr/>
        </p:nvCxnSpPr>
        <p:spPr>
          <a:xfrm rot="5400000">
            <a:off x="9588881" y="4740142"/>
            <a:ext cx="756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テキスト ボックス 78"/>
              <p:cNvSpPr txBox="1"/>
              <p:nvPr/>
            </p:nvSpPr>
            <p:spPr>
              <a:xfrm>
                <a:off x="9733918" y="4568665"/>
                <a:ext cx="79839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1400" i="1">
                              <a:latin typeface="Cambria Math" panose="02040503050406030204" pitchFamily="18" charset="0"/>
                            </a:rPr>
                          </m:ctrlPr>
                        </m:dPr>
                        <m:e>
                          <m:r>
                            <a:rPr lang="en-US" altLang="ja-JP" sz="1400" i="1">
                              <a:latin typeface="Cambria Math" panose="02040503050406030204" pitchFamily="18" charset="0"/>
                            </a:rPr>
                            <m:t>𝑟</m:t>
                          </m:r>
                        </m:e>
                      </m:d>
                    </m:oMath>
                  </m:oMathPara>
                </a14:m>
                <a:endParaRPr kumimoji="1" lang="ja-JP" altLang="en-US" sz="1400" dirty="0"/>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9733918" y="4568665"/>
                <a:ext cx="798394" cy="307777"/>
              </a:xfrm>
              <a:prstGeom prst="rect">
                <a:avLst/>
              </a:prstGeom>
              <a:blipFill>
                <a:blip r:embed="rId6"/>
                <a:stretch>
                  <a:fillRect/>
                </a:stretch>
              </a:blipFill>
            </p:spPr>
            <p:txBody>
              <a:bodyPr/>
              <a:lstStyle/>
              <a:p>
                <a:r>
                  <a:rPr lang="ja-JP" altLang="en-US">
                    <a:noFill/>
                  </a:rPr>
                  <a:t> </a:t>
                </a:r>
              </a:p>
            </p:txBody>
          </p:sp>
        </mc:Fallback>
      </mc:AlternateContent>
      <p:grpSp>
        <p:nvGrpSpPr>
          <p:cNvPr id="238" name="グループ化 237"/>
          <p:cNvGrpSpPr/>
          <p:nvPr/>
        </p:nvGrpSpPr>
        <p:grpSpPr>
          <a:xfrm>
            <a:off x="1799961" y="4572544"/>
            <a:ext cx="2092813" cy="1938437"/>
            <a:chOff x="5277414" y="3612509"/>
            <a:chExt cx="2092813" cy="1938437"/>
          </a:xfrm>
        </p:grpSpPr>
        <p:sp>
          <p:nvSpPr>
            <p:cNvPr id="239" name="楕円 238"/>
            <p:cNvSpPr/>
            <p:nvPr/>
          </p:nvSpPr>
          <p:spPr>
            <a:xfrm>
              <a:off x="6121659" y="381296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0" name="楕円 239"/>
            <p:cNvSpPr/>
            <p:nvPr/>
          </p:nvSpPr>
          <p:spPr>
            <a:xfrm>
              <a:off x="6328059" y="38400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 name="楕円 240"/>
            <p:cNvSpPr/>
            <p:nvPr/>
          </p:nvSpPr>
          <p:spPr>
            <a:xfrm>
              <a:off x="6480459" y="3992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2" name="楕円 241"/>
            <p:cNvSpPr/>
            <p:nvPr/>
          </p:nvSpPr>
          <p:spPr>
            <a:xfrm>
              <a:off x="6632859" y="41448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楕円 242"/>
            <p:cNvSpPr/>
            <p:nvPr/>
          </p:nvSpPr>
          <p:spPr>
            <a:xfrm>
              <a:off x="6785259" y="42972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楕円 243"/>
            <p:cNvSpPr/>
            <p:nvPr/>
          </p:nvSpPr>
          <p:spPr>
            <a:xfrm>
              <a:off x="6937659" y="44496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楕円 244"/>
            <p:cNvSpPr/>
            <p:nvPr/>
          </p:nvSpPr>
          <p:spPr>
            <a:xfrm>
              <a:off x="7090059" y="46020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6" name="楕円 245"/>
            <p:cNvSpPr/>
            <p:nvPr/>
          </p:nvSpPr>
          <p:spPr>
            <a:xfrm>
              <a:off x="72424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7" name="楕円 246"/>
            <p:cNvSpPr/>
            <p:nvPr/>
          </p:nvSpPr>
          <p:spPr>
            <a:xfrm>
              <a:off x="7262227" y="490685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8" name="楕円 247"/>
            <p:cNvSpPr/>
            <p:nvPr/>
          </p:nvSpPr>
          <p:spPr>
            <a:xfrm>
              <a:off x="7112242" y="483959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9" name="楕円 248"/>
            <p:cNvSpPr/>
            <p:nvPr/>
          </p:nvSpPr>
          <p:spPr>
            <a:xfrm>
              <a:off x="6982059" y="467620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0" name="楕円 249"/>
            <p:cNvSpPr/>
            <p:nvPr/>
          </p:nvSpPr>
          <p:spPr>
            <a:xfrm>
              <a:off x="7036059" y="434377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1" name="楕円 250"/>
            <p:cNvSpPr/>
            <p:nvPr/>
          </p:nvSpPr>
          <p:spPr>
            <a:xfrm>
              <a:off x="68296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2" name="楕円 251"/>
            <p:cNvSpPr/>
            <p:nvPr/>
          </p:nvSpPr>
          <p:spPr>
            <a:xfrm>
              <a:off x="6328059" y="361250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3" name="楕円 252"/>
            <p:cNvSpPr/>
            <p:nvPr/>
          </p:nvSpPr>
          <p:spPr>
            <a:xfrm>
              <a:off x="6686859" y="4808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4" name="楕円 253"/>
            <p:cNvSpPr/>
            <p:nvPr/>
          </p:nvSpPr>
          <p:spPr>
            <a:xfrm>
              <a:off x="65152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5" name="楕円 254"/>
            <p:cNvSpPr/>
            <p:nvPr/>
          </p:nvSpPr>
          <p:spPr>
            <a:xfrm>
              <a:off x="6632859" y="4971778"/>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6" name="楕円 255"/>
            <p:cNvSpPr/>
            <p:nvPr/>
          </p:nvSpPr>
          <p:spPr>
            <a:xfrm>
              <a:off x="6686859" y="51132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7" name="楕円 256"/>
            <p:cNvSpPr/>
            <p:nvPr/>
          </p:nvSpPr>
          <p:spPr>
            <a:xfrm>
              <a:off x="6358059" y="483959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8" name="楕円 257"/>
            <p:cNvSpPr/>
            <p:nvPr/>
          </p:nvSpPr>
          <p:spPr>
            <a:xfrm>
              <a:off x="5996259" y="393038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9" name="楕円 258"/>
            <p:cNvSpPr/>
            <p:nvPr/>
          </p:nvSpPr>
          <p:spPr>
            <a:xfrm>
              <a:off x="7009059" y="417115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0" name="楕円 259"/>
            <p:cNvSpPr/>
            <p:nvPr/>
          </p:nvSpPr>
          <p:spPr>
            <a:xfrm>
              <a:off x="5277414" y="4400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1" name="楕円 260"/>
            <p:cNvSpPr/>
            <p:nvPr/>
          </p:nvSpPr>
          <p:spPr>
            <a:xfrm>
              <a:off x="5429814" y="45524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2" name="楕円 261"/>
            <p:cNvSpPr/>
            <p:nvPr/>
          </p:nvSpPr>
          <p:spPr>
            <a:xfrm>
              <a:off x="5582214" y="47048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3" name="楕円 262"/>
            <p:cNvSpPr/>
            <p:nvPr/>
          </p:nvSpPr>
          <p:spPr>
            <a:xfrm>
              <a:off x="5734614" y="48572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4" name="楕円 263"/>
            <p:cNvSpPr/>
            <p:nvPr/>
          </p:nvSpPr>
          <p:spPr>
            <a:xfrm>
              <a:off x="5887014" y="50096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5" name="楕円 264"/>
            <p:cNvSpPr/>
            <p:nvPr/>
          </p:nvSpPr>
          <p:spPr>
            <a:xfrm>
              <a:off x="5636214" y="501117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6" name="楕円 265"/>
            <p:cNvSpPr/>
            <p:nvPr/>
          </p:nvSpPr>
          <p:spPr>
            <a:xfrm>
              <a:off x="5582214" y="4454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7" name="楕円 266"/>
            <p:cNvSpPr/>
            <p:nvPr/>
          </p:nvSpPr>
          <p:spPr>
            <a:xfrm>
              <a:off x="5636214" y="4292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8" name="楕円 267"/>
            <p:cNvSpPr/>
            <p:nvPr/>
          </p:nvSpPr>
          <p:spPr>
            <a:xfrm>
              <a:off x="5493414" y="50636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9" name="楕円 268"/>
            <p:cNvSpPr/>
            <p:nvPr/>
          </p:nvSpPr>
          <p:spPr>
            <a:xfrm>
              <a:off x="5833014" y="427915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0" name="楕円 269"/>
            <p:cNvSpPr/>
            <p:nvPr/>
          </p:nvSpPr>
          <p:spPr>
            <a:xfrm>
              <a:off x="5975814" y="422515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1" name="楕円 270"/>
            <p:cNvSpPr/>
            <p:nvPr/>
          </p:nvSpPr>
          <p:spPr>
            <a:xfrm>
              <a:off x="5408900" y="518864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2" name="楕円 271"/>
            <p:cNvSpPr/>
            <p:nvPr/>
          </p:nvSpPr>
          <p:spPr>
            <a:xfrm>
              <a:off x="6039414" y="5162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3" name="楕円 272"/>
            <p:cNvSpPr/>
            <p:nvPr/>
          </p:nvSpPr>
          <p:spPr>
            <a:xfrm>
              <a:off x="5985414" y="5303218"/>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4" name="楕円 273"/>
            <p:cNvSpPr/>
            <p:nvPr/>
          </p:nvSpPr>
          <p:spPr>
            <a:xfrm>
              <a:off x="6232676" y="5195218"/>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5" name="楕円 274"/>
            <p:cNvSpPr/>
            <p:nvPr/>
          </p:nvSpPr>
          <p:spPr>
            <a:xfrm>
              <a:off x="6371938" y="524264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6" name="楕円 275"/>
            <p:cNvSpPr/>
            <p:nvPr/>
          </p:nvSpPr>
          <p:spPr>
            <a:xfrm>
              <a:off x="5921814" y="544294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7" name="楕円 276"/>
            <p:cNvSpPr/>
            <p:nvPr/>
          </p:nvSpPr>
          <p:spPr>
            <a:xfrm>
              <a:off x="6701190" y="5270023"/>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8" name="楕円 277"/>
            <p:cNvSpPr/>
            <p:nvPr/>
          </p:nvSpPr>
          <p:spPr>
            <a:xfrm>
              <a:off x="6337095" y="502617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9" name="グループ化 278"/>
          <p:cNvGrpSpPr/>
          <p:nvPr/>
        </p:nvGrpSpPr>
        <p:grpSpPr>
          <a:xfrm>
            <a:off x="7651068" y="4572544"/>
            <a:ext cx="2092813" cy="1938437"/>
            <a:chOff x="5277414" y="3612509"/>
            <a:chExt cx="2092813" cy="1938437"/>
          </a:xfrm>
        </p:grpSpPr>
        <p:sp>
          <p:nvSpPr>
            <p:cNvPr id="280" name="楕円 279"/>
            <p:cNvSpPr/>
            <p:nvPr/>
          </p:nvSpPr>
          <p:spPr>
            <a:xfrm>
              <a:off x="6121659" y="381296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1" name="楕円 280"/>
            <p:cNvSpPr/>
            <p:nvPr/>
          </p:nvSpPr>
          <p:spPr>
            <a:xfrm>
              <a:off x="6328059" y="38400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2" name="楕円 281"/>
            <p:cNvSpPr/>
            <p:nvPr/>
          </p:nvSpPr>
          <p:spPr>
            <a:xfrm>
              <a:off x="6480459" y="3992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3" name="楕円 282"/>
            <p:cNvSpPr/>
            <p:nvPr/>
          </p:nvSpPr>
          <p:spPr>
            <a:xfrm>
              <a:off x="6632859" y="41448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4" name="楕円 283"/>
            <p:cNvSpPr/>
            <p:nvPr/>
          </p:nvSpPr>
          <p:spPr>
            <a:xfrm>
              <a:off x="6785259" y="42972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楕円 284"/>
            <p:cNvSpPr/>
            <p:nvPr/>
          </p:nvSpPr>
          <p:spPr>
            <a:xfrm>
              <a:off x="6937659" y="44496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6" name="楕円 285"/>
            <p:cNvSpPr/>
            <p:nvPr/>
          </p:nvSpPr>
          <p:spPr>
            <a:xfrm>
              <a:off x="7090059" y="46020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7" name="楕円 286"/>
            <p:cNvSpPr/>
            <p:nvPr/>
          </p:nvSpPr>
          <p:spPr>
            <a:xfrm>
              <a:off x="72424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8" name="楕円 287"/>
            <p:cNvSpPr/>
            <p:nvPr/>
          </p:nvSpPr>
          <p:spPr>
            <a:xfrm>
              <a:off x="7262227" y="490685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9" name="楕円 288"/>
            <p:cNvSpPr/>
            <p:nvPr/>
          </p:nvSpPr>
          <p:spPr>
            <a:xfrm>
              <a:off x="7112242" y="483959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0" name="楕円 289"/>
            <p:cNvSpPr/>
            <p:nvPr/>
          </p:nvSpPr>
          <p:spPr>
            <a:xfrm>
              <a:off x="6982059" y="467620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1" name="楕円 290"/>
            <p:cNvSpPr/>
            <p:nvPr/>
          </p:nvSpPr>
          <p:spPr>
            <a:xfrm>
              <a:off x="7036059" y="434377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2" name="楕円 291"/>
            <p:cNvSpPr/>
            <p:nvPr/>
          </p:nvSpPr>
          <p:spPr>
            <a:xfrm>
              <a:off x="68296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楕円 292"/>
            <p:cNvSpPr/>
            <p:nvPr/>
          </p:nvSpPr>
          <p:spPr>
            <a:xfrm>
              <a:off x="6328059" y="361250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4" name="楕円 293"/>
            <p:cNvSpPr/>
            <p:nvPr/>
          </p:nvSpPr>
          <p:spPr>
            <a:xfrm>
              <a:off x="6686859" y="4808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5" name="楕円 294"/>
            <p:cNvSpPr/>
            <p:nvPr/>
          </p:nvSpPr>
          <p:spPr>
            <a:xfrm>
              <a:off x="65152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6" name="楕円 295"/>
            <p:cNvSpPr/>
            <p:nvPr/>
          </p:nvSpPr>
          <p:spPr>
            <a:xfrm>
              <a:off x="6632859" y="4971778"/>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7" name="楕円 296"/>
            <p:cNvSpPr/>
            <p:nvPr/>
          </p:nvSpPr>
          <p:spPr>
            <a:xfrm>
              <a:off x="6686859" y="51132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8" name="楕円 297"/>
            <p:cNvSpPr/>
            <p:nvPr/>
          </p:nvSpPr>
          <p:spPr>
            <a:xfrm>
              <a:off x="6358059" y="483959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9" name="楕円 298"/>
            <p:cNvSpPr/>
            <p:nvPr/>
          </p:nvSpPr>
          <p:spPr>
            <a:xfrm>
              <a:off x="5996259" y="393038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0" name="楕円 299"/>
            <p:cNvSpPr/>
            <p:nvPr/>
          </p:nvSpPr>
          <p:spPr>
            <a:xfrm>
              <a:off x="7009059" y="417115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1" name="楕円 300"/>
            <p:cNvSpPr/>
            <p:nvPr/>
          </p:nvSpPr>
          <p:spPr>
            <a:xfrm>
              <a:off x="5277414" y="4400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2" name="楕円 301"/>
            <p:cNvSpPr/>
            <p:nvPr/>
          </p:nvSpPr>
          <p:spPr>
            <a:xfrm>
              <a:off x="5429814" y="45524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3" name="楕円 302"/>
            <p:cNvSpPr/>
            <p:nvPr/>
          </p:nvSpPr>
          <p:spPr>
            <a:xfrm>
              <a:off x="5582214" y="47048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4" name="楕円 303"/>
            <p:cNvSpPr/>
            <p:nvPr/>
          </p:nvSpPr>
          <p:spPr>
            <a:xfrm>
              <a:off x="5734614" y="48572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5" name="楕円 304"/>
            <p:cNvSpPr/>
            <p:nvPr/>
          </p:nvSpPr>
          <p:spPr>
            <a:xfrm>
              <a:off x="5887014" y="50096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6" name="楕円 305"/>
            <p:cNvSpPr/>
            <p:nvPr/>
          </p:nvSpPr>
          <p:spPr>
            <a:xfrm>
              <a:off x="5636214" y="501117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7" name="楕円 306"/>
            <p:cNvSpPr/>
            <p:nvPr/>
          </p:nvSpPr>
          <p:spPr>
            <a:xfrm>
              <a:off x="5582214" y="4454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8" name="楕円 307"/>
            <p:cNvSpPr/>
            <p:nvPr/>
          </p:nvSpPr>
          <p:spPr>
            <a:xfrm>
              <a:off x="5636214" y="4292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9" name="楕円 308"/>
            <p:cNvSpPr/>
            <p:nvPr/>
          </p:nvSpPr>
          <p:spPr>
            <a:xfrm>
              <a:off x="5493414" y="50636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0" name="楕円 309"/>
            <p:cNvSpPr/>
            <p:nvPr/>
          </p:nvSpPr>
          <p:spPr>
            <a:xfrm>
              <a:off x="5833014" y="427915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1" name="楕円 310"/>
            <p:cNvSpPr/>
            <p:nvPr/>
          </p:nvSpPr>
          <p:spPr>
            <a:xfrm>
              <a:off x="5975814" y="422515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2" name="楕円 311"/>
            <p:cNvSpPr/>
            <p:nvPr/>
          </p:nvSpPr>
          <p:spPr>
            <a:xfrm>
              <a:off x="5408900" y="518864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3" name="楕円 312"/>
            <p:cNvSpPr/>
            <p:nvPr/>
          </p:nvSpPr>
          <p:spPr>
            <a:xfrm>
              <a:off x="6039414" y="5162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4" name="楕円 313"/>
            <p:cNvSpPr/>
            <p:nvPr/>
          </p:nvSpPr>
          <p:spPr>
            <a:xfrm>
              <a:off x="5985414" y="5303218"/>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5" name="楕円 314"/>
            <p:cNvSpPr/>
            <p:nvPr/>
          </p:nvSpPr>
          <p:spPr>
            <a:xfrm>
              <a:off x="6232676" y="5195218"/>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6" name="楕円 315"/>
            <p:cNvSpPr/>
            <p:nvPr/>
          </p:nvSpPr>
          <p:spPr>
            <a:xfrm>
              <a:off x="6371938" y="524264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7" name="楕円 316"/>
            <p:cNvSpPr/>
            <p:nvPr/>
          </p:nvSpPr>
          <p:spPr>
            <a:xfrm>
              <a:off x="5921814" y="544294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8" name="楕円 317"/>
            <p:cNvSpPr/>
            <p:nvPr/>
          </p:nvSpPr>
          <p:spPr>
            <a:xfrm>
              <a:off x="6701190" y="5270023"/>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9" name="楕円 318"/>
            <p:cNvSpPr/>
            <p:nvPr/>
          </p:nvSpPr>
          <p:spPr>
            <a:xfrm>
              <a:off x="6337095" y="502617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角丸四角形吹き出し 5"/>
          <p:cNvSpPr/>
          <p:nvPr/>
        </p:nvSpPr>
        <p:spPr>
          <a:xfrm>
            <a:off x="3551403" y="3815253"/>
            <a:ext cx="1800000" cy="360000"/>
          </a:xfrm>
          <a:prstGeom prst="wedgeRoundRectCallout">
            <a:avLst>
              <a:gd name="adj1" fmla="val -49626"/>
              <a:gd name="adj2" fmla="val 167262"/>
              <a:gd name="adj3" fmla="val 16667"/>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Compressed bitset</a:t>
            </a:r>
            <a:endParaRPr kumimoji="1" lang="ja-JP" altLang="en-US" sz="1400" dirty="0">
              <a:solidFill>
                <a:schemeClr val="tx1"/>
              </a:solidFill>
            </a:endParaRPr>
          </a:p>
        </p:txBody>
      </p:sp>
      <p:sp>
        <p:nvSpPr>
          <p:cNvPr id="320" name="角丸四角形吹き出し 319"/>
          <p:cNvSpPr/>
          <p:nvPr/>
        </p:nvSpPr>
        <p:spPr>
          <a:xfrm>
            <a:off x="8704124" y="3809588"/>
            <a:ext cx="3060000" cy="360000"/>
          </a:xfrm>
          <a:prstGeom prst="wedgeRoundRectCallout">
            <a:avLst>
              <a:gd name="adj1" fmla="val -39906"/>
              <a:gd name="adj2" fmla="val 142512"/>
              <a:gd name="adj3" fmla="val 16667"/>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Compressed bitset </a:t>
            </a:r>
            <a:r>
              <a:rPr lang="en-US" altLang="ja-JP" dirty="0" smtClean="0">
                <a:solidFill>
                  <a:schemeClr val="tx1"/>
                </a:solidFill>
              </a:rPr>
              <a:t>+ </a:t>
            </a:r>
            <a:r>
              <a:rPr kumimoji="1" lang="en-US" altLang="ja-JP" sz="1400" dirty="0" smtClean="0">
                <a:solidFill>
                  <a:schemeClr val="tx1"/>
                </a:solidFill>
              </a:rPr>
              <a:t>Inverted list</a:t>
            </a:r>
            <a:endParaRPr kumimoji="1" lang="ja-JP" altLang="en-US" dirty="0">
              <a:solidFill>
                <a:schemeClr val="tx1"/>
              </a:solidFill>
            </a:endParaRPr>
          </a:p>
        </p:txBody>
      </p:sp>
      <p:cxnSp>
        <p:nvCxnSpPr>
          <p:cNvPr id="143" name="直線矢印コネクタ 142"/>
          <p:cNvCxnSpPr/>
          <p:nvPr/>
        </p:nvCxnSpPr>
        <p:spPr>
          <a:xfrm>
            <a:off x="1799961" y="4500179"/>
            <a:ext cx="504193" cy="5151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711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Proposed algorithm</a:t>
            </a:r>
            <a:r>
              <a:rPr lang="en-US" altLang="ja-JP" sz="2400" dirty="0" smtClean="0"/>
              <a:t>: Data structure &amp; </a:t>
            </a:r>
            <a:r>
              <a:rPr lang="en-US" altLang="ja-JP" sz="2400" i="1" dirty="0" smtClean="0">
                <a:solidFill>
                  <a:schemeClr val="bg1"/>
                </a:solidFill>
              </a:rPr>
              <a:t>Lower-bounding</a:t>
            </a:r>
            <a:endParaRPr kumimoji="1" lang="ja-JP" altLang="en-US" sz="3200" i="1" dirty="0">
              <a:solidFill>
                <a:schemeClr val="bg1"/>
              </a:solidFill>
            </a:endParaRPr>
          </a:p>
        </p:txBody>
      </p:sp>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11</a:t>
            </a:fld>
            <a:endParaRPr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328364" y="1129206"/>
                <a:ext cx="11539785" cy="1438855"/>
              </a:xfrm>
              <a:prstGeom prst="rect">
                <a:avLst/>
              </a:prstGeom>
              <a:noFill/>
            </p:spPr>
            <p:txBody>
              <a:bodyPr wrap="square" rtlCol="0">
                <a:spAutoFit/>
              </a:bodyPr>
              <a:lstStyle/>
              <a:p>
                <a:pPr>
                  <a:lnSpc>
                    <a:spcPts val="3500"/>
                  </a:lnSpc>
                </a:pPr>
                <a:r>
                  <a:rPr lang="en-US" altLang="ja-JP" sz="2400" b="1" dirty="0" smtClean="0">
                    <a:solidFill>
                      <a:srgbClr val="002060"/>
                    </a:solidFill>
                  </a:rPr>
                  <a:t>Small-grid </a:t>
                </a:r>
                <a:r>
                  <a:rPr lang="en-US" altLang="ja-JP" b="1" dirty="0" smtClean="0">
                    <a:solidFill>
                      <a:srgbClr val="002060"/>
                    </a:solidFill>
                  </a:rPr>
                  <a:t>(width is </a:t>
                </a:r>
                <a14:m>
                  <m:oMath xmlns:m="http://schemas.openxmlformats.org/officeDocument/2006/math">
                    <m:f>
                      <m:fPr>
                        <m:ctrlPr>
                          <a:rPr lang="en-US" altLang="ja-JP" b="1" i="1" smtClean="0">
                            <a:solidFill>
                              <a:srgbClr val="002060"/>
                            </a:solidFill>
                            <a:latin typeface="Cambria Math" panose="02040503050406030204" pitchFamily="18" charset="0"/>
                          </a:rPr>
                        </m:ctrlPr>
                      </m:fPr>
                      <m:num>
                        <m:r>
                          <a:rPr lang="en-US" altLang="ja-JP" b="1" i="1" smtClean="0">
                            <a:solidFill>
                              <a:srgbClr val="002060"/>
                            </a:solidFill>
                            <a:latin typeface="Cambria Math" panose="02040503050406030204" pitchFamily="18" charset="0"/>
                          </a:rPr>
                          <m:t>𝒓</m:t>
                        </m:r>
                      </m:num>
                      <m:den>
                        <m:rad>
                          <m:radPr>
                            <m:degHide m:val="on"/>
                            <m:ctrlPr>
                              <a:rPr lang="en-US" altLang="ja-JP" b="1" i="1" smtClean="0">
                                <a:solidFill>
                                  <a:srgbClr val="002060"/>
                                </a:solidFill>
                                <a:latin typeface="Cambria Math" panose="02040503050406030204" pitchFamily="18" charset="0"/>
                              </a:rPr>
                            </m:ctrlPr>
                          </m:radPr>
                          <m:deg/>
                          <m:e>
                            <m:r>
                              <a:rPr lang="en-US" altLang="ja-JP" b="1" i="1" smtClean="0">
                                <a:solidFill>
                                  <a:srgbClr val="002060"/>
                                </a:solidFill>
                                <a:latin typeface="Cambria Math" panose="02040503050406030204" pitchFamily="18" charset="0"/>
                              </a:rPr>
                              <m:t>𝒅</m:t>
                            </m:r>
                          </m:e>
                        </m:rad>
                      </m:den>
                    </m:f>
                  </m:oMath>
                </a14:m>
                <a:r>
                  <a:rPr lang="en-US" altLang="ja-JP" b="1" dirty="0" smtClean="0">
                    <a:solidFill>
                      <a:srgbClr val="002060"/>
                    </a:solidFill>
                  </a:rPr>
                  <a:t>)</a:t>
                </a:r>
                <a:r>
                  <a:rPr lang="en-US" altLang="ja-JP" sz="2400" b="1" dirty="0" smtClean="0">
                    <a:solidFill>
                      <a:srgbClr val="002060"/>
                    </a:solidFill>
                  </a:rPr>
                  <a:t>:</a:t>
                </a:r>
              </a:p>
              <a:p>
                <a:pPr marL="457200" indent="-457200">
                  <a:lnSpc>
                    <a:spcPts val="3500"/>
                  </a:lnSpc>
                  <a:buFont typeface="Arial" panose="020B0604020202020204" pitchFamily="34" charset="0"/>
                  <a:buChar char="•"/>
                </a:pPr>
                <a:r>
                  <a:rPr lang="en-US" altLang="ja-JP" sz="2000" dirty="0" smtClean="0"/>
                  <a:t>Each cell </a:t>
                </a:r>
                <a14:m>
                  <m:oMath xmlns:m="http://schemas.openxmlformats.org/officeDocument/2006/math">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𝑐</m:t>
                        </m:r>
                      </m:e>
                      <m:sub>
                        <m:r>
                          <a:rPr lang="en-US" altLang="ja-JP" sz="2000" i="1">
                            <a:latin typeface="Cambria Math" panose="02040503050406030204" pitchFamily="18" charset="0"/>
                          </a:rPr>
                          <m:t>𝐾</m:t>
                        </m:r>
                      </m:sub>
                      <m:sup>
                        <m:r>
                          <a:rPr lang="en-US" altLang="ja-JP" sz="2000" i="1">
                            <a:latin typeface="Cambria Math" panose="02040503050406030204" pitchFamily="18" charset="0"/>
                          </a:rPr>
                          <m:t>𝑠</m:t>
                        </m:r>
                      </m:sup>
                    </m:sSubSup>
                  </m:oMath>
                </a14:m>
                <a:r>
                  <a:rPr lang="en-US" altLang="ja-JP" sz="2000" dirty="0" smtClean="0"/>
                  <a:t> maintains object IDs (</a:t>
                </a:r>
                <a14:m>
                  <m:oMath xmlns:m="http://schemas.openxmlformats.org/officeDocument/2006/math">
                    <m:r>
                      <a:rPr lang="en-US" altLang="ja-JP" sz="2000" i="1">
                        <a:latin typeface="Cambria Math" panose="02040503050406030204" pitchFamily="18" charset="0"/>
                      </a:rPr>
                      <m:t>𝑖</m:t>
                    </m:r>
                  </m:oMath>
                </a14:m>
                <a:r>
                  <a:rPr lang="en-US" altLang="ja-JP" sz="2000" dirty="0" smtClean="0"/>
                  <a:t>) by a compressed bitset </a:t>
                </a:r>
                <a14:m>
                  <m:oMath xmlns:m="http://schemas.openxmlformats.org/officeDocument/2006/math">
                    <m:r>
                      <a:rPr lang="en-US" altLang="ja-JP" sz="2000" b="1">
                        <a:latin typeface="Cambria Math" panose="02040503050406030204" pitchFamily="18" charset="0"/>
                      </a:rPr>
                      <m:t>𝐛</m:t>
                    </m:r>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𝑐</m:t>
                            </m:r>
                          </m:e>
                          <m:sub>
                            <m:r>
                              <a:rPr lang="en-US" altLang="ja-JP" sz="2000" i="1">
                                <a:latin typeface="Cambria Math" panose="02040503050406030204" pitchFamily="18" charset="0"/>
                              </a:rPr>
                              <m:t>𝐾</m:t>
                            </m:r>
                          </m:sub>
                          <m:sup>
                            <m:r>
                              <a:rPr lang="en-US" altLang="ja-JP" sz="2000" i="1">
                                <a:latin typeface="Cambria Math" panose="02040503050406030204" pitchFamily="18" charset="0"/>
                              </a:rPr>
                              <m:t>𝑠</m:t>
                            </m:r>
                          </m:sup>
                        </m:sSubSup>
                      </m:e>
                    </m:d>
                  </m:oMath>
                </a14:m>
                <a:r>
                  <a:rPr lang="ja-JP" altLang="en-US" sz="2000" dirty="0" smtClean="0"/>
                  <a:t> </a:t>
                </a:r>
                <a:r>
                  <a:rPr lang="en-US" altLang="ja-JP" sz="2000" dirty="0" smtClean="0"/>
                  <a:t>(the </a:t>
                </a:r>
                <a14:m>
                  <m:oMath xmlns:m="http://schemas.openxmlformats.org/officeDocument/2006/math">
                    <m:r>
                      <a:rPr lang="en-US" altLang="ja-JP" sz="2000" b="0" i="1" smtClean="0">
                        <a:latin typeface="Cambria Math" panose="02040503050406030204" pitchFamily="18" charset="0"/>
                      </a:rPr>
                      <m:t>𝑖</m:t>
                    </m:r>
                  </m:oMath>
                </a14:m>
                <a:r>
                  <a:rPr lang="en-US" altLang="ja-JP" sz="2000" dirty="0" smtClean="0"/>
                  <a:t>-th bit is 1.)</a:t>
                </a:r>
              </a:p>
              <a:p>
                <a:pPr marL="457200" indent="-457200">
                  <a:lnSpc>
                    <a:spcPts val="3500"/>
                  </a:lnSpc>
                  <a:buFont typeface="Arial" panose="020B0604020202020204" pitchFamily="34" charset="0"/>
                  <a:buChar char="•"/>
                </a:pPr>
                <a:r>
                  <a:rPr lang="en-US" altLang="ja-JP" sz="2000" dirty="0" smtClean="0"/>
                  <a:t>Points </a:t>
                </a:r>
                <a14:m>
                  <m:oMath xmlns:m="http://schemas.openxmlformats.org/officeDocument/2006/math">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𝑝</m:t>
                        </m:r>
                      </m:e>
                      <m:sup>
                        <m:r>
                          <a:rPr lang="en-US" altLang="ja-JP" sz="2000" i="1">
                            <a:latin typeface="Cambria Math" panose="02040503050406030204" pitchFamily="18" charset="0"/>
                          </a:rPr>
                          <m:t>1</m:t>
                        </m:r>
                      </m:sup>
                    </m:sSup>
                    <m:r>
                      <a:rPr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𝑝</m:t>
                        </m:r>
                      </m:e>
                      <m:sup>
                        <m:r>
                          <a:rPr lang="en-US" altLang="ja-JP" sz="2000" i="1">
                            <a:latin typeface="Cambria Math" panose="02040503050406030204" pitchFamily="18" charset="0"/>
                          </a:rPr>
                          <m:t>2</m:t>
                        </m:r>
                      </m:sup>
                    </m:sSup>
                  </m:oMath>
                </a14:m>
                <a:r>
                  <a:rPr lang="en-US" altLang="ja-JP" sz="2000" dirty="0" smtClean="0"/>
                  <a:t> with key </a:t>
                </a:r>
                <a:r>
                  <a:rPr lang="en-US" altLang="ja-JP" sz="2000" i="1" dirty="0" smtClean="0"/>
                  <a:t>K</a:t>
                </a:r>
                <a:r>
                  <a:rPr lang="en-US" altLang="ja-JP" sz="2000" dirty="0" smtClean="0"/>
                  <a:t> have </a:t>
                </a:r>
                <a14:m>
                  <m:oMath xmlns:m="http://schemas.openxmlformats.org/officeDocument/2006/math">
                    <m:r>
                      <a:rPr lang="en-US" altLang="ja-JP" sz="2000" b="0" i="1" smtClean="0">
                        <a:latin typeface="Cambria Math" panose="02040503050406030204" pitchFamily="18" charset="0"/>
                      </a:rPr>
                      <m:t>𝑑𝑖𝑠𝑡</m:t>
                    </m:r>
                    <m:d>
                      <m:dPr>
                        <m:ctrlPr>
                          <a:rPr lang="en-US" altLang="ja-JP" sz="2000" b="0" i="1" smtClean="0">
                            <a:latin typeface="Cambria Math" panose="02040503050406030204" pitchFamily="18" charset="0"/>
                          </a:rPr>
                        </m:ctrlPr>
                      </m:dPr>
                      <m:e>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𝑝</m:t>
                            </m:r>
                          </m:e>
                          <m:sup>
                            <m:r>
                              <a:rPr lang="en-US" altLang="ja-JP" sz="2000" b="0" i="1" smtClean="0">
                                <a:latin typeface="Cambria Math" panose="02040503050406030204" pitchFamily="18" charset="0"/>
                              </a:rPr>
                              <m:t>1</m:t>
                            </m:r>
                          </m:sup>
                        </m:sSup>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𝑝</m:t>
                            </m:r>
                          </m:e>
                          <m:sup>
                            <m:r>
                              <a:rPr lang="en-US" altLang="ja-JP" sz="2000" b="0" i="1" smtClean="0">
                                <a:latin typeface="Cambria Math" panose="02040503050406030204" pitchFamily="18" charset="0"/>
                              </a:rPr>
                              <m:t>2</m:t>
                            </m:r>
                          </m:sup>
                        </m:sSup>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𝑟</m:t>
                    </m:r>
                  </m:oMath>
                </a14:m>
                <a:r>
                  <a:rPr lang="en-US" altLang="ja-JP" sz="2000" dirty="0" smtClean="0"/>
                  <a:t> =&gt;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𝑜</m:t>
                        </m:r>
                      </m:e>
                      <m:sub>
                        <m:r>
                          <a:rPr lang="en-US" altLang="ja-JP" sz="2000" b="0" i="1" smtClean="0">
                            <a:latin typeface="Cambria Math" panose="02040503050406030204" pitchFamily="18" charset="0"/>
                          </a:rPr>
                          <m:t>1</m:t>
                        </m:r>
                      </m:sub>
                    </m:sSub>
                  </m:oMath>
                </a14:m>
                <a:r>
                  <a:rPr lang="en-US" altLang="ja-JP" sz="2000" dirty="0" smtClean="0"/>
                  <a:t> certainly interacts with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𝑜</m:t>
                        </m:r>
                      </m:e>
                      <m:sub>
                        <m:r>
                          <a:rPr lang="en-US" altLang="ja-JP" sz="2000" b="0" i="1" smtClean="0">
                            <a:latin typeface="Cambria Math" panose="02040503050406030204" pitchFamily="18" charset="0"/>
                          </a:rPr>
                          <m:t>2</m:t>
                        </m:r>
                      </m:sub>
                    </m:sSub>
                  </m:oMath>
                </a14:m>
                <a:r>
                  <a:rPr lang="en-US" altLang="ja-JP" sz="2000" dirty="0" smtClean="0"/>
                  <a:t>.</a:t>
                </a:r>
                <a:endParaRPr lang="en-US" altLang="ja-JP" sz="20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28364" y="1129206"/>
                <a:ext cx="11539785" cy="1438855"/>
              </a:xfrm>
              <a:prstGeom prst="rect">
                <a:avLst/>
              </a:prstGeom>
              <a:blipFill>
                <a:blip r:embed="rId3"/>
                <a:stretch>
                  <a:fillRect l="-845" t="-847" b="-33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p:cNvSpPr txBox="1"/>
              <p:nvPr/>
            </p:nvSpPr>
            <p:spPr>
              <a:xfrm>
                <a:off x="328364" y="2709957"/>
                <a:ext cx="11539785" cy="1438855"/>
              </a:xfrm>
              <a:prstGeom prst="rect">
                <a:avLst/>
              </a:prstGeom>
              <a:noFill/>
            </p:spPr>
            <p:txBody>
              <a:bodyPr wrap="square" rtlCol="0">
                <a:spAutoFit/>
              </a:bodyPr>
              <a:lstStyle/>
              <a:p>
                <a:pPr>
                  <a:lnSpc>
                    <a:spcPts val="3500"/>
                  </a:lnSpc>
                </a:pPr>
                <a:r>
                  <a:rPr lang="en-US" altLang="ja-JP" sz="2400" b="1" dirty="0" smtClean="0">
                    <a:solidFill>
                      <a:srgbClr val="002060"/>
                    </a:solidFill>
                  </a:rPr>
                  <a:t>Theorem (Lower-bound):</a:t>
                </a:r>
                <a:br>
                  <a:rPr lang="en-US" altLang="ja-JP" sz="2400" b="1" dirty="0" smtClean="0">
                    <a:solidFill>
                      <a:srgbClr val="002060"/>
                    </a:solidFill>
                  </a:rPr>
                </a:br>
                <a:endParaRPr lang="en-US" altLang="ja-JP" sz="2400" b="1" dirty="0" smtClean="0">
                  <a:solidFill>
                    <a:srgbClr val="002060"/>
                  </a:solidFill>
                </a:endParaRPr>
              </a:p>
              <a:p>
                <a:pPr>
                  <a:lnSpc>
                    <a:spcPts val="3500"/>
                  </a:lnSpc>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𝜏</m:t>
                          </m:r>
                        </m:e>
                        <m:sup>
                          <m:r>
                            <a:rPr lang="en-US" altLang="ja-JP" sz="2400" i="1">
                              <a:latin typeface="Cambria Math" panose="02040503050406030204" pitchFamily="18" charset="0"/>
                            </a:rPr>
                            <m:t>𝑙𝑜𝑤</m:t>
                          </m:r>
                        </m:sup>
                      </m:sSup>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𝑜</m:t>
                              </m:r>
                            </m:e>
                            <m:sub>
                              <m:r>
                                <a:rPr lang="en-US" altLang="ja-JP" sz="2400" i="1">
                                  <a:latin typeface="Cambria Math" panose="02040503050406030204" pitchFamily="18" charset="0"/>
                                </a:rPr>
                                <m:t>𝑖</m:t>
                              </m:r>
                            </m:sub>
                          </m:sSub>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m:t>
                              </m:r>
                              <m:r>
                                <a:rPr lang="en-US" altLang="ja-JP" sz="2400" i="1">
                                  <a:latin typeface="Cambria Math" panose="02040503050406030204" pitchFamily="18" charset="0"/>
                                </a:rPr>
                                <m:t>𝐾</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𝑜</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r>
                                <a:rPr lang="en-US" altLang="ja-JP" sz="2400" i="1">
                                  <a:latin typeface="Cambria Math" panose="02040503050406030204" pitchFamily="18" charset="0"/>
                                </a:rPr>
                                <m:t>𝐿</m:t>
                              </m:r>
                            </m:sub>
                            <m:sup/>
                            <m:e>
                              <m:r>
                                <a:rPr lang="en-US" altLang="ja-JP" sz="2400" b="1">
                                  <a:latin typeface="Cambria Math" panose="02040503050406030204" pitchFamily="18" charset="0"/>
                                </a:rPr>
                                <m:t>𝐛</m:t>
                              </m:r>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𝑐</m:t>
                                      </m:r>
                                    </m:e>
                                    <m:sub>
                                      <m:r>
                                        <a:rPr lang="en-US" altLang="ja-JP" sz="2400" i="1">
                                          <a:latin typeface="Cambria Math" panose="02040503050406030204" pitchFamily="18" charset="0"/>
                                        </a:rPr>
                                        <m:t>𝐾</m:t>
                                      </m:r>
                                    </m:sub>
                                    <m:sup>
                                      <m:r>
                                        <a:rPr lang="en-US" altLang="ja-JP" sz="2400" i="1">
                                          <a:latin typeface="Cambria Math" panose="02040503050406030204" pitchFamily="18" charset="0"/>
                                        </a:rPr>
                                        <m:t>𝑠</m:t>
                                      </m:r>
                                    </m:sup>
                                  </m:sSubSup>
                                </m:e>
                              </m:d>
                            </m:e>
                          </m:nary>
                        </m:e>
                      </m:d>
                      <m:r>
                        <a:rPr lang="en-US" altLang="ja-JP" sz="2400" i="1">
                          <a:latin typeface="Cambria Math" panose="02040503050406030204" pitchFamily="18" charset="0"/>
                        </a:rPr>
                        <m:t>−1≤</m:t>
                      </m:r>
                      <m:r>
                        <a:rPr lang="en-US" altLang="ja-JP" sz="2400" i="1">
                          <a:latin typeface="Cambria Math" panose="02040503050406030204" pitchFamily="18" charset="0"/>
                        </a:rPr>
                        <m:t>𝜏</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𝑜</m:t>
                              </m:r>
                            </m:e>
                            <m:sub>
                              <m:r>
                                <a:rPr lang="en-US" altLang="ja-JP" sz="2400" i="1">
                                  <a:latin typeface="Cambria Math" panose="02040503050406030204" pitchFamily="18" charset="0"/>
                                </a:rPr>
                                <m:t>𝑖</m:t>
                              </m:r>
                            </m:sub>
                          </m:sSub>
                        </m:e>
                      </m:d>
                    </m:oMath>
                  </m:oMathPara>
                </a14:m>
                <a:endParaRPr lang="en-US" altLang="ja-JP" sz="2400" b="1" dirty="0" smtClean="0">
                  <a:solidFill>
                    <a:srgbClr val="002060"/>
                  </a:solidFill>
                </a:endParaRPr>
              </a:p>
            </p:txBody>
          </p:sp>
        </mc:Choice>
        <mc:Fallback xmlns="">
          <p:sp>
            <p:nvSpPr>
              <p:cNvPr id="94" name="テキスト ボックス 93"/>
              <p:cNvSpPr txBox="1">
                <a:spLocks noRot="1" noChangeAspect="1" noMove="1" noResize="1" noEditPoints="1" noAdjustHandles="1" noChangeArrowheads="1" noChangeShapeType="1" noTextEdit="1"/>
              </p:cNvSpPr>
              <p:nvPr/>
            </p:nvSpPr>
            <p:spPr>
              <a:xfrm>
                <a:off x="328364" y="2709957"/>
                <a:ext cx="11539785" cy="1438855"/>
              </a:xfrm>
              <a:prstGeom prst="rect">
                <a:avLst/>
              </a:prstGeom>
              <a:blipFill>
                <a:blip r:embed="rId4"/>
                <a:stretch>
                  <a:fillRect l="-845" t="-53390" b="-128814"/>
                </a:stretch>
              </a:blipFill>
            </p:spPr>
            <p:txBody>
              <a:bodyPr/>
              <a:lstStyle/>
              <a:p>
                <a:r>
                  <a:rPr lang="ja-JP" altLang="en-US">
                    <a:noFill/>
                  </a:rPr>
                  <a:t> </a:t>
                </a:r>
              </a:p>
            </p:txBody>
          </p:sp>
        </mc:Fallback>
      </mc:AlternateContent>
      <p:graphicFrame>
        <p:nvGraphicFramePr>
          <p:cNvPr id="96" name="表 95"/>
          <p:cNvGraphicFramePr>
            <a:graphicFrameLocks noGrp="1"/>
          </p:cNvGraphicFramePr>
          <p:nvPr>
            <p:extLst>
              <p:ext uri="{D42A27DB-BD31-4B8C-83A1-F6EECF244321}">
                <p14:modId xmlns:p14="http://schemas.microsoft.com/office/powerpoint/2010/main" val="3496324139"/>
              </p:ext>
            </p:extLst>
          </p:nvPr>
        </p:nvGraphicFramePr>
        <p:xfrm>
          <a:off x="1775279" y="4482090"/>
          <a:ext cx="2160000" cy="2160000"/>
        </p:xfrm>
        <a:graphic>
          <a:graphicData uri="http://schemas.openxmlformats.org/drawingml/2006/table">
            <a:tbl>
              <a:tblPr firstRow="1" bandRow="1">
                <a:tableStyleId>{2D5ABB26-0587-4C30-8999-92F81FD0307C}</a:tableStyleId>
              </a:tblPr>
              <a:tblGrid>
                <a:gridCol w="540000">
                  <a:extLst>
                    <a:ext uri="{9D8B030D-6E8A-4147-A177-3AD203B41FA5}">
                      <a16:colId xmlns:a16="http://schemas.microsoft.com/office/drawing/2014/main" val="2145562751"/>
                    </a:ext>
                  </a:extLst>
                </a:gridCol>
                <a:gridCol w="540000">
                  <a:extLst>
                    <a:ext uri="{9D8B030D-6E8A-4147-A177-3AD203B41FA5}">
                      <a16:colId xmlns:a16="http://schemas.microsoft.com/office/drawing/2014/main" val="2985972088"/>
                    </a:ext>
                  </a:extLst>
                </a:gridCol>
                <a:gridCol w="540000">
                  <a:extLst>
                    <a:ext uri="{9D8B030D-6E8A-4147-A177-3AD203B41FA5}">
                      <a16:colId xmlns:a16="http://schemas.microsoft.com/office/drawing/2014/main" val="1153562407"/>
                    </a:ext>
                  </a:extLst>
                </a:gridCol>
                <a:gridCol w="540000">
                  <a:extLst>
                    <a:ext uri="{9D8B030D-6E8A-4147-A177-3AD203B41FA5}">
                      <a16:colId xmlns:a16="http://schemas.microsoft.com/office/drawing/2014/main" val="2216519634"/>
                    </a:ext>
                  </a:extLst>
                </a:gridCol>
              </a:tblGrid>
              <a:tr h="54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4127528"/>
                  </a:ext>
                </a:extLst>
              </a:tr>
              <a:tr h="54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5906255"/>
                  </a:ext>
                </a:extLst>
              </a:tr>
              <a:tr h="54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0861832"/>
                  </a:ext>
                </a:extLst>
              </a:tr>
              <a:tr h="54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234139"/>
                  </a:ext>
                </a:extLst>
              </a:tr>
            </a:tbl>
          </a:graphicData>
        </a:graphic>
      </p:graphicFrame>
      <p:sp>
        <p:nvSpPr>
          <p:cNvPr id="98" name="直角三角形 97"/>
          <p:cNvSpPr/>
          <p:nvPr/>
        </p:nvSpPr>
        <p:spPr>
          <a:xfrm rot="2700000">
            <a:off x="4169049" y="5215052"/>
            <a:ext cx="540000" cy="5400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9" name="グループ化 98"/>
          <p:cNvGrpSpPr/>
          <p:nvPr/>
        </p:nvGrpSpPr>
        <p:grpSpPr>
          <a:xfrm>
            <a:off x="4581378" y="4572544"/>
            <a:ext cx="2092813" cy="1938437"/>
            <a:chOff x="5277414" y="3612509"/>
            <a:chExt cx="2092813" cy="1938437"/>
          </a:xfrm>
        </p:grpSpPr>
        <p:sp>
          <p:nvSpPr>
            <p:cNvPr id="100" name="楕円 99"/>
            <p:cNvSpPr/>
            <p:nvPr/>
          </p:nvSpPr>
          <p:spPr>
            <a:xfrm>
              <a:off x="6121659" y="381296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楕円 100"/>
            <p:cNvSpPr/>
            <p:nvPr/>
          </p:nvSpPr>
          <p:spPr>
            <a:xfrm>
              <a:off x="6328059" y="38400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楕円 101"/>
            <p:cNvSpPr/>
            <p:nvPr/>
          </p:nvSpPr>
          <p:spPr>
            <a:xfrm>
              <a:off x="6480459" y="3992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楕円 102"/>
            <p:cNvSpPr/>
            <p:nvPr/>
          </p:nvSpPr>
          <p:spPr>
            <a:xfrm>
              <a:off x="6632859" y="41448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楕円 103"/>
            <p:cNvSpPr/>
            <p:nvPr/>
          </p:nvSpPr>
          <p:spPr>
            <a:xfrm>
              <a:off x="6785259" y="42972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楕円 104"/>
            <p:cNvSpPr/>
            <p:nvPr/>
          </p:nvSpPr>
          <p:spPr>
            <a:xfrm>
              <a:off x="6937659" y="44496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楕円 105"/>
            <p:cNvSpPr/>
            <p:nvPr/>
          </p:nvSpPr>
          <p:spPr>
            <a:xfrm>
              <a:off x="7090059" y="46020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楕円 106"/>
            <p:cNvSpPr/>
            <p:nvPr/>
          </p:nvSpPr>
          <p:spPr>
            <a:xfrm>
              <a:off x="72424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p:cNvSpPr/>
            <p:nvPr/>
          </p:nvSpPr>
          <p:spPr>
            <a:xfrm>
              <a:off x="7262227" y="490685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108"/>
            <p:cNvSpPr/>
            <p:nvPr/>
          </p:nvSpPr>
          <p:spPr>
            <a:xfrm>
              <a:off x="7112242" y="483959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楕円 109"/>
            <p:cNvSpPr/>
            <p:nvPr/>
          </p:nvSpPr>
          <p:spPr>
            <a:xfrm>
              <a:off x="6982059" y="467620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p:cNvSpPr/>
            <p:nvPr/>
          </p:nvSpPr>
          <p:spPr>
            <a:xfrm>
              <a:off x="7036059" y="434377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p:cNvSpPr/>
            <p:nvPr/>
          </p:nvSpPr>
          <p:spPr>
            <a:xfrm>
              <a:off x="68296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p:cNvSpPr/>
            <p:nvPr/>
          </p:nvSpPr>
          <p:spPr>
            <a:xfrm>
              <a:off x="6328059" y="361250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p:cNvSpPr/>
            <p:nvPr/>
          </p:nvSpPr>
          <p:spPr>
            <a:xfrm>
              <a:off x="6686859" y="4808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楕円 114"/>
            <p:cNvSpPr/>
            <p:nvPr/>
          </p:nvSpPr>
          <p:spPr>
            <a:xfrm>
              <a:off x="65152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楕円 115"/>
            <p:cNvSpPr/>
            <p:nvPr/>
          </p:nvSpPr>
          <p:spPr>
            <a:xfrm>
              <a:off x="6632859" y="4971778"/>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楕円 116"/>
            <p:cNvSpPr/>
            <p:nvPr/>
          </p:nvSpPr>
          <p:spPr>
            <a:xfrm>
              <a:off x="6686859" y="51132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楕円 117"/>
            <p:cNvSpPr/>
            <p:nvPr/>
          </p:nvSpPr>
          <p:spPr>
            <a:xfrm>
              <a:off x="6358059" y="483959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楕円 118"/>
            <p:cNvSpPr/>
            <p:nvPr/>
          </p:nvSpPr>
          <p:spPr>
            <a:xfrm>
              <a:off x="5996259" y="393038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楕円 119"/>
            <p:cNvSpPr/>
            <p:nvPr/>
          </p:nvSpPr>
          <p:spPr>
            <a:xfrm>
              <a:off x="7009059" y="417115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p:cNvSpPr/>
            <p:nvPr/>
          </p:nvSpPr>
          <p:spPr>
            <a:xfrm>
              <a:off x="5277414" y="4400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楕円 121"/>
            <p:cNvSpPr/>
            <p:nvPr/>
          </p:nvSpPr>
          <p:spPr>
            <a:xfrm>
              <a:off x="5429814" y="45524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楕円 122"/>
            <p:cNvSpPr/>
            <p:nvPr/>
          </p:nvSpPr>
          <p:spPr>
            <a:xfrm>
              <a:off x="5582214" y="47048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楕円 123"/>
            <p:cNvSpPr/>
            <p:nvPr/>
          </p:nvSpPr>
          <p:spPr>
            <a:xfrm>
              <a:off x="5734614" y="48572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楕円 124"/>
            <p:cNvSpPr/>
            <p:nvPr/>
          </p:nvSpPr>
          <p:spPr>
            <a:xfrm>
              <a:off x="5887014" y="50096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楕円 125"/>
            <p:cNvSpPr/>
            <p:nvPr/>
          </p:nvSpPr>
          <p:spPr>
            <a:xfrm>
              <a:off x="5636214" y="501117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楕円 126"/>
            <p:cNvSpPr/>
            <p:nvPr/>
          </p:nvSpPr>
          <p:spPr>
            <a:xfrm>
              <a:off x="5582214" y="4454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楕円 127"/>
            <p:cNvSpPr/>
            <p:nvPr/>
          </p:nvSpPr>
          <p:spPr>
            <a:xfrm>
              <a:off x="5636214" y="4292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楕円 128"/>
            <p:cNvSpPr/>
            <p:nvPr/>
          </p:nvSpPr>
          <p:spPr>
            <a:xfrm>
              <a:off x="5493414" y="50636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楕円 129"/>
            <p:cNvSpPr/>
            <p:nvPr/>
          </p:nvSpPr>
          <p:spPr>
            <a:xfrm>
              <a:off x="5833014" y="427915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楕円 130"/>
            <p:cNvSpPr/>
            <p:nvPr/>
          </p:nvSpPr>
          <p:spPr>
            <a:xfrm>
              <a:off x="5975814" y="422515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楕円 131"/>
            <p:cNvSpPr/>
            <p:nvPr/>
          </p:nvSpPr>
          <p:spPr>
            <a:xfrm>
              <a:off x="5408900" y="518864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p:cNvSpPr/>
            <p:nvPr/>
          </p:nvSpPr>
          <p:spPr>
            <a:xfrm>
              <a:off x="6039414" y="5162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楕円 133"/>
            <p:cNvSpPr/>
            <p:nvPr/>
          </p:nvSpPr>
          <p:spPr>
            <a:xfrm>
              <a:off x="5985414" y="5303218"/>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楕円 134"/>
            <p:cNvSpPr/>
            <p:nvPr/>
          </p:nvSpPr>
          <p:spPr>
            <a:xfrm>
              <a:off x="6232676" y="5195218"/>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楕円 135"/>
            <p:cNvSpPr/>
            <p:nvPr/>
          </p:nvSpPr>
          <p:spPr>
            <a:xfrm>
              <a:off x="6371938" y="524264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p:cNvSpPr/>
            <p:nvPr/>
          </p:nvSpPr>
          <p:spPr>
            <a:xfrm>
              <a:off x="5921814" y="544294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楕円 137"/>
            <p:cNvSpPr/>
            <p:nvPr/>
          </p:nvSpPr>
          <p:spPr>
            <a:xfrm>
              <a:off x="6701190" y="5270023"/>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p:cNvSpPr/>
            <p:nvPr/>
          </p:nvSpPr>
          <p:spPr>
            <a:xfrm>
              <a:off x="6337095" y="502617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矢印コネクタ 139"/>
          <p:cNvCxnSpPr/>
          <p:nvPr/>
        </p:nvCxnSpPr>
        <p:spPr>
          <a:xfrm>
            <a:off x="1799961" y="4500179"/>
            <a:ext cx="504193" cy="5151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42" name="グループ化 141"/>
          <p:cNvGrpSpPr/>
          <p:nvPr/>
        </p:nvGrpSpPr>
        <p:grpSpPr>
          <a:xfrm>
            <a:off x="1799961" y="4572544"/>
            <a:ext cx="2092813" cy="1938437"/>
            <a:chOff x="5277414" y="3612509"/>
            <a:chExt cx="2092813" cy="1938437"/>
          </a:xfrm>
        </p:grpSpPr>
        <p:sp>
          <p:nvSpPr>
            <p:cNvPr id="143" name="楕円 142"/>
            <p:cNvSpPr/>
            <p:nvPr/>
          </p:nvSpPr>
          <p:spPr>
            <a:xfrm>
              <a:off x="6121659" y="381296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楕円 143"/>
            <p:cNvSpPr/>
            <p:nvPr/>
          </p:nvSpPr>
          <p:spPr>
            <a:xfrm>
              <a:off x="6328059" y="38400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楕円 144"/>
            <p:cNvSpPr/>
            <p:nvPr/>
          </p:nvSpPr>
          <p:spPr>
            <a:xfrm>
              <a:off x="6480459" y="3992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楕円 145"/>
            <p:cNvSpPr/>
            <p:nvPr/>
          </p:nvSpPr>
          <p:spPr>
            <a:xfrm>
              <a:off x="6632859" y="41448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楕円 146"/>
            <p:cNvSpPr/>
            <p:nvPr/>
          </p:nvSpPr>
          <p:spPr>
            <a:xfrm>
              <a:off x="6785259" y="42972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楕円 147"/>
            <p:cNvSpPr/>
            <p:nvPr/>
          </p:nvSpPr>
          <p:spPr>
            <a:xfrm>
              <a:off x="6937659" y="44496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楕円 148"/>
            <p:cNvSpPr/>
            <p:nvPr/>
          </p:nvSpPr>
          <p:spPr>
            <a:xfrm>
              <a:off x="7090059" y="46020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楕円 149"/>
            <p:cNvSpPr/>
            <p:nvPr/>
          </p:nvSpPr>
          <p:spPr>
            <a:xfrm>
              <a:off x="72424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楕円 150"/>
            <p:cNvSpPr/>
            <p:nvPr/>
          </p:nvSpPr>
          <p:spPr>
            <a:xfrm>
              <a:off x="7262227" y="490685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楕円 151"/>
            <p:cNvSpPr/>
            <p:nvPr/>
          </p:nvSpPr>
          <p:spPr>
            <a:xfrm>
              <a:off x="7112242" y="483959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楕円 152"/>
            <p:cNvSpPr/>
            <p:nvPr/>
          </p:nvSpPr>
          <p:spPr>
            <a:xfrm>
              <a:off x="6982059" y="467620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楕円 153"/>
            <p:cNvSpPr/>
            <p:nvPr/>
          </p:nvSpPr>
          <p:spPr>
            <a:xfrm>
              <a:off x="7036059" y="434377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楕円 154"/>
            <p:cNvSpPr/>
            <p:nvPr/>
          </p:nvSpPr>
          <p:spPr>
            <a:xfrm>
              <a:off x="68296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楕円 155"/>
            <p:cNvSpPr/>
            <p:nvPr/>
          </p:nvSpPr>
          <p:spPr>
            <a:xfrm>
              <a:off x="6328059" y="361250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楕円 156"/>
            <p:cNvSpPr/>
            <p:nvPr/>
          </p:nvSpPr>
          <p:spPr>
            <a:xfrm>
              <a:off x="6686859" y="4808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楕円 157"/>
            <p:cNvSpPr/>
            <p:nvPr/>
          </p:nvSpPr>
          <p:spPr>
            <a:xfrm>
              <a:off x="65152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楕円 158"/>
            <p:cNvSpPr/>
            <p:nvPr/>
          </p:nvSpPr>
          <p:spPr>
            <a:xfrm>
              <a:off x="6632859" y="4971778"/>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楕円 159"/>
            <p:cNvSpPr/>
            <p:nvPr/>
          </p:nvSpPr>
          <p:spPr>
            <a:xfrm>
              <a:off x="6686859" y="51132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楕円 160"/>
            <p:cNvSpPr/>
            <p:nvPr/>
          </p:nvSpPr>
          <p:spPr>
            <a:xfrm>
              <a:off x="6358059" y="483959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楕円 161"/>
            <p:cNvSpPr/>
            <p:nvPr/>
          </p:nvSpPr>
          <p:spPr>
            <a:xfrm>
              <a:off x="5996259" y="393038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楕円 162"/>
            <p:cNvSpPr/>
            <p:nvPr/>
          </p:nvSpPr>
          <p:spPr>
            <a:xfrm>
              <a:off x="7009059" y="417115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楕円 163"/>
            <p:cNvSpPr/>
            <p:nvPr/>
          </p:nvSpPr>
          <p:spPr>
            <a:xfrm>
              <a:off x="5277414" y="4400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楕円 164"/>
            <p:cNvSpPr/>
            <p:nvPr/>
          </p:nvSpPr>
          <p:spPr>
            <a:xfrm>
              <a:off x="5429814" y="45524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楕円 165"/>
            <p:cNvSpPr/>
            <p:nvPr/>
          </p:nvSpPr>
          <p:spPr>
            <a:xfrm>
              <a:off x="5582214" y="47048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楕円 166"/>
            <p:cNvSpPr/>
            <p:nvPr/>
          </p:nvSpPr>
          <p:spPr>
            <a:xfrm>
              <a:off x="5734614" y="48572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楕円 167"/>
            <p:cNvSpPr/>
            <p:nvPr/>
          </p:nvSpPr>
          <p:spPr>
            <a:xfrm>
              <a:off x="5887014" y="50096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楕円 168"/>
            <p:cNvSpPr/>
            <p:nvPr/>
          </p:nvSpPr>
          <p:spPr>
            <a:xfrm>
              <a:off x="5636214" y="501117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楕円 169"/>
            <p:cNvSpPr/>
            <p:nvPr/>
          </p:nvSpPr>
          <p:spPr>
            <a:xfrm>
              <a:off x="5582214" y="4454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楕円 170"/>
            <p:cNvSpPr/>
            <p:nvPr/>
          </p:nvSpPr>
          <p:spPr>
            <a:xfrm>
              <a:off x="5636214" y="4292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楕円 171"/>
            <p:cNvSpPr/>
            <p:nvPr/>
          </p:nvSpPr>
          <p:spPr>
            <a:xfrm>
              <a:off x="5493414" y="50636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楕円 172"/>
            <p:cNvSpPr/>
            <p:nvPr/>
          </p:nvSpPr>
          <p:spPr>
            <a:xfrm>
              <a:off x="5833014" y="427915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楕円 173"/>
            <p:cNvSpPr/>
            <p:nvPr/>
          </p:nvSpPr>
          <p:spPr>
            <a:xfrm>
              <a:off x="5975814" y="422515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楕円 174"/>
            <p:cNvSpPr/>
            <p:nvPr/>
          </p:nvSpPr>
          <p:spPr>
            <a:xfrm>
              <a:off x="5408900" y="518864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楕円 175"/>
            <p:cNvSpPr/>
            <p:nvPr/>
          </p:nvSpPr>
          <p:spPr>
            <a:xfrm>
              <a:off x="6039414" y="5162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楕円 176"/>
            <p:cNvSpPr/>
            <p:nvPr/>
          </p:nvSpPr>
          <p:spPr>
            <a:xfrm>
              <a:off x="5985414" y="5303218"/>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楕円 177"/>
            <p:cNvSpPr/>
            <p:nvPr/>
          </p:nvSpPr>
          <p:spPr>
            <a:xfrm>
              <a:off x="6232676" y="5195218"/>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楕円 178"/>
            <p:cNvSpPr/>
            <p:nvPr/>
          </p:nvSpPr>
          <p:spPr>
            <a:xfrm>
              <a:off x="6371938" y="524264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楕円 179"/>
            <p:cNvSpPr/>
            <p:nvPr/>
          </p:nvSpPr>
          <p:spPr>
            <a:xfrm>
              <a:off x="5921814" y="544294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楕円 180"/>
            <p:cNvSpPr/>
            <p:nvPr/>
          </p:nvSpPr>
          <p:spPr>
            <a:xfrm>
              <a:off x="6701190" y="5270023"/>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楕円 181"/>
            <p:cNvSpPr/>
            <p:nvPr/>
          </p:nvSpPr>
          <p:spPr>
            <a:xfrm>
              <a:off x="6337095" y="502617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mc:Choice xmlns:a14="http://schemas.microsoft.com/office/drawing/2010/main" Requires="a14">
          <p:sp>
            <p:nvSpPr>
              <p:cNvPr id="184" name="角丸四角形吹き出し 183"/>
              <p:cNvSpPr/>
              <p:nvPr/>
            </p:nvSpPr>
            <p:spPr>
              <a:xfrm>
                <a:off x="7357559" y="4399102"/>
                <a:ext cx="4500000" cy="1440000"/>
              </a:xfrm>
              <a:prstGeom prst="wedgeRoundRectCallout">
                <a:avLst>
                  <a:gd name="adj1" fmla="val -68773"/>
                  <a:gd name="adj2" fmla="val -62328"/>
                  <a:gd name="adj3" fmla="val 16667"/>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nSpc>
                    <a:spcPts val="2500"/>
                  </a:lnSpc>
                </a:pPr>
                <a:r>
                  <a:rPr lang="en-US" altLang="ja-JP" b="1" dirty="0" smtClean="0">
                    <a:solidFill>
                      <a:schemeClr val="tx1"/>
                    </a:solidFill>
                  </a:rPr>
                  <a:t>The cost of OR operation is proportional to </a:t>
                </a:r>
                <a14:m>
                  <m:oMath xmlns:m="http://schemas.openxmlformats.org/officeDocument/2006/math">
                    <m:d>
                      <m:dPr>
                        <m:begChr m:val="|"/>
                        <m:endChr m:val="|"/>
                        <m:ctrlPr>
                          <a:rPr lang="en-US" altLang="ja-JP" b="1" i="1" smtClean="0">
                            <a:solidFill>
                              <a:schemeClr val="tx1"/>
                            </a:solidFill>
                            <a:latin typeface="Cambria Math" panose="02040503050406030204" pitchFamily="18" charset="0"/>
                          </a:rPr>
                        </m:ctrlPr>
                      </m:dPr>
                      <m:e>
                        <m:r>
                          <a:rPr lang="en-US" altLang="ja-JP" b="1">
                            <a:solidFill>
                              <a:schemeClr val="tx1"/>
                            </a:solidFill>
                            <a:latin typeface="Cambria Math" panose="02040503050406030204" pitchFamily="18" charset="0"/>
                          </a:rPr>
                          <m:t>𝐛</m:t>
                        </m:r>
                        <m:d>
                          <m:dPr>
                            <m:ctrlPr>
                              <a:rPr lang="en-US" altLang="ja-JP" i="1">
                                <a:solidFill>
                                  <a:schemeClr val="tx1"/>
                                </a:solidFill>
                                <a:latin typeface="Cambria Math" panose="02040503050406030204" pitchFamily="18" charset="0"/>
                              </a:rPr>
                            </m:ctrlPr>
                          </m:dPr>
                          <m:e>
                            <m:sSubSup>
                              <m:sSubSupPr>
                                <m:ctrlPr>
                                  <a:rPr lang="en-US" altLang="ja-JP" i="1">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𝑐</m:t>
                                </m:r>
                              </m:e>
                              <m:sub>
                                <m:r>
                                  <a:rPr lang="en-US" altLang="ja-JP" i="1">
                                    <a:solidFill>
                                      <a:schemeClr val="tx1"/>
                                    </a:solidFill>
                                    <a:latin typeface="Cambria Math" panose="02040503050406030204" pitchFamily="18" charset="0"/>
                                  </a:rPr>
                                  <m:t>𝐾</m:t>
                                </m:r>
                              </m:sub>
                              <m:sup>
                                <m:r>
                                  <a:rPr lang="en-US" altLang="ja-JP" i="1">
                                    <a:solidFill>
                                      <a:schemeClr val="tx1"/>
                                    </a:solidFill>
                                    <a:latin typeface="Cambria Math" panose="02040503050406030204" pitchFamily="18" charset="0"/>
                                  </a:rPr>
                                  <m:t>𝑠</m:t>
                                </m:r>
                              </m:sup>
                            </m:sSubSup>
                          </m:e>
                        </m:d>
                      </m:e>
                    </m:d>
                  </m:oMath>
                </a14:m>
                <a:r>
                  <a:rPr lang="en-US" altLang="ja-JP" b="1" dirty="0" smtClean="0">
                    <a:solidFill>
                      <a:schemeClr val="tx1"/>
                    </a:solidFill>
                  </a:rPr>
                  <a:t> in byte.</a:t>
                </a:r>
              </a:p>
              <a:p>
                <a:pPr>
                  <a:lnSpc>
                    <a:spcPts val="2500"/>
                  </a:lnSpc>
                </a:pPr>
                <a:r>
                  <a:rPr lang="en-US" altLang="ja-JP" sz="1600" dirty="0" smtClean="0">
                    <a:solidFill>
                      <a:schemeClr val="tx1"/>
                    </a:solidFill>
                  </a:rPr>
                  <a:t>-&gt;</a:t>
                </a:r>
                <a:r>
                  <a:rPr kumimoji="1" lang="ja-JP" altLang="en-US" sz="1600" dirty="0" smtClean="0">
                    <a:solidFill>
                      <a:schemeClr val="tx1"/>
                    </a:solidFill>
                  </a:rPr>
                  <a:t> </a:t>
                </a:r>
                <a:r>
                  <a:rPr kumimoji="1" lang="en-US" altLang="ja-JP" sz="1600" dirty="0" smtClean="0">
                    <a:solidFill>
                      <a:schemeClr val="tx1"/>
                    </a:solidFill>
                  </a:rPr>
                  <a:t>compressed bitset is 1/100 size compared with </a:t>
                </a:r>
                <a:r>
                  <a:rPr kumimoji="1" lang="en-US" altLang="ja-JP" sz="1600" smtClean="0">
                    <a:solidFill>
                      <a:schemeClr val="tx1"/>
                    </a:solidFill>
                  </a:rPr>
                  <a:t>uncompressed </a:t>
                </a:r>
                <a:r>
                  <a:rPr kumimoji="1" lang="en-US" altLang="ja-JP" sz="1600" smtClean="0">
                    <a:solidFill>
                      <a:schemeClr val="tx1"/>
                    </a:solidFill>
                  </a:rPr>
                  <a:t>one </a:t>
                </a:r>
                <a:r>
                  <a:rPr kumimoji="1" lang="en-US" altLang="ja-JP" sz="1600" dirty="0" smtClean="0">
                    <a:solidFill>
                      <a:schemeClr val="tx1"/>
                    </a:solidFill>
                  </a:rPr>
                  <a:t>in real datasets!</a:t>
                </a:r>
                <a:endParaRPr kumimoji="1" lang="ja-JP" altLang="en-US" sz="1600" dirty="0">
                  <a:solidFill>
                    <a:schemeClr val="tx1"/>
                  </a:solidFill>
                </a:endParaRPr>
              </a:p>
            </p:txBody>
          </p:sp>
        </mc:Choice>
        <mc:Fallback>
          <p:sp>
            <p:nvSpPr>
              <p:cNvPr id="184" name="角丸四角形吹き出し 183"/>
              <p:cNvSpPr>
                <a:spLocks noRot="1" noChangeAspect="1" noMove="1" noResize="1" noEditPoints="1" noAdjustHandles="1" noChangeArrowheads="1" noChangeShapeType="1" noTextEdit="1"/>
              </p:cNvSpPr>
              <p:nvPr/>
            </p:nvSpPr>
            <p:spPr>
              <a:xfrm>
                <a:off x="7357559" y="4399102"/>
                <a:ext cx="4500000" cy="1440000"/>
              </a:xfrm>
              <a:prstGeom prst="wedgeRoundRectCallout">
                <a:avLst>
                  <a:gd name="adj1" fmla="val -68773"/>
                  <a:gd name="adj2" fmla="val -62328"/>
                  <a:gd name="adj3" fmla="val 16667"/>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p:cNvSpPr txBox="1"/>
              <p:nvPr/>
            </p:nvSpPr>
            <p:spPr>
              <a:xfrm>
                <a:off x="1727324" y="4695737"/>
                <a:ext cx="40088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𝑟</m:t>
                      </m:r>
                    </m:oMath>
                  </m:oMathPara>
                </a14:m>
                <a:endParaRPr kumimoji="1" lang="ja-JP" altLang="en-US" sz="1400" dirty="0"/>
              </a:p>
            </p:txBody>
          </p:sp>
        </mc:Choice>
        <mc:Fallback xmlns="">
          <p:sp>
            <p:nvSpPr>
              <p:cNvPr id="93" name="テキスト ボックス 92"/>
              <p:cNvSpPr txBox="1">
                <a:spLocks noRot="1" noChangeAspect="1" noMove="1" noResize="1" noEditPoints="1" noAdjustHandles="1" noChangeArrowheads="1" noChangeShapeType="1" noTextEdit="1"/>
              </p:cNvSpPr>
              <p:nvPr/>
            </p:nvSpPr>
            <p:spPr>
              <a:xfrm>
                <a:off x="1727324" y="4695737"/>
                <a:ext cx="400882" cy="307777"/>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644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18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6" name="テキスト ボックス 95"/>
              <p:cNvSpPr txBox="1"/>
              <p:nvPr/>
            </p:nvSpPr>
            <p:spPr>
              <a:xfrm>
                <a:off x="328364" y="3040874"/>
                <a:ext cx="11539785" cy="1438855"/>
              </a:xfrm>
              <a:prstGeom prst="rect">
                <a:avLst/>
              </a:prstGeom>
              <a:noFill/>
            </p:spPr>
            <p:txBody>
              <a:bodyPr wrap="square" rtlCol="0">
                <a:spAutoFit/>
              </a:bodyPr>
              <a:lstStyle/>
              <a:p>
                <a:pPr>
                  <a:lnSpc>
                    <a:spcPts val="3500"/>
                  </a:lnSpc>
                </a:pPr>
                <a:r>
                  <a:rPr lang="en-US" altLang="ja-JP" sz="2400" b="1" dirty="0" smtClean="0">
                    <a:solidFill>
                      <a:srgbClr val="002060"/>
                    </a:solidFill>
                  </a:rPr>
                  <a:t>Theorem (Upper-bound):</a:t>
                </a:r>
                <a:br>
                  <a:rPr lang="en-US" altLang="ja-JP" sz="2400" b="1" dirty="0" smtClean="0">
                    <a:solidFill>
                      <a:srgbClr val="002060"/>
                    </a:solidFill>
                  </a:rPr>
                </a:br>
                <a:endParaRPr lang="en-US" altLang="ja-JP" sz="2400" b="1" dirty="0" smtClean="0">
                  <a:solidFill>
                    <a:srgbClr val="002060"/>
                  </a:solidFill>
                </a:endParaRPr>
              </a:p>
              <a:p>
                <a:pPr>
                  <a:lnSpc>
                    <a:spcPts val="3500"/>
                  </a:lnSpc>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𝜏</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𝑜</m:t>
                              </m:r>
                            </m:e>
                            <m:sub>
                              <m:r>
                                <a:rPr lang="en-US" altLang="ja-JP" sz="2400" i="1">
                                  <a:latin typeface="Cambria Math" panose="02040503050406030204" pitchFamily="18" charset="0"/>
                                </a:rPr>
                                <m:t>𝑖</m:t>
                              </m:r>
                            </m:sub>
                          </m:sSub>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m:t>
                              </m:r>
                              <m:r>
                                <a:rPr lang="en-US" altLang="ja-JP" sz="2400" i="1">
                                  <a:latin typeface="Cambria Math" panose="02040503050406030204" pitchFamily="18" charset="0"/>
                                </a:rPr>
                                <m:t>𝐾</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𝑜</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𝐿</m:t>
                                  </m:r>
                                </m:e>
                                <m:sup>
                                  <m:r>
                                    <a:rPr lang="en-US" altLang="ja-JP" sz="2400" i="1">
                                      <a:latin typeface="Cambria Math" panose="02040503050406030204" pitchFamily="18" charset="0"/>
                                    </a:rPr>
                                    <m:t>′</m:t>
                                  </m:r>
                                </m:sup>
                              </m:sSup>
                            </m:sub>
                            <m:sup/>
                            <m:e>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𝐛</m:t>
                                  </m:r>
                                </m:e>
                                <m:sup>
                                  <m:r>
                                    <a:rPr lang="en-US" altLang="ja-JP" sz="2400" i="1">
                                      <a:latin typeface="Cambria Math" panose="02040503050406030204" pitchFamily="18" charset="0"/>
                                    </a:rPr>
                                    <m:t>𝑎𝑑𝑗</m:t>
                                  </m:r>
                                </m:sup>
                              </m:sSup>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𝑐</m:t>
                                      </m:r>
                                    </m:e>
                                    <m:sub>
                                      <m:r>
                                        <a:rPr lang="en-US" altLang="ja-JP" sz="2400" i="1">
                                          <a:latin typeface="Cambria Math" panose="02040503050406030204" pitchFamily="18" charset="0"/>
                                        </a:rPr>
                                        <m:t>𝐾</m:t>
                                      </m:r>
                                    </m:sub>
                                    <m:sup>
                                      <m:r>
                                        <a:rPr lang="en-US" altLang="ja-JP" sz="2400" i="1">
                                          <a:latin typeface="Cambria Math" panose="02040503050406030204" pitchFamily="18" charset="0"/>
                                        </a:rPr>
                                        <m:t>𝑙</m:t>
                                      </m:r>
                                    </m:sup>
                                  </m:sSubSup>
                                </m:e>
                              </m:d>
                            </m:e>
                          </m:nary>
                        </m:e>
                      </m:d>
                      <m:r>
                        <a:rPr lang="en-US" altLang="ja-JP" sz="2400" i="1">
                          <a:latin typeface="Cambria Math" panose="02040503050406030204" pitchFamily="18" charset="0"/>
                        </a:rPr>
                        <m:t>−1=</m:t>
                      </m:r>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𝜏</m:t>
                          </m:r>
                        </m:e>
                        <m:sup>
                          <m:r>
                            <a:rPr lang="en-US" altLang="ja-JP" sz="2400" i="1">
                              <a:latin typeface="Cambria Math" panose="02040503050406030204" pitchFamily="18" charset="0"/>
                            </a:rPr>
                            <m:t>𝑢𝑝𝑝</m:t>
                          </m:r>
                        </m:sup>
                      </m:sSup>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𝑜</m:t>
                              </m:r>
                            </m:e>
                            <m:sub>
                              <m:r>
                                <a:rPr lang="en-US" altLang="ja-JP" sz="2400" i="1">
                                  <a:latin typeface="Cambria Math" panose="02040503050406030204" pitchFamily="18" charset="0"/>
                                </a:rPr>
                                <m:t>𝑖</m:t>
                              </m:r>
                            </m:sub>
                          </m:sSub>
                        </m:e>
                      </m:d>
                    </m:oMath>
                  </m:oMathPara>
                </a14:m>
                <a:endParaRPr lang="en-US" altLang="ja-JP" sz="2400" b="1" dirty="0" smtClean="0">
                  <a:solidFill>
                    <a:srgbClr val="002060"/>
                  </a:solidFill>
                </a:endParaRPr>
              </a:p>
            </p:txBody>
          </p:sp>
        </mc:Choice>
        <mc:Fallback xmlns="">
          <p:sp>
            <p:nvSpPr>
              <p:cNvPr id="96" name="テキスト ボックス 95"/>
              <p:cNvSpPr txBox="1">
                <a:spLocks noRot="1" noChangeAspect="1" noMove="1" noResize="1" noEditPoints="1" noAdjustHandles="1" noChangeArrowheads="1" noChangeShapeType="1" noTextEdit="1"/>
              </p:cNvSpPr>
              <p:nvPr/>
            </p:nvSpPr>
            <p:spPr>
              <a:xfrm>
                <a:off x="328364" y="3040874"/>
                <a:ext cx="11539785" cy="1438855"/>
              </a:xfrm>
              <a:prstGeom prst="rect">
                <a:avLst/>
              </a:prstGeom>
              <a:blipFill>
                <a:blip r:embed="rId3"/>
                <a:stretch>
                  <a:fillRect l="-845" t="-53814" b="-128390"/>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normAutofit/>
          </a:bodyPr>
          <a:lstStyle/>
          <a:p>
            <a:r>
              <a:rPr kumimoji="1" lang="en-US" altLang="ja-JP" dirty="0" smtClean="0"/>
              <a:t>Proposed algorithm</a:t>
            </a:r>
            <a:r>
              <a:rPr lang="en-US" altLang="ja-JP" sz="2400" dirty="0" smtClean="0"/>
              <a:t>: Data structure &amp; </a:t>
            </a:r>
            <a:r>
              <a:rPr lang="en-US" altLang="ja-JP" sz="2400" i="1" dirty="0" smtClean="0">
                <a:solidFill>
                  <a:schemeClr val="bg1"/>
                </a:solidFill>
              </a:rPr>
              <a:t>Upper-bounding</a:t>
            </a:r>
            <a:endParaRPr kumimoji="1" lang="ja-JP" altLang="en-US" sz="3200" i="1" dirty="0">
              <a:solidFill>
                <a:schemeClr val="bg1"/>
              </a:solidFill>
            </a:endParaRPr>
          </a:p>
        </p:txBody>
      </p:sp>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12</a:t>
            </a:fld>
            <a:endParaRPr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328364" y="1129206"/>
                <a:ext cx="11663038" cy="1887696"/>
              </a:xfrm>
              <a:prstGeom prst="rect">
                <a:avLst/>
              </a:prstGeom>
              <a:noFill/>
            </p:spPr>
            <p:txBody>
              <a:bodyPr wrap="square" rtlCol="0">
                <a:spAutoFit/>
              </a:bodyPr>
              <a:lstStyle/>
              <a:p>
                <a:pPr>
                  <a:lnSpc>
                    <a:spcPts val="3500"/>
                  </a:lnSpc>
                </a:pPr>
                <a:r>
                  <a:rPr lang="en-US" altLang="ja-JP" sz="2400" b="1" dirty="0" smtClean="0">
                    <a:solidFill>
                      <a:srgbClr val="002060"/>
                    </a:solidFill>
                  </a:rPr>
                  <a:t>Large-grid </a:t>
                </a:r>
                <a:r>
                  <a:rPr lang="en-US" altLang="ja-JP" b="1" dirty="0" smtClean="0">
                    <a:solidFill>
                      <a:srgbClr val="002060"/>
                    </a:solidFill>
                  </a:rPr>
                  <a:t>(</a:t>
                </a:r>
                <a:r>
                  <a:rPr lang="en-US" altLang="ja-JP" b="1" dirty="0">
                    <a:solidFill>
                      <a:srgbClr val="002060"/>
                    </a:solidFill>
                  </a:rPr>
                  <a:t>width </a:t>
                </a:r>
                <a:r>
                  <a:rPr lang="en-US" altLang="ja-JP" b="1" dirty="0" smtClean="0">
                    <a:solidFill>
                      <a:srgbClr val="002060"/>
                    </a:solidFill>
                  </a:rPr>
                  <a:t>is </a:t>
                </a:r>
                <a14:m>
                  <m:oMath xmlns:m="http://schemas.openxmlformats.org/officeDocument/2006/math">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𝑟</m:t>
                        </m:r>
                      </m:e>
                    </m:d>
                  </m:oMath>
                </a14:m>
                <a:r>
                  <a:rPr lang="en-US" altLang="ja-JP" b="1" dirty="0">
                    <a:solidFill>
                      <a:srgbClr val="002060"/>
                    </a:solidFill>
                  </a:rPr>
                  <a:t>)</a:t>
                </a:r>
                <a:r>
                  <a:rPr lang="en-US" altLang="ja-JP" sz="2400" b="1" dirty="0" smtClean="0">
                    <a:solidFill>
                      <a:srgbClr val="002060"/>
                    </a:solidFill>
                  </a:rPr>
                  <a:t>:</a:t>
                </a:r>
              </a:p>
              <a:p>
                <a:pPr marL="457200" indent="-457200">
                  <a:lnSpc>
                    <a:spcPts val="3500"/>
                  </a:lnSpc>
                  <a:buFont typeface="Arial" panose="020B0604020202020204" pitchFamily="34" charset="0"/>
                  <a:buChar char="•"/>
                </a:pPr>
                <a:r>
                  <a:rPr lang="en-US" altLang="ja-JP" sz="2000" dirty="0" smtClean="0"/>
                  <a:t>Each cell </a:t>
                </a:r>
                <a14:m>
                  <m:oMath xmlns:m="http://schemas.openxmlformats.org/officeDocument/2006/math">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𝑐</m:t>
                        </m:r>
                      </m:e>
                      <m:sub>
                        <m:r>
                          <a:rPr lang="en-US" altLang="ja-JP" sz="2000" i="1">
                            <a:latin typeface="Cambria Math" panose="02040503050406030204" pitchFamily="18" charset="0"/>
                          </a:rPr>
                          <m:t>𝐾</m:t>
                        </m:r>
                      </m:sub>
                      <m:sup>
                        <m:r>
                          <a:rPr lang="en-US" altLang="ja-JP" sz="2000" i="1">
                            <a:latin typeface="Cambria Math" panose="02040503050406030204" pitchFamily="18" charset="0"/>
                          </a:rPr>
                          <m:t>𝑙</m:t>
                        </m:r>
                      </m:sup>
                    </m:sSubSup>
                  </m:oMath>
                </a14:m>
                <a:r>
                  <a:rPr lang="en-US" altLang="ja-JP" sz="2000" dirty="0" smtClean="0"/>
                  <a:t> has a compressed bitset </a:t>
                </a:r>
                <a14:m>
                  <m:oMath xmlns:m="http://schemas.openxmlformats.org/officeDocument/2006/math">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𝐛</m:t>
                        </m:r>
                      </m:e>
                      <m:sup>
                        <m:r>
                          <a:rPr lang="en-US" altLang="ja-JP" sz="2000" i="1">
                            <a:latin typeface="Cambria Math" panose="02040503050406030204" pitchFamily="18" charset="0"/>
                          </a:rPr>
                          <m:t>𝑎𝑑𝑗</m:t>
                        </m:r>
                      </m:sup>
                    </m:sSup>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𝑐</m:t>
                            </m:r>
                          </m:e>
                          <m:sub>
                            <m:r>
                              <a:rPr lang="en-US" altLang="ja-JP" sz="2000" i="1">
                                <a:latin typeface="Cambria Math" panose="02040503050406030204" pitchFamily="18" charset="0"/>
                              </a:rPr>
                              <m:t>𝐾</m:t>
                            </m:r>
                          </m:sub>
                          <m:sup>
                            <m:r>
                              <a:rPr lang="en-US" altLang="ja-JP" sz="2000" i="1">
                                <a:latin typeface="Cambria Math" panose="02040503050406030204" pitchFamily="18" charset="0"/>
                              </a:rPr>
                              <m:t>𝑙</m:t>
                            </m:r>
                          </m:sup>
                        </m:sSubSup>
                      </m:e>
                    </m:d>
                  </m:oMath>
                </a14:m>
                <a:r>
                  <a:rPr lang="en-US" altLang="ja-JP" sz="2000" dirty="0" smtClean="0"/>
                  <a:t> maintaining object IDs of points mapped to</a:t>
                </a:r>
                <a:br>
                  <a:rPr lang="en-US" altLang="ja-JP" sz="2000" dirty="0" smtClean="0"/>
                </a:br>
                <a:r>
                  <a:rPr lang="en-US" altLang="ja-JP" sz="2000" dirty="0" smtClean="0"/>
                  <a:t>this cell or its neighbor cells</a:t>
                </a:r>
              </a:p>
              <a:p>
                <a:pPr marL="457200" indent="-457200">
                  <a:lnSpc>
                    <a:spcPts val="3500"/>
                  </a:lnSpc>
                  <a:buFont typeface="Arial" panose="020B0604020202020204" pitchFamily="34" charset="0"/>
                  <a:buChar char="•"/>
                </a:pPr>
                <a:r>
                  <a:rPr lang="en-US" altLang="ja-JP" sz="2000" dirty="0" smtClean="0"/>
                  <a:t>For a point</a:t>
                </a:r>
                <a:r>
                  <a:rPr lang="ja-JP" altLang="en-US" sz="2000" dirty="0" smtClean="0"/>
                  <a:t> </a:t>
                </a:r>
                <a14:m>
                  <m:oMath xmlns:m="http://schemas.openxmlformats.org/officeDocument/2006/math">
                    <m:r>
                      <a:rPr lang="en-US" altLang="ja-JP" sz="2000" b="0" i="1" smtClean="0">
                        <a:latin typeface="Cambria Math" panose="02040503050406030204" pitchFamily="18" charset="0"/>
                      </a:rPr>
                      <m:t>𝑝</m:t>
                    </m:r>
                  </m:oMath>
                </a14:m>
                <a:r>
                  <a:rPr lang="en-US" altLang="ja-JP" sz="2000" dirty="0" smtClean="0"/>
                  <a:t> with key </a:t>
                </a:r>
                <a:r>
                  <a:rPr lang="en-US" altLang="ja-JP" sz="2000" i="1" dirty="0" smtClean="0"/>
                  <a:t>K</a:t>
                </a:r>
                <a:r>
                  <a:rPr lang="en-US" altLang="ja-JP" sz="2000" dirty="0" smtClean="0"/>
                  <a:t>, points </a:t>
                </a:r>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𝑝</m:t>
                        </m:r>
                      </m:e>
                      <m:sup>
                        <m:r>
                          <a:rPr lang="en-US" altLang="ja-JP" sz="2000" b="0" i="1" smtClean="0">
                            <a:latin typeface="Cambria Math" panose="02040503050406030204" pitchFamily="18" charset="0"/>
                          </a:rPr>
                          <m:t>′</m:t>
                        </m:r>
                      </m:sup>
                    </m:sSup>
                  </m:oMath>
                </a14:m>
                <a:r>
                  <a:rPr lang="en-US" altLang="ja-JP" sz="2000" dirty="0" smtClean="0"/>
                  <a:t> that can have </a:t>
                </a:r>
                <a14:m>
                  <m:oMath xmlns:m="http://schemas.openxmlformats.org/officeDocument/2006/math">
                    <m:r>
                      <a:rPr lang="en-US" altLang="ja-JP" sz="2000" b="0" i="1" smtClean="0">
                        <a:latin typeface="Cambria Math" panose="02040503050406030204" pitchFamily="18" charset="0"/>
                      </a:rPr>
                      <m:t>𝑑𝑖𝑠𝑡</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𝑝</m:t>
                            </m:r>
                          </m:e>
                          <m:sup>
                            <m:r>
                              <a:rPr lang="en-US" altLang="ja-JP" sz="2000" b="0" i="1" smtClean="0">
                                <a:latin typeface="Cambria Math" panose="02040503050406030204" pitchFamily="18" charset="0"/>
                              </a:rPr>
                              <m:t>′</m:t>
                            </m:r>
                          </m:sup>
                        </m:sSup>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𝑟</m:t>
                    </m:r>
                  </m:oMath>
                </a14:m>
                <a:r>
                  <a:rPr lang="en-US" altLang="ja-JP" sz="2000" dirty="0" smtClean="0"/>
                  <a:t> exist only in </a:t>
                </a:r>
                <a14:m>
                  <m:oMath xmlns:m="http://schemas.openxmlformats.org/officeDocument/2006/math">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𝑐</m:t>
                        </m:r>
                      </m:e>
                      <m:sub>
                        <m:r>
                          <a:rPr lang="en-US" altLang="ja-JP" sz="2000" i="1">
                            <a:latin typeface="Cambria Math" panose="02040503050406030204" pitchFamily="18" charset="0"/>
                          </a:rPr>
                          <m:t>𝐾</m:t>
                        </m:r>
                      </m:sub>
                      <m:sup>
                        <m:r>
                          <a:rPr lang="en-US" altLang="ja-JP" sz="2000" i="1">
                            <a:latin typeface="Cambria Math" panose="02040503050406030204" pitchFamily="18" charset="0"/>
                          </a:rPr>
                          <m:t>𝑙</m:t>
                        </m:r>
                      </m:sup>
                    </m:sSubSup>
                  </m:oMath>
                </a14:m>
                <a:r>
                  <a:rPr lang="en-US" altLang="ja-JP" sz="2000" dirty="0" smtClean="0"/>
                  <a:t> and its neighbors.</a:t>
                </a:r>
                <a:endParaRPr lang="en-US" altLang="ja-JP" sz="20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28364" y="1129206"/>
                <a:ext cx="11663038" cy="1887696"/>
              </a:xfrm>
              <a:prstGeom prst="rect">
                <a:avLst/>
              </a:prstGeom>
              <a:blipFill rotWithShape="0">
                <a:blip r:embed="rId4"/>
                <a:stretch>
                  <a:fillRect l="-836" t="-323" b="-1935"/>
                </a:stretch>
              </a:blipFill>
            </p:spPr>
            <p:txBody>
              <a:bodyPr/>
              <a:lstStyle/>
              <a:p>
                <a:r>
                  <a:rPr lang="ja-JP" altLang="en-US">
                    <a:noFill/>
                  </a:rPr>
                  <a:t> </a:t>
                </a:r>
              </a:p>
            </p:txBody>
          </p:sp>
        </mc:Fallback>
      </mc:AlternateContent>
      <p:grpSp>
        <p:nvGrpSpPr>
          <p:cNvPr id="6" name="グループ化 5"/>
          <p:cNvGrpSpPr/>
          <p:nvPr/>
        </p:nvGrpSpPr>
        <p:grpSpPr>
          <a:xfrm>
            <a:off x="4581378" y="4572544"/>
            <a:ext cx="2092813" cy="1938437"/>
            <a:chOff x="5277414" y="3612509"/>
            <a:chExt cx="2092813" cy="1938437"/>
          </a:xfrm>
        </p:grpSpPr>
        <p:sp>
          <p:nvSpPr>
            <p:cNvPr id="7" name="楕円 6"/>
            <p:cNvSpPr/>
            <p:nvPr/>
          </p:nvSpPr>
          <p:spPr>
            <a:xfrm>
              <a:off x="6121659" y="381296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6328059" y="38400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6480459" y="3992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6632859" y="41448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6785259" y="42972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6937659" y="44496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7090059" y="46020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72424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p:nvSpPr>
          <p:spPr>
            <a:xfrm>
              <a:off x="7262227" y="490685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7112242" y="483959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6982059" y="467620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7036059" y="434377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68296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6328059" y="361250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686859" y="4808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65152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6632859" y="4971778"/>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6686859" y="51132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6358059" y="483959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5996259" y="393038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7009059" y="417115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5277414" y="4400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5429814" y="45524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5582214" y="47048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5734614" y="48572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5887014" y="50096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5636214" y="501117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5582214" y="4454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5636214" y="4292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5493414" y="50636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5833014" y="427915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5975814" y="422515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5408900" y="518864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6039414" y="5162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5985414" y="5303218"/>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6232676" y="5195218"/>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6371938" y="524264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5921814" y="544294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6701190" y="5270023"/>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6337095" y="502617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直角三角形 46"/>
          <p:cNvSpPr/>
          <p:nvPr/>
        </p:nvSpPr>
        <p:spPr>
          <a:xfrm rot="18900000" flipH="1">
            <a:off x="6593796" y="5215051"/>
            <a:ext cx="540000" cy="5400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43" name="表 142"/>
          <p:cNvGraphicFramePr>
            <a:graphicFrameLocks noGrp="1"/>
          </p:cNvGraphicFramePr>
          <p:nvPr>
            <p:extLst>
              <p:ext uri="{D42A27DB-BD31-4B8C-83A1-F6EECF244321}">
                <p14:modId xmlns:p14="http://schemas.microsoft.com/office/powerpoint/2010/main" val="1404591269"/>
              </p:ext>
            </p:extLst>
          </p:nvPr>
        </p:nvGraphicFramePr>
        <p:xfrm>
          <a:off x="7358625" y="4374090"/>
          <a:ext cx="3024000" cy="2268000"/>
        </p:xfrm>
        <a:graphic>
          <a:graphicData uri="http://schemas.openxmlformats.org/drawingml/2006/table">
            <a:tbl>
              <a:tblPr firstRow="1" bandRow="1">
                <a:tableStyleId>{2D5ABB26-0587-4C30-8999-92F81FD0307C}</a:tableStyleId>
              </a:tblPr>
              <a:tblGrid>
                <a:gridCol w="756000">
                  <a:extLst>
                    <a:ext uri="{9D8B030D-6E8A-4147-A177-3AD203B41FA5}">
                      <a16:colId xmlns:a16="http://schemas.microsoft.com/office/drawing/2014/main" val="2145562751"/>
                    </a:ext>
                  </a:extLst>
                </a:gridCol>
                <a:gridCol w="756000">
                  <a:extLst>
                    <a:ext uri="{9D8B030D-6E8A-4147-A177-3AD203B41FA5}">
                      <a16:colId xmlns:a16="http://schemas.microsoft.com/office/drawing/2014/main" val="2985972088"/>
                    </a:ext>
                  </a:extLst>
                </a:gridCol>
                <a:gridCol w="756000">
                  <a:extLst>
                    <a:ext uri="{9D8B030D-6E8A-4147-A177-3AD203B41FA5}">
                      <a16:colId xmlns:a16="http://schemas.microsoft.com/office/drawing/2014/main" val="1153562407"/>
                    </a:ext>
                  </a:extLst>
                </a:gridCol>
                <a:gridCol w="756000">
                  <a:extLst>
                    <a:ext uri="{9D8B030D-6E8A-4147-A177-3AD203B41FA5}">
                      <a16:colId xmlns:a16="http://schemas.microsoft.com/office/drawing/2014/main" val="2216519634"/>
                    </a:ext>
                  </a:extLst>
                </a:gridCol>
              </a:tblGrid>
              <a:tr h="756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5906255"/>
                  </a:ext>
                </a:extLst>
              </a:tr>
              <a:tr h="756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0861832"/>
                  </a:ext>
                </a:extLst>
              </a:tr>
              <a:tr h="756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234139"/>
                  </a:ext>
                </a:extLst>
              </a:tr>
            </a:tbl>
          </a:graphicData>
        </a:graphic>
      </p:graphicFrame>
      <p:cxnSp>
        <p:nvCxnSpPr>
          <p:cNvPr id="144" name="直線矢印コネクタ 143"/>
          <p:cNvCxnSpPr/>
          <p:nvPr/>
        </p:nvCxnSpPr>
        <p:spPr>
          <a:xfrm>
            <a:off x="7350079" y="4722554"/>
            <a:ext cx="756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5" name="テキスト ボックス 144"/>
              <p:cNvSpPr txBox="1"/>
              <p:nvPr/>
            </p:nvSpPr>
            <p:spPr>
              <a:xfrm>
                <a:off x="7325306" y="4722554"/>
                <a:ext cx="79839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1400" i="1">
                              <a:latin typeface="Cambria Math" panose="02040503050406030204" pitchFamily="18" charset="0"/>
                            </a:rPr>
                          </m:ctrlPr>
                        </m:dPr>
                        <m:e>
                          <m:r>
                            <a:rPr lang="en-US" altLang="ja-JP" sz="1400" i="1">
                              <a:latin typeface="Cambria Math" panose="02040503050406030204" pitchFamily="18" charset="0"/>
                            </a:rPr>
                            <m:t>𝑟</m:t>
                          </m:r>
                        </m:e>
                      </m:d>
                    </m:oMath>
                  </m:oMathPara>
                </a14:m>
                <a:endParaRPr kumimoji="1" lang="ja-JP" altLang="en-US" sz="1400" dirty="0"/>
              </a:p>
            </p:txBody>
          </p:sp>
        </mc:Choice>
        <mc:Fallback xmlns="">
          <p:sp>
            <p:nvSpPr>
              <p:cNvPr id="145" name="テキスト ボックス 144"/>
              <p:cNvSpPr txBox="1">
                <a:spLocks noRot="1" noChangeAspect="1" noMove="1" noResize="1" noEditPoints="1" noAdjustHandles="1" noChangeArrowheads="1" noChangeShapeType="1" noTextEdit="1"/>
              </p:cNvSpPr>
              <p:nvPr/>
            </p:nvSpPr>
            <p:spPr>
              <a:xfrm>
                <a:off x="7325306" y="4722554"/>
                <a:ext cx="798394" cy="307777"/>
              </a:xfrm>
              <a:prstGeom prst="rect">
                <a:avLst/>
              </a:prstGeom>
              <a:blipFill>
                <a:blip r:embed="rId5"/>
                <a:stretch>
                  <a:fillRect/>
                </a:stretch>
              </a:blipFill>
            </p:spPr>
            <p:txBody>
              <a:bodyPr/>
              <a:lstStyle/>
              <a:p>
                <a:r>
                  <a:rPr lang="ja-JP" altLang="en-US">
                    <a:noFill/>
                  </a:rPr>
                  <a:t> </a:t>
                </a:r>
              </a:p>
            </p:txBody>
          </p:sp>
        </mc:Fallback>
      </mc:AlternateContent>
      <p:cxnSp>
        <p:nvCxnSpPr>
          <p:cNvPr id="146" name="直線矢印コネクタ 145"/>
          <p:cNvCxnSpPr/>
          <p:nvPr/>
        </p:nvCxnSpPr>
        <p:spPr>
          <a:xfrm rot="5400000">
            <a:off x="9588881" y="4740142"/>
            <a:ext cx="756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7" name="テキスト ボックス 146"/>
              <p:cNvSpPr txBox="1"/>
              <p:nvPr/>
            </p:nvSpPr>
            <p:spPr>
              <a:xfrm>
                <a:off x="9733918" y="4568665"/>
                <a:ext cx="79839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1400" i="1">
                              <a:latin typeface="Cambria Math" panose="02040503050406030204" pitchFamily="18" charset="0"/>
                            </a:rPr>
                          </m:ctrlPr>
                        </m:dPr>
                        <m:e>
                          <m:r>
                            <a:rPr lang="en-US" altLang="ja-JP" sz="1400" i="1">
                              <a:latin typeface="Cambria Math" panose="02040503050406030204" pitchFamily="18" charset="0"/>
                            </a:rPr>
                            <m:t>𝑟</m:t>
                          </m:r>
                        </m:e>
                      </m:d>
                    </m:oMath>
                  </m:oMathPara>
                </a14:m>
                <a:endParaRPr kumimoji="1" lang="ja-JP" altLang="en-US" sz="1400" dirty="0"/>
              </a:p>
            </p:txBody>
          </p:sp>
        </mc:Choice>
        <mc:Fallback xmlns="">
          <p:sp>
            <p:nvSpPr>
              <p:cNvPr id="147" name="テキスト ボックス 146"/>
              <p:cNvSpPr txBox="1">
                <a:spLocks noRot="1" noChangeAspect="1" noMove="1" noResize="1" noEditPoints="1" noAdjustHandles="1" noChangeArrowheads="1" noChangeShapeType="1" noTextEdit="1"/>
              </p:cNvSpPr>
              <p:nvPr/>
            </p:nvSpPr>
            <p:spPr>
              <a:xfrm>
                <a:off x="9733918" y="4568665"/>
                <a:ext cx="798394" cy="307777"/>
              </a:xfrm>
              <a:prstGeom prst="rect">
                <a:avLst/>
              </a:prstGeom>
              <a:blipFill>
                <a:blip r:embed="rId6"/>
                <a:stretch>
                  <a:fillRect/>
                </a:stretch>
              </a:blipFill>
            </p:spPr>
            <p:txBody>
              <a:bodyPr/>
              <a:lstStyle/>
              <a:p>
                <a:r>
                  <a:rPr lang="ja-JP" altLang="en-US">
                    <a:noFill/>
                  </a:rPr>
                  <a:t> </a:t>
                </a:r>
              </a:p>
            </p:txBody>
          </p:sp>
        </mc:Fallback>
      </mc:AlternateContent>
      <p:grpSp>
        <p:nvGrpSpPr>
          <p:cNvPr id="148" name="グループ化 147"/>
          <p:cNvGrpSpPr/>
          <p:nvPr/>
        </p:nvGrpSpPr>
        <p:grpSpPr>
          <a:xfrm>
            <a:off x="7651068" y="4572544"/>
            <a:ext cx="2092813" cy="1938437"/>
            <a:chOff x="5277414" y="3612509"/>
            <a:chExt cx="2092813" cy="1938437"/>
          </a:xfrm>
        </p:grpSpPr>
        <p:sp>
          <p:nvSpPr>
            <p:cNvPr id="149" name="楕円 148"/>
            <p:cNvSpPr/>
            <p:nvPr/>
          </p:nvSpPr>
          <p:spPr>
            <a:xfrm>
              <a:off x="6121659" y="381296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楕円 149"/>
            <p:cNvSpPr/>
            <p:nvPr/>
          </p:nvSpPr>
          <p:spPr>
            <a:xfrm>
              <a:off x="6328059" y="38400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楕円 150"/>
            <p:cNvSpPr/>
            <p:nvPr/>
          </p:nvSpPr>
          <p:spPr>
            <a:xfrm>
              <a:off x="6480459" y="3992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楕円 151"/>
            <p:cNvSpPr/>
            <p:nvPr/>
          </p:nvSpPr>
          <p:spPr>
            <a:xfrm>
              <a:off x="6632859" y="41448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楕円 152"/>
            <p:cNvSpPr/>
            <p:nvPr/>
          </p:nvSpPr>
          <p:spPr>
            <a:xfrm>
              <a:off x="6785259" y="42972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楕円 153"/>
            <p:cNvSpPr/>
            <p:nvPr/>
          </p:nvSpPr>
          <p:spPr>
            <a:xfrm>
              <a:off x="6937659" y="44496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楕円 154"/>
            <p:cNvSpPr/>
            <p:nvPr/>
          </p:nvSpPr>
          <p:spPr>
            <a:xfrm>
              <a:off x="7090059" y="46020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楕円 155"/>
            <p:cNvSpPr/>
            <p:nvPr/>
          </p:nvSpPr>
          <p:spPr>
            <a:xfrm>
              <a:off x="72424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楕円 156"/>
            <p:cNvSpPr/>
            <p:nvPr/>
          </p:nvSpPr>
          <p:spPr>
            <a:xfrm>
              <a:off x="7262227" y="490685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楕円 157"/>
            <p:cNvSpPr/>
            <p:nvPr/>
          </p:nvSpPr>
          <p:spPr>
            <a:xfrm>
              <a:off x="7112242" y="483959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楕円 158"/>
            <p:cNvSpPr/>
            <p:nvPr/>
          </p:nvSpPr>
          <p:spPr>
            <a:xfrm>
              <a:off x="6982059" y="467620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楕円 159"/>
            <p:cNvSpPr/>
            <p:nvPr/>
          </p:nvSpPr>
          <p:spPr>
            <a:xfrm>
              <a:off x="7036059" y="434377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楕円 160"/>
            <p:cNvSpPr/>
            <p:nvPr/>
          </p:nvSpPr>
          <p:spPr>
            <a:xfrm>
              <a:off x="68296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楕円 161"/>
            <p:cNvSpPr/>
            <p:nvPr/>
          </p:nvSpPr>
          <p:spPr>
            <a:xfrm>
              <a:off x="6328059" y="361250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楕円 162"/>
            <p:cNvSpPr/>
            <p:nvPr/>
          </p:nvSpPr>
          <p:spPr>
            <a:xfrm>
              <a:off x="6686859" y="4808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楕円 163"/>
            <p:cNvSpPr/>
            <p:nvPr/>
          </p:nvSpPr>
          <p:spPr>
            <a:xfrm>
              <a:off x="65152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楕円 164"/>
            <p:cNvSpPr/>
            <p:nvPr/>
          </p:nvSpPr>
          <p:spPr>
            <a:xfrm>
              <a:off x="6632859" y="4971778"/>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楕円 165"/>
            <p:cNvSpPr/>
            <p:nvPr/>
          </p:nvSpPr>
          <p:spPr>
            <a:xfrm>
              <a:off x="6686859" y="51132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楕円 166"/>
            <p:cNvSpPr/>
            <p:nvPr/>
          </p:nvSpPr>
          <p:spPr>
            <a:xfrm>
              <a:off x="6358059" y="483959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楕円 167"/>
            <p:cNvSpPr/>
            <p:nvPr/>
          </p:nvSpPr>
          <p:spPr>
            <a:xfrm>
              <a:off x="5996259" y="393038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楕円 168"/>
            <p:cNvSpPr/>
            <p:nvPr/>
          </p:nvSpPr>
          <p:spPr>
            <a:xfrm>
              <a:off x="7009059" y="417115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楕円 169"/>
            <p:cNvSpPr/>
            <p:nvPr/>
          </p:nvSpPr>
          <p:spPr>
            <a:xfrm>
              <a:off x="5277414" y="4400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楕円 170"/>
            <p:cNvSpPr/>
            <p:nvPr/>
          </p:nvSpPr>
          <p:spPr>
            <a:xfrm>
              <a:off x="5429814" y="45524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楕円 171"/>
            <p:cNvSpPr/>
            <p:nvPr/>
          </p:nvSpPr>
          <p:spPr>
            <a:xfrm>
              <a:off x="5582214" y="47048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楕円 172"/>
            <p:cNvSpPr/>
            <p:nvPr/>
          </p:nvSpPr>
          <p:spPr>
            <a:xfrm>
              <a:off x="5734614" y="48572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楕円 173"/>
            <p:cNvSpPr/>
            <p:nvPr/>
          </p:nvSpPr>
          <p:spPr>
            <a:xfrm>
              <a:off x="5887014" y="50096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楕円 174"/>
            <p:cNvSpPr/>
            <p:nvPr/>
          </p:nvSpPr>
          <p:spPr>
            <a:xfrm>
              <a:off x="5636214" y="501117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楕円 175"/>
            <p:cNvSpPr/>
            <p:nvPr/>
          </p:nvSpPr>
          <p:spPr>
            <a:xfrm>
              <a:off x="5582214" y="4454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楕円 176"/>
            <p:cNvSpPr/>
            <p:nvPr/>
          </p:nvSpPr>
          <p:spPr>
            <a:xfrm>
              <a:off x="5636214" y="4292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楕円 177"/>
            <p:cNvSpPr/>
            <p:nvPr/>
          </p:nvSpPr>
          <p:spPr>
            <a:xfrm>
              <a:off x="5493414" y="50636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楕円 178"/>
            <p:cNvSpPr/>
            <p:nvPr/>
          </p:nvSpPr>
          <p:spPr>
            <a:xfrm>
              <a:off x="5833014" y="427915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楕円 179"/>
            <p:cNvSpPr/>
            <p:nvPr/>
          </p:nvSpPr>
          <p:spPr>
            <a:xfrm>
              <a:off x="5975814" y="422515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楕円 180"/>
            <p:cNvSpPr/>
            <p:nvPr/>
          </p:nvSpPr>
          <p:spPr>
            <a:xfrm>
              <a:off x="5408900" y="518864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楕円 181"/>
            <p:cNvSpPr/>
            <p:nvPr/>
          </p:nvSpPr>
          <p:spPr>
            <a:xfrm>
              <a:off x="6039414" y="5162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楕円 182"/>
            <p:cNvSpPr/>
            <p:nvPr/>
          </p:nvSpPr>
          <p:spPr>
            <a:xfrm>
              <a:off x="5985414" y="5303218"/>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楕円 183"/>
            <p:cNvSpPr/>
            <p:nvPr/>
          </p:nvSpPr>
          <p:spPr>
            <a:xfrm>
              <a:off x="6232676" y="5195218"/>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楕円 184"/>
            <p:cNvSpPr/>
            <p:nvPr/>
          </p:nvSpPr>
          <p:spPr>
            <a:xfrm>
              <a:off x="6371938" y="524264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楕円 185"/>
            <p:cNvSpPr/>
            <p:nvPr/>
          </p:nvSpPr>
          <p:spPr>
            <a:xfrm>
              <a:off x="5921814" y="544294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楕円 186"/>
            <p:cNvSpPr/>
            <p:nvPr/>
          </p:nvSpPr>
          <p:spPr>
            <a:xfrm>
              <a:off x="6701190" y="5270023"/>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楕円 187"/>
            <p:cNvSpPr/>
            <p:nvPr/>
          </p:nvSpPr>
          <p:spPr>
            <a:xfrm>
              <a:off x="6337095" y="502617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7983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Proposed algorithm</a:t>
            </a:r>
            <a:r>
              <a:rPr kumimoji="1" lang="en-US" altLang="ja-JP" sz="2400" dirty="0" smtClean="0"/>
              <a:t>: Data structure &amp; </a:t>
            </a:r>
            <a:r>
              <a:rPr kumimoji="1" lang="en-US" altLang="ja-JP" sz="2400" i="1" dirty="0" smtClean="0">
                <a:solidFill>
                  <a:schemeClr val="bg1"/>
                </a:solidFill>
              </a:rPr>
              <a:t>Exact score comp.</a:t>
            </a:r>
            <a:endParaRPr kumimoji="1" lang="ja-JP" altLang="en-US" sz="2400" i="1" dirty="0">
              <a:solidFill>
                <a:schemeClr val="bg1"/>
              </a:solidFill>
            </a:endParaRPr>
          </a:p>
        </p:txBody>
      </p:sp>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13</a:t>
            </a:fld>
            <a:endParaRPr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328365" y="1129206"/>
                <a:ext cx="11663037" cy="1887696"/>
              </a:xfrm>
              <a:prstGeom prst="rect">
                <a:avLst/>
              </a:prstGeom>
              <a:noFill/>
            </p:spPr>
            <p:txBody>
              <a:bodyPr wrap="square" rtlCol="0">
                <a:spAutoFit/>
              </a:bodyPr>
              <a:lstStyle/>
              <a:p>
                <a:pPr>
                  <a:lnSpc>
                    <a:spcPts val="3500"/>
                  </a:lnSpc>
                </a:pPr>
                <a:r>
                  <a:rPr lang="en-US" altLang="ja-JP" sz="2400" b="1" dirty="0">
                    <a:solidFill>
                      <a:srgbClr val="002060"/>
                    </a:solidFill>
                  </a:rPr>
                  <a:t>Large-grid </a:t>
                </a:r>
                <a:r>
                  <a:rPr lang="en-US" altLang="ja-JP" b="1" dirty="0">
                    <a:solidFill>
                      <a:srgbClr val="002060"/>
                    </a:solidFill>
                  </a:rPr>
                  <a:t>(width is </a:t>
                </a:r>
                <a14:m>
                  <m:oMath xmlns:m="http://schemas.openxmlformats.org/officeDocument/2006/math">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𝑟</m:t>
                        </m:r>
                      </m:e>
                    </m:d>
                  </m:oMath>
                </a14:m>
                <a:r>
                  <a:rPr lang="en-US" altLang="ja-JP" b="1" dirty="0">
                    <a:solidFill>
                      <a:srgbClr val="002060"/>
                    </a:solidFill>
                  </a:rPr>
                  <a:t>)</a:t>
                </a:r>
                <a:r>
                  <a:rPr lang="en-US" altLang="ja-JP" sz="2400" b="1" dirty="0">
                    <a:solidFill>
                      <a:srgbClr val="002060"/>
                    </a:solidFill>
                  </a:rPr>
                  <a:t>:</a:t>
                </a:r>
                <a:endParaRPr lang="en-US" altLang="ja-JP" sz="2800" b="1" dirty="0">
                  <a:solidFill>
                    <a:srgbClr val="002060"/>
                  </a:solidFill>
                </a:endParaRPr>
              </a:p>
              <a:p>
                <a:pPr marL="457200" indent="-457200">
                  <a:lnSpc>
                    <a:spcPts val="3500"/>
                  </a:lnSpc>
                  <a:buFont typeface="Arial" panose="020B0604020202020204" pitchFamily="34" charset="0"/>
                  <a:buChar char="•"/>
                </a:pPr>
                <a:r>
                  <a:rPr lang="en-US" altLang="ja-JP" sz="2000" dirty="0" smtClean="0"/>
                  <a:t>Each cell </a:t>
                </a:r>
                <a14:m>
                  <m:oMath xmlns:m="http://schemas.openxmlformats.org/officeDocument/2006/math">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𝑐</m:t>
                        </m:r>
                      </m:e>
                      <m:sub>
                        <m:r>
                          <a:rPr lang="en-US" altLang="ja-JP" sz="2000" i="1">
                            <a:latin typeface="Cambria Math" panose="02040503050406030204" pitchFamily="18" charset="0"/>
                          </a:rPr>
                          <m:t>𝐾</m:t>
                        </m:r>
                      </m:sub>
                      <m:sup>
                        <m:r>
                          <a:rPr lang="en-US" altLang="ja-JP" sz="2000" i="1">
                            <a:latin typeface="Cambria Math" panose="02040503050406030204" pitchFamily="18" charset="0"/>
                          </a:rPr>
                          <m:t>𝑙</m:t>
                        </m:r>
                      </m:sup>
                    </m:sSubSup>
                  </m:oMath>
                </a14:m>
                <a:r>
                  <a:rPr lang="en-US" altLang="ja-JP" sz="2000" dirty="0"/>
                  <a:t> </a:t>
                </a:r>
                <a:r>
                  <a:rPr lang="en-US" altLang="ja-JP" sz="2000" dirty="0" smtClean="0"/>
                  <a:t>has</a:t>
                </a:r>
              </a:p>
              <a:p>
                <a:pPr marL="914400" lvl="1" indent="-457200">
                  <a:lnSpc>
                    <a:spcPts val="3500"/>
                  </a:lnSpc>
                  <a:buFont typeface="Wingdings" panose="05000000000000000000" pitchFamily="2" charset="2"/>
                  <a:buChar char="ü"/>
                </a:pPr>
                <a:r>
                  <a:rPr lang="en-US" altLang="ja-JP" sz="2000" dirty="0" smtClean="0"/>
                  <a:t>Another compressed bitset </a:t>
                </a:r>
                <a14:m>
                  <m:oMath xmlns:m="http://schemas.openxmlformats.org/officeDocument/2006/math">
                    <m:r>
                      <a:rPr lang="en-US" altLang="ja-JP" sz="2000" b="1">
                        <a:latin typeface="Cambria Math" panose="02040503050406030204" pitchFamily="18" charset="0"/>
                      </a:rPr>
                      <m:t>𝐛</m:t>
                    </m:r>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𝑐</m:t>
                            </m:r>
                          </m:e>
                          <m:sub>
                            <m:r>
                              <a:rPr lang="en-US" altLang="ja-JP" sz="2000" i="1">
                                <a:latin typeface="Cambria Math" panose="02040503050406030204" pitchFamily="18" charset="0"/>
                              </a:rPr>
                              <m:t>𝐾</m:t>
                            </m:r>
                          </m:sub>
                          <m:sup>
                            <m:r>
                              <a:rPr lang="en-US" altLang="ja-JP" sz="2000" i="1">
                                <a:latin typeface="Cambria Math" panose="02040503050406030204" pitchFamily="18" charset="0"/>
                              </a:rPr>
                              <m:t>𝑙</m:t>
                            </m:r>
                          </m:sup>
                        </m:sSubSup>
                      </m:e>
                    </m:d>
                  </m:oMath>
                </a14:m>
                <a:r>
                  <a:rPr lang="en-US" altLang="ja-JP" sz="2000" dirty="0" smtClean="0"/>
                  <a:t> maintaining IDs of objects whose points are mapped to </a:t>
                </a:r>
                <a14:m>
                  <m:oMath xmlns:m="http://schemas.openxmlformats.org/officeDocument/2006/math">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𝑐</m:t>
                        </m:r>
                      </m:e>
                      <m:sub>
                        <m:r>
                          <a:rPr lang="en-US" altLang="ja-JP" sz="2000" i="1">
                            <a:latin typeface="Cambria Math" panose="02040503050406030204" pitchFamily="18" charset="0"/>
                          </a:rPr>
                          <m:t>𝐾</m:t>
                        </m:r>
                      </m:sub>
                      <m:sup>
                        <m:r>
                          <a:rPr lang="en-US" altLang="ja-JP" sz="2000" i="1">
                            <a:latin typeface="Cambria Math" panose="02040503050406030204" pitchFamily="18" charset="0"/>
                          </a:rPr>
                          <m:t>𝑙</m:t>
                        </m:r>
                      </m:sup>
                    </m:sSubSup>
                  </m:oMath>
                </a14:m>
                <a:endParaRPr lang="en-US" altLang="ja-JP" sz="2000" dirty="0" smtClean="0"/>
              </a:p>
              <a:p>
                <a:pPr marL="914400" lvl="1" indent="-457200">
                  <a:lnSpc>
                    <a:spcPts val="3500"/>
                  </a:lnSpc>
                  <a:buFont typeface="Wingdings" panose="05000000000000000000" pitchFamily="2" charset="2"/>
                  <a:buChar char="ü"/>
                </a:pPr>
                <a:r>
                  <a:rPr lang="en-US" altLang="ja-JP" sz="2000" dirty="0" smtClean="0"/>
                  <a:t>An inverted list whose key is object ID and maintains points</a:t>
                </a: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28365" y="1129206"/>
                <a:ext cx="11663037" cy="1887696"/>
              </a:xfrm>
              <a:prstGeom prst="rect">
                <a:avLst/>
              </a:prstGeom>
              <a:blipFill>
                <a:blip r:embed="rId3"/>
                <a:stretch>
                  <a:fillRect l="-836" t="-323" b="-1935"/>
                </a:stretch>
              </a:blipFill>
            </p:spPr>
            <p:txBody>
              <a:bodyPr/>
              <a:lstStyle/>
              <a:p>
                <a:r>
                  <a:rPr lang="ja-JP" altLang="en-US">
                    <a:noFill/>
                  </a:rPr>
                  <a:t> </a:t>
                </a:r>
              </a:p>
            </p:txBody>
          </p:sp>
        </mc:Fallback>
      </mc:AlternateContent>
      <p:graphicFrame>
        <p:nvGraphicFramePr>
          <p:cNvPr id="48" name="表 47"/>
          <p:cNvGraphicFramePr>
            <a:graphicFrameLocks noGrp="1"/>
          </p:cNvGraphicFramePr>
          <p:nvPr>
            <p:extLst>
              <p:ext uri="{D42A27DB-BD31-4B8C-83A1-F6EECF244321}">
                <p14:modId xmlns:p14="http://schemas.microsoft.com/office/powerpoint/2010/main" val="2928457773"/>
              </p:ext>
            </p:extLst>
          </p:nvPr>
        </p:nvGraphicFramePr>
        <p:xfrm>
          <a:off x="7358625" y="4374090"/>
          <a:ext cx="3024000" cy="2268000"/>
        </p:xfrm>
        <a:graphic>
          <a:graphicData uri="http://schemas.openxmlformats.org/drawingml/2006/table">
            <a:tbl>
              <a:tblPr firstRow="1" bandRow="1">
                <a:tableStyleId>{2D5ABB26-0587-4C30-8999-92F81FD0307C}</a:tableStyleId>
              </a:tblPr>
              <a:tblGrid>
                <a:gridCol w="756000">
                  <a:extLst>
                    <a:ext uri="{9D8B030D-6E8A-4147-A177-3AD203B41FA5}">
                      <a16:colId xmlns:a16="http://schemas.microsoft.com/office/drawing/2014/main" val="2145562751"/>
                    </a:ext>
                  </a:extLst>
                </a:gridCol>
                <a:gridCol w="756000">
                  <a:extLst>
                    <a:ext uri="{9D8B030D-6E8A-4147-A177-3AD203B41FA5}">
                      <a16:colId xmlns:a16="http://schemas.microsoft.com/office/drawing/2014/main" val="2985972088"/>
                    </a:ext>
                  </a:extLst>
                </a:gridCol>
                <a:gridCol w="756000">
                  <a:extLst>
                    <a:ext uri="{9D8B030D-6E8A-4147-A177-3AD203B41FA5}">
                      <a16:colId xmlns:a16="http://schemas.microsoft.com/office/drawing/2014/main" val="1153562407"/>
                    </a:ext>
                  </a:extLst>
                </a:gridCol>
                <a:gridCol w="756000">
                  <a:extLst>
                    <a:ext uri="{9D8B030D-6E8A-4147-A177-3AD203B41FA5}">
                      <a16:colId xmlns:a16="http://schemas.microsoft.com/office/drawing/2014/main" val="2216519634"/>
                    </a:ext>
                  </a:extLst>
                </a:gridCol>
              </a:tblGrid>
              <a:tr h="756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5906255"/>
                  </a:ext>
                </a:extLst>
              </a:tr>
              <a:tr h="756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0861832"/>
                  </a:ext>
                </a:extLst>
              </a:tr>
              <a:tr h="756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234139"/>
                  </a:ext>
                </a:extLst>
              </a:tr>
            </a:tbl>
          </a:graphicData>
        </a:graphic>
      </p:graphicFrame>
      <p:cxnSp>
        <p:nvCxnSpPr>
          <p:cNvPr id="49" name="直線矢印コネクタ 48"/>
          <p:cNvCxnSpPr/>
          <p:nvPr/>
        </p:nvCxnSpPr>
        <p:spPr>
          <a:xfrm>
            <a:off x="7350079" y="4722554"/>
            <a:ext cx="756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テキスト ボックス 49"/>
              <p:cNvSpPr txBox="1"/>
              <p:nvPr/>
            </p:nvSpPr>
            <p:spPr>
              <a:xfrm>
                <a:off x="7325306" y="4722554"/>
                <a:ext cx="79839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𝑟</m:t>
                      </m:r>
                    </m:oMath>
                  </m:oMathPara>
                </a14:m>
                <a:endParaRPr kumimoji="1" lang="ja-JP" altLang="en-US" sz="1400" dirty="0"/>
              </a:p>
            </p:txBody>
          </p:sp>
        </mc:Choice>
        <mc:Fallback xmlns="">
          <p:sp>
            <p:nvSpPr>
              <p:cNvPr id="50" name="テキスト ボックス 49"/>
              <p:cNvSpPr txBox="1">
                <a:spLocks noRot="1" noChangeAspect="1" noMove="1" noResize="1" noEditPoints="1" noAdjustHandles="1" noChangeArrowheads="1" noChangeShapeType="1" noTextEdit="1"/>
              </p:cNvSpPr>
              <p:nvPr/>
            </p:nvSpPr>
            <p:spPr>
              <a:xfrm>
                <a:off x="7325306" y="4722554"/>
                <a:ext cx="798394" cy="307777"/>
              </a:xfrm>
              <a:prstGeom prst="rect">
                <a:avLst/>
              </a:prstGeom>
              <a:blipFill>
                <a:blip r:embed="rId4"/>
                <a:stretch>
                  <a:fillRect/>
                </a:stretch>
              </a:blipFill>
            </p:spPr>
            <p:txBody>
              <a:bodyPr/>
              <a:lstStyle/>
              <a:p>
                <a:r>
                  <a:rPr lang="ja-JP" altLang="en-US">
                    <a:noFill/>
                  </a:rPr>
                  <a:t> </a:t>
                </a:r>
              </a:p>
            </p:txBody>
          </p:sp>
        </mc:Fallback>
      </mc:AlternateContent>
      <p:cxnSp>
        <p:nvCxnSpPr>
          <p:cNvPr id="51" name="直線矢印コネクタ 50"/>
          <p:cNvCxnSpPr/>
          <p:nvPr/>
        </p:nvCxnSpPr>
        <p:spPr>
          <a:xfrm rot="5400000">
            <a:off x="9588881" y="4740142"/>
            <a:ext cx="756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テキスト ボックス 51"/>
              <p:cNvSpPr txBox="1"/>
              <p:nvPr/>
            </p:nvSpPr>
            <p:spPr>
              <a:xfrm>
                <a:off x="9733918" y="4568665"/>
                <a:ext cx="79839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𝑟</m:t>
                      </m:r>
                    </m:oMath>
                  </m:oMathPara>
                </a14:m>
                <a:endParaRPr kumimoji="1" lang="ja-JP" altLang="en-US" sz="1400" dirty="0"/>
              </a:p>
            </p:txBody>
          </p:sp>
        </mc:Choice>
        <mc:Fallback xmlns="">
          <p:sp>
            <p:nvSpPr>
              <p:cNvPr id="52" name="テキスト ボックス 51"/>
              <p:cNvSpPr txBox="1">
                <a:spLocks noRot="1" noChangeAspect="1" noMove="1" noResize="1" noEditPoints="1" noAdjustHandles="1" noChangeArrowheads="1" noChangeShapeType="1" noTextEdit="1"/>
              </p:cNvSpPr>
              <p:nvPr/>
            </p:nvSpPr>
            <p:spPr>
              <a:xfrm>
                <a:off x="9733918" y="4568665"/>
                <a:ext cx="798394" cy="307777"/>
              </a:xfrm>
              <a:prstGeom prst="rect">
                <a:avLst/>
              </a:prstGeom>
              <a:blipFill>
                <a:blip r:embed="rId5"/>
                <a:stretch>
                  <a:fillRect/>
                </a:stretch>
              </a:blipFill>
            </p:spPr>
            <p:txBody>
              <a:bodyPr/>
              <a:lstStyle/>
              <a:p>
                <a:r>
                  <a:rPr lang="ja-JP" altLang="en-US">
                    <a:noFill/>
                  </a:rPr>
                  <a:t> </a:t>
                </a:r>
              </a:p>
            </p:txBody>
          </p:sp>
        </mc:Fallback>
      </mc:AlternateContent>
      <p:grpSp>
        <p:nvGrpSpPr>
          <p:cNvPr id="53" name="グループ化 52"/>
          <p:cNvGrpSpPr/>
          <p:nvPr/>
        </p:nvGrpSpPr>
        <p:grpSpPr>
          <a:xfrm>
            <a:off x="7651068" y="4572544"/>
            <a:ext cx="2092813" cy="1938437"/>
            <a:chOff x="5277414" y="3612509"/>
            <a:chExt cx="2092813" cy="1938437"/>
          </a:xfrm>
        </p:grpSpPr>
        <p:sp>
          <p:nvSpPr>
            <p:cNvPr id="54" name="楕円 53"/>
            <p:cNvSpPr/>
            <p:nvPr/>
          </p:nvSpPr>
          <p:spPr>
            <a:xfrm>
              <a:off x="6121659" y="381296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6328059" y="38400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6480459" y="3992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6632859" y="41448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6785259" y="42972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6937659" y="44496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7090059" y="46020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72424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p:cNvSpPr/>
            <p:nvPr/>
          </p:nvSpPr>
          <p:spPr>
            <a:xfrm>
              <a:off x="7262227" y="490685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7112242" y="483959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p:cNvSpPr/>
            <p:nvPr/>
          </p:nvSpPr>
          <p:spPr>
            <a:xfrm>
              <a:off x="6982059" y="467620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7036059" y="434377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68296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p:cNvSpPr/>
            <p:nvPr/>
          </p:nvSpPr>
          <p:spPr>
            <a:xfrm>
              <a:off x="6328059" y="361250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p:cNvSpPr/>
            <p:nvPr/>
          </p:nvSpPr>
          <p:spPr>
            <a:xfrm>
              <a:off x="6686859" y="4808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p:cNvSpPr/>
            <p:nvPr/>
          </p:nvSpPr>
          <p:spPr>
            <a:xfrm>
              <a:off x="65152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p:cNvSpPr/>
            <p:nvPr/>
          </p:nvSpPr>
          <p:spPr>
            <a:xfrm>
              <a:off x="6632859" y="4971778"/>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p:cNvSpPr/>
            <p:nvPr/>
          </p:nvSpPr>
          <p:spPr>
            <a:xfrm>
              <a:off x="6686859" y="51132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p:cNvSpPr/>
            <p:nvPr/>
          </p:nvSpPr>
          <p:spPr>
            <a:xfrm>
              <a:off x="6358059" y="483959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p:cNvSpPr/>
            <p:nvPr/>
          </p:nvSpPr>
          <p:spPr>
            <a:xfrm>
              <a:off x="5996259" y="393038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p:cNvSpPr/>
            <p:nvPr/>
          </p:nvSpPr>
          <p:spPr>
            <a:xfrm>
              <a:off x="7009059" y="417115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p:cNvSpPr/>
            <p:nvPr/>
          </p:nvSpPr>
          <p:spPr>
            <a:xfrm>
              <a:off x="5277414" y="4400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p:cNvSpPr/>
            <p:nvPr/>
          </p:nvSpPr>
          <p:spPr>
            <a:xfrm>
              <a:off x="5429814" y="45524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p:cNvSpPr/>
            <p:nvPr/>
          </p:nvSpPr>
          <p:spPr>
            <a:xfrm>
              <a:off x="5582214" y="47048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p:cNvSpPr/>
            <p:nvPr/>
          </p:nvSpPr>
          <p:spPr>
            <a:xfrm>
              <a:off x="5734614" y="48572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p:cNvSpPr/>
            <p:nvPr/>
          </p:nvSpPr>
          <p:spPr>
            <a:xfrm>
              <a:off x="5887014" y="50096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p:cNvSpPr/>
            <p:nvPr/>
          </p:nvSpPr>
          <p:spPr>
            <a:xfrm>
              <a:off x="5636214" y="501117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p:cNvSpPr/>
            <p:nvPr/>
          </p:nvSpPr>
          <p:spPr>
            <a:xfrm>
              <a:off x="5582214" y="4454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p:cNvSpPr/>
            <p:nvPr/>
          </p:nvSpPr>
          <p:spPr>
            <a:xfrm>
              <a:off x="5636214" y="4292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p:cNvSpPr/>
            <p:nvPr/>
          </p:nvSpPr>
          <p:spPr>
            <a:xfrm>
              <a:off x="5493414" y="50636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p:cNvSpPr/>
            <p:nvPr/>
          </p:nvSpPr>
          <p:spPr>
            <a:xfrm>
              <a:off x="5833014" y="427915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5975814" y="422515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5408900" y="518864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楕円 86"/>
            <p:cNvSpPr/>
            <p:nvPr/>
          </p:nvSpPr>
          <p:spPr>
            <a:xfrm>
              <a:off x="6039414" y="5162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p:cNvSpPr/>
            <p:nvPr/>
          </p:nvSpPr>
          <p:spPr>
            <a:xfrm>
              <a:off x="5985414" y="5303218"/>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p:cNvSpPr/>
            <p:nvPr/>
          </p:nvSpPr>
          <p:spPr>
            <a:xfrm>
              <a:off x="6232676" y="5195218"/>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89"/>
            <p:cNvSpPr/>
            <p:nvPr/>
          </p:nvSpPr>
          <p:spPr>
            <a:xfrm>
              <a:off x="6371938" y="524264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楕円 90"/>
            <p:cNvSpPr/>
            <p:nvPr/>
          </p:nvSpPr>
          <p:spPr>
            <a:xfrm>
              <a:off x="5921814" y="544294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楕円 91"/>
            <p:cNvSpPr/>
            <p:nvPr/>
          </p:nvSpPr>
          <p:spPr>
            <a:xfrm>
              <a:off x="6701190" y="5270023"/>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楕円 92"/>
            <p:cNvSpPr/>
            <p:nvPr/>
          </p:nvSpPr>
          <p:spPr>
            <a:xfrm>
              <a:off x="6337095" y="502617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3" name="角丸四角形吹き出し 102"/>
          <p:cNvSpPr/>
          <p:nvPr/>
        </p:nvSpPr>
        <p:spPr>
          <a:xfrm>
            <a:off x="8913418" y="2942773"/>
            <a:ext cx="2304000" cy="1260000"/>
          </a:xfrm>
          <a:prstGeom prst="wedgeRoundRectCallout">
            <a:avLst>
              <a:gd name="adj1" fmla="val -62958"/>
              <a:gd name="adj2" fmla="val 140232"/>
              <a:gd name="adj3" fmla="val 16667"/>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正方形/長方形 2"/>
              <p:cNvSpPr/>
              <p:nvPr/>
            </p:nvSpPr>
            <p:spPr>
              <a:xfrm>
                <a:off x="9026908" y="330639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bIns="108000"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1600" b="0" i="1" smtClean="0">
                              <a:solidFill>
                                <a:schemeClr val="tx1"/>
                              </a:solidFill>
                              <a:latin typeface="Cambria Math" panose="02040503050406030204" pitchFamily="18" charset="0"/>
                            </a:rPr>
                          </m:ctrlPr>
                        </m:sSubPr>
                        <m:e>
                          <m:r>
                            <a:rPr kumimoji="1" lang="en-US" altLang="ja-JP" sz="1600" b="0" i="1" smtClean="0">
                              <a:solidFill>
                                <a:schemeClr val="tx1"/>
                              </a:solidFill>
                              <a:latin typeface="Cambria Math" panose="02040503050406030204" pitchFamily="18" charset="0"/>
                            </a:rPr>
                            <m:t>𝑜</m:t>
                          </m:r>
                        </m:e>
                        <m:sub>
                          <m:r>
                            <a:rPr kumimoji="1" lang="en-US" altLang="ja-JP" sz="1600" b="0" i="1" smtClean="0">
                              <a:solidFill>
                                <a:schemeClr val="tx1"/>
                              </a:solidFill>
                              <a:latin typeface="Cambria Math" panose="02040503050406030204" pitchFamily="18" charset="0"/>
                            </a:rPr>
                            <m:t>1</m:t>
                          </m:r>
                        </m:sub>
                      </m:sSub>
                    </m:oMath>
                  </m:oMathPara>
                </a14:m>
                <a:endParaRPr kumimoji="1" lang="ja-JP" altLang="en-US" sz="1600" dirty="0">
                  <a:solidFill>
                    <a:schemeClr val="tx1"/>
                  </a:solidFill>
                </a:endParaRPr>
              </a:p>
            </p:txBody>
          </p:sp>
        </mc:Choice>
        <mc:Fallback xmlns="">
          <p:sp>
            <p:nvSpPr>
              <p:cNvPr id="3" name="正方形/長方形 2"/>
              <p:cNvSpPr>
                <a:spLocks noRot="1" noChangeAspect="1" noMove="1" noResize="1" noEditPoints="1" noAdjustHandles="1" noChangeArrowheads="1" noChangeShapeType="1" noTextEdit="1"/>
              </p:cNvSpPr>
              <p:nvPr/>
            </p:nvSpPr>
            <p:spPr>
              <a:xfrm>
                <a:off x="9026908" y="3306395"/>
                <a:ext cx="360000" cy="360000"/>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正方形/長方形 94"/>
              <p:cNvSpPr/>
              <p:nvPr/>
            </p:nvSpPr>
            <p:spPr>
              <a:xfrm>
                <a:off x="9022543" y="3740547"/>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bIns="108000"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1600" b="0" i="1" smtClean="0">
                              <a:solidFill>
                                <a:schemeClr val="tx1"/>
                              </a:solidFill>
                              <a:latin typeface="Cambria Math" panose="02040503050406030204" pitchFamily="18" charset="0"/>
                            </a:rPr>
                          </m:ctrlPr>
                        </m:sSubPr>
                        <m:e>
                          <m:r>
                            <a:rPr kumimoji="1" lang="en-US" altLang="ja-JP" sz="1600" b="0" i="1" smtClean="0">
                              <a:solidFill>
                                <a:schemeClr val="tx1"/>
                              </a:solidFill>
                              <a:latin typeface="Cambria Math" panose="02040503050406030204" pitchFamily="18" charset="0"/>
                            </a:rPr>
                            <m:t>𝑜</m:t>
                          </m:r>
                        </m:e>
                        <m:sub>
                          <m:r>
                            <a:rPr kumimoji="1" lang="en-US" altLang="ja-JP" sz="1600" b="0" i="1" smtClean="0">
                              <a:solidFill>
                                <a:schemeClr val="tx1"/>
                              </a:solidFill>
                              <a:latin typeface="Cambria Math" panose="02040503050406030204" pitchFamily="18" charset="0"/>
                            </a:rPr>
                            <m:t>2</m:t>
                          </m:r>
                        </m:sub>
                      </m:sSub>
                    </m:oMath>
                  </m:oMathPara>
                </a14:m>
                <a:endParaRPr kumimoji="1" lang="ja-JP" altLang="en-US" sz="1600" dirty="0">
                  <a:solidFill>
                    <a:schemeClr val="tx1"/>
                  </a:solidFill>
                </a:endParaRPr>
              </a:p>
            </p:txBody>
          </p:sp>
        </mc:Choice>
        <mc:Fallback xmlns="">
          <p:sp>
            <p:nvSpPr>
              <p:cNvPr id="95" name="正方形/長方形 94"/>
              <p:cNvSpPr>
                <a:spLocks noRot="1" noChangeAspect="1" noMove="1" noResize="1" noEditPoints="1" noAdjustHandles="1" noChangeArrowheads="1" noChangeShapeType="1" noTextEdit="1"/>
              </p:cNvSpPr>
              <p:nvPr/>
            </p:nvSpPr>
            <p:spPr>
              <a:xfrm>
                <a:off x="9022543" y="3740547"/>
                <a:ext cx="360000" cy="360000"/>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cxnSp>
        <p:nvCxnSpPr>
          <p:cNvPr id="97" name="直線矢印コネクタ 96"/>
          <p:cNvCxnSpPr>
            <a:stCxn id="3" idx="3"/>
          </p:cNvCxnSpPr>
          <p:nvPr/>
        </p:nvCxnSpPr>
        <p:spPr>
          <a:xfrm flipV="1">
            <a:off x="9386907" y="3474447"/>
            <a:ext cx="288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95" idx="3"/>
          </p:cNvCxnSpPr>
          <p:nvPr/>
        </p:nvCxnSpPr>
        <p:spPr>
          <a:xfrm>
            <a:off x="9382543" y="3920547"/>
            <a:ext cx="288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0" name="正方形/長方形 99"/>
              <p:cNvSpPr/>
              <p:nvPr/>
            </p:nvSpPr>
            <p:spPr>
              <a:xfrm>
                <a:off x="9724114" y="3306395"/>
                <a:ext cx="1363919" cy="3542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sSubSup>
                        <m:sSubSupPr>
                          <m:ctrlPr>
                            <a:rPr kumimoji="1" lang="en-US" altLang="ja-JP" sz="1600" b="0" i="1" smtClean="0">
                              <a:solidFill>
                                <a:schemeClr val="tx1"/>
                              </a:solidFill>
                              <a:latin typeface="Cambria Math" panose="02040503050406030204" pitchFamily="18" charset="0"/>
                            </a:rPr>
                          </m:ctrlPr>
                        </m:sSubSupPr>
                        <m:e>
                          <m:r>
                            <a:rPr kumimoji="1" lang="en-US" altLang="ja-JP" sz="1600" b="0" i="1" smtClean="0">
                              <a:solidFill>
                                <a:schemeClr val="tx1"/>
                              </a:solidFill>
                              <a:latin typeface="Cambria Math" panose="02040503050406030204" pitchFamily="18" charset="0"/>
                            </a:rPr>
                            <m:t>𝑝</m:t>
                          </m:r>
                        </m:e>
                        <m:sub>
                          <m:r>
                            <a:rPr kumimoji="1" lang="en-US" altLang="ja-JP" sz="1600" b="0" i="1" smtClean="0">
                              <a:solidFill>
                                <a:schemeClr val="tx1"/>
                              </a:solidFill>
                              <a:latin typeface="Cambria Math" panose="02040503050406030204" pitchFamily="18" charset="0"/>
                            </a:rPr>
                            <m:t>1</m:t>
                          </m:r>
                        </m:sub>
                        <m:sup>
                          <m:r>
                            <a:rPr kumimoji="1" lang="en-US" altLang="ja-JP" sz="1600" b="0" i="1" smtClean="0">
                              <a:solidFill>
                                <a:schemeClr val="tx1"/>
                              </a:solidFill>
                              <a:latin typeface="Cambria Math" panose="02040503050406030204" pitchFamily="18" charset="0"/>
                            </a:rPr>
                            <m:t>1</m:t>
                          </m:r>
                        </m:sup>
                      </m:sSubSup>
                      <m:r>
                        <a:rPr kumimoji="1" lang="en-US" altLang="ja-JP" sz="1600" b="0" i="1" smtClean="0">
                          <a:solidFill>
                            <a:schemeClr val="tx1"/>
                          </a:solidFill>
                          <a:latin typeface="Cambria Math" panose="02040503050406030204" pitchFamily="18" charset="0"/>
                        </a:rPr>
                        <m:t>,</m:t>
                      </m:r>
                      <m:sSubSup>
                        <m:sSubSupPr>
                          <m:ctrlPr>
                            <a:rPr kumimoji="1" lang="en-US" altLang="ja-JP" sz="1600" b="0" i="1" smtClean="0">
                              <a:solidFill>
                                <a:schemeClr val="tx1"/>
                              </a:solidFill>
                              <a:latin typeface="Cambria Math" panose="02040503050406030204" pitchFamily="18" charset="0"/>
                            </a:rPr>
                          </m:ctrlPr>
                        </m:sSubSupPr>
                        <m:e>
                          <m:r>
                            <a:rPr kumimoji="1" lang="en-US" altLang="ja-JP" sz="1600" b="0" i="1" smtClean="0">
                              <a:solidFill>
                                <a:schemeClr val="tx1"/>
                              </a:solidFill>
                              <a:latin typeface="Cambria Math" panose="02040503050406030204" pitchFamily="18" charset="0"/>
                            </a:rPr>
                            <m:t>𝑝</m:t>
                          </m:r>
                        </m:e>
                        <m:sub>
                          <m:r>
                            <a:rPr kumimoji="1" lang="en-US" altLang="ja-JP" sz="1600" b="0" i="1" smtClean="0">
                              <a:solidFill>
                                <a:schemeClr val="tx1"/>
                              </a:solidFill>
                              <a:latin typeface="Cambria Math" panose="02040503050406030204" pitchFamily="18" charset="0"/>
                            </a:rPr>
                            <m:t>1</m:t>
                          </m:r>
                        </m:sub>
                        <m:sup>
                          <m:r>
                            <a:rPr kumimoji="1" lang="en-US" altLang="ja-JP" sz="1600" b="0" i="1" smtClean="0">
                              <a:solidFill>
                                <a:schemeClr val="tx1"/>
                              </a:solidFill>
                              <a:latin typeface="Cambria Math" panose="02040503050406030204" pitchFamily="18" charset="0"/>
                            </a:rPr>
                            <m:t>3</m:t>
                          </m:r>
                        </m:sup>
                      </m:sSubSup>
                      <m:r>
                        <a:rPr kumimoji="1" lang="en-US" altLang="ja-JP" sz="1600" b="0" i="1" smtClean="0">
                          <a:solidFill>
                            <a:schemeClr val="tx1"/>
                          </a:solidFill>
                          <a:latin typeface="Cambria Math" panose="02040503050406030204" pitchFamily="18" charset="0"/>
                        </a:rPr>
                        <m:t>,…</m:t>
                      </m:r>
                    </m:oMath>
                  </m:oMathPara>
                </a14:m>
                <a:endParaRPr kumimoji="1" lang="ja-JP" altLang="en-US" sz="1600" dirty="0">
                  <a:solidFill>
                    <a:schemeClr val="tx1"/>
                  </a:solidFill>
                </a:endParaRPr>
              </a:p>
            </p:txBody>
          </p:sp>
        </mc:Choice>
        <mc:Fallback xmlns="">
          <p:sp>
            <p:nvSpPr>
              <p:cNvPr id="100" name="正方形/長方形 99"/>
              <p:cNvSpPr>
                <a:spLocks noRot="1" noChangeAspect="1" noMove="1" noResize="1" noEditPoints="1" noAdjustHandles="1" noChangeArrowheads="1" noChangeShapeType="1" noTextEdit="1"/>
              </p:cNvSpPr>
              <p:nvPr/>
            </p:nvSpPr>
            <p:spPr>
              <a:xfrm>
                <a:off x="9724114" y="3306395"/>
                <a:ext cx="1363919" cy="354233"/>
              </a:xfrm>
              <a:prstGeom prst="rect">
                <a:avLst/>
              </a:prstGeom>
              <a:blipFill>
                <a:blip r:embed="rId8"/>
                <a:stretch>
                  <a:fillRect b="-333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正方形/長方形 101"/>
              <p:cNvSpPr/>
              <p:nvPr/>
            </p:nvSpPr>
            <p:spPr>
              <a:xfrm>
                <a:off x="9724113" y="3740547"/>
                <a:ext cx="1363919" cy="3542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sSubSup>
                        <m:sSubSupPr>
                          <m:ctrlPr>
                            <a:rPr kumimoji="1" lang="en-US" altLang="ja-JP" sz="1600" b="0" i="1" smtClean="0">
                              <a:solidFill>
                                <a:schemeClr val="tx1"/>
                              </a:solidFill>
                              <a:latin typeface="Cambria Math" panose="02040503050406030204" pitchFamily="18" charset="0"/>
                            </a:rPr>
                          </m:ctrlPr>
                        </m:sSubSupPr>
                        <m:e>
                          <m:r>
                            <a:rPr kumimoji="1" lang="en-US" altLang="ja-JP" sz="1600" b="0" i="1" smtClean="0">
                              <a:solidFill>
                                <a:schemeClr val="tx1"/>
                              </a:solidFill>
                              <a:latin typeface="Cambria Math" panose="02040503050406030204" pitchFamily="18" charset="0"/>
                            </a:rPr>
                            <m:t>𝑝</m:t>
                          </m:r>
                        </m:e>
                        <m:sub>
                          <m:r>
                            <a:rPr kumimoji="1" lang="en-US" altLang="ja-JP" sz="1600" b="0" i="1" smtClean="0">
                              <a:solidFill>
                                <a:schemeClr val="tx1"/>
                              </a:solidFill>
                              <a:latin typeface="Cambria Math" panose="02040503050406030204" pitchFamily="18" charset="0"/>
                            </a:rPr>
                            <m:t>2</m:t>
                          </m:r>
                        </m:sub>
                        <m:sup>
                          <m:r>
                            <a:rPr kumimoji="1" lang="en-US" altLang="ja-JP" sz="1600" b="0" i="1" smtClean="0">
                              <a:solidFill>
                                <a:schemeClr val="tx1"/>
                              </a:solidFill>
                              <a:latin typeface="Cambria Math" panose="02040503050406030204" pitchFamily="18" charset="0"/>
                            </a:rPr>
                            <m:t>4</m:t>
                          </m:r>
                        </m:sup>
                      </m:sSubSup>
                      <m:r>
                        <a:rPr kumimoji="1" lang="en-US" altLang="ja-JP" sz="1600" b="0" i="1" smtClean="0">
                          <a:solidFill>
                            <a:schemeClr val="tx1"/>
                          </a:solidFill>
                          <a:latin typeface="Cambria Math" panose="02040503050406030204" pitchFamily="18" charset="0"/>
                        </a:rPr>
                        <m:t>,</m:t>
                      </m:r>
                      <m:sSubSup>
                        <m:sSubSupPr>
                          <m:ctrlPr>
                            <a:rPr kumimoji="1" lang="en-US" altLang="ja-JP" sz="1600" b="0" i="1" smtClean="0">
                              <a:solidFill>
                                <a:schemeClr val="tx1"/>
                              </a:solidFill>
                              <a:latin typeface="Cambria Math" panose="02040503050406030204" pitchFamily="18" charset="0"/>
                            </a:rPr>
                          </m:ctrlPr>
                        </m:sSubSupPr>
                        <m:e>
                          <m:r>
                            <a:rPr kumimoji="1" lang="en-US" altLang="ja-JP" sz="1600" b="0" i="1" smtClean="0">
                              <a:solidFill>
                                <a:schemeClr val="tx1"/>
                              </a:solidFill>
                              <a:latin typeface="Cambria Math" panose="02040503050406030204" pitchFamily="18" charset="0"/>
                            </a:rPr>
                            <m:t>𝑝</m:t>
                          </m:r>
                        </m:e>
                        <m:sub>
                          <m:r>
                            <a:rPr kumimoji="1" lang="en-US" altLang="ja-JP" sz="1600" b="0" i="1" smtClean="0">
                              <a:solidFill>
                                <a:schemeClr val="tx1"/>
                              </a:solidFill>
                              <a:latin typeface="Cambria Math" panose="02040503050406030204" pitchFamily="18" charset="0"/>
                            </a:rPr>
                            <m:t>2</m:t>
                          </m:r>
                        </m:sub>
                        <m:sup>
                          <m:r>
                            <a:rPr kumimoji="1" lang="en-US" altLang="ja-JP" sz="1600" b="0" i="1" smtClean="0">
                              <a:solidFill>
                                <a:schemeClr val="tx1"/>
                              </a:solidFill>
                              <a:latin typeface="Cambria Math" panose="02040503050406030204" pitchFamily="18" charset="0"/>
                            </a:rPr>
                            <m:t>6</m:t>
                          </m:r>
                        </m:sup>
                      </m:sSubSup>
                      <m:r>
                        <a:rPr kumimoji="1" lang="en-US" altLang="ja-JP" sz="1600" b="0" i="1" smtClean="0">
                          <a:solidFill>
                            <a:schemeClr val="tx1"/>
                          </a:solidFill>
                          <a:latin typeface="Cambria Math" panose="02040503050406030204" pitchFamily="18" charset="0"/>
                        </a:rPr>
                        <m:t>,…</m:t>
                      </m:r>
                    </m:oMath>
                  </m:oMathPara>
                </a14:m>
                <a:endParaRPr kumimoji="1" lang="ja-JP" altLang="en-US" sz="1600" dirty="0">
                  <a:solidFill>
                    <a:schemeClr val="tx1"/>
                  </a:solidFill>
                </a:endParaRPr>
              </a:p>
            </p:txBody>
          </p:sp>
        </mc:Choice>
        <mc:Fallback xmlns="">
          <p:sp>
            <p:nvSpPr>
              <p:cNvPr id="102" name="正方形/長方形 101"/>
              <p:cNvSpPr>
                <a:spLocks noRot="1" noChangeAspect="1" noMove="1" noResize="1" noEditPoints="1" noAdjustHandles="1" noChangeArrowheads="1" noChangeShapeType="1" noTextEdit="1"/>
              </p:cNvSpPr>
              <p:nvPr/>
            </p:nvSpPr>
            <p:spPr>
              <a:xfrm>
                <a:off x="9724113" y="3740547"/>
                <a:ext cx="1363919" cy="354233"/>
              </a:xfrm>
              <a:prstGeom prst="rect">
                <a:avLst/>
              </a:prstGeom>
              <a:blipFill>
                <a:blip r:embed="rId9"/>
                <a:stretch>
                  <a:fillRect b="-1667"/>
                </a:stretch>
              </a:blipFill>
              <a:ln>
                <a:solidFill>
                  <a:schemeClr val="tx1"/>
                </a:solidFill>
              </a:ln>
            </p:spPr>
            <p:txBody>
              <a:bodyPr/>
              <a:lstStyle/>
              <a:p>
                <a:r>
                  <a:rPr lang="ja-JP" altLang="en-US">
                    <a:noFill/>
                  </a:rPr>
                  <a:t> </a:t>
                </a:r>
              </a:p>
            </p:txBody>
          </p:sp>
        </mc:Fallback>
      </mc:AlternateContent>
      <p:sp>
        <p:nvSpPr>
          <p:cNvPr id="104" name="テキスト ボックス 103"/>
          <p:cNvSpPr txBox="1"/>
          <p:nvPr/>
        </p:nvSpPr>
        <p:spPr>
          <a:xfrm>
            <a:off x="9033196" y="2972507"/>
            <a:ext cx="1272854" cy="307777"/>
          </a:xfrm>
          <a:prstGeom prst="rect">
            <a:avLst/>
          </a:prstGeom>
          <a:noFill/>
        </p:spPr>
        <p:txBody>
          <a:bodyPr wrap="square" rtlCol="0">
            <a:spAutoFit/>
          </a:bodyPr>
          <a:lstStyle/>
          <a:p>
            <a:r>
              <a:rPr kumimoji="1" lang="en-US" altLang="ja-JP" sz="1400" dirty="0" smtClean="0"/>
              <a:t>Inverted list</a:t>
            </a:r>
            <a:endParaRPr kumimoji="1" lang="ja-JP" altLang="en-US" sz="1400" dirty="0"/>
          </a:p>
        </p:txBody>
      </p:sp>
      <mc:AlternateContent xmlns:mc="http://schemas.openxmlformats.org/markup-compatibility/2006" xmlns:a14="http://schemas.microsoft.com/office/drawing/2010/main">
        <mc:Choice Requires="a14">
          <p:sp>
            <p:nvSpPr>
              <p:cNvPr id="105" name="テキスト ボックス 104"/>
              <p:cNvSpPr txBox="1"/>
              <p:nvPr/>
            </p:nvSpPr>
            <p:spPr>
              <a:xfrm>
                <a:off x="328365" y="3252882"/>
                <a:ext cx="7088058" cy="2785378"/>
              </a:xfrm>
              <a:prstGeom prst="rect">
                <a:avLst/>
              </a:prstGeom>
              <a:noFill/>
            </p:spPr>
            <p:txBody>
              <a:bodyPr wrap="square" rtlCol="0">
                <a:spAutoFit/>
              </a:bodyPr>
              <a:lstStyle/>
              <a:p>
                <a:pPr>
                  <a:lnSpc>
                    <a:spcPts val="3500"/>
                  </a:lnSpc>
                </a:pPr>
                <a:r>
                  <a:rPr lang="en-US" altLang="ja-JP" sz="2400" b="1" dirty="0" smtClean="0">
                    <a:solidFill>
                      <a:srgbClr val="002060"/>
                    </a:solidFill>
                  </a:rPr>
                  <a:t>Theorem (Pruning rules):</a:t>
                </a:r>
              </a:p>
              <a:p>
                <a:pPr marL="342900" indent="-342900">
                  <a:lnSpc>
                    <a:spcPts val="3500"/>
                  </a:lnSpc>
                  <a:buFont typeface="Arial" panose="020B0604020202020204" pitchFamily="34" charset="0"/>
                  <a:buChar char="•"/>
                </a:pPr>
                <a:r>
                  <a:rPr lang="en-US" altLang="ja-JP" sz="2000" b="0" dirty="0" smtClean="0"/>
                  <a:t>If </a:t>
                </a:r>
                <a14:m>
                  <m:oMath xmlns:m="http://schemas.openxmlformats.org/officeDocument/2006/math">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max</m:t>
                        </m:r>
                      </m:fName>
                      <m:e>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𝜏</m:t>
                            </m:r>
                          </m:e>
                          <m:sup>
                            <m:r>
                              <a:rPr lang="en-US" altLang="ja-JP" sz="2000" b="0" i="1" smtClean="0">
                                <a:latin typeface="Cambria Math" panose="02040503050406030204" pitchFamily="18" charset="0"/>
                              </a:rPr>
                              <m:t>𝑙𝑜𝑤</m:t>
                            </m:r>
                          </m:sup>
                        </m:sSup>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𝑜</m:t>
                            </m:r>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𝜏</m:t>
                            </m:r>
                          </m:e>
                          <m:sup>
                            <m:r>
                              <a:rPr lang="en-US" altLang="ja-JP" sz="2000" b="0" i="1" smtClean="0">
                                <a:latin typeface="Cambria Math" panose="02040503050406030204" pitchFamily="18" charset="0"/>
                              </a:rPr>
                              <m:t>𝑢𝑝𝑝</m:t>
                            </m:r>
                          </m:sup>
                        </m:sSup>
                        <m:d>
                          <m:dPr>
                            <m:ctrlPr>
                              <a:rPr lang="en-US" altLang="ja-JP" sz="2000" b="0" i="1" smtClean="0">
                                <a:latin typeface="Cambria Math" panose="02040503050406030204" pitchFamily="18" charset="0"/>
                              </a:rPr>
                            </m:ctrlPr>
                          </m:dPr>
                          <m:e>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𝑜</m:t>
                                </m:r>
                              </m:e>
                              <m:sup>
                                <m:r>
                                  <a:rPr lang="en-US" altLang="ja-JP" sz="2000" b="0" i="1" smtClean="0">
                                    <a:latin typeface="Cambria Math" panose="02040503050406030204" pitchFamily="18" charset="0"/>
                                  </a:rPr>
                                  <m:t>′</m:t>
                                </m:r>
                              </m:sup>
                            </m:sSup>
                          </m:e>
                        </m:d>
                      </m:e>
                    </m:func>
                  </m:oMath>
                </a14:m>
                <a:r>
                  <a:rPr lang="en-US" altLang="ja-JP" sz="2000" dirty="0" smtClean="0"/>
                  <a:t>, </a:t>
                </a:r>
                <a14:m>
                  <m:oMath xmlns:m="http://schemas.openxmlformats.org/officeDocument/2006/math">
                    <m:r>
                      <a:rPr lang="en-US" altLang="ja-JP" sz="2000" b="0" i="1" smtClean="0">
                        <a:latin typeface="Cambria Math" panose="02040503050406030204" pitchFamily="18" charset="0"/>
                      </a:rPr>
                      <m:t>𝜏</m:t>
                    </m:r>
                    <m:d>
                      <m:dPr>
                        <m:ctrlPr>
                          <a:rPr lang="en-US" altLang="ja-JP" sz="2000" b="0" i="1" smtClean="0">
                            <a:latin typeface="Cambria Math" panose="02040503050406030204" pitchFamily="18" charset="0"/>
                          </a:rPr>
                        </m:ctrlPr>
                      </m:dPr>
                      <m:e>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𝑜</m:t>
                            </m:r>
                          </m:e>
                          <m:sup>
                            <m:r>
                              <a:rPr lang="en-US" altLang="ja-JP" sz="2000" b="0" i="1" smtClean="0">
                                <a:latin typeface="Cambria Math" panose="02040503050406030204" pitchFamily="18" charset="0"/>
                              </a:rPr>
                              <m:t>′</m:t>
                            </m:r>
                          </m:sup>
                        </m:sSup>
                      </m:e>
                    </m:d>
                  </m:oMath>
                </a14:m>
                <a:r>
                  <a:rPr lang="en-US" altLang="ja-JP" sz="2000" dirty="0" smtClean="0"/>
                  <a:t> is computed.</a:t>
                </a:r>
              </a:p>
              <a:p>
                <a:pPr marL="342900" indent="-342900">
                  <a:lnSpc>
                    <a:spcPts val="3500"/>
                  </a:lnSpc>
                  <a:buFont typeface="Arial" panose="020B0604020202020204" pitchFamily="34" charset="0"/>
                  <a:buChar char="•"/>
                </a:pPr>
                <a:r>
                  <a:rPr lang="en-US" altLang="ja-JP" sz="2000" dirty="0" smtClean="0"/>
                  <a:t>If </a:t>
                </a:r>
                <a14:m>
                  <m:oMath xmlns:m="http://schemas.openxmlformats.org/officeDocument/2006/math">
                    <m:r>
                      <a:rPr lang="en-US" altLang="ja-JP" sz="2000" i="1">
                        <a:latin typeface="Cambria Math" panose="02040503050406030204" pitchFamily="18" charset="0"/>
                      </a:rPr>
                      <m:t>𝑑𝑖𝑠𝑡</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𝑝</m:t>
                        </m:r>
                        <m:r>
                          <a:rPr lang="en-US" altLang="ja-JP" sz="2000" i="1">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𝑝</m:t>
                            </m:r>
                          </m:e>
                          <m:sub>
                            <m:r>
                              <a:rPr lang="en-US" altLang="ja-JP" sz="2000" b="0" i="1" smtClean="0">
                                <a:latin typeface="Cambria Math" panose="02040503050406030204" pitchFamily="18" charset="0"/>
                              </a:rPr>
                              <m:t>𝑖</m:t>
                            </m:r>
                          </m:sub>
                          <m:sup>
                            <m:r>
                              <a:rPr lang="en-US" altLang="ja-JP" sz="2000" b="0" i="1" smtClean="0">
                                <a:latin typeface="Cambria Math" panose="02040503050406030204" pitchFamily="18" charset="0"/>
                              </a:rPr>
                              <m:t>𝑗</m:t>
                            </m:r>
                          </m:sup>
                        </m:sSubSup>
                      </m:e>
                    </m:d>
                    <m:r>
                      <a:rPr lang="en-US" altLang="ja-JP" sz="2000" i="1">
                        <a:latin typeface="Cambria Math" panose="02040503050406030204" pitchFamily="18" charset="0"/>
                      </a:rPr>
                      <m:t>≤</m:t>
                    </m:r>
                    <m:r>
                      <a:rPr lang="en-US" altLang="ja-JP" sz="2000" i="1">
                        <a:latin typeface="Cambria Math" panose="02040503050406030204" pitchFamily="18" charset="0"/>
                      </a:rPr>
                      <m:t>𝑟</m:t>
                    </m:r>
                  </m:oMath>
                </a14:m>
                <a:r>
                  <a:rPr lang="en-US" altLang="ja-JP" sz="2000" dirty="0" smtClean="0"/>
                  <a:t>, the postings list of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𝑜</m:t>
                        </m:r>
                      </m:e>
                      <m:sub>
                        <m:r>
                          <a:rPr lang="en-US" altLang="ja-JP" sz="2000" b="0" i="1" smtClean="0">
                            <a:latin typeface="Cambria Math" panose="02040503050406030204" pitchFamily="18" charset="0"/>
                          </a:rPr>
                          <m:t>𝑖</m:t>
                        </m:r>
                      </m:sub>
                    </m:sSub>
                  </m:oMath>
                </a14:m>
                <a:r>
                  <a:rPr lang="en-US" altLang="ja-JP" sz="2000" dirty="0" smtClean="0"/>
                  <a:t> is pruned.</a:t>
                </a:r>
              </a:p>
              <a:p>
                <a:pPr marL="342900" indent="-342900">
                  <a:lnSpc>
                    <a:spcPts val="3500"/>
                  </a:lnSpc>
                  <a:buFont typeface="Arial" panose="020B0604020202020204" pitchFamily="34" charset="0"/>
                  <a:buChar char="•"/>
                </a:pPr>
                <a:r>
                  <a:rPr lang="en-US" altLang="ja-JP" sz="2000" dirty="0" smtClean="0"/>
                  <a:t>A compressed bitset</a:t>
                </a:r>
                <a14:m>
                  <m:oMath xmlns:m="http://schemas.openxmlformats.org/officeDocument/2006/math">
                    <m:r>
                      <a:rPr lang="en-US" altLang="ja-JP" sz="2000" b="0" i="0" smtClean="0">
                        <a:latin typeface="Cambria Math" panose="02040503050406030204" pitchFamily="18" charset="0"/>
                      </a:rPr>
                      <m:t> </m:t>
                    </m:r>
                    <m:r>
                      <a:rPr lang="en-US" altLang="ja-JP" sz="2000" b="1" smtClean="0">
                        <a:latin typeface="Cambria Math" panose="02040503050406030204" pitchFamily="18" charset="0"/>
                      </a:rPr>
                      <m:t>𝐛</m:t>
                    </m:r>
                  </m:oMath>
                </a14:m>
                <a:r>
                  <a:rPr lang="en-US" altLang="ja-JP" sz="2000" dirty="0" smtClean="0">
                    <a:latin typeface="Cambria Math" panose="02040503050406030204" pitchFamily="18" charset="0"/>
                  </a:rPr>
                  <a:t> </a:t>
                </a:r>
                <a:r>
                  <a:rPr lang="en-US" altLang="ja-JP" sz="2000" dirty="0" smtClean="0"/>
                  <a:t>maintains </a:t>
                </a:r>
                <a:r>
                  <a:rPr lang="en-US" altLang="ja-JP" sz="2000" dirty="0"/>
                  <a:t>an intermediate </a:t>
                </a:r>
                <a:r>
                  <a:rPr lang="en-US" altLang="ja-JP" sz="2000" dirty="0" smtClean="0"/>
                  <a:t>score</a:t>
                </a:r>
                <a:r>
                  <a:rPr lang="en-US" altLang="ja-JP" sz="2000" dirty="0" smtClean="0">
                    <a:latin typeface="Cambria Math" panose="02040503050406030204" pitchFamily="18" charset="0"/>
                  </a:rPr>
                  <a:t>,</a:t>
                </a:r>
              </a:p>
              <a:p>
                <a:pPr marL="800100" lvl="1" indent="-342900">
                  <a:lnSpc>
                    <a:spcPts val="3500"/>
                  </a:lnSpc>
                  <a:buFont typeface="Wingdings" panose="05000000000000000000" pitchFamily="2" charset="2"/>
                  <a:buChar char="ü"/>
                </a:pPr>
                <a:r>
                  <a:rPr lang="en-US" altLang="ja-JP" dirty="0"/>
                  <a:t>A</a:t>
                </a:r>
                <a:r>
                  <a:rPr lang="en-US" altLang="ja-JP" dirty="0" smtClean="0"/>
                  <a:t>ccess only postings list of </a:t>
                </a:r>
                <a14:m>
                  <m:oMath xmlns:m="http://schemas.openxmlformats.org/officeDocument/2006/math">
                    <m:r>
                      <a:rPr lang="en-US" altLang="ja-JP" b="1">
                        <a:latin typeface="Cambria Math" panose="02040503050406030204" pitchFamily="18" charset="0"/>
                      </a:rPr>
                      <m:t>𝐛</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𝐾</m:t>
                            </m:r>
                          </m:sub>
                          <m:sup>
                            <m:r>
                              <a:rPr lang="en-US" altLang="ja-JP" i="1">
                                <a:latin typeface="Cambria Math" panose="02040503050406030204" pitchFamily="18" charset="0"/>
                              </a:rPr>
                              <m:t>𝑙</m:t>
                            </m:r>
                          </m:sup>
                        </m:sSubSup>
                      </m:e>
                    </m:d>
                    <m:r>
                      <a:rPr lang="en-US" altLang="ja-JP" b="0" i="1" smtClean="0">
                        <a:latin typeface="Cambria Math" panose="02040503050406030204" pitchFamily="18" charset="0"/>
                      </a:rPr>
                      <m:t>−</m:t>
                    </m:r>
                    <m:r>
                      <a:rPr lang="en-US" altLang="ja-JP" b="1" i="0" smtClean="0">
                        <a:latin typeface="Cambria Math" panose="02040503050406030204" pitchFamily="18" charset="0"/>
                      </a:rPr>
                      <m:t>𝐛</m:t>
                    </m:r>
                  </m:oMath>
                </a14:m>
                <a:endParaRPr lang="en-US" altLang="ja-JP" b="1" dirty="0" smtClean="0"/>
              </a:p>
              <a:p>
                <a:pPr marL="800100" lvl="1" indent="-342900">
                  <a:lnSpc>
                    <a:spcPts val="3500"/>
                  </a:lnSpc>
                  <a:buFont typeface="Wingdings" panose="05000000000000000000" pitchFamily="2" charset="2"/>
                  <a:buChar char="ü"/>
                </a:pPr>
                <a:r>
                  <a:rPr lang="en-US" altLang="ja-JP" dirty="0" smtClean="0"/>
                  <a:t>If </a:t>
                </a:r>
                <a14:m>
                  <m:oMath xmlns:m="http://schemas.openxmlformats.org/officeDocument/2006/math">
                    <m:r>
                      <a:rPr lang="en-US" altLang="ja-JP" b="1" i="0" smtClean="0">
                        <a:latin typeface="Cambria Math" panose="02040503050406030204" pitchFamily="18" charset="0"/>
                      </a:rPr>
                      <m:t>𝐛</m:t>
                    </m:r>
                    <m:r>
                      <a:rPr lang="en-US" altLang="ja-JP" b="0" i="1" smtClean="0">
                        <a:latin typeface="Cambria Math" panose="02040503050406030204" pitchFamily="18" charset="0"/>
                        <a:ea typeface="Cambria Math" panose="02040503050406030204" pitchFamily="18" charset="0"/>
                      </a:rPr>
                      <m:t>⊆</m:t>
                    </m:r>
                    <m:sSup>
                      <m:sSupPr>
                        <m:ctrlPr>
                          <a:rPr lang="en-US" altLang="ja-JP" b="1" i="1">
                            <a:latin typeface="Cambria Math" panose="02040503050406030204" pitchFamily="18" charset="0"/>
                          </a:rPr>
                        </m:ctrlPr>
                      </m:sSupPr>
                      <m:e>
                        <m:r>
                          <a:rPr lang="en-US" altLang="ja-JP" b="1">
                            <a:latin typeface="Cambria Math" panose="02040503050406030204" pitchFamily="18" charset="0"/>
                          </a:rPr>
                          <m:t>𝐛</m:t>
                        </m:r>
                      </m:e>
                      <m:sup>
                        <m:r>
                          <a:rPr lang="en-US" altLang="ja-JP" i="1">
                            <a:latin typeface="Cambria Math" panose="02040503050406030204" pitchFamily="18" charset="0"/>
                          </a:rPr>
                          <m:t>𝑎𝑑𝑗</m:t>
                        </m:r>
                      </m:sup>
                    </m:sSup>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𝐾</m:t>
                            </m:r>
                          </m:sub>
                          <m:sup>
                            <m:r>
                              <a:rPr lang="en-US" altLang="ja-JP" i="1">
                                <a:latin typeface="Cambria Math" panose="02040503050406030204" pitchFamily="18" charset="0"/>
                              </a:rPr>
                              <m:t>𝑙</m:t>
                            </m:r>
                          </m:sup>
                        </m:sSubSup>
                      </m:e>
                    </m:d>
                  </m:oMath>
                </a14:m>
                <a:r>
                  <a:rPr lang="en-US" altLang="ja-JP" dirty="0" smtClean="0"/>
                  <a:t>, neighbor cells are pruned.</a:t>
                </a:r>
              </a:p>
            </p:txBody>
          </p:sp>
        </mc:Choice>
        <mc:Fallback xmlns="">
          <p:sp>
            <p:nvSpPr>
              <p:cNvPr id="105" name="テキスト ボックス 104"/>
              <p:cNvSpPr txBox="1">
                <a:spLocks noRot="1" noChangeAspect="1" noMove="1" noResize="1" noEditPoints="1" noAdjustHandles="1" noChangeArrowheads="1" noChangeShapeType="1" noTextEdit="1"/>
              </p:cNvSpPr>
              <p:nvPr/>
            </p:nvSpPr>
            <p:spPr>
              <a:xfrm>
                <a:off x="328365" y="3252882"/>
                <a:ext cx="7088058" cy="2785378"/>
              </a:xfrm>
              <a:prstGeom prst="rect">
                <a:avLst/>
              </a:prstGeom>
              <a:blipFill>
                <a:blip r:embed="rId10"/>
                <a:stretch>
                  <a:fillRect l="-1376" t="-219" b="-43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95893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Proposed algorithm</a:t>
            </a:r>
            <a:r>
              <a:rPr lang="en-US" altLang="ja-JP" sz="2400" dirty="0" smtClean="0"/>
              <a:t>: +Labeling approach</a:t>
            </a:r>
            <a:endParaRPr kumimoji="1" lang="ja-JP" altLang="en-US" dirty="0"/>
          </a:p>
        </p:txBody>
      </p:sp>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14</a:t>
            </a:fld>
            <a:endParaRPr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328366" y="1129206"/>
                <a:ext cx="10044360" cy="1438855"/>
              </a:xfrm>
              <a:prstGeom prst="rect">
                <a:avLst/>
              </a:prstGeom>
              <a:noFill/>
            </p:spPr>
            <p:txBody>
              <a:bodyPr wrap="square" rtlCol="0">
                <a:spAutoFit/>
              </a:bodyPr>
              <a:lstStyle/>
              <a:p>
                <a:pPr>
                  <a:lnSpc>
                    <a:spcPts val="3500"/>
                  </a:lnSpc>
                </a:pPr>
                <a:r>
                  <a:rPr lang="en-US" altLang="ja-JP" sz="2400" b="1" dirty="0" smtClean="0">
                    <a:solidFill>
                      <a:srgbClr val="002060"/>
                    </a:solidFill>
                  </a:rPr>
                  <a:t>Why width is </a:t>
                </a:r>
                <a14:m>
                  <m:oMath xmlns:m="http://schemas.openxmlformats.org/officeDocument/2006/math">
                    <m:d>
                      <m:dPr>
                        <m:begChr m:val="⌈"/>
                        <m:endChr m:val="⌉"/>
                        <m:ctrlPr>
                          <a:rPr lang="en-US" altLang="ja-JP" sz="2400" b="1" i="1" smtClean="0">
                            <a:solidFill>
                              <a:srgbClr val="002060"/>
                            </a:solidFill>
                            <a:latin typeface="Cambria Math" panose="02040503050406030204" pitchFamily="18" charset="0"/>
                          </a:rPr>
                        </m:ctrlPr>
                      </m:dPr>
                      <m:e>
                        <m:r>
                          <a:rPr lang="en-US" altLang="ja-JP" sz="2400" b="1" i="1" smtClean="0">
                            <a:solidFill>
                              <a:srgbClr val="002060"/>
                            </a:solidFill>
                            <a:latin typeface="Cambria Math" panose="02040503050406030204" pitchFamily="18" charset="0"/>
                          </a:rPr>
                          <m:t>𝒓</m:t>
                        </m:r>
                      </m:e>
                    </m:d>
                  </m:oMath>
                </a14:m>
                <a:r>
                  <a:rPr lang="en-US" altLang="ja-JP" sz="2400" b="1" dirty="0" smtClean="0">
                    <a:solidFill>
                      <a:srgbClr val="002060"/>
                    </a:solidFill>
                  </a:rPr>
                  <a:t> ? </a:t>
                </a:r>
                <a:endParaRPr lang="en-US" altLang="ja-JP" sz="2800" b="1" dirty="0">
                  <a:solidFill>
                    <a:srgbClr val="002060"/>
                  </a:solidFill>
                </a:endParaRPr>
              </a:p>
              <a:p>
                <a:pPr marL="457200" indent="-457200">
                  <a:lnSpc>
                    <a:spcPts val="3500"/>
                  </a:lnSpc>
                  <a:buFont typeface="Arial" panose="020B0604020202020204" pitchFamily="34" charset="0"/>
                  <a:buChar char="•"/>
                </a:pPr>
                <a:r>
                  <a:rPr lang="en-US" altLang="ja-JP" sz="2000" dirty="0" smtClean="0"/>
                  <a:t>To keep the same large-grid for each real value that can be </a:t>
                </a:r>
                <a14:m>
                  <m:oMath xmlns:m="http://schemas.openxmlformats.org/officeDocument/2006/math">
                    <m:d>
                      <m:dPr>
                        <m:begChr m:val="⌈"/>
                        <m:endChr m:val="⌉"/>
                        <m:ctrlPr>
                          <a:rPr lang="en-US" altLang="ja-JP" sz="2000" b="1" i="1" smtClean="0">
                            <a:solidFill>
                              <a:schemeClr val="tx1"/>
                            </a:solidFill>
                            <a:latin typeface="Cambria Math" panose="02040503050406030204" pitchFamily="18" charset="0"/>
                          </a:rPr>
                        </m:ctrlPr>
                      </m:dPr>
                      <m:e>
                        <m:r>
                          <a:rPr lang="en-US" altLang="ja-JP" sz="2000" b="1" i="1">
                            <a:solidFill>
                              <a:schemeClr val="tx1"/>
                            </a:solidFill>
                            <a:latin typeface="Cambria Math" panose="02040503050406030204" pitchFamily="18" charset="0"/>
                          </a:rPr>
                          <m:t>𝒓</m:t>
                        </m:r>
                      </m:e>
                    </m:d>
                  </m:oMath>
                </a14:m>
                <a:r>
                  <a:rPr lang="en-US" altLang="ja-JP" sz="2000" dirty="0" smtClean="0">
                    <a:solidFill>
                      <a:schemeClr val="tx1"/>
                    </a:solidFill>
                  </a:rPr>
                  <a:t>.</a:t>
                </a:r>
              </a:p>
              <a:p>
                <a:pPr marL="457200" indent="-457200">
                  <a:lnSpc>
                    <a:spcPts val="3500"/>
                  </a:lnSpc>
                  <a:buFont typeface="Arial" panose="020B0604020202020204" pitchFamily="34" charset="0"/>
                  <a:buChar char="•"/>
                </a:pPr>
                <a:r>
                  <a:rPr lang="en-US" altLang="ja-JP" sz="2000" dirty="0" smtClean="0"/>
                  <a:t>Applications (e.g., neuroscience simulation) issue MIO queries by varying </a:t>
                </a:r>
                <a14:m>
                  <m:oMath xmlns:m="http://schemas.openxmlformats.org/officeDocument/2006/math">
                    <m:r>
                      <a:rPr lang="en-US" altLang="ja-JP" sz="2000" b="0" i="1" smtClean="0">
                        <a:latin typeface="Cambria Math" panose="02040503050406030204" pitchFamily="18" charset="0"/>
                      </a:rPr>
                      <m:t>𝑟</m:t>
                    </m:r>
                  </m:oMath>
                </a14:m>
                <a:r>
                  <a:rPr lang="en-US" altLang="ja-JP" sz="2000" dirty="0" smtClean="0"/>
                  <a:t> </a:t>
                </a:r>
                <a:r>
                  <a:rPr lang="en-US" altLang="ja-JP" sz="2000" b="1" i="1" dirty="0" smtClean="0">
                    <a:solidFill>
                      <a:schemeClr val="accent2"/>
                    </a:solidFill>
                  </a:rPr>
                  <a:t>finely</a:t>
                </a:r>
                <a:r>
                  <a:rPr lang="en-US" altLang="ja-JP" sz="2000" dirty="0" smtClean="0"/>
                  <a:t>.</a:t>
                </a: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28366" y="1129206"/>
                <a:ext cx="10044360" cy="1438855"/>
              </a:xfrm>
              <a:prstGeom prst="rect">
                <a:avLst/>
              </a:prstGeom>
              <a:blipFill>
                <a:blip r:embed="rId3"/>
                <a:stretch>
                  <a:fillRect l="-971" t="-424" b="-33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328366" y="2620935"/>
                <a:ext cx="10985256" cy="1887696"/>
              </a:xfrm>
              <a:prstGeom prst="rect">
                <a:avLst/>
              </a:prstGeom>
              <a:noFill/>
            </p:spPr>
            <p:txBody>
              <a:bodyPr wrap="square" rtlCol="0">
                <a:spAutoFit/>
              </a:bodyPr>
              <a:lstStyle/>
              <a:p>
                <a:pPr>
                  <a:lnSpc>
                    <a:spcPts val="3500"/>
                  </a:lnSpc>
                </a:pPr>
                <a:r>
                  <a:rPr lang="en-US" altLang="ja-JP" sz="2400" b="1" dirty="0" smtClean="0">
                    <a:solidFill>
                      <a:srgbClr val="002060"/>
                    </a:solidFill>
                  </a:rPr>
                  <a:t>Labeling </a:t>
                </a:r>
                <a:r>
                  <a:rPr lang="en-US" altLang="ja-JP" sz="2400" b="1" i="1" dirty="0" smtClean="0">
                    <a:solidFill>
                      <a:srgbClr val="002060"/>
                    </a:solidFill>
                  </a:rPr>
                  <a:t>each point</a:t>
                </a:r>
                <a:r>
                  <a:rPr lang="en-US" altLang="ja-JP" sz="2400" b="1" dirty="0" smtClean="0">
                    <a:solidFill>
                      <a:srgbClr val="002060"/>
                    </a:solidFill>
                  </a:rPr>
                  <a:t> based </a:t>
                </a:r>
                <a:r>
                  <a:rPr lang="en-US" altLang="ja-JP" sz="2400" b="1" dirty="0">
                    <a:solidFill>
                      <a:srgbClr val="002060"/>
                    </a:solidFill>
                  </a:rPr>
                  <a:t>on </a:t>
                </a:r>
                <a:r>
                  <a:rPr lang="en-US" altLang="ja-JP" sz="2400" b="1" dirty="0" smtClean="0">
                    <a:solidFill>
                      <a:srgbClr val="002060"/>
                    </a:solidFill>
                  </a:rPr>
                  <a:t>its </a:t>
                </a:r>
                <a:r>
                  <a:rPr lang="en-US" altLang="ja-JP" sz="2400" b="1" dirty="0">
                    <a:solidFill>
                      <a:srgbClr val="002060"/>
                    </a:solidFill>
                  </a:rPr>
                  <a:t>intermediate </a:t>
                </a:r>
                <a:r>
                  <a:rPr lang="en-US" altLang="ja-JP" sz="2400" b="1" dirty="0" smtClean="0">
                    <a:solidFill>
                      <a:srgbClr val="002060"/>
                    </a:solidFill>
                  </a:rPr>
                  <a:t>result</a:t>
                </a:r>
                <a:endParaRPr lang="en-US" altLang="ja-JP" sz="2800" b="1" dirty="0">
                  <a:solidFill>
                    <a:srgbClr val="002060"/>
                  </a:solidFill>
                </a:endParaRPr>
              </a:p>
              <a:p>
                <a:pPr marL="457200" indent="-457200">
                  <a:lnSpc>
                    <a:spcPts val="3500"/>
                  </a:lnSpc>
                  <a:buFont typeface="Arial" panose="020B0604020202020204" pitchFamily="34" charset="0"/>
                  <a:buChar char="•"/>
                </a:pPr>
                <a:r>
                  <a:rPr lang="en-US" altLang="ja-JP" sz="2000" dirty="0" smtClean="0"/>
                  <a:t>Label-1: If </a:t>
                </a:r>
                <a14:m>
                  <m:oMath xmlns:m="http://schemas.openxmlformats.org/officeDocument/2006/math">
                    <m:d>
                      <m:dPr>
                        <m:begChr m:val="|"/>
                        <m:endChr m:val="|"/>
                        <m:ctrlPr>
                          <a:rPr lang="en-US" altLang="ja-JP" sz="2000" b="0" i="1" smtClean="0">
                            <a:latin typeface="Cambria Math" panose="02040503050406030204" pitchFamily="18" charset="0"/>
                          </a:rPr>
                        </m:ctrlPr>
                      </m:dPr>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𝐛</m:t>
                            </m:r>
                          </m:e>
                          <m:sup>
                            <m:r>
                              <a:rPr lang="en-US" altLang="ja-JP" sz="2000" i="1">
                                <a:latin typeface="Cambria Math" panose="02040503050406030204" pitchFamily="18" charset="0"/>
                              </a:rPr>
                              <m:t>𝑎𝑑𝑗</m:t>
                            </m:r>
                          </m:sup>
                        </m:sSup>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𝑐</m:t>
                                </m:r>
                              </m:e>
                              <m:sub>
                                <m:r>
                                  <a:rPr lang="en-US" altLang="ja-JP" sz="2000" i="1">
                                    <a:latin typeface="Cambria Math" panose="02040503050406030204" pitchFamily="18" charset="0"/>
                                  </a:rPr>
                                  <m:t>𝐾</m:t>
                                </m:r>
                              </m:sub>
                              <m:sup>
                                <m:r>
                                  <a:rPr lang="en-US" altLang="ja-JP" sz="2000" i="1">
                                    <a:latin typeface="Cambria Math" panose="02040503050406030204" pitchFamily="18" charset="0"/>
                                  </a:rPr>
                                  <m:t>𝑙</m:t>
                                </m:r>
                              </m:sup>
                            </m:sSubSup>
                          </m:e>
                        </m:d>
                      </m:e>
                    </m:d>
                    <m:r>
                      <a:rPr lang="en-US" altLang="ja-JP" sz="2000" b="0" i="1" smtClean="0">
                        <a:latin typeface="Cambria Math" panose="02040503050406030204" pitchFamily="18" charset="0"/>
                      </a:rPr>
                      <m:t>=1</m:t>
                    </m:r>
                  </m:oMath>
                </a14:m>
                <a:r>
                  <a:rPr lang="en-US" altLang="ja-JP" sz="2000" dirty="0" smtClean="0">
                    <a:solidFill>
                      <a:schemeClr val="tx1"/>
                    </a:solidFill>
                  </a:rPr>
                  <a:t>, points </a:t>
                </a:r>
                <a14:m>
                  <m:oMath xmlns:m="http://schemas.openxmlformats.org/officeDocument/2006/math">
                    <m:r>
                      <a:rPr lang="en-US" altLang="ja-JP" sz="2000" b="0" i="1" smtClean="0">
                        <a:solidFill>
                          <a:schemeClr val="tx1"/>
                        </a:solidFill>
                        <a:latin typeface="Cambria Math" panose="02040503050406030204" pitchFamily="18" charset="0"/>
                      </a:rPr>
                      <m:t>𝑝</m:t>
                    </m:r>
                  </m:oMath>
                </a14:m>
                <a:r>
                  <a:rPr lang="en-US" altLang="ja-JP" sz="2000" dirty="0" smtClean="0">
                    <a:solidFill>
                      <a:schemeClr val="tx1"/>
                    </a:solidFill>
                  </a:rPr>
                  <a:t> with key </a:t>
                </a:r>
                <a:r>
                  <a:rPr lang="en-US" altLang="ja-JP" sz="2000" i="1" dirty="0" smtClean="0">
                    <a:solidFill>
                      <a:schemeClr val="tx1"/>
                    </a:solidFill>
                  </a:rPr>
                  <a:t>K</a:t>
                </a:r>
                <a:r>
                  <a:rPr lang="en-US" altLang="ja-JP" sz="2000" dirty="0" smtClean="0">
                    <a:solidFill>
                      <a:schemeClr val="tx1"/>
                    </a:solidFill>
                  </a:rPr>
                  <a:t> are isolated, i.e., can be ignored.</a:t>
                </a:r>
              </a:p>
              <a:p>
                <a:pPr marL="457200" indent="-457200">
                  <a:lnSpc>
                    <a:spcPts val="3500"/>
                  </a:lnSpc>
                  <a:buFont typeface="Arial" panose="020B0604020202020204" pitchFamily="34" charset="0"/>
                  <a:buChar char="•"/>
                </a:pPr>
                <a:r>
                  <a:rPr lang="en-US" altLang="ja-JP" sz="2000" dirty="0" smtClean="0"/>
                  <a:t>Label-2 (3): If a compressed bitset is not updated in upper-bounding (2) / verification (3), </a:t>
                </a:r>
                <a:br>
                  <a:rPr lang="en-US" altLang="ja-JP" sz="2000" dirty="0" smtClean="0"/>
                </a:br>
                <a:r>
                  <a:rPr lang="en-US" altLang="ja-JP" sz="2000" dirty="0" smtClean="0"/>
                  <a:t>this operation can be skipped.</a:t>
                </a:r>
                <a:endParaRPr lang="en-US" altLang="ja-JP" sz="20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328366" y="2620935"/>
                <a:ext cx="10985256" cy="1887696"/>
              </a:xfrm>
              <a:prstGeom prst="rect">
                <a:avLst/>
              </a:prstGeom>
              <a:blipFill>
                <a:blip r:embed="rId4"/>
                <a:stretch>
                  <a:fillRect l="-888" t="-323" b="-1935"/>
                </a:stretch>
              </a:blipFill>
            </p:spPr>
            <p:txBody>
              <a:bodyPr/>
              <a:lstStyle/>
              <a:p>
                <a:r>
                  <a:rPr lang="ja-JP" altLang="en-US">
                    <a:noFill/>
                  </a:rPr>
                  <a:t> </a:t>
                </a:r>
              </a:p>
            </p:txBody>
          </p:sp>
        </mc:Fallback>
      </mc:AlternateContent>
      <p:graphicFrame>
        <p:nvGraphicFramePr>
          <p:cNvPr id="11" name="表 10"/>
          <p:cNvGraphicFramePr>
            <a:graphicFrameLocks noGrp="1"/>
          </p:cNvGraphicFramePr>
          <p:nvPr>
            <p:extLst>
              <p:ext uri="{D42A27DB-BD31-4B8C-83A1-F6EECF244321}">
                <p14:modId xmlns:p14="http://schemas.microsoft.com/office/powerpoint/2010/main" val="2948824666"/>
              </p:ext>
            </p:extLst>
          </p:nvPr>
        </p:nvGraphicFramePr>
        <p:xfrm>
          <a:off x="7358625" y="4374090"/>
          <a:ext cx="3024000" cy="2268000"/>
        </p:xfrm>
        <a:graphic>
          <a:graphicData uri="http://schemas.openxmlformats.org/drawingml/2006/table">
            <a:tbl>
              <a:tblPr firstRow="1" bandRow="1">
                <a:tableStyleId>{2D5ABB26-0587-4C30-8999-92F81FD0307C}</a:tableStyleId>
              </a:tblPr>
              <a:tblGrid>
                <a:gridCol w="756000">
                  <a:extLst>
                    <a:ext uri="{9D8B030D-6E8A-4147-A177-3AD203B41FA5}">
                      <a16:colId xmlns:a16="http://schemas.microsoft.com/office/drawing/2014/main" val="2145562751"/>
                    </a:ext>
                  </a:extLst>
                </a:gridCol>
                <a:gridCol w="756000">
                  <a:extLst>
                    <a:ext uri="{9D8B030D-6E8A-4147-A177-3AD203B41FA5}">
                      <a16:colId xmlns:a16="http://schemas.microsoft.com/office/drawing/2014/main" val="2985972088"/>
                    </a:ext>
                  </a:extLst>
                </a:gridCol>
                <a:gridCol w="756000">
                  <a:extLst>
                    <a:ext uri="{9D8B030D-6E8A-4147-A177-3AD203B41FA5}">
                      <a16:colId xmlns:a16="http://schemas.microsoft.com/office/drawing/2014/main" val="1153562407"/>
                    </a:ext>
                  </a:extLst>
                </a:gridCol>
                <a:gridCol w="756000">
                  <a:extLst>
                    <a:ext uri="{9D8B030D-6E8A-4147-A177-3AD203B41FA5}">
                      <a16:colId xmlns:a16="http://schemas.microsoft.com/office/drawing/2014/main" val="2216519634"/>
                    </a:ext>
                  </a:extLst>
                </a:gridCol>
              </a:tblGrid>
              <a:tr h="756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5906255"/>
                  </a:ext>
                </a:extLst>
              </a:tr>
              <a:tr h="756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0861832"/>
                  </a:ext>
                </a:extLst>
              </a:tr>
              <a:tr h="756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234139"/>
                  </a:ext>
                </a:extLst>
              </a:tr>
            </a:tbl>
          </a:graphicData>
        </a:graphic>
      </p:graphicFrame>
      <p:cxnSp>
        <p:nvCxnSpPr>
          <p:cNvPr id="12" name="直線矢印コネクタ 11"/>
          <p:cNvCxnSpPr/>
          <p:nvPr/>
        </p:nvCxnSpPr>
        <p:spPr>
          <a:xfrm>
            <a:off x="7350079" y="4722554"/>
            <a:ext cx="756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p:cNvSpPr txBox="1"/>
              <p:nvPr/>
            </p:nvSpPr>
            <p:spPr>
              <a:xfrm>
                <a:off x="7325306" y="4722554"/>
                <a:ext cx="79839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1400" i="1">
                              <a:latin typeface="Cambria Math" panose="02040503050406030204" pitchFamily="18" charset="0"/>
                            </a:rPr>
                          </m:ctrlPr>
                        </m:dPr>
                        <m:e>
                          <m:r>
                            <a:rPr lang="en-US" altLang="ja-JP" sz="1400" i="1">
                              <a:latin typeface="Cambria Math" panose="02040503050406030204" pitchFamily="18" charset="0"/>
                            </a:rPr>
                            <m:t>𝑟</m:t>
                          </m:r>
                        </m:e>
                      </m:d>
                    </m:oMath>
                  </m:oMathPara>
                </a14:m>
                <a:endParaRPr kumimoji="1" lang="ja-JP" altLang="en-US" sz="14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7325306" y="4722554"/>
                <a:ext cx="798394" cy="307777"/>
              </a:xfrm>
              <a:prstGeom prst="rect">
                <a:avLst/>
              </a:prstGeom>
              <a:blipFill>
                <a:blip r:embed="rId5"/>
                <a:stretch>
                  <a:fillRect/>
                </a:stretch>
              </a:blipFill>
            </p:spPr>
            <p:txBody>
              <a:bodyPr/>
              <a:lstStyle/>
              <a:p>
                <a:r>
                  <a:rPr lang="ja-JP" altLang="en-US">
                    <a:noFill/>
                  </a:rPr>
                  <a:t> </a:t>
                </a:r>
              </a:p>
            </p:txBody>
          </p:sp>
        </mc:Fallback>
      </mc:AlternateContent>
      <p:cxnSp>
        <p:nvCxnSpPr>
          <p:cNvPr id="14" name="直線矢印コネクタ 13"/>
          <p:cNvCxnSpPr/>
          <p:nvPr/>
        </p:nvCxnSpPr>
        <p:spPr>
          <a:xfrm rot="5400000">
            <a:off x="9588881" y="4740142"/>
            <a:ext cx="756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p:cNvSpPr txBox="1"/>
              <p:nvPr/>
            </p:nvSpPr>
            <p:spPr>
              <a:xfrm>
                <a:off x="9733918" y="4568665"/>
                <a:ext cx="79839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1400" i="1">
                              <a:latin typeface="Cambria Math" panose="02040503050406030204" pitchFamily="18" charset="0"/>
                            </a:rPr>
                          </m:ctrlPr>
                        </m:dPr>
                        <m:e>
                          <m:r>
                            <a:rPr lang="en-US" altLang="ja-JP" sz="1400" i="1">
                              <a:latin typeface="Cambria Math" panose="02040503050406030204" pitchFamily="18" charset="0"/>
                            </a:rPr>
                            <m:t>𝑟</m:t>
                          </m:r>
                        </m:e>
                      </m:d>
                    </m:oMath>
                  </m:oMathPara>
                </a14:m>
                <a:endParaRPr kumimoji="1" lang="ja-JP" altLang="en-US" sz="14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9733918" y="4568665"/>
                <a:ext cx="798394" cy="307777"/>
              </a:xfrm>
              <a:prstGeom prst="rect">
                <a:avLst/>
              </a:prstGeom>
              <a:blipFill>
                <a:blip r:embed="rId6"/>
                <a:stretch>
                  <a:fillRect/>
                </a:stretch>
              </a:blipFill>
            </p:spPr>
            <p:txBody>
              <a:bodyPr/>
              <a:lstStyle/>
              <a:p>
                <a:r>
                  <a:rPr lang="ja-JP" altLang="en-US">
                    <a:noFill/>
                  </a:rPr>
                  <a:t> </a:t>
                </a:r>
              </a:p>
            </p:txBody>
          </p:sp>
        </mc:Fallback>
      </mc:AlternateContent>
      <p:grpSp>
        <p:nvGrpSpPr>
          <p:cNvPr id="16" name="グループ化 15"/>
          <p:cNvGrpSpPr/>
          <p:nvPr/>
        </p:nvGrpSpPr>
        <p:grpSpPr>
          <a:xfrm>
            <a:off x="7651068" y="4572544"/>
            <a:ext cx="2092813" cy="1938437"/>
            <a:chOff x="5277414" y="3612509"/>
            <a:chExt cx="2092813" cy="1938437"/>
          </a:xfrm>
        </p:grpSpPr>
        <p:sp>
          <p:nvSpPr>
            <p:cNvPr id="17" name="楕円 16"/>
            <p:cNvSpPr/>
            <p:nvPr/>
          </p:nvSpPr>
          <p:spPr>
            <a:xfrm>
              <a:off x="6121659" y="381296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6328059" y="38400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6480459" y="3992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6632859" y="41448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785259" y="42972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6937659" y="44496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7090059" y="46020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72424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7262227" y="490685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7112242" y="483959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6982059" y="467620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7036059" y="434377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68296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6328059" y="361250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6686859" y="4808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65152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6632859" y="4971778"/>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6686859" y="51132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6358059" y="483959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5996259" y="393038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7009059" y="417115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5277414" y="4400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5429814" y="45524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5582214" y="47048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5734614" y="48572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5887014" y="50096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5636214" y="501117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5582214" y="4454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5636214" y="4292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5493414" y="50636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5833014" y="427915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5975814" y="422515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p:cNvSpPr/>
            <p:nvPr/>
          </p:nvSpPr>
          <p:spPr>
            <a:xfrm>
              <a:off x="5408900" y="518864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6039414" y="5162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5985414" y="5303218"/>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6232676" y="5195218"/>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p:nvSpPr>
          <p:spPr>
            <a:xfrm>
              <a:off x="6371938" y="524264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5921814" y="544294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6701190" y="5270023"/>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6337095" y="502617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角丸四角形吹き出し 2"/>
          <p:cNvSpPr/>
          <p:nvPr/>
        </p:nvSpPr>
        <p:spPr>
          <a:xfrm>
            <a:off x="10564662" y="5030331"/>
            <a:ext cx="900000" cy="360000"/>
          </a:xfrm>
          <a:prstGeom prst="wedgeRoundRectCallout">
            <a:avLst>
              <a:gd name="adj1" fmla="val -128997"/>
              <a:gd name="adj2" fmla="val 127996"/>
              <a:gd name="adj3" fmla="val 16667"/>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Label-1</a:t>
            </a:r>
            <a:endParaRPr kumimoji="1" lang="ja-JP" altLang="en-US" sz="1600" dirty="0">
              <a:solidFill>
                <a:schemeClr val="tx1"/>
              </a:solidFill>
            </a:endParaRPr>
          </a:p>
        </p:txBody>
      </p:sp>
      <p:sp>
        <p:nvSpPr>
          <p:cNvPr id="57" name="角丸四角形吹き出し 56"/>
          <p:cNvSpPr/>
          <p:nvPr/>
        </p:nvSpPr>
        <p:spPr>
          <a:xfrm>
            <a:off x="6041281" y="6104058"/>
            <a:ext cx="900000" cy="360000"/>
          </a:xfrm>
          <a:prstGeom prst="wedgeRoundRectCallout">
            <a:avLst>
              <a:gd name="adj1" fmla="val 130698"/>
              <a:gd name="adj2" fmla="val -21739"/>
              <a:gd name="adj3" fmla="val 16667"/>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Label-2</a:t>
            </a:r>
            <a:endParaRPr kumimoji="1" lang="ja-JP" altLang="en-US" sz="1600" dirty="0">
              <a:solidFill>
                <a:schemeClr val="tx1"/>
              </a:solidFill>
            </a:endParaRPr>
          </a:p>
        </p:txBody>
      </p:sp>
      <p:sp>
        <p:nvSpPr>
          <p:cNvPr id="58" name="角丸四角形吹き出し 57"/>
          <p:cNvSpPr/>
          <p:nvPr/>
        </p:nvSpPr>
        <p:spPr>
          <a:xfrm>
            <a:off x="6041788" y="5516490"/>
            <a:ext cx="900000" cy="360000"/>
          </a:xfrm>
          <a:prstGeom prst="wedgeRoundRectCallout">
            <a:avLst>
              <a:gd name="adj1" fmla="val 198123"/>
              <a:gd name="adj2" fmla="val -190303"/>
              <a:gd name="adj3" fmla="val 16667"/>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Label-3</a:t>
            </a:r>
            <a:endParaRPr kumimoji="1" lang="ja-JP" altLang="en-US" sz="1600" dirty="0">
              <a:solidFill>
                <a:schemeClr val="tx1"/>
              </a:solidFill>
            </a:endParaRPr>
          </a:p>
        </p:txBody>
      </p:sp>
    </p:spTree>
    <p:extLst>
      <p:ext uri="{BB962C8B-B14F-4D97-AF65-F5344CB8AC3E}">
        <p14:creationId xmlns:p14="http://schemas.microsoft.com/office/powerpoint/2010/main" val="3822260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Experiment</a:t>
            </a:r>
            <a:r>
              <a:rPr kumimoji="1" lang="en-US" altLang="ja-JP" sz="2400" dirty="0" smtClean="0"/>
              <a:t>: setting</a:t>
            </a:r>
            <a:endParaRPr kumimoji="1" lang="ja-JP" altLang="en-US" sz="3200" dirty="0"/>
          </a:p>
        </p:txBody>
      </p:sp>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15</a:t>
            </a:fld>
            <a:endParaRPr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328361" y="1129206"/>
                <a:ext cx="11263564" cy="1383392"/>
              </a:xfrm>
              <a:prstGeom prst="rect">
                <a:avLst/>
              </a:prstGeom>
              <a:noFill/>
            </p:spPr>
            <p:txBody>
              <a:bodyPr wrap="square" rtlCol="0">
                <a:spAutoFit/>
              </a:bodyPr>
              <a:lstStyle/>
              <a:p>
                <a:pPr>
                  <a:lnSpc>
                    <a:spcPts val="3500"/>
                  </a:lnSpc>
                </a:pPr>
                <a:r>
                  <a:rPr lang="en-US" altLang="ja-JP" sz="2400" b="1" dirty="0" smtClean="0">
                    <a:solidFill>
                      <a:srgbClr val="002060"/>
                    </a:solidFill>
                  </a:rPr>
                  <a:t>Datasets:</a:t>
                </a:r>
                <a:endParaRPr kumimoji="1" lang="en-US" altLang="ja-JP" sz="2400" b="1" dirty="0" smtClean="0">
                  <a:solidFill>
                    <a:srgbClr val="002060"/>
                  </a:solidFill>
                </a:endParaRPr>
              </a:p>
              <a:p>
                <a:pPr marL="457200" indent="-457200">
                  <a:lnSpc>
                    <a:spcPts val="3500"/>
                  </a:lnSpc>
                  <a:buFont typeface="Arial" panose="020B0604020202020204" pitchFamily="34" charset="0"/>
                  <a:buChar char="•"/>
                </a:pPr>
                <a:r>
                  <a:rPr kumimoji="1" lang="en-US" altLang="ja-JP" sz="2000" dirty="0" smtClean="0"/>
                  <a:t>Neuron: </a:t>
                </a:r>
                <a14:m>
                  <m:oMath xmlns:m="http://schemas.openxmlformats.org/officeDocument/2006/math">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=776,  </m:t>
                    </m:r>
                    <m:r>
                      <a:rPr kumimoji="1" lang="en-US" altLang="ja-JP" sz="2000" b="0" i="1" smtClean="0">
                        <a:latin typeface="Cambria Math" panose="02040503050406030204" pitchFamily="18" charset="0"/>
                      </a:rPr>
                      <m:t>𝑚</m:t>
                    </m:r>
                    <m:r>
                      <a:rPr kumimoji="1" lang="en-US" altLang="ja-JP" sz="2000" b="0" i="1" smtClean="0">
                        <a:latin typeface="Cambria Math" panose="02040503050406030204" pitchFamily="18" charset="0"/>
                      </a:rPr>
                      <m:t>=7960</m:t>
                    </m:r>
                    <m:r>
                      <a:rPr kumimoji="1" lang="en-US" altLang="ja-JP" sz="2000" b="1" i="1" smtClean="0">
                        <a:latin typeface="Cambria Math" panose="02040503050406030204" pitchFamily="18" charset="0"/>
                      </a:rPr>
                      <m:t>,  </m:t>
                    </m:r>
                    <m:r>
                      <a:rPr kumimoji="1" lang="en-US" altLang="ja-JP" sz="2000" b="1" i="1" smtClean="0">
                        <a:latin typeface="Cambria Math" panose="02040503050406030204" pitchFamily="18" charset="0"/>
                      </a:rPr>
                      <m:t>𝒏𝒎</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𝟔</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𝟏𝟕𝟔</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𝟗𝟔𝟎</m:t>
                    </m:r>
                  </m:oMath>
                </a14:m>
                <a:endParaRPr kumimoji="1" lang="en-US" altLang="ja-JP" sz="2000" b="1" dirty="0" smtClean="0"/>
              </a:p>
              <a:p>
                <a:pPr marL="457200" indent="-457200">
                  <a:lnSpc>
                    <a:spcPts val="3500"/>
                  </a:lnSpc>
                  <a:buFont typeface="Arial" panose="020B0604020202020204" pitchFamily="34" charset="0"/>
                  <a:buChar char="•"/>
                </a:pPr>
                <a:r>
                  <a:rPr lang="en-US" altLang="ja-JP" sz="2000" dirty="0" err="1" smtClean="0"/>
                  <a:t>Syn</a:t>
                </a:r>
                <a:r>
                  <a:rPr lang="ja-JP" altLang="en-US" sz="2000" dirty="0"/>
                  <a:t> </a:t>
                </a:r>
                <a:r>
                  <a:rPr lang="en-US" altLang="ja-JP" sz="1600" dirty="0" smtClean="0"/>
                  <a:t>(created by a brain network model)</a:t>
                </a:r>
                <a:r>
                  <a:rPr lang="en-US" altLang="ja-JP" sz="2000" dirty="0" smtClean="0"/>
                  <a:t>: </a:t>
                </a:r>
                <a14:m>
                  <m:oMath xmlns:m="http://schemas.openxmlformats.org/officeDocument/2006/math">
                    <m:r>
                      <a:rPr lang="en-US" altLang="ja-JP" sz="2000" b="0" i="1" smtClean="0">
                        <a:latin typeface="Cambria Math" panose="02040503050406030204" pitchFamily="18" charset="0"/>
                      </a:rPr>
                      <m:t>𝑛</m:t>
                    </m:r>
                    <m:r>
                      <a:rPr lang="en-US" altLang="ja-JP" sz="2000" b="0" i="1" smtClean="0">
                        <a:latin typeface="Cambria Math" panose="02040503050406030204" pitchFamily="18" charset="0"/>
                      </a:rPr>
                      <m:t>=851,519,  </m:t>
                    </m:r>
                    <m:r>
                      <a:rPr lang="en-US" altLang="ja-JP" sz="2000" b="0" i="1" smtClean="0">
                        <a:latin typeface="Cambria Math" panose="02040503050406030204" pitchFamily="18" charset="0"/>
                      </a:rPr>
                      <m:t>𝑚</m:t>
                    </m:r>
                    <m:r>
                      <a:rPr lang="en-US" altLang="ja-JP" sz="2000" b="0" i="1" smtClean="0">
                        <a:latin typeface="Cambria Math" panose="02040503050406030204" pitchFamily="18" charset="0"/>
                      </a:rPr>
                      <m:t>=52</m:t>
                    </m:r>
                    <m:r>
                      <a:rPr lang="en-US" altLang="ja-JP" sz="2000" b="1" i="1" smtClean="0">
                        <a:latin typeface="Cambria Math" panose="02040503050406030204" pitchFamily="18" charset="0"/>
                      </a:rPr>
                      <m:t>,  </m:t>
                    </m:r>
                    <m:r>
                      <a:rPr lang="en-US" altLang="ja-JP" sz="2000" b="1" i="1" smtClean="0">
                        <a:latin typeface="Cambria Math" panose="02040503050406030204" pitchFamily="18" charset="0"/>
                      </a:rPr>
                      <m:t>𝒏𝒎</m:t>
                    </m:r>
                    <m:r>
                      <a:rPr lang="en-US" altLang="ja-JP" sz="2000" b="1" i="1" smtClean="0">
                        <a:latin typeface="Cambria Math" panose="02040503050406030204" pitchFamily="18" charset="0"/>
                      </a:rPr>
                      <m:t>=</m:t>
                    </m:r>
                    <m:r>
                      <a:rPr lang="en-US" altLang="ja-JP" sz="2000" b="1" i="1" smtClean="0">
                        <a:latin typeface="Cambria Math" panose="02040503050406030204" pitchFamily="18" charset="0"/>
                      </a:rPr>
                      <m:t>𝟒𝟒</m:t>
                    </m:r>
                    <m:r>
                      <a:rPr lang="en-US" altLang="ja-JP" sz="2000" b="1" i="1" smtClean="0">
                        <a:latin typeface="Cambria Math" panose="02040503050406030204" pitchFamily="18" charset="0"/>
                      </a:rPr>
                      <m:t>,</m:t>
                    </m:r>
                    <m:r>
                      <a:rPr lang="en-US" altLang="ja-JP" sz="2000" b="1" i="1" smtClean="0">
                        <a:latin typeface="Cambria Math" panose="02040503050406030204" pitchFamily="18" charset="0"/>
                      </a:rPr>
                      <m:t>𝟐𝟔𝟔</m:t>
                    </m:r>
                    <m:r>
                      <a:rPr lang="en-US" altLang="ja-JP" sz="2000" b="1" i="1" smtClean="0">
                        <a:latin typeface="Cambria Math" panose="02040503050406030204" pitchFamily="18" charset="0"/>
                      </a:rPr>
                      <m:t>,</m:t>
                    </m:r>
                    <m:r>
                      <a:rPr lang="en-US" altLang="ja-JP" sz="2000" b="1" i="1" smtClean="0">
                        <a:latin typeface="Cambria Math" panose="02040503050406030204" pitchFamily="18" charset="0"/>
                      </a:rPr>
                      <m:t>𝟔𝟕𝟏</m:t>
                    </m:r>
                  </m:oMath>
                </a14:m>
                <a:endParaRPr kumimoji="1" lang="ja-JP" altLang="en-US" sz="2000" b="1"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28361" y="1129206"/>
                <a:ext cx="11263564" cy="1383392"/>
              </a:xfrm>
              <a:prstGeom prst="rect">
                <a:avLst/>
              </a:prstGeom>
              <a:blipFill>
                <a:blip r:embed="rId3"/>
                <a:stretch>
                  <a:fillRect l="-866" t="-441" b="-74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328360" y="2800223"/>
                <a:ext cx="4293515" cy="1887696"/>
              </a:xfrm>
              <a:prstGeom prst="rect">
                <a:avLst/>
              </a:prstGeom>
              <a:noFill/>
            </p:spPr>
            <p:txBody>
              <a:bodyPr wrap="square" rtlCol="0">
                <a:spAutoFit/>
              </a:bodyPr>
              <a:lstStyle/>
              <a:p>
                <a:pPr>
                  <a:lnSpc>
                    <a:spcPts val="3500"/>
                  </a:lnSpc>
                </a:pPr>
                <a:r>
                  <a:rPr lang="en-US" altLang="ja-JP" sz="2400" b="1" dirty="0" smtClean="0">
                    <a:solidFill>
                      <a:srgbClr val="002060"/>
                    </a:solidFill>
                  </a:rPr>
                  <a:t>Parameters: </a:t>
                </a:r>
                <a:endParaRPr kumimoji="1" lang="en-US" altLang="ja-JP" sz="2400" b="1" dirty="0" smtClean="0">
                  <a:solidFill>
                    <a:srgbClr val="002060"/>
                  </a:solidFill>
                </a:endParaRPr>
              </a:p>
              <a:p>
                <a:pPr marL="457200" indent="-457200">
                  <a:lnSpc>
                    <a:spcPts val="3500"/>
                  </a:lnSpc>
                  <a:buFont typeface="Arial" panose="020B0604020202020204" pitchFamily="34" charset="0"/>
                  <a:buChar char="•"/>
                </a:pPr>
                <a:r>
                  <a:rPr lang="en-US" altLang="ja-JP" sz="2000" dirty="0" smtClean="0"/>
                  <a:t>Threshold </a:t>
                </a:r>
                <a14:m>
                  <m:oMath xmlns:m="http://schemas.openxmlformats.org/officeDocument/2006/math">
                    <m:r>
                      <a:rPr lang="en-US" altLang="ja-JP" sz="2000" b="0" i="1" smtClean="0">
                        <a:latin typeface="Cambria Math" panose="02040503050406030204" pitchFamily="18" charset="0"/>
                      </a:rPr>
                      <m:t>𝑟</m:t>
                    </m:r>
                  </m:oMath>
                </a14:m>
                <a:endParaRPr kumimoji="1" lang="en-US" altLang="ja-JP" sz="2000" dirty="0" smtClean="0"/>
              </a:p>
              <a:p>
                <a:pPr marL="457200" indent="-457200">
                  <a:lnSpc>
                    <a:spcPts val="3500"/>
                  </a:lnSpc>
                  <a:buFont typeface="Arial" panose="020B0604020202020204" pitchFamily="34" charset="0"/>
                  <a:buChar char="•"/>
                </a:pPr>
                <a:r>
                  <a:rPr lang="en-US" altLang="ja-JP" sz="2000" dirty="0" smtClean="0"/>
                  <a:t>#objects (sampling ratio)</a:t>
                </a:r>
              </a:p>
              <a:p>
                <a:pPr marL="457200" indent="-457200">
                  <a:lnSpc>
                    <a:spcPts val="3500"/>
                  </a:lnSpc>
                  <a:buFont typeface="Arial" panose="020B0604020202020204" pitchFamily="34" charset="0"/>
                  <a:buChar char="•"/>
                </a:pPr>
                <a:r>
                  <a:rPr lang="en-US" altLang="ja-JP" sz="2000" dirty="0" smtClean="0"/>
                  <a:t>#cores </a:t>
                </a:r>
                <a:endParaRPr kumimoji="1" lang="en-US" altLang="ja-JP" sz="2000" dirty="0" smtClean="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28360" y="2800223"/>
                <a:ext cx="4293515" cy="1887696"/>
              </a:xfrm>
              <a:prstGeom prst="rect">
                <a:avLst/>
              </a:prstGeom>
              <a:blipFill>
                <a:blip r:embed="rId4"/>
                <a:stretch>
                  <a:fillRect l="-2273" t="-323" b="-193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328360" y="4975544"/>
                <a:ext cx="10351013" cy="1438855"/>
              </a:xfrm>
              <a:prstGeom prst="rect">
                <a:avLst/>
              </a:prstGeom>
              <a:noFill/>
            </p:spPr>
            <p:txBody>
              <a:bodyPr wrap="square" rtlCol="0">
                <a:spAutoFit/>
              </a:bodyPr>
              <a:lstStyle/>
              <a:p>
                <a:pPr>
                  <a:lnSpc>
                    <a:spcPts val="3500"/>
                  </a:lnSpc>
                </a:pPr>
                <a:r>
                  <a:rPr kumimoji="1" lang="en-US" altLang="ja-JP" sz="2400" b="1" dirty="0" smtClean="0">
                    <a:solidFill>
                      <a:srgbClr val="002060"/>
                    </a:solidFill>
                  </a:rPr>
                  <a:t>Competitors: </a:t>
                </a:r>
              </a:p>
              <a:p>
                <a:pPr marL="457200" indent="-457200">
                  <a:lnSpc>
                    <a:spcPts val="3500"/>
                  </a:lnSpc>
                  <a:buFont typeface="Arial" panose="020B0604020202020204" pitchFamily="34" charset="0"/>
                  <a:buChar char="•"/>
                </a:pPr>
                <a:r>
                  <a:rPr kumimoji="1" lang="en-US" altLang="ja-JP" sz="2000" dirty="0" err="1" smtClean="0"/>
                  <a:t>NestedLoop</a:t>
                </a:r>
                <a:r>
                  <a:rPr kumimoji="1" lang="en-US" altLang="ja-JP" sz="2000" dirty="0" smtClean="0"/>
                  <a:t>: The ne</a:t>
                </a:r>
                <a:r>
                  <a:rPr lang="en-US" altLang="ja-JP" sz="2000" dirty="0" smtClean="0"/>
                  <a:t>sted loop algorithm</a:t>
                </a:r>
                <a:endParaRPr kumimoji="1" lang="en-US" altLang="ja-JP" sz="2000" dirty="0" smtClean="0"/>
              </a:p>
              <a:p>
                <a:pPr marL="457200" indent="-457200">
                  <a:lnSpc>
                    <a:spcPts val="3500"/>
                  </a:lnSpc>
                  <a:buFont typeface="Arial" panose="020B0604020202020204" pitchFamily="34" charset="0"/>
                  <a:buChar char="•"/>
                </a:pPr>
                <a:r>
                  <a:rPr lang="en-US" altLang="ja-JP" sz="2000" dirty="0" err="1" smtClean="0"/>
                  <a:t>SimpleGrid</a:t>
                </a:r>
                <a:r>
                  <a:rPr lang="en-US" altLang="ja-JP" sz="2000" dirty="0" smtClean="0"/>
                  <a:t>: An algorithm with a grid (width = </a:t>
                </a:r>
                <a14:m>
                  <m:oMath xmlns:m="http://schemas.openxmlformats.org/officeDocument/2006/math">
                    <m:r>
                      <a:rPr lang="en-US" altLang="ja-JP" sz="2000" b="0" i="1" smtClean="0">
                        <a:latin typeface="Cambria Math" panose="02040503050406030204" pitchFamily="18" charset="0"/>
                      </a:rPr>
                      <m:t>𝑟</m:t>
                    </m:r>
                  </m:oMath>
                </a14:m>
                <a:r>
                  <a:rPr lang="en-US" altLang="ja-JP" sz="2000" dirty="0" smtClean="0"/>
                  <a:t>) for efficient score computation</a:t>
                </a:r>
                <a:endParaRPr kumimoji="1" lang="en-US" altLang="ja-JP" sz="2000" dirty="0" smtClean="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328360" y="4975544"/>
                <a:ext cx="10351013" cy="1438855"/>
              </a:xfrm>
              <a:prstGeom prst="rect">
                <a:avLst/>
              </a:prstGeom>
              <a:blipFill rotWithShape="0">
                <a:blip r:embed="rId5"/>
                <a:stretch>
                  <a:fillRect l="-942" t="-424" b="-33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42079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グラフ 7"/>
          <p:cNvGraphicFramePr>
            <a:graphicFrameLocks/>
          </p:cNvGraphicFramePr>
          <p:nvPr>
            <p:extLst>
              <p:ext uri="{D42A27DB-BD31-4B8C-83A1-F6EECF244321}">
                <p14:modId xmlns:p14="http://schemas.microsoft.com/office/powerpoint/2010/main" val="3246831101"/>
              </p:ext>
            </p:extLst>
          </p:nvPr>
        </p:nvGraphicFramePr>
        <p:xfrm>
          <a:off x="6290239" y="1271520"/>
          <a:ext cx="5400000" cy="50400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r>
                  <a:rPr kumimoji="1" lang="en-US" altLang="ja-JP" dirty="0" smtClean="0"/>
                  <a:t>Experiment</a:t>
                </a:r>
                <a:r>
                  <a:rPr kumimoji="1" lang="en-US" altLang="ja-JP" sz="2400" dirty="0" smtClean="0"/>
                  <a:t>: Time</a:t>
                </a:r>
                <a:r>
                  <a:rPr kumimoji="1" lang="ja-JP" altLang="en-US" sz="2400" dirty="0" smtClean="0"/>
                  <a:t> </a:t>
                </a:r>
                <a:r>
                  <a:rPr kumimoji="1" lang="en-US" altLang="ja-JP" sz="2400" dirty="0" smtClean="0"/>
                  <a:t>vs. threshold</a:t>
                </a:r>
                <a:r>
                  <a:rPr kumimoji="1" lang="ja-JP" altLang="en-US" sz="2400" dirty="0" smtClean="0"/>
                  <a:t> </a:t>
                </a:r>
                <a14:m>
                  <m:oMath xmlns:m="http://schemas.openxmlformats.org/officeDocument/2006/math">
                    <m:r>
                      <a:rPr kumimoji="1" lang="en-US" altLang="ja-JP" sz="2400" b="1" i="1" smtClean="0">
                        <a:latin typeface="Cambria Math" panose="02040503050406030204" pitchFamily="18" charset="0"/>
                      </a:rPr>
                      <m:t>𝒓</m:t>
                    </m:r>
                  </m:oMath>
                </a14:m>
                <a:endParaRPr kumimoji="1" lang="ja-JP" altLang="en-US" sz="2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4"/>
                <a:stretch>
                  <a:fillRect t="-15323" b="-2661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16</a:t>
            </a:fld>
            <a:endParaRPr lang="ja-JP" altLang="en-US" dirty="0"/>
          </a:p>
        </p:txBody>
      </p:sp>
      <p:sp>
        <p:nvSpPr>
          <p:cNvPr id="3" name="角丸四角形吹き出し 2"/>
          <p:cNvSpPr/>
          <p:nvPr/>
        </p:nvSpPr>
        <p:spPr>
          <a:xfrm>
            <a:off x="8102020" y="3877812"/>
            <a:ext cx="3240000" cy="720000"/>
          </a:xfrm>
          <a:prstGeom prst="wedgeRoundRectCallout">
            <a:avLst>
              <a:gd name="adj1" fmla="val -38356"/>
              <a:gd name="adj2" fmla="val 96416"/>
              <a:gd name="adj3" fmla="val 16667"/>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smtClean="0">
                <a:solidFill>
                  <a:schemeClr val="tx1"/>
                </a:solidFill>
              </a:rPr>
              <a:t>Prune exact score computation </a:t>
            </a:r>
            <a:br>
              <a:rPr kumimoji="1" lang="en-US" altLang="ja-JP" sz="1600" dirty="0" smtClean="0">
                <a:solidFill>
                  <a:schemeClr val="tx1"/>
                </a:solidFill>
              </a:rPr>
            </a:br>
            <a:r>
              <a:rPr kumimoji="1" lang="en-US" altLang="ja-JP" sz="1600" dirty="0" smtClean="0">
                <a:solidFill>
                  <a:schemeClr val="tx1"/>
                </a:solidFill>
              </a:rPr>
              <a:t>by lower- and upper-bonding</a:t>
            </a:r>
            <a:endParaRPr kumimoji="1" lang="ja-JP" altLang="en-US" sz="1600" dirty="0">
              <a:solidFill>
                <a:schemeClr val="tx1"/>
              </a:solidFill>
            </a:endParaRPr>
          </a:p>
        </p:txBody>
      </p:sp>
      <p:graphicFrame>
        <p:nvGraphicFramePr>
          <p:cNvPr id="7" name="グラフ 6"/>
          <p:cNvGraphicFramePr>
            <a:graphicFrameLocks/>
          </p:cNvGraphicFramePr>
          <p:nvPr>
            <p:extLst>
              <p:ext uri="{D42A27DB-BD31-4B8C-83A1-F6EECF244321}">
                <p14:modId xmlns:p14="http://schemas.microsoft.com/office/powerpoint/2010/main" val="3592724940"/>
              </p:ext>
            </p:extLst>
          </p:nvPr>
        </p:nvGraphicFramePr>
        <p:xfrm>
          <a:off x="339815" y="1271520"/>
          <a:ext cx="5580000" cy="5040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91125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r>
                  <a:rPr lang="en-US" altLang="ja-JP" dirty="0" smtClean="0"/>
                  <a:t>Experiment</a:t>
                </a:r>
                <a:r>
                  <a:rPr lang="en-US" altLang="ja-JP" sz="2400" dirty="0" smtClean="0"/>
                  <a:t>: Decomposed time [sec] (</a:t>
                </a:r>
                <a14:m>
                  <m:oMath xmlns:m="http://schemas.openxmlformats.org/officeDocument/2006/math">
                    <m:r>
                      <a:rPr lang="en-US" altLang="ja-JP" sz="2400" b="1" i="1" smtClean="0">
                        <a:latin typeface="Cambria Math" panose="02040503050406030204" pitchFamily="18" charset="0"/>
                      </a:rPr>
                      <m:t>𝒓</m:t>
                    </m:r>
                    <m:r>
                      <a:rPr lang="en-US" altLang="ja-JP" sz="2400" b="1" i="1" smtClean="0">
                        <a:latin typeface="Cambria Math" panose="02040503050406030204" pitchFamily="18" charset="0"/>
                      </a:rPr>
                      <m:t>=</m:t>
                    </m:r>
                    <m:r>
                      <a:rPr lang="en-US" altLang="ja-JP" sz="2400" b="1" i="1" smtClean="0">
                        <a:latin typeface="Cambria Math" panose="02040503050406030204" pitchFamily="18" charset="0"/>
                      </a:rPr>
                      <m:t>𝟒</m:t>
                    </m:r>
                  </m:oMath>
                </a14:m>
                <a:r>
                  <a:rPr kumimoji="1" lang="en-US" altLang="ja-JP" sz="2400" dirty="0" smtClean="0"/>
                  <a:t>)</a:t>
                </a:r>
                <a:endParaRPr kumimoji="1" lang="ja-JP" altLang="en-US" sz="2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rotWithShape="0">
                <a:blip r:embed="rId3"/>
                <a:stretch>
                  <a:fillRect t="-15323" b="-2661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17</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589297582"/>
              </p:ext>
            </p:extLst>
          </p:nvPr>
        </p:nvGraphicFramePr>
        <p:xfrm>
          <a:off x="987008" y="1715241"/>
          <a:ext cx="10217984" cy="4402080"/>
        </p:xfrm>
        <a:graphic>
          <a:graphicData uri="http://schemas.openxmlformats.org/drawingml/2006/table">
            <a:tbl>
              <a:tblPr firstRow="1" bandRow="1">
                <a:tableStyleId>{2D5ABB26-0587-4C30-8999-92F81FD0307C}</a:tableStyleId>
              </a:tblPr>
              <a:tblGrid>
                <a:gridCol w="1853129">
                  <a:extLst>
                    <a:ext uri="{9D8B030D-6E8A-4147-A177-3AD203B41FA5}">
                      <a16:colId xmlns:a16="http://schemas.microsoft.com/office/drawing/2014/main" val="1798257257"/>
                    </a:ext>
                  </a:extLst>
                </a:gridCol>
                <a:gridCol w="1487805">
                  <a:extLst>
                    <a:ext uri="{9D8B030D-6E8A-4147-A177-3AD203B41FA5}">
                      <a16:colId xmlns:a16="http://schemas.microsoft.com/office/drawing/2014/main" val="2312598329"/>
                    </a:ext>
                  </a:extLst>
                </a:gridCol>
                <a:gridCol w="990917">
                  <a:extLst>
                    <a:ext uri="{9D8B030D-6E8A-4147-A177-3AD203B41FA5}">
                      <a16:colId xmlns:a16="http://schemas.microsoft.com/office/drawing/2014/main" val="1176660961"/>
                    </a:ext>
                  </a:extLst>
                </a:gridCol>
                <a:gridCol w="1635443">
                  <a:extLst>
                    <a:ext uri="{9D8B030D-6E8A-4147-A177-3AD203B41FA5}">
                      <a16:colId xmlns:a16="http://schemas.microsoft.com/office/drawing/2014/main" val="733371848"/>
                    </a:ext>
                  </a:extLst>
                </a:gridCol>
                <a:gridCol w="1487805">
                  <a:extLst>
                    <a:ext uri="{9D8B030D-6E8A-4147-A177-3AD203B41FA5}">
                      <a16:colId xmlns:a16="http://schemas.microsoft.com/office/drawing/2014/main" val="3848254242"/>
                    </a:ext>
                  </a:extLst>
                </a:gridCol>
                <a:gridCol w="1127442">
                  <a:extLst>
                    <a:ext uri="{9D8B030D-6E8A-4147-A177-3AD203B41FA5}">
                      <a16:colId xmlns:a16="http://schemas.microsoft.com/office/drawing/2014/main" val="2592927220"/>
                    </a:ext>
                  </a:extLst>
                </a:gridCol>
                <a:gridCol w="1635443">
                  <a:extLst>
                    <a:ext uri="{9D8B030D-6E8A-4147-A177-3AD203B41FA5}">
                      <a16:colId xmlns:a16="http://schemas.microsoft.com/office/drawing/2014/main" val="3483347323"/>
                    </a:ext>
                  </a:extLst>
                </a:gridCol>
              </a:tblGrid>
              <a:tr h="600000">
                <a:tc>
                  <a:txBody>
                    <a:bodyPr/>
                    <a:lstStyle/>
                    <a:p>
                      <a:pPr algn="ctr"/>
                      <a:r>
                        <a:rPr kumimoji="1" lang="en-US" altLang="ja-JP" sz="2000" dirty="0" smtClean="0"/>
                        <a:t>Dataset</a:t>
                      </a:r>
                      <a:endParaRPr kumimoji="1" lang="ja-JP" altLang="en-US" sz="2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3">
                  <a:txBody>
                    <a:bodyPr/>
                    <a:lstStyle/>
                    <a:p>
                      <a:pPr algn="ctr"/>
                      <a:r>
                        <a:rPr kumimoji="1" lang="en-US" altLang="ja-JP" sz="2000" dirty="0" smtClean="0"/>
                        <a:t>Neuron</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3">
                  <a:txBody>
                    <a:bodyPr/>
                    <a:lstStyle/>
                    <a:p>
                      <a:pPr algn="ctr"/>
                      <a:r>
                        <a:rPr kumimoji="1" lang="en-US" altLang="ja-JP" sz="2000" dirty="0" err="1" smtClean="0"/>
                        <a:t>Syn</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605525825"/>
                  </a:ext>
                </a:extLst>
              </a:tr>
              <a:tr h="600000">
                <a:tc>
                  <a:txBody>
                    <a:bodyPr/>
                    <a:lstStyle/>
                    <a:p>
                      <a:pPr algn="ctr"/>
                      <a:r>
                        <a:rPr kumimoji="1" lang="en-US" altLang="ja-JP" sz="2000" dirty="0" smtClean="0"/>
                        <a:t>Algorithm</a:t>
                      </a:r>
                      <a:endParaRPr kumimoji="1" lang="ja-JP" altLang="en-US" sz="2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2000" dirty="0" err="1" smtClean="0"/>
                        <a:t>SimpleGrid</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2000" dirty="0" err="1" smtClean="0"/>
                        <a:t>BIGrid</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2000" dirty="0" err="1" smtClean="0"/>
                        <a:t>BIGrid</a:t>
                      </a:r>
                      <a:r>
                        <a:rPr kumimoji="1" lang="en-US" altLang="ja-JP" sz="2000" dirty="0" smtClean="0"/>
                        <a:t>-Label</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2000" dirty="0" err="1" smtClean="0"/>
                        <a:t>SimpleGrid</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2000" dirty="0" err="1" smtClean="0"/>
                        <a:t>BIGrid</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err="1" smtClean="0"/>
                        <a:t>BIGrid</a:t>
                      </a:r>
                      <a:r>
                        <a:rPr kumimoji="1" lang="en-US" altLang="ja-JP" sz="2000" dirty="0" smtClean="0"/>
                        <a:t>-Label</a:t>
                      </a:r>
                      <a:endParaRPr kumimoji="1" lang="ja-JP" altLang="en-US" sz="2000" dirty="0" smtClean="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61651213"/>
                  </a:ext>
                </a:extLst>
              </a:tr>
              <a:tr h="600000">
                <a:tc>
                  <a:txBody>
                    <a:bodyPr/>
                    <a:lstStyle/>
                    <a:p>
                      <a:pPr algn="ctr"/>
                      <a:r>
                        <a:rPr kumimoji="1" lang="en-US" altLang="ja-JP" sz="2000" dirty="0" smtClean="0"/>
                        <a:t>Label-Input</a:t>
                      </a:r>
                      <a:endParaRPr kumimoji="1" lang="ja-JP" altLang="en-US" sz="2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0.4012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4.959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8056588"/>
                  </a:ext>
                </a:extLst>
              </a:tr>
              <a:tr h="600000">
                <a:tc>
                  <a:txBody>
                    <a:bodyPr/>
                    <a:lstStyle/>
                    <a:p>
                      <a:pPr algn="ctr"/>
                      <a:r>
                        <a:rPr kumimoji="1" lang="en-US" altLang="ja-JP" sz="2000" dirty="0" smtClean="0"/>
                        <a:t>Grid-Mapping</a:t>
                      </a:r>
                      <a:endParaRPr kumimoji="1" lang="ja-JP" altLang="en-US" sz="2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4.029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17.122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15.4517</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16.449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59.927</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59.059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0472268"/>
                  </a:ext>
                </a:extLst>
              </a:tr>
              <a:tr h="600000">
                <a:tc>
                  <a:txBody>
                    <a:bodyPr/>
                    <a:lstStyle/>
                    <a:p>
                      <a:pPr algn="ctr"/>
                      <a:r>
                        <a:rPr kumimoji="1" lang="en-US" altLang="ja-JP" sz="2000" dirty="0" smtClean="0"/>
                        <a:t>Lower-bounding</a:t>
                      </a:r>
                      <a:endParaRPr kumimoji="1" lang="ja-JP" altLang="en-US" sz="2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2.677</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2.8949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44.036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41.96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0579835"/>
                  </a:ext>
                </a:extLst>
              </a:tr>
              <a:tr h="600000">
                <a:tc>
                  <a:txBody>
                    <a:bodyPr/>
                    <a:lstStyle/>
                    <a:p>
                      <a:pPr algn="ctr"/>
                      <a:r>
                        <a:rPr kumimoji="1" lang="en-US" altLang="ja-JP" sz="2000" dirty="0" smtClean="0"/>
                        <a:t>Upper-bounding</a:t>
                      </a:r>
                      <a:endParaRPr kumimoji="1" lang="ja-JP" altLang="en-US" sz="2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25.061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b="1" dirty="0" smtClean="0">
                          <a:solidFill>
                            <a:srgbClr val="FF0000"/>
                          </a:solidFill>
                        </a:rPr>
                        <a:t>1.2858</a:t>
                      </a:r>
                      <a:endParaRPr kumimoji="1" lang="ja-JP" altLang="en-US" sz="18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156.697</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b="1" dirty="0" smtClean="0">
                          <a:solidFill>
                            <a:srgbClr val="FF0000"/>
                          </a:solidFill>
                        </a:rPr>
                        <a:t>90.181</a:t>
                      </a:r>
                      <a:endParaRPr kumimoji="1" lang="ja-JP" altLang="en-US" sz="18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7709917"/>
                  </a:ext>
                </a:extLst>
              </a:tr>
              <a:tr h="600000">
                <a:tc>
                  <a:txBody>
                    <a:bodyPr/>
                    <a:lstStyle/>
                    <a:p>
                      <a:pPr algn="ctr"/>
                      <a:r>
                        <a:rPr kumimoji="1" lang="en-US" altLang="ja-JP" sz="2000" dirty="0" smtClean="0"/>
                        <a:t>Verification</a:t>
                      </a:r>
                      <a:endParaRPr kumimoji="1" lang="ja-JP" altLang="en-US" sz="2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solidFill>
                            <a:srgbClr val="0000FF"/>
                          </a:solidFill>
                        </a:rPr>
                        <a:t>146.039</a:t>
                      </a:r>
                      <a:endParaRPr kumimoji="1" lang="ja-JP" altLang="en-US" sz="1800"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2.291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b="1" dirty="0" smtClean="0">
                          <a:solidFill>
                            <a:srgbClr val="FF0000"/>
                          </a:solidFill>
                        </a:rPr>
                        <a:t>0.5657</a:t>
                      </a:r>
                      <a:endParaRPr kumimoji="1" lang="ja-JP" altLang="en-US" sz="18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solidFill>
                            <a:srgbClr val="0000FF"/>
                          </a:solidFill>
                        </a:rPr>
                        <a:t>4245.15</a:t>
                      </a:r>
                      <a:endParaRPr kumimoji="1" lang="ja-JP" altLang="en-US" sz="1800"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dirty="0" smtClean="0"/>
                        <a:t>10.792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800" b="1" dirty="0" smtClean="0">
                          <a:solidFill>
                            <a:srgbClr val="FF0000"/>
                          </a:solidFill>
                        </a:rPr>
                        <a:t>2.958</a:t>
                      </a:r>
                      <a:endParaRPr kumimoji="1" lang="ja-JP" altLang="en-US" sz="18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5619498"/>
                  </a:ext>
                </a:extLst>
              </a:tr>
            </a:tbl>
          </a:graphicData>
        </a:graphic>
      </p:graphicFrame>
    </p:spTree>
    <p:extLst>
      <p:ext uri="{BB962C8B-B14F-4D97-AF65-F5344CB8AC3E}">
        <p14:creationId xmlns:p14="http://schemas.microsoft.com/office/powerpoint/2010/main" val="2321207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グラフ 8"/>
          <p:cNvGraphicFramePr>
            <a:graphicFrameLocks/>
          </p:cNvGraphicFramePr>
          <p:nvPr>
            <p:extLst>
              <p:ext uri="{D42A27DB-BD31-4B8C-83A1-F6EECF244321}">
                <p14:modId xmlns:p14="http://schemas.microsoft.com/office/powerpoint/2010/main" val="1456169658"/>
              </p:ext>
            </p:extLst>
          </p:nvPr>
        </p:nvGraphicFramePr>
        <p:xfrm>
          <a:off x="6303886" y="1271520"/>
          <a:ext cx="5400000" cy="5040000"/>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title"/>
          </p:nvPr>
        </p:nvSpPr>
        <p:spPr/>
        <p:txBody>
          <a:bodyPr/>
          <a:lstStyle/>
          <a:p>
            <a:r>
              <a:rPr lang="en-US" altLang="ja-JP" dirty="0" smtClean="0"/>
              <a:t>Experiment</a:t>
            </a:r>
            <a:r>
              <a:rPr kumimoji="1" lang="en-US" altLang="ja-JP" sz="2400" dirty="0" smtClean="0"/>
              <a:t>: Time vs. number of objects (sampling ratio)</a:t>
            </a:r>
            <a:endParaRPr kumimoji="1" lang="ja-JP" altLang="en-US" sz="2400" dirty="0"/>
          </a:p>
        </p:txBody>
      </p:sp>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18</a:t>
            </a:fld>
            <a:endParaRPr lang="ja-JP" altLang="en-US" dirty="0"/>
          </a:p>
        </p:txBody>
      </p:sp>
      <p:graphicFrame>
        <p:nvGraphicFramePr>
          <p:cNvPr id="10" name="グラフ 9"/>
          <p:cNvGraphicFramePr>
            <a:graphicFrameLocks/>
          </p:cNvGraphicFramePr>
          <p:nvPr>
            <p:extLst>
              <p:ext uri="{D42A27DB-BD31-4B8C-83A1-F6EECF244321}">
                <p14:modId xmlns:p14="http://schemas.microsoft.com/office/powerpoint/2010/main" val="3477818186"/>
              </p:ext>
            </p:extLst>
          </p:nvPr>
        </p:nvGraphicFramePr>
        <p:xfrm>
          <a:off x="503587" y="1271520"/>
          <a:ext cx="5400000" cy="5040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24547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6" descr="ãneuron free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8695" y="3189102"/>
            <a:ext cx="1058419" cy="75853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kumimoji="1" lang="en-US" altLang="ja-JP" dirty="0" smtClean="0"/>
              <a:t>Background</a:t>
            </a:r>
            <a:r>
              <a:rPr kumimoji="1" lang="en-US" altLang="ja-JP" sz="2400" b="0" dirty="0" smtClean="0"/>
              <a:t>: Prevalence of “</a:t>
            </a:r>
            <a:r>
              <a:rPr kumimoji="1" lang="en-US" altLang="ja-JP" sz="2400" b="0" i="1" dirty="0" smtClean="0">
                <a:solidFill>
                  <a:schemeClr val="bg1"/>
                </a:solidFill>
              </a:rPr>
              <a:t>an object is a set of points</a:t>
            </a:r>
            <a:r>
              <a:rPr kumimoji="1" lang="en-US" altLang="ja-JP" sz="2400" b="0" dirty="0" smtClean="0"/>
              <a:t>”</a:t>
            </a:r>
            <a:endParaRPr kumimoji="1" lang="ja-JP" altLang="en-US" sz="2400" b="0" dirty="0"/>
          </a:p>
        </p:txBody>
      </p:sp>
      <p:sp>
        <p:nvSpPr>
          <p:cNvPr id="5" name="スライド番号プレースホルダー 4"/>
          <p:cNvSpPr>
            <a:spLocks noGrp="1"/>
          </p:cNvSpPr>
          <p:nvPr>
            <p:ph type="sldNum" sz="quarter" idx="12"/>
          </p:nvPr>
        </p:nvSpPr>
        <p:spPr/>
        <p:txBody>
          <a:bodyPr/>
          <a:lstStyle/>
          <a:p>
            <a:fld id="{BF4C9950-6FCB-436A-82F1-B2950030D40E}" type="slidenum">
              <a:rPr lang="ja-JP" altLang="en-US" smtClean="0"/>
              <a:pPr/>
              <a:t>1</a:t>
            </a:fld>
            <a:endParaRPr lang="ja-JP" altLang="en-US" dirty="0"/>
          </a:p>
        </p:txBody>
      </p:sp>
      <p:sp>
        <p:nvSpPr>
          <p:cNvPr id="6" name="テキスト ボックス 5"/>
          <p:cNvSpPr txBox="1"/>
          <p:nvPr/>
        </p:nvSpPr>
        <p:spPr>
          <a:xfrm>
            <a:off x="386553" y="3885521"/>
            <a:ext cx="4044176" cy="338554"/>
          </a:xfrm>
          <a:prstGeom prst="rect">
            <a:avLst/>
          </a:prstGeom>
          <a:noFill/>
        </p:spPr>
        <p:txBody>
          <a:bodyPr wrap="square" rtlCol="0">
            <a:spAutoFit/>
          </a:bodyPr>
          <a:lstStyle/>
          <a:p>
            <a:r>
              <a:rPr kumimoji="1" lang="en-US" altLang="ja-JP" sz="1600" dirty="0" smtClean="0"/>
              <a:t>Neuron data (neuroscience)</a:t>
            </a:r>
          </a:p>
        </p:txBody>
      </p:sp>
      <p:pic>
        <p:nvPicPr>
          <p:cNvPr id="7" name="図 6"/>
          <p:cNvPicPr>
            <a:picLocks noChangeAspect="1"/>
          </p:cNvPicPr>
          <p:nvPr/>
        </p:nvPicPr>
        <p:blipFill>
          <a:blip r:embed="rId4"/>
          <a:stretch>
            <a:fillRect/>
          </a:stretch>
        </p:blipFill>
        <p:spPr>
          <a:xfrm>
            <a:off x="4549994" y="1773055"/>
            <a:ext cx="3526409" cy="2079945"/>
          </a:xfrm>
          <a:prstGeom prst="rect">
            <a:avLst/>
          </a:prstGeom>
        </p:spPr>
      </p:pic>
      <p:sp>
        <p:nvSpPr>
          <p:cNvPr id="9" name="テキスト ボックス 8"/>
          <p:cNvSpPr txBox="1"/>
          <p:nvPr/>
        </p:nvSpPr>
        <p:spPr>
          <a:xfrm>
            <a:off x="4430730" y="3885521"/>
            <a:ext cx="3601258" cy="338554"/>
          </a:xfrm>
          <a:prstGeom prst="rect">
            <a:avLst/>
          </a:prstGeom>
          <a:noFill/>
        </p:spPr>
        <p:txBody>
          <a:bodyPr wrap="square" rtlCol="0">
            <a:spAutoFit/>
          </a:bodyPr>
          <a:lstStyle/>
          <a:p>
            <a:r>
              <a:rPr kumimoji="1" lang="en-US" altLang="ja-JP" sz="1600" dirty="0" smtClean="0"/>
              <a:t>Animal trajectory</a:t>
            </a:r>
            <a:r>
              <a:rPr lang="ja-JP" altLang="en-US" sz="1600" dirty="0"/>
              <a:t> </a:t>
            </a:r>
            <a:r>
              <a:rPr lang="en-US" altLang="ja-JP" sz="1600" dirty="0" smtClean="0"/>
              <a:t>(databases and GIS)</a:t>
            </a:r>
            <a:endParaRPr kumimoji="1" lang="ja-JP" altLang="en-US" sz="1600" dirty="0"/>
          </a:p>
        </p:txBody>
      </p:sp>
      <p:pic>
        <p:nvPicPr>
          <p:cNvPr id="1026" name="Picture 2" descr="ãpoint cloudãã®ç»åæ¤ç´¢çµæ"/>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579" t="11722" r="5987"/>
          <a:stretch/>
        </p:blipFill>
        <p:spPr bwMode="auto">
          <a:xfrm>
            <a:off x="8599658" y="1791238"/>
            <a:ext cx="2664069" cy="2094034"/>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8480394" y="3885521"/>
            <a:ext cx="3154522" cy="338554"/>
          </a:xfrm>
          <a:prstGeom prst="rect">
            <a:avLst/>
          </a:prstGeom>
          <a:noFill/>
        </p:spPr>
        <p:txBody>
          <a:bodyPr wrap="square" rtlCol="0">
            <a:spAutoFit/>
          </a:bodyPr>
          <a:lstStyle/>
          <a:p>
            <a:r>
              <a:rPr kumimoji="1" lang="en-US" altLang="ja-JP" sz="1600" dirty="0" smtClean="0"/>
              <a:t>Point cloud (CV, ML, and GIS)</a:t>
            </a:r>
            <a:endParaRPr kumimoji="1" lang="ja-JP" altLang="en-US" sz="1600" dirty="0"/>
          </a:p>
        </p:txBody>
      </p:sp>
      <p:sp>
        <p:nvSpPr>
          <p:cNvPr id="10" name="屈折矢印 9"/>
          <p:cNvSpPr/>
          <p:nvPr/>
        </p:nvSpPr>
        <p:spPr>
          <a:xfrm rot="5400000">
            <a:off x="493307" y="4264646"/>
            <a:ext cx="540000" cy="540000"/>
          </a:xfrm>
          <a:prstGeom prst="bentUpArrow">
            <a:avLst>
              <a:gd name="adj1" fmla="val 22558"/>
              <a:gd name="adj2" fmla="val 25000"/>
              <a:gd name="adj3" fmla="val 25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屈折矢印 12"/>
          <p:cNvSpPr/>
          <p:nvPr/>
        </p:nvSpPr>
        <p:spPr>
          <a:xfrm rot="5400000">
            <a:off x="4549496" y="4264646"/>
            <a:ext cx="540000" cy="540000"/>
          </a:xfrm>
          <a:prstGeom prst="bentUpArrow">
            <a:avLst>
              <a:gd name="adj1" fmla="val 22558"/>
              <a:gd name="adj2" fmla="val 25000"/>
              <a:gd name="adj3" fmla="val 25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屈折矢印 13"/>
          <p:cNvSpPr/>
          <p:nvPr/>
        </p:nvSpPr>
        <p:spPr>
          <a:xfrm rot="5400000">
            <a:off x="8593955" y="4264646"/>
            <a:ext cx="540000" cy="540000"/>
          </a:xfrm>
          <a:prstGeom prst="bentUpArrow">
            <a:avLst>
              <a:gd name="adj1" fmla="val 22558"/>
              <a:gd name="adj2" fmla="val 25000"/>
              <a:gd name="adj3" fmla="val 25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1033307" y="4351736"/>
            <a:ext cx="3504459" cy="584775"/>
          </a:xfrm>
          <a:prstGeom prst="rect">
            <a:avLst/>
          </a:prstGeom>
          <a:noFill/>
        </p:spPr>
        <p:txBody>
          <a:bodyPr wrap="square" rtlCol="0">
            <a:spAutoFit/>
          </a:bodyPr>
          <a:lstStyle/>
          <a:p>
            <a:r>
              <a:rPr lang="en-US" altLang="ja-JP" sz="1600" dirty="0" smtClean="0"/>
              <a:t>Analysis of synaptic connections between neurons</a:t>
            </a:r>
            <a:r>
              <a:rPr kumimoji="1" lang="en-US" altLang="ja-JP" sz="1600" dirty="0" smtClean="0"/>
              <a:t> </a:t>
            </a:r>
            <a:r>
              <a:rPr kumimoji="1" lang="en-US" altLang="ja-JP" sz="1600" i="1" dirty="0" smtClean="0">
                <a:solidFill>
                  <a:srgbClr val="FF0000"/>
                </a:solidFill>
              </a:rPr>
              <a:t>based on distance</a:t>
            </a:r>
            <a:endParaRPr kumimoji="1" lang="ja-JP" altLang="en-US" sz="1600" i="1" dirty="0"/>
          </a:p>
        </p:txBody>
      </p:sp>
      <p:sp>
        <p:nvSpPr>
          <p:cNvPr id="15" name="テキスト ボックス 14"/>
          <p:cNvSpPr txBox="1"/>
          <p:nvPr/>
        </p:nvSpPr>
        <p:spPr>
          <a:xfrm>
            <a:off x="5089496" y="4351736"/>
            <a:ext cx="3285394" cy="584775"/>
          </a:xfrm>
          <a:prstGeom prst="rect">
            <a:avLst/>
          </a:prstGeom>
          <a:noFill/>
        </p:spPr>
        <p:txBody>
          <a:bodyPr wrap="square" rtlCol="0">
            <a:spAutoFit/>
          </a:bodyPr>
          <a:lstStyle/>
          <a:p>
            <a:r>
              <a:rPr kumimoji="1" lang="en-US" altLang="ja-JP" sz="1600" dirty="0" smtClean="0"/>
              <a:t>Similarity search and clustering </a:t>
            </a:r>
            <a:r>
              <a:rPr kumimoji="1" lang="en-US" altLang="ja-JP" sz="1600" i="1" dirty="0" smtClean="0">
                <a:solidFill>
                  <a:srgbClr val="FF0000"/>
                </a:solidFill>
              </a:rPr>
              <a:t>based on distance</a:t>
            </a:r>
            <a:r>
              <a:rPr kumimoji="1" lang="en-US" altLang="ja-JP" sz="1600" dirty="0" smtClean="0"/>
              <a:t> and shape</a:t>
            </a:r>
            <a:endParaRPr kumimoji="1" lang="ja-JP" altLang="en-US" sz="1600" dirty="0"/>
          </a:p>
        </p:txBody>
      </p:sp>
      <p:sp>
        <p:nvSpPr>
          <p:cNvPr id="16" name="テキスト ボックス 15"/>
          <p:cNvSpPr txBox="1"/>
          <p:nvPr/>
        </p:nvSpPr>
        <p:spPr>
          <a:xfrm>
            <a:off x="9133956" y="4351735"/>
            <a:ext cx="2964784" cy="584775"/>
          </a:xfrm>
          <a:prstGeom prst="rect">
            <a:avLst/>
          </a:prstGeom>
          <a:noFill/>
        </p:spPr>
        <p:txBody>
          <a:bodyPr wrap="square" rtlCol="0">
            <a:spAutoFit/>
          </a:bodyPr>
          <a:lstStyle/>
          <a:p>
            <a:r>
              <a:rPr kumimoji="1" lang="en-US" altLang="ja-JP" sz="1600" dirty="0" smtClean="0"/>
              <a:t>Object recognition </a:t>
            </a:r>
            <a:r>
              <a:rPr kumimoji="1" lang="en-US" altLang="ja-JP" sz="1200" dirty="0" smtClean="0"/>
              <a:t>(by clustering)</a:t>
            </a:r>
            <a:r>
              <a:rPr kumimoji="1" lang="en-US" altLang="ja-JP" sz="1600" dirty="0" smtClean="0"/>
              <a:t> </a:t>
            </a:r>
            <a:r>
              <a:rPr kumimoji="1" lang="en-US" altLang="ja-JP" sz="1600" i="1" dirty="0" smtClean="0">
                <a:solidFill>
                  <a:srgbClr val="FF0000"/>
                </a:solidFill>
              </a:rPr>
              <a:t>based on distance and density</a:t>
            </a:r>
          </a:p>
        </p:txBody>
      </p:sp>
      <p:sp>
        <p:nvSpPr>
          <p:cNvPr id="8" name="テキスト ボックス 7"/>
          <p:cNvSpPr txBox="1"/>
          <p:nvPr/>
        </p:nvSpPr>
        <p:spPr>
          <a:xfrm>
            <a:off x="518246" y="5270241"/>
            <a:ext cx="4797557" cy="430887"/>
          </a:xfrm>
          <a:prstGeom prst="rect">
            <a:avLst/>
          </a:prstGeom>
          <a:noFill/>
        </p:spPr>
        <p:txBody>
          <a:bodyPr wrap="square" rtlCol="0">
            <a:spAutoFit/>
          </a:bodyPr>
          <a:lstStyle/>
          <a:p>
            <a:r>
              <a:rPr kumimoji="1" lang="en-US" altLang="ja-JP" sz="2200" b="1" dirty="0" smtClean="0">
                <a:solidFill>
                  <a:srgbClr val="002060"/>
                </a:solidFill>
              </a:rPr>
              <a:t>Why representation by point set?</a:t>
            </a:r>
            <a:endParaRPr kumimoji="1" lang="ja-JP" altLang="en-US" sz="2200" b="1" dirty="0">
              <a:solidFill>
                <a:srgbClr val="002060"/>
              </a:solidFill>
            </a:endParaRPr>
          </a:p>
        </p:txBody>
      </p:sp>
      <p:sp>
        <p:nvSpPr>
          <p:cNvPr id="17" name="テキスト ボックス 16"/>
          <p:cNvSpPr txBox="1"/>
          <p:nvPr/>
        </p:nvSpPr>
        <p:spPr>
          <a:xfrm>
            <a:off x="411492" y="1129206"/>
            <a:ext cx="1634185" cy="430887"/>
          </a:xfrm>
          <a:prstGeom prst="rect">
            <a:avLst/>
          </a:prstGeom>
          <a:noFill/>
        </p:spPr>
        <p:txBody>
          <a:bodyPr wrap="square" rtlCol="0">
            <a:spAutoFit/>
          </a:bodyPr>
          <a:lstStyle/>
          <a:p>
            <a:r>
              <a:rPr kumimoji="1" lang="en-US" altLang="ja-JP" sz="2200" b="1" dirty="0" smtClean="0">
                <a:solidFill>
                  <a:srgbClr val="002060"/>
                </a:solidFill>
              </a:rPr>
              <a:t>Examples</a:t>
            </a:r>
            <a:endParaRPr kumimoji="1" lang="ja-JP" altLang="en-US" sz="2200" b="1" dirty="0">
              <a:solidFill>
                <a:srgbClr val="002060"/>
              </a:solidFill>
            </a:endParaRPr>
          </a:p>
        </p:txBody>
      </p:sp>
      <p:sp>
        <p:nvSpPr>
          <p:cNvPr id="12" name="テキスト ボックス 11"/>
          <p:cNvSpPr txBox="1"/>
          <p:nvPr/>
        </p:nvSpPr>
        <p:spPr>
          <a:xfrm>
            <a:off x="518246" y="5701128"/>
            <a:ext cx="10393139" cy="523220"/>
          </a:xfrm>
          <a:prstGeom prst="rect">
            <a:avLst/>
          </a:prstGeom>
          <a:noFill/>
        </p:spPr>
        <p:txBody>
          <a:bodyPr wrap="square" rtlCol="0">
            <a:spAutoFit/>
          </a:bodyPr>
          <a:lstStyle/>
          <a:p>
            <a:r>
              <a:rPr kumimoji="1" lang="en-US" altLang="ja-JP" sz="2000" dirty="0" smtClean="0"/>
              <a:t>Applications want to use </a:t>
            </a:r>
            <a:r>
              <a:rPr lang="en-US" altLang="ja-JP" sz="2800" b="1" dirty="0" smtClean="0"/>
              <a:t>spatial queries </a:t>
            </a:r>
            <a:r>
              <a:rPr lang="en-US" altLang="ja-JP" sz="2000" dirty="0" smtClean="0"/>
              <a:t>to mine useful information from object set.</a:t>
            </a:r>
            <a:endParaRPr kumimoji="1" lang="ja-JP" altLang="en-US" sz="2000" dirty="0"/>
          </a:p>
        </p:txBody>
      </p:sp>
      <p:sp>
        <p:nvSpPr>
          <p:cNvPr id="18" name="四角形吹き出し 17"/>
          <p:cNvSpPr/>
          <p:nvPr/>
        </p:nvSpPr>
        <p:spPr>
          <a:xfrm>
            <a:off x="432255" y="1848758"/>
            <a:ext cx="3024000" cy="1584000"/>
          </a:xfrm>
          <a:prstGeom prst="wedgeRectCallout">
            <a:avLst>
              <a:gd name="adj1" fmla="val 35511"/>
              <a:gd name="adj2" fmla="val 5723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コンテンツ プレースホルダー 3"/>
          <p:cNvPicPr>
            <a:picLocks noGrp="1" noChangeAspect="1"/>
          </p:cNvPicPr>
          <p:nvPr>
            <p:ph idx="1"/>
          </p:nvPr>
        </p:nvPicPr>
        <p:blipFill rotWithShape="1">
          <a:blip r:embed="rId6"/>
          <a:srcRect t="-1" b="1044"/>
          <a:stretch/>
        </p:blipFill>
        <p:spPr>
          <a:xfrm>
            <a:off x="493307" y="1893823"/>
            <a:ext cx="2921415" cy="1510967"/>
          </a:xfrm>
          <a:prstGeom prst="rect">
            <a:avLst/>
          </a:prstGeom>
        </p:spPr>
      </p:pic>
    </p:spTree>
    <p:extLst>
      <p:ext uri="{BB962C8B-B14F-4D97-AF65-F5344CB8AC3E}">
        <p14:creationId xmlns:p14="http://schemas.microsoft.com/office/powerpoint/2010/main" val="411317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Conclusion</a:t>
            </a:r>
            <a:endParaRPr kumimoji="1" lang="ja-JP" altLang="en-US" dirty="0"/>
          </a:p>
        </p:txBody>
      </p:sp>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19</a:t>
            </a:fld>
            <a:endParaRPr lang="ja-JP" altLang="en-US" dirty="0"/>
          </a:p>
        </p:txBody>
      </p:sp>
      <p:sp>
        <p:nvSpPr>
          <p:cNvPr id="12" name="テキスト ボックス 11"/>
          <p:cNvSpPr txBox="1"/>
          <p:nvPr/>
        </p:nvSpPr>
        <p:spPr>
          <a:xfrm>
            <a:off x="328362" y="1129206"/>
            <a:ext cx="6330346" cy="990015"/>
          </a:xfrm>
          <a:prstGeom prst="rect">
            <a:avLst/>
          </a:prstGeom>
          <a:noFill/>
        </p:spPr>
        <p:txBody>
          <a:bodyPr wrap="square" rtlCol="0">
            <a:spAutoFit/>
          </a:bodyPr>
          <a:lstStyle/>
          <a:p>
            <a:pPr>
              <a:lnSpc>
                <a:spcPts val="3500"/>
              </a:lnSpc>
            </a:pPr>
            <a:r>
              <a:rPr lang="en-US" altLang="ja-JP" sz="2400" b="1" dirty="0" smtClean="0">
                <a:solidFill>
                  <a:srgbClr val="002060"/>
                </a:solidFill>
              </a:rPr>
              <a:t>Our focus: “an object is a set of points”</a:t>
            </a:r>
            <a:endParaRPr kumimoji="1" lang="en-US" altLang="ja-JP" sz="2400" b="1" dirty="0" smtClean="0">
              <a:solidFill>
                <a:srgbClr val="002060"/>
              </a:solidFill>
            </a:endParaRPr>
          </a:p>
          <a:p>
            <a:pPr marL="457200" indent="-457200">
              <a:lnSpc>
                <a:spcPts val="3500"/>
              </a:lnSpc>
              <a:buFont typeface="Arial" panose="020B0604020202020204" pitchFamily="34" charset="0"/>
              <a:buChar char="•"/>
            </a:pPr>
            <a:r>
              <a:rPr kumimoji="1" lang="en-US" altLang="ja-JP" sz="2000" dirty="0" smtClean="0"/>
              <a:t>Existing operators do not consider this situation.</a:t>
            </a:r>
            <a:endParaRPr kumimoji="1" lang="ja-JP" altLang="en-US" sz="2000" dirty="0"/>
          </a:p>
        </p:txBody>
      </p:sp>
      <p:sp>
        <p:nvSpPr>
          <p:cNvPr id="13" name="テキスト ボックス 12"/>
          <p:cNvSpPr txBox="1"/>
          <p:nvPr/>
        </p:nvSpPr>
        <p:spPr>
          <a:xfrm>
            <a:off x="328362" y="2305402"/>
            <a:ext cx="10437530" cy="2336537"/>
          </a:xfrm>
          <a:prstGeom prst="rect">
            <a:avLst/>
          </a:prstGeom>
          <a:noFill/>
        </p:spPr>
        <p:txBody>
          <a:bodyPr wrap="square" rtlCol="0">
            <a:spAutoFit/>
          </a:bodyPr>
          <a:lstStyle/>
          <a:p>
            <a:pPr>
              <a:lnSpc>
                <a:spcPts val="3500"/>
              </a:lnSpc>
            </a:pPr>
            <a:r>
              <a:rPr kumimoji="1" lang="en-US" altLang="ja-JP" sz="2400" b="1" dirty="0" smtClean="0">
                <a:solidFill>
                  <a:srgbClr val="002060"/>
                </a:solidFill>
              </a:rPr>
              <a:t>MIO query processing problem: </a:t>
            </a:r>
          </a:p>
          <a:p>
            <a:pPr marL="457200" indent="-457200">
              <a:lnSpc>
                <a:spcPts val="3500"/>
              </a:lnSpc>
              <a:buFont typeface="Arial" panose="020B0604020202020204" pitchFamily="34" charset="0"/>
              <a:buChar char="•"/>
            </a:pPr>
            <a:r>
              <a:rPr lang="en-US" altLang="ja-JP" sz="2000" dirty="0" smtClean="0"/>
              <a:t>The most interactive object is retrieved.</a:t>
            </a:r>
          </a:p>
          <a:p>
            <a:pPr marL="457200" indent="-457200">
              <a:lnSpc>
                <a:spcPts val="3500"/>
              </a:lnSpc>
              <a:buFont typeface="Arial" panose="020B0604020202020204" pitchFamily="34" charset="0"/>
              <a:buChar char="•"/>
            </a:pPr>
            <a:r>
              <a:rPr kumimoji="1" lang="en-US" altLang="ja-JP" sz="2000" dirty="0" err="1" smtClean="0"/>
              <a:t>BIGrid</a:t>
            </a:r>
            <a:r>
              <a:rPr kumimoji="1" lang="en-US" altLang="ja-JP" sz="2000" dirty="0" smtClean="0"/>
              <a:t> supports efficient query processing.</a:t>
            </a:r>
          </a:p>
          <a:p>
            <a:pPr marL="914400" lvl="1" indent="-457200">
              <a:lnSpc>
                <a:spcPts val="3500"/>
              </a:lnSpc>
              <a:buFont typeface="Arial" panose="020B0604020202020204" pitchFamily="34" charset="0"/>
              <a:buChar char="•"/>
            </a:pPr>
            <a:r>
              <a:rPr lang="en-US" altLang="ja-JP" dirty="0" smtClean="0"/>
              <a:t>Multi-core processing is also available (see our paper).</a:t>
            </a:r>
            <a:endParaRPr kumimoji="1" lang="en-US" altLang="ja-JP" dirty="0" smtClean="0"/>
          </a:p>
          <a:p>
            <a:pPr marL="457200" indent="-457200">
              <a:lnSpc>
                <a:spcPts val="3500"/>
              </a:lnSpc>
              <a:buFont typeface="Arial" panose="020B0604020202020204" pitchFamily="34" charset="0"/>
              <a:buChar char="•"/>
            </a:pPr>
            <a:r>
              <a:rPr lang="en-US" altLang="ja-JP" sz="2000" dirty="0" smtClean="0"/>
              <a:t>Experiments on real datasets verify the efficiency.</a:t>
            </a:r>
            <a:endParaRPr kumimoji="1" lang="ja-JP" altLang="en-US" sz="2000" dirty="0"/>
          </a:p>
        </p:txBody>
      </p:sp>
    </p:spTree>
    <p:extLst>
      <p:ext uri="{BB962C8B-B14F-4D97-AF65-F5344CB8AC3E}">
        <p14:creationId xmlns:p14="http://schemas.microsoft.com/office/powerpoint/2010/main" val="1680252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Proposed algorithm</a:t>
            </a:r>
            <a:r>
              <a:rPr kumimoji="1" lang="en-US" altLang="ja-JP" sz="2400" dirty="0" smtClean="0"/>
              <a:t>: Multi-core processing</a:t>
            </a:r>
            <a:endParaRPr kumimoji="1" lang="ja-JP" altLang="en-US" sz="2400" dirty="0"/>
          </a:p>
        </p:txBody>
      </p:sp>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20</a:t>
            </a:fld>
            <a:endParaRPr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328366" y="1129206"/>
                <a:ext cx="11187360" cy="3234219"/>
              </a:xfrm>
              <a:prstGeom prst="rect">
                <a:avLst/>
              </a:prstGeom>
              <a:noFill/>
            </p:spPr>
            <p:txBody>
              <a:bodyPr wrap="square" rtlCol="0">
                <a:spAutoFit/>
              </a:bodyPr>
              <a:lstStyle/>
              <a:p>
                <a:pPr>
                  <a:lnSpc>
                    <a:spcPts val="3500"/>
                  </a:lnSpc>
                </a:pPr>
                <a:r>
                  <a:rPr lang="en-US" altLang="ja-JP" sz="2400" b="1" dirty="0" smtClean="0">
                    <a:solidFill>
                      <a:srgbClr val="002060"/>
                    </a:solidFill>
                  </a:rPr>
                  <a:t>How to balance load of each core ? </a:t>
                </a:r>
                <a:endParaRPr lang="en-US" altLang="ja-JP" sz="2800" b="1" dirty="0">
                  <a:solidFill>
                    <a:srgbClr val="002060"/>
                  </a:solidFill>
                </a:endParaRPr>
              </a:p>
              <a:p>
                <a:pPr marL="457200" indent="-457200">
                  <a:lnSpc>
                    <a:spcPts val="3500"/>
                  </a:lnSpc>
                  <a:buFont typeface="Arial" panose="020B0604020202020204" pitchFamily="34" charset="0"/>
                  <a:buChar char="•"/>
                </a:pPr>
                <a:r>
                  <a:rPr lang="en-US" altLang="ja-JP" sz="2000" b="1" dirty="0" err="1" smtClean="0"/>
                  <a:t>BIGrid</a:t>
                </a:r>
                <a:r>
                  <a:rPr lang="en-US" altLang="ja-JP" sz="2000" b="1" dirty="0" smtClean="0"/>
                  <a:t> building</a:t>
                </a:r>
                <a:r>
                  <a:rPr lang="en-US" altLang="ja-JP" sz="2000" dirty="0" smtClean="0"/>
                  <a:t>: divide </a:t>
                </a:r>
                <a14:m>
                  <m:oMath xmlns:m="http://schemas.openxmlformats.org/officeDocument/2006/math">
                    <m:r>
                      <a:rPr lang="en-US" altLang="ja-JP" sz="2000" b="1" i="1" smtClean="0">
                        <a:latin typeface="Cambria Math" panose="02040503050406030204" pitchFamily="18" charset="0"/>
                      </a:rPr>
                      <m:t>𝒐</m:t>
                    </m:r>
                  </m:oMath>
                </a14:m>
                <a:r>
                  <a:rPr lang="en-US" altLang="ja-JP" sz="2000" dirty="0" smtClean="0">
                    <a:solidFill>
                      <a:schemeClr val="tx1"/>
                    </a:solidFill>
                  </a:rPr>
                  <a:t> so that each core has (almost) the same number of points of </a:t>
                </a:r>
                <a14:m>
                  <m:oMath xmlns:m="http://schemas.openxmlformats.org/officeDocument/2006/math">
                    <m:r>
                      <a:rPr lang="en-US" altLang="ja-JP" sz="2000" b="0" i="1" smtClean="0">
                        <a:solidFill>
                          <a:schemeClr val="tx1"/>
                        </a:solidFill>
                        <a:latin typeface="Cambria Math" panose="02040503050406030204" pitchFamily="18" charset="0"/>
                      </a:rPr>
                      <m:t>𝑜</m:t>
                    </m:r>
                  </m:oMath>
                </a14:m>
                <a:endParaRPr lang="en-US" altLang="ja-JP" sz="2000" dirty="0" smtClean="0">
                  <a:solidFill>
                    <a:schemeClr val="tx1"/>
                  </a:solidFill>
                </a:endParaRPr>
              </a:p>
              <a:p>
                <a:pPr marL="457200" indent="-457200">
                  <a:lnSpc>
                    <a:spcPts val="3500"/>
                  </a:lnSpc>
                  <a:buFont typeface="Arial" panose="020B0604020202020204" pitchFamily="34" charset="0"/>
                  <a:buChar char="•"/>
                </a:pPr>
                <a:r>
                  <a:rPr lang="en-US" altLang="ja-JP" sz="2000" b="1" dirty="0" smtClean="0"/>
                  <a:t>Lower-bounding</a:t>
                </a:r>
                <a:r>
                  <a:rPr lang="en-US" altLang="ja-JP" sz="2000" dirty="0" smtClean="0"/>
                  <a:t>: divide </a:t>
                </a:r>
                <a14:m>
                  <m:oMath xmlns:m="http://schemas.openxmlformats.org/officeDocument/2006/math">
                    <m:r>
                      <a:rPr lang="en-US" altLang="ja-JP" sz="2000" b="1" i="1" smtClean="0">
                        <a:latin typeface="Cambria Math" panose="02040503050406030204" pitchFamily="18" charset="0"/>
                      </a:rPr>
                      <m:t>𝑶</m:t>
                    </m:r>
                  </m:oMath>
                </a14:m>
                <a:r>
                  <a:rPr lang="en-US" altLang="ja-JP" sz="2000" dirty="0" smtClean="0"/>
                  <a:t> so that each core has (almost) the same number of objects</a:t>
                </a:r>
              </a:p>
              <a:p>
                <a:pPr marL="1371600" lvl="2" indent="-457200">
                  <a:lnSpc>
                    <a:spcPts val="3500"/>
                  </a:lnSpc>
                  <a:buFont typeface="Wingdings" panose="05000000000000000000" pitchFamily="2" charset="2"/>
                  <a:buChar char="ü"/>
                </a:pPr>
                <a14:m>
                  <m:oMath xmlns:m="http://schemas.openxmlformats.org/officeDocument/2006/math">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𝜏</m:t>
                        </m:r>
                      </m:e>
                      <m:sup>
                        <m:r>
                          <a:rPr lang="en-US" altLang="ja-JP" sz="2000" i="1">
                            <a:latin typeface="Cambria Math" panose="02040503050406030204" pitchFamily="18" charset="0"/>
                          </a:rPr>
                          <m:t>𝑙𝑜𝑤</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𝑜</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begChr m:val="|"/>
                        <m:endChr m:val="|"/>
                        <m:ctrlPr>
                          <a:rPr lang="en-US" altLang="ja-JP" sz="2000" i="1">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a:rPr lang="en-US" altLang="ja-JP" sz="2000" i="1">
                                <a:latin typeface="Cambria Math" panose="02040503050406030204" pitchFamily="18" charset="0"/>
                              </a:rPr>
                              <m:t>∀</m:t>
                            </m:r>
                            <m:r>
                              <a:rPr lang="en-US" altLang="ja-JP" sz="2000" i="1">
                                <a:latin typeface="Cambria Math" panose="02040503050406030204" pitchFamily="18" charset="0"/>
                              </a:rPr>
                              <m:t>𝐾</m:t>
                            </m:r>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𝑜</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r>
                              <a:rPr lang="en-US" altLang="ja-JP" sz="2000" i="1">
                                <a:latin typeface="Cambria Math" panose="02040503050406030204" pitchFamily="18" charset="0"/>
                              </a:rPr>
                              <m:t>𝐿</m:t>
                            </m:r>
                          </m:sub>
                          <m:sup/>
                          <m:e>
                            <m:r>
                              <a:rPr lang="en-US" altLang="ja-JP" sz="2000" b="1">
                                <a:latin typeface="Cambria Math" panose="02040503050406030204" pitchFamily="18" charset="0"/>
                              </a:rPr>
                              <m:t>𝐛</m:t>
                            </m:r>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𝑐</m:t>
                                    </m:r>
                                  </m:e>
                                  <m:sub>
                                    <m:r>
                                      <a:rPr lang="en-US" altLang="ja-JP" sz="2000" i="1">
                                        <a:latin typeface="Cambria Math" panose="02040503050406030204" pitchFamily="18" charset="0"/>
                                      </a:rPr>
                                      <m:t>𝐾</m:t>
                                    </m:r>
                                  </m:sub>
                                  <m:sup>
                                    <m:r>
                                      <a:rPr lang="en-US" altLang="ja-JP" sz="2000" i="1">
                                        <a:latin typeface="Cambria Math" panose="02040503050406030204" pitchFamily="18" charset="0"/>
                                      </a:rPr>
                                      <m:t>𝑠</m:t>
                                    </m:r>
                                  </m:sup>
                                </m:sSubSup>
                              </m:e>
                            </m:d>
                          </m:e>
                        </m:nary>
                      </m:e>
                    </m:d>
                    <m:r>
                      <a:rPr lang="en-US" altLang="ja-JP" sz="2000" i="1">
                        <a:latin typeface="Cambria Math" panose="02040503050406030204" pitchFamily="18" charset="0"/>
                      </a:rPr>
                      <m:t>−1≤</m:t>
                    </m:r>
                    <m:r>
                      <a:rPr lang="en-US" altLang="ja-JP" sz="2000" i="1">
                        <a:latin typeface="Cambria Math" panose="02040503050406030204" pitchFamily="18" charset="0"/>
                      </a:rPr>
                      <m:t>𝜏</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𝑜</m:t>
                            </m:r>
                          </m:e>
                          <m:sub>
                            <m:r>
                              <a:rPr lang="en-US" altLang="ja-JP" sz="2000" i="1">
                                <a:latin typeface="Cambria Math" panose="02040503050406030204" pitchFamily="18" charset="0"/>
                              </a:rPr>
                              <m:t>𝑖</m:t>
                            </m:r>
                          </m:sub>
                        </m:sSub>
                      </m:e>
                    </m:d>
                  </m:oMath>
                </a14:m>
                <a:endParaRPr lang="en-US" altLang="ja-JP" sz="2000" dirty="0" smtClean="0"/>
              </a:p>
              <a:p>
                <a:pPr marL="457200" indent="-457200">
                  <a:lnSpc>
                    <a:spcPts val="3500"/>
                  </a:lnSpc>
                  <a:buFont typeface="Arial" panose="020B0604020202020204" pitchFamily="34" charset="0"/>
                  <a:buChar char="•"/>
                </a:pPr>
                <a:r>
                  <a:rPr lang="en-US" altLang="ja-JP" sz="2000" b="1" dirty="0" smtClean="0"/>
                  <a:t>Upper-bounding</a:t>
                </a:r>
                <a:r>
                  <a:rPr lang="en-US" altLang="ja-JP" sz="2000" dirty="0" smtClean="0"/>
                  <a:t>: divide </a:t>
                </a:r>
                <a14:m>
                  <m:oMath xmlns:m="http://schemas.openxmlformats.org/officeDocument/2006/math">
                    <m:r>
                      <a:rPr lang="en-US" altLang="ja-JP" sz="2000" b="1" i="1" smtClean="0">
                        <a:latin typeface="Cambria Math" panose="02040503050406030204" pitchFamily="18" charset="0"/>
                      </a:rPr>
                      <m:t>𝒐</m:t>
                    </m:r>
                  </m:oMath>
                </a14:m>
                <a:r>
                  <a:rPr lang="en-US" altLang="ja-JP" sz="2000" dirty="0" smtClean="0"/>
                  <a:t> so that each core has all points of </a:t>
                </a:r>
                <a14:m>
                  <m:oMath xmlns:m="http://schemas.openxmlformats.org/officeDocument/2006/math">
                    <m:r>
                      <a:rPr lang="en-US" altLang="ja-JP" sz="2000" b="0" i="1" smtClean="0">
                        <a:latin typeface="Cambria Math" panose="02040503050406030204" pitchFamily="18" charset="0"/>
                      </a:rPr>
                      <m:t>𝑜</m:t>
                    </m:r>
                  </m:oMath>
                </a14:m>
                <a:r>
                  <a:rPr lang="en-US" altLang="ja-JP" sz="2000" dirty="0" smtClean="0"/>
                  <a:t> with the same key.</a:t>
                </a:r>
              </a:p>
              <a:p>
                <a:pPr marL="1371600" lvl="2" indent="-457200">
                  <a:lnSpc>
                    <a:spcPts val="3500"/>
                  </a:lnSpc>
                  <a:buFont typeface="Wingdings" panose="05000000000000000000" pitchFamily="2" charset="2"/>
                  <a:buChar char="ü"/>
                </a:pPr>
                <a14:m>
                  <m:oMath xmlns:m="http://schemas.openxmlformats.org/officeDocument/2006/math">
                    <m:r>
                      <a:rPr lang="en-US" altLang="ja-JP" sz="2000" i="1">
                        <a:latin typeface="Cambria Math" panose="02040503050406030204" pitchFamily="18" charset="0"/>
                      </a:rPr>
                      <m:t>𝜏</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𝑜</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begChr m:val="|"/>
                        <m:endChr m:val="|"/>
                        <m:ctrlPr>
                          <a:rPr lang="en-US" altLang="ja-JP" sz="2000" i="1">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a:rPr lang="en-US" altLang="ja-JP" sz="2000" i="1">
                                <a:latin typeface="Cambria Math" panose="02040503050406030204" pitchFamily="18" charset="0"/>
                              </a:rPr>
                              <m:t>∀</m:t>
                            </m:r>
                            <m:r>
                              <a:rPr lang="en-US" altLang="ja-JP" sz="2000" i="1">
                                <a:latin typeface="Cambria Math" panose="02040503050406030204" pitchFamily="18" charset="0"/>
                              </a:rPr>
                              <m:t>𝐾</m:t>
                            </m:r>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𝑜</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𝐿</m:t>
                                </m:r>
                              </m:e>
                              <m:sup>
                                <m:r>
                                  <a:rPr lang="en-US" altLang="ja-JP" sz="2000" i="1">
                                    <a:latin typeface="Cambria Math" panose="02040503050406030204" pitchFamily="18" charset="0"/>
                                  </a:rPr>
                                  <m:t>′</m:t>
                                </m:r>
                              </m:sup>
                            </m:sSup>
                          </m:sub>
                          <m:sup/>
                          <m:e>
                            <m:sSup>
                              <m:sSupPr>
                                <m:ctrlPr>
                                  <a:rPr lang="en-US" altLang="ja-JP" sz="2000" i="1">
                                    <a:latin typeface="Cambria Math" panose="02040503050406030204" pitchFamily="18" charset="0"/>
                                  </a:rPr>
                                </m:ctrlPr>
                              </m:sSupPr>
                              <m:e>
                                <m:r>
                                  <a:rPr lang="en-US" altLang="ja-JP" sz="2000" b="1">
                                    <a:latin typeface="Cambria Math" panose="02040503050406030204" pitchFamily="18" charset="0"/>
                                  </a:rPr>
                                  <m:t>𝐛</m:t>
                                </m:r>
                              </m:e>
                              <m:sup>
                                <m:r>
                                  <a:rPr lang="en-US" altLang="ja-JP" sz="2000" i="1">
                                    <a:latin typeface="Cambria Math" panose="02040503050406030204" pitchFamily="18" charset="0"/>
                                  </a:rPr>
                                  <m:t>𝑎𝑑𝑗</m:t>
                                </m:r>
                              </m:sup>
                            </m:sSup>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𝑐</m:t>
                                    </m:r>
                                  </m:e>
                                  <m:sub>
                                    <m:r>
                                      <a:rPr lang="en-US" altLang="ja-JP" sz="2000" i="1">
                                        <a:latin typeface="Cambria Math" panose="02040503050406030204" pitchFamily="18" charset="0"/>
                                      </a:rPr>
                                      <m:t>𝐾</m:t>
                                    </m:r>
                                  </m:sub>
                                  <m:sup>
                                    <m:r>
                                      <a:rPr lang="en-US" altLang="ja-JP" sz="2000" i="1">
                                        <a:latin typeface="Cambria Math" panose="02040503050406030204" pitchFamily="18" charset="0"/>
                                      </a:rPr>
                                      <m:t>𝑙</m:t>
                                    </m:r>
                                  </m:sup>
                                </m:sSubSup>
                              </m:e>
                            </m:d>
                          </m:e>
                        </m:nary>
                      </m:e>
                    </m:d>
                    <m:r>
                      <a:rPr lang="en-US" altLang="ja-JP" sz="2000" i="1">
                        <a:latin typeface="Cambria Math" panose="02040503050406030204" pitchFamily="18" charset="0"/>
                      </a:rPr>
                      <m:t>−1=</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𝜏</m:t>
                        </m:r>
                      </m:e>
                      <m:sup>
                        <m:r>
                          <a:rPr lang="en-US" altLang="ja-JP" sz="2000" i="1">
                            <a:latin typeface="Cambria Math" panose="02040503050406030204" pitchFamily="18" charset="0"/>
                          </a:rPr>
                          <m:t>𝑢𝑝𝑝</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𝑜</m:t>
                            </m:r>
                          </m:e>
                          <m:sub>
                            <m:r>
                              <a:rPr lang="en-US" altLang="ja-JP" sz="2000" i="1">
                                <a:latin typeface="Cambria Math" panose="02040503050406030204" pitchFamily="18" charset="0"/>
                              </a:rPr>
                              <m:t>𝑖</m:t>
                            </m:r>
                          </m:sub>
                        </m:sSub>
                      </m:e>
                    </m:d>
                  </m:oMath>
                </a14:m>
                <a:endParaRPr lang="en-US" altLang="ja-JP" sz="2000" dirty="0" smtClean="0"/>
              </a:p>
              <a:p>
                <a:pPr marL="457200" indent="-457200">
                  <a:lnSpc>
                    <a:spcPts val="3500"/>
                  </a:lnSpc>
                  <a:buFont typeface="Arial" panose="020B0604020202020204" pitchFamily="34" charset="0"/>
                  <a:buChar char="•"/>
                </a:pPr>
                <a:r>
                  <a:rPr lang="en-US" altLang="ja-JP" sz="2000" b="1" dirty="0" smtClean="0"/>
                  <a:t>Verification</a:t>
                </a:r>
                <a:r>
                  <a:rPr lang="en-US" altLang="ja-JP" sz="2000" dirty="0" smtClean="0"/>
                  <a:t>: divide </a:t>
                </a:r>
                <a14:m>
                  <m:oMath xmlns:m="http://schemas.openxmlformats.org/officeDocument/2006/math">
                    <m:r>
                      <a:rPr lang="en-US" altLang="ja-JP" sz="2000" b="0" i="1" smtClean="0">
                        <a:latin typeface="Cambria Math" panose="02040503050406030204" pitchFamily="18" charset="0"/>
                      </a:rPr>
                      <m:t>𝑜</m:t>
                    </m:r>
                  </m:oMath>
                </a14:m>
                <a:r>
                  <a:rPr lang="en-US" altLang="ja-JP" sz="2000" dirty="0" smtClean="0"/>
                  <a:t> so that each core has points with different keys.</a:t>
                </a: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28366" y="1129206"/>
                <a:ext cx="11187360" cy="3234219"/>
              </a:xfrm>
              <a:prstGeom prst="rect">
                <a:avLst/>
              </a:prstGeom>
              <a:blipFill>
                <a:blip r:embed="rId3"/>
                <a:stretch>
                  <a:fillRect l="-872" t="-188" b="-1507"/>
                </a:stretch>
              </a:blipFill>
            </p:spPr>
            <p:txBody>
              <a:bodyPr/>
              <a:lstStyle/>
              <a:p>
                <a:r>
                  <a:rPr lang="ja-JP" altLang="en-US">
                    <a:noFill/>
                  </a:rPr>
                  <a:t> </a:t>
                </a:r>
              </a:p>
            </p:txBody>
          </p:sp>
        </mc:Fallback>
      </mc:AlternateContent>
      <p:sp>
        <p:nvSpPr>
          <p:cNvPr id="46" name="角丸四角形吹き出し 45"/>
          <p:cNvSpPr/>
          <p:nvPr/>
        </p:nvSpPr>
        <p:spPr>
          <a:xfrm>
            <a:off x="498849" y="4761137"/>
            <a:ext cx="4500000" cy="1260000"/>
          </a:xfrm>
          <a:prstGeom prst="wedgeRoundRectCallout">
            <a:avLst>
              <a:gd name="adj1" fmla="val 24230"/>
              <a:gd name="adj2" fmla="val -187955"/>
              <a:gd name="adj3" fmla="val 16667"/>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dirty="0" smtClean="0">
                <a:solidFill>
                  <a:schemeClr val="tx1"/>
                </a:solidFill>
              </a:rPr>
              <a:t>The set of keys where their cells have multiple object IDs.</a:t>
            </a:r>
          </a:p>
          <a:p>
            <a:pPr marL="285750" indent="-285750">
              <a:buFont typeface="Arial" panose="020B0604020202020204" pitchFamily="34" charset="0"/>
              <a:buChar char="•"/>
            </a:pPr>
            <a:r>
              <a:rPr lang="en-US" altLang="ja-JP" b="1" dirty="0" smtClean="0">
                <a:solidFill>
                  <a:schemeClr val="tx1"/>
                </a:solidFill>
              </a:rPr>
              <a:t>The set size is small in practice.</a:t>
            </a:r>
            <a:endParaRPr kumimoji="1" lang="ja-JP" altLang="en-US" b="1" dirty="0">
              <a:solidFill>
                <a:schemeClr val="tx1"/>
              </a:solidFill>
            </a:endParaRPr>
          </a:p>
        </p:txBody>
      </p:sp>
      <mc:AlternateContent xmlns:mc="http://schemas.openxmlformats.org/markup-compatibility/2006" xmlns:a14="http://schemas.microsoft.com/office/drawing/2010/main">
        <mc:Choice Requires="a14">
          <p:sp>
            <p:nvSpPr>
              <p:cNvPr id="54" name="角丸四角形吹き出し 53"/>
              <p:cNvSpPr/>
              <p:nvPr/>
            </p:nvSpPr>
            <p:spPr>
              <a:xfrm>
                <a:off x="5173373" y="4761137"/>
                <a:ext cx="5760000" cy="1260000"/>
              </a:xfrm>
              <a:prstGeom prst="wedgeRoundRectCallout">
                <a:avLst>
                  <a:gd name="adj1" fmla="val -76954"/>
                  <a:gd name="adj2" fmla="val -118022"/>
                  <a:gd name="adj3" fmla="val 16667"/>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dirty="0" smtClean="0">
                    <a:solidFill>
                      <a:schemeClr val="tx1"/>
                    </a:solidFill>
                  </a:rPr>
                  <a:t>The set of all keys of large-grid cells where points of </a:t>
                </a:r>
                <a14:m>
                  <m:oMath xmlns:m="http://schemas.openxmlformats.org/officeDocument/2006/math">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𝑜</m:t>
                        </m:r>
                      </m:e>
                      <m:sub>
                        <m:r>
                          <a:rPr lang="en-US" altLang="ja-JP" b="0" i="1" smtClean="0">
                            <a:solidFill>
                              <a:schemeClr val="tx1"/>
                            </a:solidFill>
                            <a:latin typeface="Cambria Math" panose="02040503050406030204" pitchFamily="18" charset="0"/>
                          </a:rPr>
                          <m:t>𝑖</m:t>
                        </m:r>
                      </m:sub>
                    </m:sSub>
                  </m:oMath>
                </a14:m>
                <a:r>
                  <a:rPr kumimoji="1" lang="en-US" altLang="ja-JP" dirty="0" smtClean="0">
                    <a:solidFill>
                      <a:schemeClr val="tx1"/>
                    </a:solidFill>
                  </a:rPr>
                  <a:t> are mapped.</a:t>
                </a:r>
              </a:p>
              <a:p>
                <a:pPr marL="285750" indent="-285750">
                  <a:buFont typeface="Arial" panose="020B0604020202020204" pitchFamily="34" charset="0"/>
                  <a:buChar char="•"/>
                </a:pPr>
                <a:r>
                  <a:rPr kumimoji="1" lang="en-US" altLang="ja-JP" b="1" dirty="0" smtClean="0">
                    <a:solidFill>
                      <a:schemeClr val="tx1"/>
                    </a:solidFill>
                  </a:rPr>
                  <a:t>Each core has different keys to the other cores.</a:t>
                </a:r>
              </a:p>
            </p:txBody>
          </p:sp>
        </mc:Choice>
        <mc:Fallback xmlns="">
          <p:sp>
            <p:nvSpPr>
              <p:cNvPr id="54" name="角丸四角形吹き出し 53"/>
              <p:cNvSpPr>
                <a:spLocks noRot="1" noChangeAspect="1" noMove="1" noResize="1" noEditPoints="1" noAdjustHandles="1" noChangeArrowheads="1" noChangeShapeType="1" noTextEdit="1"/>
              </p:cNvSpPr>
              <p:nvPr/>
            </p:nvSpPr>
            <p:spPr>
              <a:xfrm>
                <a:off x="5173373" y="4761137"/>
                <a:ext cx="5760000" cy="1260000"/>
              </a:xfrm>
              <a:prstGeom prst="wedgeRoundRectCallout">
                <a:avLst>
                  <a:gd name="adj1" fmla="val -76954"/>
                  <a:gd name="adj2" fmla="val -118022"/>
                  <a:gd name="adj3" fmla="val 16667"/>
                </a:avLst>
              </a:prstGeom>
              <a:blipFill>
                <a:blip r:embed="rId4"/>
                <a:stretch>
                  <a:fillRect/>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174180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4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54" grpId="0" animBg="1"/>
      <p:bldP spid="54" grpId="1"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Proposed algorithm</a:t>
            </a:r>
            <a:r>
              <a:rPr kumimoji="1" lang="en-US" altLang="ja-JP" sz="2400" dirty="0" smtClean="0"/>
              <a:t>: Data structure &amp; </a:t>
            </a:r>
            <a:r>
              <a:rPr kumimoji="1" lang="en-US" altLang="ja-JP" sz="2400" i="1" dirty="0" smtClean="0">
                <a:solidFill>
                  <a:schemeClr val="bg1"/>
                </a:solidFill>
              </a:rPr>
              <a:t>Exact score comp.</a:t>
            </a:r>
            <a:endParaRPr kumimoji="1" lang="ja-JP" altLang="en-US" sz="2400" i="1" dirty="0">
              <a:solidFill>
                <a:schemeClr val="bg1"/>
              </a:solidFill>
            </a:endParaRPr>
          </a:p>
        </p:txBody>
      </p:sp>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21</a:t>
            </a:fld>
            <a:endParaRPr lang="ja-JP" altLang="en-US" dirty="0"/>
          </a:p>
        </p:txBody>
      </p:sp>
      <p:graphicFrame>
        <p:nvGraphicFramePr>
          <p:cNvPr id="48" name="表 47"/>
          <p:cNvGraphicFramePr>
            <a:graphicFrameLocks noGrp="1"/>
          </p:cNvGraphicFramePr>
          <p:nvPr>
            <p:extLst/>
          </p:nvPr>
        </p:nvGraphicFramePr>
        <p:xfrm>
          <a:off x="7358625" y="4374090"/>
          <a:ext cx="3024000" cy="2268000"/>
        </p:xfrm>
        <a:graphic>
          <a:graphicData uri="http://schemas.openxmlformats.org/drawingml/2006/table">
            <a:tbl>
              <a:tblPr firstRow="1" bandRow="1">
                <a:tableStyleId>{2D5ABB26-0587-4C30-8999-92F81FD0307C}</a:tableStyleId>
              </a:tblPr>
              <a:tblGrid>
                <a:gridCol w="756000">
                  <a:extLst>
                    <a:ext uri="{9D8B030D-6E8A-4147-A177-3AD203B41FA5}">
                      <a16:colId xmlns:a16="http://schemas.microsoft.com/office/drawing/2014/main" val="2145562751"/>
                    </a:ext>
                  </a:extLst>
                </a:gridCol>
                <a:gridCol w="756000">
                  <a:extLst>
                    <a:ext uri="{9D8B030D-6E8A-4147-A177-3AD203B41FA5}">
                      <a16:colId xmlns:a16="http://schemas.microsoft.com/office/drawing/2014/main" val="2985972088"/>
                    </a:ext>
                  </a:extLst>
                </a:gridCol>
                <a:gridCol w="756000">
                  <a:extLst>
                    <a:ext uri="{9D8B030D-6E8A-4147-A177-3AD203B41FA5}">
                      <a16:colId xmlns:a16="http://schemas.microsoft.com/office/drawing/2014/main" val="1153562407"/>
                    </a:ext>
                  </a:extLst>
                </a:gridCol>
                <a:gridCol w="756000">
                  <a:extLst>
                    <a:ext uri="{9D8B030D-6E8A-4147-A177-3AD203B41FA5}">
                      <a16:colId xmlns:a16="http://schemas.microsoft.com/office/drawing/2014/main" val="2216519634"/>
                    </a:ext>
                  </a:extLst>
                </a:gridCol>
              </a:tblGrid>
              <a:tr h="756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5906255"/>
                  </a:ext>
                </a:extLst>
              </a:tr>
              <a:tr h="756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0861832"/>
                  </a:ext>
                </a:extLst>
              </a:tr>
              <a:tr h="756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234139"/>
                  </a:ext>
                </a:extLst>
              </a:tr>
            </a:tbl>
          </a:graphicData>
        </a:graphic>
      </p:graphicFrame>
      <p:cxnSp>
        <p:nvCxnSpPr>
          <p:cNvPr id="49" name="直線矢印コネクタ 48"/>
          <p:cNvCxnSpPr/>
          <p:nvPr/>
        </p:nvCxnSpPr>
        <p:spPr>
          <a:xfrm>
            <a:off x="7350079" y="4722554"/>
            <a:ext cx="756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テキスト ボックス 49"/>
              <p:cNvSpPr txBox="1"/>
              <p:nvPr/>
            </p:nvSpPr>
            <p:spPr>
              <a:xfrm>
                <a:off x="7325306" y="4722554"/>
                <a:ext cx="79839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𝑟</m:t>
                      </m:r>
                    </m:oMath>
                  </m:oMathPara>
                </a14:m>
                <a:endParaRPr kumimoji="1" lang="ja-JP" altLang="en-US" sz="1400" dirty="0"/>
              </a:p>
            </p:txBody>
          </p:sp>
        </mc:Choice>
        <mc:Fallback xmlns="">
          <p:sp>
            <p:nvSpPr>
              <p:cNvPr id="50" name="テキスト ボックス 49"/>
              <p:cNvSpPr txBox="1">
                <a:spLocks noRot="1" noChangeAspect="1" noMove="1" noResize="1" noEditPoints="1" noAdjustHandles="1" noChangeArrowheads="1" noChangeShapeType="1" noTextEdit="1"/>
              </p:cNvSpPr>
              <p:nvPr/>
            </p:nvSpPr>
            <p:spPr>
              <a:xfrm>
                <a:off x="7325306" y="4722554"/>
                <a:ext cx="798394" cy="307777"/>
              </a:xfrm>
              <a:prstGeom prst="rect">
                <a:avLst/>
              </a:prstGeom>
              <a:blipFill>
                <a:blip r:embed="rId3"/>
                <a:stretch>
                  <a:fillRect/>
                </a:stretch>
              </a:blipFill>
            </p:spPr>
            <p:txBody>
              <a:bodyPr/>
              <a:lstStyle/>
              <a:p>
                <a:r>
                  <a:rPr lang="ja-JP" altLang="en-US">
                    <a:noFill/>
                  </a:rPr>
                  <a:t> </a:t>
                </a:r>
              </a:p>
            </p:txBody>
          </p:sp>
        </mc:Fallback>
      </mc:AlternateContent>
      <p:cxnSp>
        <p:nvCxnSpPr>
          <p:cNvPr id="51" name="直線矢印コネクタ 50"/>
          <p:cNvCxnSpPr/>
          <p:nvPr/>
        </p:nvCxnSpPr>
        <p:spPr>
          <a:xfrm rot="5400000">
            <a:off x="9588881" y="4740142"/>
            <a:ext cx="756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テキスト ボックス 51"/>
              <p:cNvSpPr txBox="1"/>
              <p:nvPr/>
            </p:nvSpPr>
            <p:spPr>
              <a:xfrm>
                <a:off x="9733918" y="4568665"/>
                <a:ext cx="79839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𝑟</m:t>
                      </m:r>
                    </m:oMath>
                  </m:oMathPara>
                </a14:m>
                <a:endParaRPr kumimoji="1" lang="ja-JP" altLang="en-US" sz="1400" dirty="0"/>
              </a:p>
            </p:txBody>
          </p:sp>
        </mc:Choice>
        <mc:Fallback xmlns="">
          <p:sp>
            <p:nvSpPr>
              <p:cNvPr id="52" name="テキスト ボックス 51"/>
              <p:cNvSpPr txBox="1">
                <a:spLocks noRot="1" noChangeAspect="1" noMove="1" noResize="1" noEditPoints="1" noAdjustHandles="1" noChangeArrowheads="1" noChangeShapeType="1" noTextEdit="1"/>
              </p:cNvSpPr>
              <p:nvPr/>
            </p:nvSpPr>
            <p:spPr>
              <a:xfrm>
                <a:off x="9733918" y="4568665"/>
                <a:ext cx="798394" cy="307777"/>
              </a:xfrm>
              <a:prstGeom prst="rect">
                <a:avLst/>
              </a:prstGeom>
              <a:blipFill>
                <a:blip r:embed="rId4"/>
                <a:stretch>
                  <a:fillRect/>
                </a:stretch>
              </a:blipFill>
            </p:spPr>
            <p:txBody>
              <a:bodyPr/>
              <a:lstStyle/>
              <a:p>
                <a:r>
                  <a:rPr lang="ja-JP" altLang="en-US">
                    <a:noFill/>
                  </a:rPr>
                  <a:t> </a:t>
                </a:r>
              </a:p>
            </p:txBody>
          </p:sp>
        </mc:Fallback>
      </mc:AlternateContent>
      <p:grpSp>
        <p:nvGrpSpPr>
          <p:cNvPr id="53" name="グループ化 52"/>
          <p:cNvGrpSpPr/>
          <p:nvPr/>
        </p:nvGrpSpPr>
        <p:grpSpPr>
          <a:xfrm>
            <a:off x="7651068" y="4572544"/>
            <a:ext cx="2092813" cy="1938437"/>
            <a:chOff x="5277414" y="3612509"/>
            <a:chExt cx="2092813" cy="1938437"/>
          </a:xfrm>
        </p:grpSpPr>
        <p:sp>
          <p:nvSpPr>
            <p:cNvPr id="54" name="楕円 53"/>
            <p:cNvSpPr/>
            <p:nvPr/>
          </p:nvSpPr>
          <p:spPr>
            <a:xfrm>
              <a:off x="6121659" y="381296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6328059" y="38400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6480459" y="3992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6632859" y="41448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6785259" y="42972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6937659" y="44496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7090059" y="46020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72424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p:cNvSpPr/>
            <p:nvPr/>
          </p:nvSpPr>
          <p:spPr>
            <a:xfrm>
              <a:off x="7262227" y="490685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7112242" y="483959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p:cNvSpPr/>
            <p:nvPr/>
          </p:nvSpPr>
          <p:spPr>
            <a:xfrm>
              <a:off x="6982059" y="467620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7036059" y="434377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68296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p:cNvSpPr/>
            <p:nvPr/>
          </p:nvSpPr>
          <p:spPr>
            <a:xfrm>
              <a:off x="6328059" y="361250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p:cNvSpPr/>
            <p:nvPr/>
          </p:nvSpPr>
          <p:spPr>
            <a:xfrm>
              <a:off x="6686859" y="4808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p:cNvSpPr/>
            <p:nvPr/>
          </p:nvSpPr>
          <p:spPr>
            <a:xfrm>
              <a:off x="6515259" y="47544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p:cNvSpPr/>
            <p:nvPr/>
          </p:nvSpPr>
          <p:spPr>
            <a:xfrm>
              <a:off x="6632859" y="4971778"/>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p:cNvSpPr/>
            <p:nvPr/>
          </p:nvSpPr>
          <p:spPr>
            <a:xfrm>
              <a:off x="6686859" y="511325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p:cNvSpPr/>
            <p:nvPr/>
          </p:nvSpPr>
          <p:spPr>
            <a:xfrm>
              <a:off x="6358059" y="483959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p:cNvSpPr/>
            <p:nvPr/>
          </p:nvSpPr>
          <p:spPr>
            <a:xfrm>
              <a:off x="5996259" y="393038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p:cNvSpPr/>
            <p:nvPr/>
          </p:nvSpPr>
          <p:spPr>
            <a:xfrm>
              <a:off x="7009059" y="417115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p:cNvSpPr/>
            <p:nvPr/>
          </p:nvSpPr>
          <p:spPr>
            <a:xfrm>
              <a:off x="5277414" y="4400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p:cNvSpPr/>
            <p:nvPr/>
          </p:nvSpPr>
          <p:spPr>
            <a:xfrm>
              <a:off x="5429814" y="45524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p:cNvSpPr/>
            <p:nvPr/>
          </p:nvSpPr>
          <p:spPr>
            <a:xfrm>
              <a:off x="5582214" y="47048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p:cNvSpPr/>
            <p:nvPr/>
          </p:nvSpPr>
          <p:spPr>
            <a:xfrm>
              <a:off x="5734614" y="48572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p:cNvSpPr/>
            <p:nvPr/>
          </p:nvSpPr>
          <p:spPr>
            <a:xfrm>
              <a:off x="5887014" y="50096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p:cNvSpPr/>
            <p:nvPr/>
          </p:nvSpPr>
          <p:spPr>
            <a:xfrm>
              <a:off x="5636214" y="501117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p:cNvSpPr/>
            <p:nvPr/>
          </p:nvSpPr>
          <p:spPr>
            <a:xfrm>
              <a:off x="5582214" y="4454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p:cNvSpPr/>
            <p:nvPr/>
          </p:nvSpPr>
          <p:spPr>
            <a:xfrm>
              <a:off x="5636214" y="4292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p:cNvSpPr/>
            <p:nvPr/>
          </p:nvSpPr>
          <p:spPr>
            <a:xfrm>
              <a:off x="5493414" y="50636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p:cNvSpPr/>
            <p:nvPr/>
          </p:nvSpPr>
          <p:spPr>
            <a:xfrm>
              <a:off x="5833014" y="427915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5975814" y="422515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5408900" y="518864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楕円 86"/>
            <p:cNvSpPr/>
            <p:nvPr/>
          </p:nvSpPr>
          <p:spPr>
            <a:xfrm>
              <a:off x="6039414" y="516202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p:cNvSpPr/>
            <p:nvPr/>
          </p:nvSpPr>
          <p:spPr>
            <a:xfrm>
              <a:off x="5985414" y="5303218"/>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p:cNvSpPr/>
            <p:nvPr/>
          </p:nvSpPr>
          <p:spPr>
            <a:xfrm>
              <a:off x="6232676" y="5195218"/>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89"/>
            <p:cNvSpPr/>
            <p:nvPr/>
          </p:nvSpPr>
          <p:spPr>
            <a:xfrm>
              <a:off x="6371938" y="524264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楕円 90"/>
            <p:cNvSpPr/>
            <p:nvPr/>
          </p:nvSpPr>
          <p:spPr>
            <a:xfrm>
              <a:off x="5921814" y="544294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楕円 91"/>
            <p:cNvSpPr/>
            <p:nvPr/>
          </p:nvSpPr>
          <p:spPr>
            <a:xfrm>
              <a:off x="6701190" y="5270023"/>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楕円 92"/>
            <p:cNvSpPr/>
            <p:nvPr/>
          </p:nvSpPr>
          <p:spPr>
            <a:xfrm>
              <a:off x="6337095" y="502617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3" name="角丸四角形吹き出し 102"/>
          <p:cNvSpPr/>
          <p:nvPr/>
        </p:nvSpPr>
        <p:spPr>
          <a:xfrm>
            <a:off x="8913418" y="2942773"/>
            <a:ext cx="2304000" cy="1260000"/>
          </a:xfrm>
          <a:prstGeom prst="wedgeRoundRectCallout">
            <a:avLst>
              <a:gd name="adj1" fmla="val -62958"/>
              <a:gd name="adj2" fmla="val 140232"/>
              <a:gd name="adj3" fmla="val 16667"/>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正方形/長方形 2"/>
              <p:cNvSpPr/>
              <p:nvPr/>
            </p:nvSpPr>
            <p:spPr>
              <a:xfrm>
                <a:off x="9026908" y="330639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bIns="108000"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1600" b="0" i="1" smtClean="0">
                              <a:solidFill>
                                <a:schemeClr val="tx1"/>
                              </a:solidFill>
                              <a:latin typeface="Cambria Math" panose="02040503050406030204" pitchFamily="18" charset="0"/>
                            </a:rPr>
                          </m:ctrlPr>
                        </m:sSubPr>
                        <m:e>
                          <m:r>
                            <a:rPr kumimoji="1" lang="en-US" altLang="ja-JP" sz="1600" b="0" i="1" smtClean="0">
                              <a:solidFill>
                                <a:schemeClr val="tx1"/>
                              </a:solidFill>
                              <a:latin typeface="Cambria Math" panose="02040503050406030204" pitchFamily="18" charset="0"/>
                            </a:rPr>
                            <m:t>𝑜</m:t>
                          </m:r>
                        </m:e>
                        <m:sub>
                          <m:r>
                            <a:rPr kumimoji="1" lang="en-US" altLang="ja-JP" sz="1600" b="0" i="1" smtClean="0">
                              <a:solidFill>
                                <a:schemeClr val="tx1"/>
                              </a:solidFill>
                              <a:latin typeface="Cambria Math" panose="02040503050406030204" pitchFamily="18" charset="0"/>
                            </a:rPr>
                            <m:t>1</m:t>
                          </m:r>
                        </m:sub>
                      </m:sSub>
                    </m:oMath>
                  </m:oMathPara>
                </a14:m>
                <a:endParaRPr kumimoji="1" lang="ja-JP" altLang="en-US" sz="1600" dirty="0">
                  <a:solidFill>
                    <a:schemeClr val="tx1"/>
                  </a:solidFill>
                </a:endParaRPr>
              </a:p>
            </p:txBody>
          </p:sp>
        </mc:Choice>
        <mc:Fallback xmlns="">
          <p:sp>
            <p:nvSpPr>
              <p:cNvPr id="3" name="正方形/長方形 2"/>
              <p:cNvSpPr>
                <a:spLocks noRot="1" noChangeAspect="1" noMove="1" noResize="1" noEditPoints="1" noAdjustHandles="1" noChangeArrowheads="1" noChangeShapeType="1" noTextEdit="1"/>
              </p:cNvSpPr>
              <p:nvPr/>
            </p:nvSpPr>
            <p:spPr>
              <a:xfrm>
                <a:off x="9026908" y="3306395"/>
                <a:ext cx="360000" cy="360000"/>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正方形/長方形 94"/>
              <p:cNvSpPr/>
              <p:nvPr/>
            </p:nvSpPr>
            <p:spPr>
              <a:xfrm>
                <a:off x="9022543" y="3740547"/>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bIns="108000"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1600" b="0" i="1" smtClean="0">
                              <a:solidFill>
                                <a:schemeClr val="tx1"/>
                              </a:solidFill>
                              <a:latin typeface="Cambria Math" panose="02040503050406030204" pitchFamily="18" charset="0"/>
                            </a:rPr>
                          </m:ctrlPr>
                        </m:sSubPr>
                        <m:e>
                          <m:r>
                            <a:rPr kumimoji="1" lang="en-US" altLang="ja-JP" sz="1600" b="0" i="1" smtClean="0">
                              <a:solidFill>
                                <a:schemeClr val="tx1"/>
                              </a:solidFill>
                              <a:latin typeface="Cambria Math" panose="02040503050406030204" pitchFamily="18" charset="0"/>
                            </a:rPr>
                            <m:t>𝑜</m:t>
                          </m:r>
                        </m:e>
                        <m:sub>
                          <m:r>
                            <a:rPr kumimoji="1" lang="en-US" altLang="ja-JP" sz="1600" b="0" i="1" smtClean="0">
                              <a:solidFill>
                                <a:schemeClr val="tx1"/>
                              </a:solidFill>
                              <a:latin typeface="Cambria Math" panose="02040503050406030204" pitchFamily="18" charset="0"/>
                            </a:rPr>
                            <m:t>2</m:t>
                          </m:r>
                        </m:sub>
                      </m:sSub>
                    </m:oMath>
                  </m:oMathPara>
                </a14:m>
                <a:endParaRPr kumimoji="1" lang="ja-JP" altLang="en-US" sz="1600" dirty="0">
                  <a:solidFill>
                    <a:schemeClr val="tx1"/>
                  </a:solidFill>
                </a:endParaRPr>
              </a:p>
            </p:txBody>
          </p:sp>
        </mc:Choice>
        <mc:Fallback xmlns="">
          <p:sp>
            <p:nvSpPr>
              <p:cNvPr id="95" name="正方形/長方形 94"/>
              <p:cNvSpPr>
                <a:spLocks noRot="1" noChangeAspect="1" noMove="1" noResize="1" noEditPoints="1" noAdjustHandles="1" noChangeArrowheads="1" noChangeShapeType="1" noTextEdit="1"/>
              </p:cNvSpPr>
              <p:nvPr/>
            </p:nvSpPr>
            <p:spPr>
              <a:xfrm>
                <a:off x="9022543" y="3740547"/>
                <a:ext cx="360000" cy="360000"/>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p:cxnSp>
        <p:nvCxnSpPr>
          <p:cNvPr id="97" name="直線矢印コネクタ 96"/>
          <p:cNvCxnSpPr>
            <a:stCxn id="3" idx="3"/>
          </p:cNvCxnSpPr>
          <p:nvPr/>
        </p:nvCxnSpPr>
        <p:spPr>
          <a:xfrm flipV="1">
            <a:off x="9386907" y="3474447"/>
            <a:ext cx="288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95" idx="3"/>
          </p:cNvCxnSpPr>
          <p:nvPr/>
        </p:nvCxnSpPr>
        <p:spPr>
          <a:xfrm>
            <a:off x="9382543" y="3920547"/>
            <a:ext cx="288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0" name="正方形/長方形 99"/>
              <p:cNvSpPr/>
              <p:nvPr/>
            </p:nvSpPr>
            <p:spPr>
              <a:xfrm>
                <a:off x="9724114" y="3306395"/>
                <a:ext cx="1363919" cy="3542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sSubSup>
                        <m:sSubSupPr>
                          <m:ctrlPr>
                            <a:rPr kumimoji="1" lang="en-US" altLang="ja-JP" sz="1600" b="0" i="1" smtClean="0">
                              <a:solidFill>
                                <a:schemeClr val="tx1"/>
                              </a:solidFill>
                              <a:latin typeface="Cambria Math" panose="02040503050406030204" pitchFamily="18" charset="0"/>
                            </a:rPr>
                          </m:ctrlPr>
                        </m:sSubSupPr>
                        <m:e>
                          <m:r>
                            <a:rPr kumimoji="1" lang="en-US" altLang="ja-JP" sz="1600" b="0" i="1" smtClean="0">
                              <a:solidFill>
                                <a:schemeClr val="tx1"/>
                              </a:solidFill>
                              <a:latin typeface="Cambria Math" panose="02040503050406030204" pitchFamily="18" charset="0"/>
                            </a:rPr>
                            <m:t>𝑝</m:t>
                          </m:r>
                        </m:e>
                        <m:sub>
                          <m:r>
                            <a:rPr kumimoji="1" lang="en-US" altLang="ja-JP" sz="1600" b="0" i="1" smtClean="0">
                              <a:solidFill>
                                <a:schemeClr val="tx1"/>
                              </a:solidFill>
                              <a:latin typeface="Cambria Math" panose="02040503050406030204" pitchFamily="18" charset="0"/>
                            </a:rPr>
                            <m:t>1</m:t>
                          </m:r>
                        </m:sub>
                        <m:sup>
                          <m:r>
                            <a:rPr kumimoji="1" lang="en-US" altLang="ja-JP" sz="1600" b="0" i="1" smtClean="0">
                              <a:solidFill>
                                <a:schemeClr val="tx1"/>
                              </a:solidFill>
                              <a:latin typeface="Cambria Math" panose="02040503050406030204" pitchFamily="18" charset="0"/>
                            </a:rPr>
                            <m:t>1</m:t>
                          </m:r>
                        </m:sup>
                      </m:sSubSup>
                      <m:r>
                        <a:rPr kumimoji="1" lang="en-US" altLang="ja-JP" sz="1600" b="0" i="1" smtClean="0">
                          <a:solidFill>
                            <a:schemeClr val="tx1"/>
                          </a:solidFill>
                          <a:latin typeface="Cambria Math" panose="02040503050406030204" pitchFamily="18" charset="0"/>
                        </a:rPr>
                        <m:t>,</m:t>
                      </m:r>
                      <m:sSubSup>
                        <m:sSubSupPr>
                          <m:ctrlPr>
                            <a:rPr kumimoji="1" lang="en-US" altLang="ja-JP" sz="1600" b="0" i="1" smtClean="0">
                              <a:solidFill>
                                <a:schemeClr val="tx1"/>
                              </a:solidFill>
                              <a:latin typeface="Cambria Math" panose="02040503050406030204" pitchFamily="18" charset="0"/>
                            </a:rPr>
                          </m:ctrlPr>
                        </m:sSubSupPr>
                        <m:e>
                          <m:r>
                            <a:rPr kumimoji="1" lang="en-US" altLang="ja-JP" sz="1600" b="0" i="1" smtClean="0">
                              <a:solidFill>
                                <a:schemeClr val="tx1"/>
                              </a:solidFill>
                              <a:latin typeface="Cambria Math" panose="02040503050406030204" pitchFamily="18" charset="0"/>
                            </a:rPr>
                            <m:t>𝑝</m:t>
                          </m:r>
                        </m:e>
                        <m:sub>
                          <m:r>
                            <a:rPr kumimoji="1" lang="en-US" altLang="ja-JP" sz="1600" b="0" i="1" smtClean="0">
                              <a:solidFill>
                                <a:schemeClr val="tx1"/>
                              </a:solidFill>
                              <a:latin typeface="Cambria Math" panose="02040503050406030204" pitchFamily="18" charset="0"/>
                            </a:rPr>
                            <m:t>1</m:t>
                          </m:r>
                        </m:sub>
                        <m:sup>
                          <m:r>
                            <a:rPr kumimoji="1" lang="en-US" altLang="ja-JP" sz="1600" b="0" i="1" smtClean="0">
                              <a:solidFill>
                                <a:schemeClr val="tx1"/>
                              </a:solidFill>
                              <a:latin typeface="Cambria Math" panose="02040503050406030204" pitchFamily="18" charset="0"/>
                            </a:rPr>
                            <m:t>3</m:t>
                          </m:r>
                        </m:sup>
                      </m:sSubSup>
                      <m:r>
                        <a:rPr kumimoji="1" lang="en-US" altLang="ja-JP" sz="1600" b="0" i="1" smtClean="0">
                          <a:solidFill>
                            <a:schemeClr val="tx1"/>
                          </a:solidFill>
                          <a:latin typeface="Cambria Math" panose="02040503050406030204" pitchFamily="18" charset="0"/>
                        </a:rPr>
                        <m:t>,…</m:t>
                      </m:r>
                    </m:oMath>
                  </m:oMathPara>
                </a14:m>
                <a:endParaRPr kumimoji="1" lang="ja-JP" altLang="en-US" sz="1600" dirty="0">
                  <a:solidFill>
                    <a:schemeClr val="tx1"/>
                  </a:solidFill>
                </a:endParaRPr>
              </a:p>
            </p:txBody>
          </p:sp>
        </mc:Choice>
        <mc:Fallback xmlns="">
          <p:sp>
            <p:nvSpPr>
              <p:cNvPr id="100" name="正方形/長方形 99"/>
              <p:cNvSpPr>
                <a:spLocks noRot="1" noChangeAspect="1" noMove="1" noResize="1" noEditPoints="1" noAdjustHandles="1" noChangeArrowheads="1" noChangeShapeType="1" noTextEdit="1"/>
              </p:cNvSpPr>
              <p:nvPr/>
            </p:nvSpPr>
            <p:spPr>
              <a:xfrm>
                <a:off x="9724114" y="3306395"/>
                <a:ext cx="1363919" cy="354233"/>
              </a:xfrm>
              <a:prstGeom prst="rect">
                <a:avLst/>
              </a:prstGeom>
              <a:blipFill>
                <a:blip r:embed="rId7"/>
                <a:stretch>
                  <a:fillRect b="-333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正方形/長方形 101"/>
              <p:cNvSpPr/>
              <p:nvPr/>
            </p:nvSpPr>
            <p:spPr>
              <a:xfrm>
                <a:off x="9724113" y="3740547"/>
                <a:ext cx="1363919" cy="3542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sSubSup>
                        <m:sSubSupPr>
                          <m:ctrlPr>
                            <a:rPr kumimoji="1" lang="en-US" altLang="ja-JP" sz="1600" b="0" i="1" smtClean="0">
                              <a:solidFill>
                                <a:schemeClr val="tx1"/>
                              </a:solidFill>
                              <a:latin typeface="Cambria Math" panose="02040503050406030204" pitchFamily="18" charset="0"/>
                            </a:rPr>
                          </m:ctrlPr>
                        </m:sSubSupPr>
                        <m:e>
                          <m:r>
                            <a:rPr kumimoji="1" lang="en-US" altLang="ja-JP" sz="1600" b="0" i="1" smtClean="0">
                              <a:solidFill>
                                <a:schemeClr val="tx1"/>
                              </a:solidFill>
                              <a:latin typeface="Cambria Math" panose="02040503050406030204" pitchFamily="18" charset="0"/>
                            </a:rPr>
                            <m:t>𝑝</m:t>
                          </m:r>
                        </m:e>
                        <m:sub>
                          <m:r>
                            <a:rPr kumimoji="1" lang="en-US" altLang="ja-JP" sz="1600" b="0" i="1" smtClean="0">
                              <a:solidFill>
                                <a:schemeClr val="tx1"/>
                              </a:solidFill>
                              <a:latin typeface="Cambria Math" panose="02040503050406030204" pitchFamily="18" charset="0"/>
                            </a:rPr>
                            <m:t>2</m:t>
                          </m:r>
                        </m:sub>
                        <m:sup>
                          <m:r>
                            <a:rPr kumimoji="1" lang="en-US" altLang="ja-JP" sz="1600" b="0" i="1" smtClean="0">
                              <a:solidFill>
                                <a:schemeClr val="tx1"/>
                              </a:solidFill>
                              <a:latin typeface="Cambria Math" panose="02040503050406030204" pitchFamily="18" charset="0"/>
                            </a:rPr>
                            <m:t>4</m:t>
                          </m:r>
                        </m:sup>
                      </m:sSubSup>
                      <m:r>
                        <a:rPr kumimoji="1" lang="en-US" altLang="ja-JP" sz="1600" b="0" i="1" smtClean="0">
                          <a:solidFill>
                            <a:schemeClr val="tx1"/>
                          </a:solidFill>
                          <a:latin typeface="Cambria Math" panose="02040503050406030204" pitchFamily="18" charset="0"/>
                        </a:rPr>
                        <m:t>,</m:t>
                      </m:r>
                      <m:sSubSup>
                        <m:sSubSupPr>
                          <m:ctrlPr>
                            <a:rPr kumimoji="1" lang="en-US" altLang="ja-JP" sz="1600" b="0" i="1" smtClean="0">
                              <a:solidFill>
                                <a:schemeClr val="tx1"/>
                              </a:solidFill>
                              <a:latin typeface="Cambria Math" panose="02040503050406030204" pitchFamily="18" charset="0"/>
                            </a:rPr>
                          </m:ctrlPr>
                        </m:sSubSupPr>
                        <m:e>
                          <m:r>
                            <a:rPr kumimoji="1" lang="en-US" altLang="ja-JP" sz="1600" b="0" i="1" smtClean="0">
                              <a:solidFill>
                                <a:schemeClr val="tx1"/>
                              </a:solidFill>
                              <a:latin typeface="Cambria Math" panose="02040503050406030204" pitchFamily="18" charset="0"/>
                            </a:rPr>
                            <m:t>𝑝</m:t>
                          </m:r>
                        </m:e>
                        <m:sub>
                          <m:r>
                            <a:rPr kumimoji="1" lang="en-US" altLang="ja-JP" sz="1600" b="0" i="1" smtClean="0">
                              <a:solidFill>
                                <a:schemeClr val="tx1"/>
                              </a:solidFill>
                              <a:latin typeface="Cambria Math" panose="02040503050406030204" pitchFamily="18" charset="0"/>
                            </a:rPr>
                            <m:t>2</m:t>
                          </m:r>
                        </m:sub>
                        <m:sup>
                          <m:r>
                            <a:rPr kumimoji="1" lang="en-US" altLang="ja-JP" sz="1600" b="0" i="1" smtClean="0">
                              <a:solidFill>
                                <a:schemeClr val="tx1"/>
                              </a:solidFill>
                              <a:latin typeface="Cambria Math" panose="02040503050406030204" pitchFamily="18" charset="0"/>
                            </a:rPr>
                            <m:t>6</m:t>
                          </m:r>
                        </m:sup>
                      </m:sSubSup>
                      <m:r>
                        <a:rPr kumimoji="1" lang="en-US" altLang="ja-JP" sz="1600" b="0" i="1" smtClean="0">
                          <a:solidFill>
                            <a:schemeClr val="tx1"/>
                          </a:solidFill>
                          <a:latin typeface="Cambria Math" panose="02040503050406030204" pitchFamily="18" charset="0"/>
                        </a:rPr>
                        <m:t>,…</m:t>
                      </m:r>
                    </m:oMath>
                  </m:oMathPara>
                </a14:m>
                <a:endParaRPr kumimoji="1" lang="ja-JP" altLang="en-US" sz="1600" dirty="0">
                  <a:solidFill>
                    <a:schemeClr val="tx1"/>
                  </a:solidFill>
                </a:endParaRPr>
              </a:p>
            </p:txBody>
          </p:sp>
        </mc:Choice>
        <mc:Fallback xmlns="">
          <p:sp>
            <p:nvSpPr>
              <p:cNvPr id="102" name="正方形/長方形 101"/>
              <p:cNvSpPr>
                <a:spLocks noRot="1" noChangeAspect="1" noMove="1" noResize="1" noEditPoints="1" noAdjustHandles="1" noChangeArrowheads="1" noChangeShapeType="1" noTextEdit="1"/>
              </p:cNvSpPr>
              <p:nvPr/>
            </p:nvSpPr>
            <p:spPr>
              <a:xfrm>
                <a:off x="9724113" y="3740547"/>
                <a:ext cx="1363919" cy="354233"/>
              </a:xfrm>
              <a:prstGeom prst="rect">
                <a:avLst/>
              </a:prstGeom>
              <a:blipFill>
                <a:blip r:embed="rId8"/>
                <a:stretch>
                  <a:fillRect b="-1667"/>
                </a:stretch>
              </a:blipFill>
              <a:ln>
                <a:solidFill>
                  <a:schemeClr val="tx1"/>
                </a:solidFill>
              </a:ln>
            </p:spPr>
            <p:txBody>
              <a:bodyPr/>
              <a:lstStyle/>
              <a:p>
                <a:r>
                  <a:rPr lang="ja-JP" altLang="en-US">
                    <a:noFill/>
                  </a:rPr>
                  <a:t> </a:t>
                </a:r>
              </a:p>
            </p:txBody>
          </p:sp>
        </mc:Fallback>
      </mc:AlternateContent>
      <p:sp>
        <p:nvSpPr>
          <p:cNvPr id="104" name="テキスト ボックス 103"/>
          <p:cNvSpPr txBox="1"/>
          <p:nvPr/>
        </p:nvSpPr>
        <p:spPr>
          <a:xfrm>
            <a:off x="9033196" y="2972507"/>
            <a:ext cx="1272854" cy="307777"/>
          </a:xfrm>
          <a:prstGeom prst="rect">
            <a:avLst/>
          </a:prstGeom>
          <a:noFill/>
        </p:spPr>
        <p:txBody>
          <a:bodyPr wrap="square" rtlCol="0">
            <a:spAutoFit/>
          </a:bodyPr>
          <a:lstStyle/>
          <a:p>
            <a:r>
              <a:rPr kumimoji="1" lang="en-US" altLang="ja-JP" sz="1400" dirty="0" smtClean="0"/>
              <a:t>Inverted list</a:t>
            </a:r>
            <a:endParaRPr kumimoji="1" lang="ja-JP" altLang="en-US" sz="1400" dirty="0"/>
          </a:p>
        </p:txBody>
      </p:sp>
      <mc:AlternateContent xmlns:mc="http://schemas.openxmlformats.org/markup-compatibility/2006" xmlns:a14="http://schemas.microsoft.com/office/drawing/2010/main">
        <mc:Choice Requires="a14">
          <p:sp>
            <p:nvSpPr>
              <p:cNvPr id="105" name="テキスト ボックス 104"/>
              <p:cNvSpPr txBox="1"/>
              <p:nvPr/>
            </p:nvSpPr>
            <p:spPr>
              <a:xfrm>
                <a:off x="328365" y="3252882"/>
                <a:ext cx="7088058" cy="2785378"/>
              </a:xfrm>
              <a:prstGeom prst="rect">
                <a:avLst/>
              </a:prstGeom>
              <a:noFill/>
            </p:spPr>
            <p:txBody>
              <a:bodyPr wrap="square" rtlCol="0">
                <a:spAutoFit/>
              </a:bodyPr>
              <a:lstStyle/>
              <a:p>
                <a:pPr>
                  <a:lnSpc>
                    <a:spcPts val="3500"/>
                  </a:lnSpc>
                </a:pPr>
                <a:r>
                  <a:rPr lang="en-US" altLang="ja-JP" sz="2400" b="1" dirty="0" smtClean="0">
                    <a:solidFill>
                      <a:srgbClr val="002060"/>
                    </a:solidFill>
                  </a:rPr>
                  <a:t>Theorem (Pruning rules):</a:t>
                </a:r>
              </a:p>
              <a:p>
                <a:pPr marL="342900" indent="-342900">
                  <a:lnSpc>
                    <a:spcPts val="3500"/>
                  </a:lnSpc>
                  <a:buFont typeface="Arial" panose="020B0604020202020204" pitchFamily="34" charset="0"/>
                  <a:buChar char="•"/>
                </a:pPr>
                <a:r>
                  <a:rPr lang="en-US" altLang="ja-JP" sz="2000" b="0" dirty="0" smtClean="0"/>
                  <a:t>If </a:t>
                </a:r>
                <a14:m>
                  <m:oMath xmlns:m="http://schemas.openxmlformats.org/officeDocument/2006/math">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max</m:t>
                        </m:r>
                      </m:fName>
                      <m:e>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𝜏</m:t>
                            </m:r>
                          </m:e>
                          <m:sup>
                            <m:r>
                              <a:rPr lang="en-US" altLang="ja-JP" sz="2000" b="0" i="1" smtClean="0">
                                <a:latin typeface="Cambria Math" panose="02040503050406030204" pitchFamily="18" charset="0"/>
                              </a:rPr>
                              <m:t>𝑙𝑜𝑤</m:t>
                            </m:r>
                          </m:sup>
                        </m:sSup>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𝑜</m:t>
                            </m:r>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𝜏</m:t>
                            </m:r>
                          </m:e>
                          <m:sup>
                            <m:r>
                              <a:rPr lang="en-US" altLang="ja-JP" sz="2000" b="0" i="1" smtClean="0">
                                <a:latin typeface="Cambria Math" panose="02040503050406030204" pitchFamily="18" charset="0"/>
                              </a:rPr>
                              <m:t>𝑢𝑝𝑝</m:t>
                            </m:r>
                          </m:sup>
                        </m:sSup>
                        <m:d>
                          <m:dPr>
                            <m:ctrlPr>
                              <a:rPr lang="en-US" altLang="ja-JP" sz="2000" b="0" i="1" smtClean="0">
                                <a:latin typeface="Cambria Math" panose="02040503050406030204" pitchFamily="18" charset="0"/>
                              </a:rPr>
                            </m:ctrlPr>
                          </m:dPr>
                          <m:e>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𝑜</m:t>
                                </m:r>
                              </m:e>
                              <m:sup>
                                <m:r>
                                  <a:rPr lang="en-US" altLang="ja-JP" sz="2000" b="0" i="1" smtClean="0">
                                    <a:latin typeface="Cambria Math" panose="02040503050406030204" pitchFamily="18" charset="0"/>
                                  </a:rPr>
                                  <m:t>′</m:t>
                                </m:r>
                              </m:sup>
                            </m:sSup>
                          </m:e>
                        </m:d>
                      </m:e>
                    </m:func>
                  </m:oMath>
                </a14:m>
                <a:r>
                  <a:rPr lang="en-US" altLang="ja-JP" sz="2000" dirty="0" smtClean="0"/>
                  <a:t>, </a:t>
                </a:r>
                <a14:m>
                  <m:oMath xmlns:m="http://schemas.openxmlformats.org/officeDocument/2006/math">
                    <m:r>
                      <a:rPr lang="en-US" altLang="ja-JP" sz="2000" b="0" i="1" smtClean="0">
                        <a:latin typeface="Cambria Math" panose="02040503050406030204" pitchFamily="18" charset="0"/>
                      </a:rPr>
                      <m:t>𝜏</m:t>
                    </m:r>
                    <m:d>
                      <m:dPr>
                        <m:ctrlPr>
                          <a:rPr lang="en-US" altLang="ja-JP" sz="2000" b="0" i="1" smtClean="0">
                            <a:latin typeface="Cambria Math" panose="02040503050406030204" pitchFamily="18" charset="0"/>
                          </a:rPr>
                        </m:ctrlPr>
                      </m:dPr>
                      <m:e>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𝑜</m:t>
                            </m:r>
                          </m:e>
                          <m:sup>
                            <m:r>
                              <a:rPr lang="en-US" altLang="ja-JP" sz="2000" b="0" i="1" smtClean="0">
                                <a:latin typeface="Cambria Math" panose="02040503050406030204" pitchFamily="18" charset="0"/>
                              </a:rPr>
                              <m:t>′</m:t>
                            </m:r>
                          </m:sup>
                        </m:sSup>
                      </m:e>
                    </m:d>
                  </m:oMath>
                </a14:m>
                <a:r>
                  <a:rPr lang="en-US" altLang="ja-JP" sz="2000" dirty="0" smtClean="0"/>
                  <a:t> is computed.</a:t>
                </a:r>
              </a:p>
              <a:p>
                <a:pPr marL="342900" indent="-342900">
                  <a:lnSpc>
                    <a:spcPts val="3500"/>
                  </a:lnSpc>
                  <a:buFont typeface="Arial" panose="020B0604020202020204" pitchFamily="34" charset="0"/>
                  <a:buChar char="•"/>
                </a:pPr>
                <a:r>
                  <a:rPr lang="en-US" altLang="ja-JP" sz="2000" dirty="0" smtClean="0"/>
                  <a:t>If </a:t>
                </a:r>
                <a14:m>
                  <m:oMath xmlns:m="http://schemas.openxmlformats.org/officeDocument/2006/math">
                    <m:r>
                      <a:rPr lang="en-US" altLang="ja-JP" sz="2000" i="1">
                        <a:latin typeface="Cambria Math" panose="02040503050406030204" pitchFamily="18" charset="0"/>
                      </a:rPr>
                      <m:t>𝑑𝑖𝑠𝑡</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𝑝</m:t>
                        </m:r>
                        <m:r>
                          <a:rPr lang="en-US" altLang="ja-JP" sz="2000" i="1">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𝑝</m:t>
                            </m:r>
                          </m:e>
                          <m:sub>
                            <m:r>
                              <a:rPr lang="en-US" altLang="ja-JP" sz="2000" b="0" i="1" smtClean="0">
                                <a:latin typeface="Cambria Math" panose="02040503050406030204" pitchFamily="18" charset="0"/>
                              </a:rPr>
                              <m:t>𝑖</m:t>
                            </m:r>
                          </m:sub>
                          <m:sup>
                            <m:r>
                              <a:rPr lang="en-US" altLang="ja-JP" sz="2000" b="0" i="1" smtClean="0">
                                <a:latin typeface="Cambria Math" panose="02040503050406030204" pitchFamily="18" charset="0"/>
                              </a:rPr>
                              <m:t>𝑗</m:t>
                            </m:r>
                          </m:sup>
                        </m:sSubSup>
                      </m:e>
                    </m:d>
                    <m:r>
                      <a:rPr lang="en-US" altLang="ja-JP" sz="2000" i="1">
                        <a:latin typeface="Cambria Math" panose="02040503050406030204" pitchFamily="18" charset="0"/>
                      </a:rPr>
                      <m:t>≤</m:t>
                    </m:r>
                    <m:r>
                      <a:rPr lang="en-US" altLang="ja-JP" sz="2000" i="1">
                        <a:latin typeface="Cambria Math" panose="02040503050406030204" pitchFamily="18" charset="0"/>
                      </a:rPr>
                      <m:t>𝑟</m:t>
                    </m:r>
                  </m:oMath>
                </a14:m>
                <a:r>
                  <a:rPr lang="en-US" altLang="ja-JP" sz="2000" dirty="0" smtClean="0"/>
                  <a:t>, the postings list of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𝑜</m:t>
                        </m:r>
                      </m:e>
                      <m:sub>
                        <m:r>
                          <a:rPr lang="en-US" altLang="ja-JP" sz="2000" b="0" i="1" smtClean="0">
                            <a:latin typeface="Cambria Math" panose="02040503050406030204" pitchFamily="18" charset="0"/>
                          </a:rPr>
                          <m:t>𝑖</m:t>
                        </m:r>
                      </m:sub>
                    </m:sSub>
                  </m:oMath>
                </a14:m>
                <a:r>
                  <a:rPr lang="en-US" altLang="ja-JP" sz="2000" dirty="0" smtClean="0"/>
                  <a:t> is pruned.</a:t>
                </a:r>
              </a:p>
              <a:p>
                <a:pPr marL="342900" indent="-342900">
                  <a:lnSpc>
                    <a:spcPts val="3500"/>
                  </a:lnSpc>
                  <a:buFont typeface="Arial" panose="020B0604020202020204" pitchFamily="34" charset="0"/>
                  <a:buChar char="•"/>
                </a:pPr>
                <a:r>
                  <a:rPr lang="en-US" altLang="ja-JP" sz="2000" dirty="0" smtClean="0"/>
                  <a:t>A compressed bitset</a:t>
                </a:r>
                <a14:m>
                  <m:oMath xmlns:m="http://schemas.openxmlformats.org/officeDocument/2006/math">
                    <m:r>
                      <a:rPr lang="en-US" altLang="ja-JP" sz="2000" b="0" i="0" smtClean="0">
                        <a:latin typeface="Cambria Math" panose="02040503050406030204" pitchFamily="18" charset="0"/>
                      </a:rPr>
                      <m:t> </m:t>
                    </m:r>
                    <m:r>
                      <a:rPr lang="en-US" altLang="ja-JP" sz="2000" b="1" smtClean="0">
                        <a:latin typeface="Cambria Math" panose="02040503050406030204" pitchFamily="18" charset="0"/>
                      </a:rPr>
                      <m:t>𝐛</m:t>
                    </m:r>
                  </m:oMath>
                </a14:m>
                <a:r>
                  <a:rPr lang="en-US" altLang="ja-JP" sz="2000" dirty="0" smtClean="0">
                    <a:latin typeface="Cambria Math" panose="02040503050406030204" pitchFamily="18" charset="0"/>
                  </a:rPr>
                  <a:t> </a:t>
                </a:r>
                <a:r>
                  <a:rPr lang="en-US" altLang="ja-JP" sz="2000" dirty="0" smtClean="0"/>
                  <a:t>maintains </a:t>
                </a:r>
                <a:r>
                  <a:rPr lang="en-US" altLang="ja-JP" sz="2000" dirty="0"/>
                  <a:t>an intermediate </a:t>
                </a:r>
                <a:r>
                  <a:rPr lang="en-US" altLang="ja-JP" sz="2000" dirty="0" smtClean="0"/>
                  <a:t>score</a:t>
                </a:r>
                <a:r>
                  <a:rPr lang="en-US" altLang="ja-JP" sz="2000" dirty="0" smtClean="0">
                    <a:latin typeface="Cambria Math" panose="02040503050406030204" pitchFamily="18" charset="0"/>
                  </a:rPr>
                  <a:t>,</a:t>
                </a:r>
              </a:p>
              <a:p>
                <a:pPr marL="800100" lvl="1" indent="-342900">
                  <a:lnSpc>
                    <a:spcPts val="3500"/>
                  </a:lnSpc>
                  <a:buFont typeface="Wingdings" panose="05000000000000000000" pitchFamily="2" charset="2"/>
                  <a:buChar char="ü"/>
                </a:pPr>
                <a:r>
                  <a:rPr lang="en-US" altLang="ja-JP" dirty="0"/>
                  <a:t>A</a:t>
                </a:r>
                <a:r>
                  <a:rPr lang="en-US" altLang="ja-JP" dirty="0" smtClean="0"/>
                  <a:t>ccess only postings list of </a:t>
                </a:r>
                <a14:m>
                  <m:oMath xmlns:m="http://schemas.openxmlformats.org/officeDocument/2006/math">
                    <m:r>
                      <a:rPr lang="en-US" altLang="ja-JP" b="1">
                        <a:latin typeface="Cambria Math" panose="02040503050406030204" pitchFamily="18" charset="0"/>
                      </a:rPr>
                      <m:t>𝐛</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𝐾</m:t>
                            </m:r>
                          </m:sub>
                          <m:sup>
                            <m:r>
                              <a:rPr lang="en-US" altLang="ja-JP" i="1">
                                <a:latin typeface="Cambria Math" panose="02040503050406030204" pitchFamily="18" charset="0"/>
                              </a:rPr>
                              <m:t>𝑙</m:t>
                            </m:r>
                          </m:sup>
                        </m:sSubSup>
                      </m:e>
                    </m:d>
                    <m:r>
                      <a:rPr lang="en-US" altLang="ja-JP" b="0" i="1" smtClean="0">
                        <a:latin typeface="Cambria Math" panose="02040503050406030204" pitchFamily="18" charset="0"/>
                      </a:rPr>
                      <m:t>−</m:t>
                    </m:r>
                    <m:r>
                      <a:rPr lang="en-US" altLang="ja-JP" b="1" i="0" smtClean="0">
                        <a:latin typeface="Cambria Math" panose="02040503050406030204" pitchFamily="18" charset="0"/>
                      </a:rPr>
                      <m:t>𝐛</m:t>
                    </m:r>
                  </m:oMath>
                </a14:m>
                <a:endParaRPr lang="en-US" altLang="ja-JP" b="1" dirty="0" smtClean="0"/>
              </a:p>
              <a:p>
                <a:pPr marL="800100" lvl="1" indent="-342900">
                  <a:lnSpc>
                    <a:spcPts val="3500"/>
                  </a:lnSpc>
                  <a:buFont typeface="Wingdings" panose="05000000000000000000" pitchFamily="2" charset="2"/>
                  <a:buChar char="ü"/>
                </a:pPr>
                <a:r>
                  <a:rPr lang="en-US" altLang="ja-JP" dirty="0" smtClean="0"/>
                  <a:t>If </a:t>
                </a:r>
                <a14:m>
                  <m:oMath xmlns:m="http://schemas.openxmlformats.org/officeDocument/2006/math">
                    <m:r>
                      <a:rPr lang="en-US" altLang="ja-JP" b="1" i="0" smtClean="0">
                        <a:latin typeface="Cambria Math" panose="02040503050406030204" pitchFamily="18" charset="0"/>
                      </a:rPr>
                      <m:t>𝐛</m:t>
                    </m:r>
                    <m:r>
                      <a:rPr lang="en-US" altLang="ja-JP" b="0" i="1" smtClean="0">
                        <a:latin typeface="Cambria Math" panose="02040503050406030204" pitchFamily="18" charset="0"/>
                        <a:ea typeface="Cambria Math" panose="02040503050406030204" pitchFamily="18" charset="0"/>
                      </a:rPr>
                      <m:t>⊆</m:t>
                    </m:r>
                    <m:sSup>
                      <m:sSupPr>
                        <m:ctrlPr>
                          <a:rPr lang="en-US" altLang="ja-JP" b="1" i="1">
                            <a:latin typeface="Cambria Math" panose="02040503050406030204" pitchFamily="18" charset="0"/>
                          </a:rPr>
                        </m:ctrlPr>
                      </m:sSupPr>
                      <m:e>
                        <m:r>
                          <a:rPr lang="en-US" altLang="ja-JP" b="1">
                            <a:latin typeface="Cambria Math" panose="02040503050406030204" pitchFamily="18" charset="0"/>
                          </a:rPr>
                          <m:t>𝐛</m:t>
                        </m:r>
                      </m:e>
                      <m:sup>
                        <m:r>
                          <a:rPr lang="en-US" altLang="ja-JP" i="1">
                            <a:latin typeface="Cambria Math" panose="02040503050406030204" pitchFamily="18" charset="0"/>
                          </a:rPr>
                          <m:t>𝑎𝑑𝑗</m:t>
                        </m:r>
                      </m:sup>
                    </m:sSup>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𝐾</m:t>
                            </m:r>
                          </m:sub>
                          <m:sup>
                            <m:r>
                              <a:rPr lang="en-US" altLang="ja-JP" i="1">
                                <a:latin typeface="Cambria Math" panose="02040503050406030204" pitchFamily="18" charset="0"/>
                              </a:rPr>
                              <m:t>𝑙</m:t>
                            </m:r>
                          </m:sup>
                        </m:sSubSup>
                      </m:e>
                    </m:d>
                  </m:oMath>
                </a14:m>
                <a:r>
                  <a:rPr lang="en-US" altLang="ja-JP" dirty="0" smtClean="0"/>
                  <a:t>, neighbor cells are pruned.</a:t>
                </a:r>
              </a:p>
            </p:txBody>
          </p:sp>
        </mc:Choice>
        <mc:Fallback xmlns="">
          <p:sp>
            <p:nvSpPr>
              <p:cNvPr id="105" name="テキスト ボックス 104"/>
              <p:cNvSpPr txBox="1">
                <a:spLocks noRot="1" noChangeAspect="1" noMove="1" noResize="1" noEditPoints="1" noAdjustHandles="1" noChangeArrowheads="1" noChangeShapeType="1" noTextEdit="1"/>
              </p:cNvSpPr>
              <p:nvPr/>
            </p:nvSpPr>
            <p:spPr>
              <a:xfrm>
                <a:off x="328365" y="3252882"/>
                <a:ext cx="7088058" cy="2785378"/>
              </a:xfrm>
              <a:prstGeom prst="rect">
                <a:avLst/>
              </a:prstGeom>
              <a:blipFill>
                <a:blip r:embed="rId9"/>
                <a:stretch>
                  <a:fillRect l="-1376" t="-219" b="-438"/>
                </a:stretch>
              </a:blipFill>
            </p:spPr>
            <p:txBody>
              <a:bodyPr/>
              <a:lstStyle/>
              <a:p>
                <a:r>
                  <a:rPr lang="ja-JP" altLang="en-US">
                    <a:noFill/>
                  </a:rPr>
                  <a:t> </a:t>
                </a:r>
              </a:p>
            </p:txBody>
          </p:sp>
        </mc:Fallback>
      </mc:AlternateContent>
      <p:sp>
        <p:nvSpPr>
          <p:cNvPr id="94" name="角丸四角形吹き出し 93"/>
          <p:cNvSpPr/>
          <p:nvPr/>
        </p:nvSpPr>
        <p:spPr>
          <a:xfrm>
            <a:off x="4462113" y="1476901"/>
            <a:ext cx="5040000" cy="1260000"/>
          </a:xfrm>
          <a:prstGeom prst="wedgeRoundRectCallout">
            <a:avLst>
              <a:gd name="adj1" fmla="val -73495"/>
              <a:gd name="adj2" fmla="val 204495"/>
              <a:gd name="adj3" fmla="val 16667"/>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dirty="0" smtClean="0">
                <a:solidFill>
                  <a:schemeClr val="tx1"/>
                </a:solidFill>
              </a:rPr>
              <a:t>Pruning based on an intermediate result.</a:t>
            </a:r>
          </a:p>
          <a:p>
            <a:pPr marL="285750" indent="-285750">
              <a:buFont typeface="Arial" panose="020B0604020202020204" pitchFamily="34" charset="0"/>
              <a:buChar char="•"/>
            </a:pPr>
            <a:r>
              <a:rPr lang="en-US" altLang="ja-JP" b="1" dirty="0" smtClean="0">
                <a:solidFill>
                  <a:schemeClr val="tx1"/>
                </a:solidFill>
              </a:rPr>
              <a:t>Each core has similar keys, intermediate results can be similar.</a:t>
            </a:r>
            <a:br>
              <a:rPr lang="en-US" altLang="ja-JP" b="1" dirty="0" smtClean="0">
                <a:solidFill>
                  <a:schemeClr val="tx1"/>
                </a:solidFill>
              </a:rPr>
            </a:br>
            <a:r>
              <a:rPr lang="en-US" altLang="ja-JP" b="1" dirty="0" smtClean="0">
                <a:solidFill>
                  <a:schemeClr val="tx1"/>
                </a:solidFill>
              </a:rPr>
              <a:t>-&gt; pruning rate can be similar.</a:t>
            </a:r>
            <a:endParaRPr kumimoji="1" lang="ja-JP" altLang="en-US" b="1" dirty="0">
              <a:solidFill>
                <a:schemeClr val="tx1"/>
              </a:solidFill>
            </a:endParaRPr>
          </a:p>
        </p:txBody>
      </p:sp>
    </p:spTree>
    <p:extLst>
      <p:ext uri="{BB962C8B-B14F-4D97-AF65-F5344CB8AC3E}">
        <p14:creationId xmlns:p14="http://schemas.microsoft.com/office/powerpoint/2010/main" val="3838885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 name="グラフ 8"/>
          <p:cNvGraphicFramePr>
            <a:graphicFrameLocks/>
          </p:cNvGraphicFramePr>
          <p:nvPr>
            <p:extLst>
              <p:ext uri="{D42A27DB-BD31-4B8C-83A1-F6EECF244321}">
                <p14:modId xmlns:p14="http://schemas.microsoft.com/office/powerpoint/2010/main" val="2356440070"/>
              </p:ext>
            </p:extLst>
          </p:nvPr>
        </p:nvGraphicFramePr>
        <p:xfrm>
          <a:off x="6318756" y="1271519"/>
          <a:ext cx="5400000" cy="50400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r>
                  <a:rPr kumimoji="1" lang="en-US" altLang="ja-JP" dirty="0" smtClean="0"/>
                  <a:t>Experiment</a:t>
                </a:r>
                <a:r>
                  <a:rPr kumimoji="1" lang="en-US" altLang="ja-JP" sz="2400" dirty="0" smtClean="0"/>
                  <a:t>: Memory</a:t>
                </a:r>
                <a:r>
                  <a:rPr kumimoji="1" lang="ja-JP" altLang="en-US" sz="2400" dirty="0" smtClean="0"/>
                  <a:t> </a:t>
                </a:r>
                <a:r>
                  <a:rPr kumimoji="1" lang="en-US" altLang="ja-JP" sz="2400" dirty="0" smtClean="0"/>
                  <a:t>vs. threshold</a:t>
                </a:r>
                <a:r>
                  <a:rPr lang="ja-JP" altLang="en-US" sz="2400" dirty="0" smtClean="0"/>
                  <a:t> </a:t>
                </a:r>
                <a14:m>
                  <m:oMath xmlns:m="http://schemas.openxmlformats.org/officeDocument/2006/math">
                    <m:r>
                      <a:rPr lang="en-US" altLang="ja-JP" sz="2400" i="1">
                        <a:latin typeface="Cambria Math" panose="02040503050406030204" pitchFamily="18" charset="0"/>
                      </a:rPr>
                      <m:t>𝒓</m:t>
                    </m:r>
                  </m:oMath>
                </a14:m>
                <a:endParaRPr kumimoji="1" lang="ja-JP" altLang="en-US" sz="2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4"/>
                <a:stretch>
                  <a:fillRect t="-15323" b="-2661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22</a:t>
            </a:fld>
            <a:endParaRPr lang="ja-JP" altLang="en-US" dirty="0"/>
          </a:p>
        </p:txBody>
      </p:sp>
      <p:sp>
        <p:nvSpPr>
          <p:cNvPr id="6" name="角丸四角形吹き出し 5"/>
          <p:cNvSpPr/>
          <p:nvPr/>
        </p:nvSpPr>
        <p:spPr>
          <a:xfrm>
            <a:off x="7947245" y="4007465"/>
            <a:ext cx="2448000" cy="648000"/>
          </a:xfrm>
          <a:prstGeom prst="wedgeRoundRectCallout">
            <a:avLst>
              <a:gd name="adj1" fmla="val 40381"/>
              <a:gd name="adj2" fmla="val -101724"/>
              <a:gd name="adj3" fmla="val 16667"/>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smtClean="0">
                <a:solidFill>
                  <a:schemeClr val="tx1"/>
                </a:solidFill>
              </a:rPr>
              <a:t>Impact of compressed</a:t>
            </a:r>
            <a:br>
              <a:rPr kumimoji="1" lang="en-US" altLang="ja-JP" sz="1600" dirty="0" smtClean="0">
                <a:solidFill>
                  <a:schemeClr val="tx1"/>
                </a:solidFill>
              </a:rPr>
            </a:br>
            <a:r>
              <a:rPr kumimoji="1" lang="en-US" altLang="ja-JP" sz="1600" dirty="0" err="1" smtClean="0">
                <a:solidFill>
                  <a:schemeClr val="tx1"/>
                </a:solidFill>
              </a:rPr>
              <a:t>bitsets</a:t>
            </a:r>
            <a:r>
              <a:rPr kumimoji="1" lang="en-US" altLang="ja-JP" sz="1600" dirty="0" smtClean="0">
                <a:solidFill>
                  <a:schemeClr val="tx1"/>
                </a:solidFill>
              </a:rPr>
              <a:t> and inverted lists</a:t>
            </a:r>
            <a:endParaRPr kumimoji="1" lang="ja-JP" altLang="en-US" sz="1600" dirty="0">
              <a:solidFill>
                <a:schemeClr val="tx1"/>
              </a:solidFill>
            </a:endParaRPr>
          </a:p>
        </p:txBody>
      </p:sp>
      <p:graphicFrame>
        <p:nvGraphicFramePr>
          <p:cNvPr id="10" name="グラフ 9"/>
          <p:cNvGraphicFramePr>
            <a:graphicFrameLocks/>
          </p:cNvGraphicFramePr>
          <p:nvPr>
            <p:extLst>
              <p:ext uri="{D42A27DB-BD31-4B8C-83A1-F6EECF244321}">
                <p14:modId xmlns:p14="http://schemas.microsoft.com/office/powerpoint/2010/main" val="564030138"/>
              </p:ext>
            </p:extLst>
          </p:nvPr>
        </p:nvGraphicFramePr>
        <p:xfrm>
          <a:off x="505010" y="1266972"/>
          <a:ext cx="5400000" cy="5040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88758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Experiment</a:t>
            </a:r>
            <a:r>
              <a:rPr kumimoji="1" lang="en-US" altLang="ja-JP" sz="2400" dirty="0" smtClean="0"/>
              <a:t>: Memory</a:t>
            </a:r>
            <a:r>
              <a:rPr kumimoji="1" lang="ja-JP" altLang="en-US" sz="2400" dirty="0" smtClean="0"/>
              <a:t> </a:t>
            </a:r>
            <a:r>
              <a:rPr kumimoji="1" lang="en-US" altLang="ja-JP" sz="2400" dirty="0" smtClean="0"/>
              <a:t>vs. </a:t>
            </a:r>
            <a:r>
              <a:rPr lang="en-US" altLang="ja-JP" sz="2400" dirty="0"/>
              <a:t>number of objects (sampling ratio)</a:t>
            </a:r>
            <a:endParaRPr kumimoji="1" lang="ja-JP" altLang="en-US" sz="2400" dirty="0"/>
          </a:p>
        </p:txBody>
      </p:sp>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23</a:t>
            </a:fld>
            <a:endParaRPr lang="ja-JP" altLang="en-US" dirty="0"/>
          </a:p>
        </p:txBody>
      </p:sp>
      <p:graphicFrame>
        <p:nvGraphicFramePr>
          <p:cNvPr id="7" name="グラフ 6"/>
          <p:cNvGraphicFramePr>
            <a:graphicFrameLocks/>
          </p:cNvGraphicFramePr>
          <p:nvPr>
            <p:extLst>
              <p:ext uri="{D42A27DB-BD31-4B8C-83A1-F6EECF244321}">
                <p14:modId xmlns:p14="http://schemas.microsoft.com/office/powerpoint/2010/main" val="3736467146"/>
              </p:ext>
            </p:extLst>
          </p:nvPr>
        </p:nvGraphicFramePr>
        <p:xfrm>
          <a:off x="6325780" y="1271518"/>
          <a:ext cx="5400000" cy="504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a:graphicFrameLocks/>
          </p:cNvGraphicFramePr>
          <p:nvPr>
            <p:extLst>
              <p:ext uri="{D42A27DB-BD31-4B8C-83A1-F6EECF244321}">
                <p14:modId xmlns:p14="http://schemas.microsoft.com/office/powerpoint/2010/main" val="358545576"/>
              </p:ext>
            </p:extLst>
          </p:nvPr>
        </p:nvGraphicFramePr>
        <p:xfrm>
          <a:off x="450419" y="1271518"/>
          <a:ext cx="5400000" cy="5040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5099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Experiment</a:t>
            </a:r>
            <a:r>
              <a:rPr lang="en-US" altLang="ja-JP" sz="2400" dirty="0"/>
              <a:t>: Time vs. #cores</a:t>
            </a:r>
            <a:endParaRPr kumimoji="1" lang="ja-JP" altLang="en-US" sz="2400" dirty="0"/>
          </a:p>
        </p:txBody>
      </p:sp>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24</a:t>
            </a:fld>
            <a:endParaRPr lang="ja-JP" altLang="en-US" dirty="0"/>
          </a:p>
        </p:txBody>
      </p:sp>
      <p:graphicFrame>
        <p:nvGraphicFramePr>
          <p:cNvPr id="6" name="グラフ 5"/>
          <p:cNvGraphicFramePr>
            <a:graphicFrameLocks/>
          </p:cNvGraphicFramePr>
          <p:nvPr>
            <p:extLst>
              <p:ext uri="{D42A27DB-BD31-4B8C-83A1-F6EECF244321}">
                <p14:modId xmlns:p14="http://schemas.microsoft.com/office/powerpoint/2010/main" val="2164160576"/>
              </p:ext>
            </p:extLst>
          </p:nvPr>
        </p:nvGraphicFramePr>
        <p:xfrm>
          <a:off x="469469" y="1271518"/>
          <a:ext cx="5400000" cy="50400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graphicFrame>
            <p:nvGraphicFramePr>
              <p:cNvPr id="3" name="表 2"/>
              <p:cNvGraphicFramePr>
                <a:graphicFrameLocks noGrp="1"/>
              </p:cNvGraphicFramePr>
              <p:nvPr>
                <p:extLst>
                  <p:ext uri="{D42A27DB-BD31-4B8C-83A1-F6EECF244321}">
                    <p14:modId xmlns:p14="http://schemas.microsoft.com/office/powerpoint/2010/main" val="1144315210"/>
                  </p:ext>
                </p:extLst>
              </p:nvPr>
            </p:nvGraphicFramePr>
            <p:xfrm>
              <a:off x="6958842" y="1729601"/>
              <a:ext cx="4198203" cy="2966720"/>
            </p:xfrm>
            <a:graphic>
              <a:graphicData uri="http://schemas.openxmlformats.org/drawingml/2006/table">
                <a:tbl>
                  <a:tblPr firstRow="1" bandRow="1">
                    <a:tableStyleId>{2D5ABB26-0587-4C30-8999-92F81FD0307C}</a:tableStyleId>
                  </a:tblPr>
                  <a:tblGrid>
                    <a:gridCol w="1254443">
                      <a:extLst>
                        <a:ext uri="{9D8B030D-6E8A-4147-A177-3AD203B41FA5}">
                          <a16:colId xmlns:a16="http://schemas.microsoft.com/office/drawing/2014/main" val="304683535"/>
                        </a:ext>
                      </a:extLst>
                    </a:gridCol>
                    <a:gridCol w="1471880">
                      <a:extLst>
                        <a:ext uri="{9D8B030D-6E8A-4147-A177-3AD203B41FA5}">
                          <a16:colId xmlns:a16="http://schemas.microsoft.com/office/drawing/2014/main" val="4201793056"/>
                        </a:ext>
                      </a:extLst>
                    </a:gridCol>
                    <a:gridCol w="1471880">
                      <a:extLst>
                        <a:ext uri="{9D8B030D-6E8A-4147-A177-3AD203B41FA5}">
                          <a16:colId xmlns:a16="http://schemas.microsoft.com/office/drawing/2014/main" val="3504887151"/>
                        </a:ext>
                      </a:extLst>
                    </a:gridCol>
                  </a:tblGrid>
                  <a:tr h="370840">
                    <a:tc>
                      <a:txBody>
                        <a:bodyPr/>
                        <a:lstStyle/>
                        <a:p>
                          <a:pPr algn="ctr"/>
                          <a:r>
                            <a:rPr kumimoji="1" lang="en-US" altLang="ja-JP" dirty="0" smtClean="0"/>
                            <a:t>Dataset</a:t>
                          </a:r>
                          <a:endParaRPr kumimoji="1" lang="ja-JP"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2">
                      <a:txBody>
                        <a:bodyPr/>
                        <a:lstStyle/>
                        <a:p>
                          <a:pPr algn="ctr"/>
                          <a:r>
                            <a:rPr kumimoji="1" lang="en-US" altLang="ja-JP" dirty="0" smtClean="0"/>
                            <a:t>Neuron</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6648895"/>
                      </a:ext>
                    </a:extLst>
                  </a:tr>
                  <a:tr h="370840">
                    <a:tc>
                      <a:txBody>
                        <a:bodyPr/>
                        <a:lstStyle/>
                        <a:p>
                          <a:pPr algn="ctr"/>
                          <a:r>
                            <a:rPr kumimoji="1" lang="en-US" altLang="ja-JP" dirty="0" smtClean="0"/>
                            <a:t>Algorithm</a:t>
                          </a:r>
                          <a:endParaRPr kumimoji="1" lang="ja-JP"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dirty="0" err="1" smtClean="0"/>
                            <a:t>BIGrid</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dirty="0" err="1" smtClean="0"/>
                            <a:t>BIGrid</a:t>
                          </a:r>
                          <a:r>
                            <a:rPr kumimoji="1" lang="en-US" altLang="ja-JP" dirty="0" smtClean="0"/>
                            <a:t>-label</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4512442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=2</m:t>
                                </m:r>
                              </m:oMath>
                            </m:oMathPara>
                          </a14:m>
                          <a:endParaRPr kumimoji="1" lang="ja-JP"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600" dirty="0" smtClean="0"/>
                            <a:t>1.648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600" dirty="0" smtClean="0"/>
                            <a:t>1.789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93979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=4</m:t>
                                </m:r>
                              </m:oMath>
                            </m:oMathPara>
                          </a14:m>
                          <a:endParaRPr kumimoji="1" lang="ja-JP"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600" dirty="0" smtClean="0"/>
                            <a:t>2.717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600" dirty="0" smtClean="0"/>
                            <a:t>2.968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8783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=6</m:t>
                                </m:r>
                              </m:oMath>
                            </m:oMathPara>
                          </a14:m>
                          <a:endParaRPr kumimoji="1" lang="ja-JP"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600" dirty="0" smtClean="0"/>
                            <a:t>3.585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600" dirty="0" smtClean="0"/>
                            <a:t>4.036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9034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=8</m:t>
                                </m:r>
                              </m:oMath>
                            </m:oMathPara>
                          </a14:m>
                          <a:endParaRPr kumimoji="1" lang="ja-JP"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600" dirty="0" smtClean="0"/>
                            <a:t>4.265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600" dirty="0" smtClean="0"/>
                            <a:t>4.809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12231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=10</m:t>
                                </m:r>
                              </m:oMath>
                            </m:oMathPara>
                          </a14:m>
                          <a:endParaRPr kumimoji="1" lang="ja-JP"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600" dirty="0" smtClean="0"/>
                            <a:t>4.750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600" dirty="0" smtClean="0"/>
                            <a:t>5.251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86559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=12</m:t>
                                </m:r>
                              </m:oMath>
                            </m:oMathPara>
                          </a14:m>
                          <a:endParaRPr kumimoji="1" lang="ja-JP"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600" dirty="0" smtClean="0"/>
                            <a:t>5.154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600" dirty="0" smtClean="0"/>
                            <a:t>5.985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893226"/>
                      </a:ext>
                    </a:extLst>
                  </a:tr>
                </a:tbl>
              </a:graphicData>
            </a:graphic>
          </p:graphicFrame>
        </mc:Choice>
        <mc:Fallback xmlns="">
          <p:graphicFrame>
            <p:nvGraphicFramePr>
              <p:cNvPr id="3" name="表 2"/>
              <p:cNvGraphicFramePr>
                <a:graphicFrameLocks noGrp="1"/>
              </p:cNvGraphicFramePr>
              <p:nvPr>
                <p:extLst>
                  <p:ext uri="{D42A27DB-BD31-4B8C-83A1-F6EECF244321}">
                    <p14:modId xmlns:p14="http://schemas.microsoft.com/office/powerpoint/2010/main" val="1144315210"/>
                  </p:ext>
                </p:extLst>
              </p:nvPr>
            </p:nvGraphicFramePr>
            <p:xfrm>
              <a:off x="6958842" y="1729601"/>
              <a:ext cx="4198203" cy="2966720"/>
            </p:xfrm>
            <a:graphic>
              <a:graphicData uri="http://schemas.openxmlformats.org/drawingml/2006/table">
                <a:tbl>
                  <a:tblPr firstRow="1" bandRow="1">
                    <a:tableStyleId>{2D5ABB26-0587-4C30-8999-92F81FD0307C}</a:tableStyleId>
                  </a:tblPr>
                  <a:tblGrid>
                    <a:gridCol w="1254443">
                      <a:extLst>
                        <a:ext uri="{9D8B030D-6E8A-4147-A177-3AD203B41FA5}">
                          <a16:colId xmlns:a16="http://schemas.microsoft.com/office/drawing/2014/main" val="304683535"/>
                        </a:ext>
                      </a:extLst>
                    </a:gridCol>
                    <a:gridCol w="1471880">
                      <a:extLst>
                        <a:ext uri="{9D8B030D-6E8A-4147-A177-3AD203B41FA5}">
                          <a16:colId xmlns:a16="http://schemas.microsoft.com/office/drawing/2014/main" val="4201793056"/>
                        </a:ext>
                      </a:extLst>
                    </a:gridCol>
                    <a:gridCol w="1471880">
                      <a:extLst>
                        <a:ext uri="{9D8B030D-6E8A-4147-A177-3AD203B41FA5}">
                          <a16:colId xmlns:a16="http://schemas.microsoft.com/office/drawing/2014/main" val="3504887151"/>
                        </a:ext>
                      </a:extLst>
                    </a:gridCol>
                  </a:tblGrid>
                  <a:tr h="370840">
                    <a:tc>
                      <a:txBody>
                        <a:bodyPr/>
                        <a:lstStyle/>
                        <a:p>
                          <a:pPr algn="ctr"/>
                          <a:r>
                            <a:rPr kumimoji="1" lang="en-US" altLang="ja-JP" dirty="0" smtClean="0"/>
                            <a:t>Dataset</a:t>
                          </a:r>
                          <a:endParaRPr kumimoji="1" lang="ja-JP"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2">
                      <a:txBody>
                        <a:bodyPr/>
                        <a:lstStyle/>
                        <a:p>
                          <a:pPr algn="ctr"/>
                          <a:r>
                            <a:rPr kumimoji="1" lang="en-US" altLang="ja-JP" dirty="0" smtClean="0"/>
                            <a:t>Neuron</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6648895"/>
                      </a:ext>
                    </a:extLst>
                  </a:tr>
                  <a:tr h="370840">
                    <a:tc>
                      <a:txBody>
                        <a:bodyPr/>
                        <a:lstStyle/>
                        <a:p>
                          <a:pPr algn="ctr"/>
                          <a:r>
                            <a:rPr kumimoji="1" lang="en-US" altLang="ja-JP" dirty="0" smtClean="0"/>
                            <a:t>Algorithm</a:t>
                          </a:r>
                          <a:endParaRPr kumimoji="1" lang="ja-JP"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dirty="0" err="1" smtClean="0"/>
                            <a:t>BIGrid</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dirty="0" err="1" smtClean="0"/>
                            <a:t>BIGrid</a:t>
                          </a:r>
                          <a:r>
                            <a:rPr kumimoji="1" lang="en-US" altLang="ja-JP" dirty="0" smtClean="0"/>
                            <a:t>-label</a:t>
                          </a:r>
                          <a:endParaRPr kumimoji="1" lang="ja-JP"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45124421"/>
                      </a:ext>
                    </a:extLst>
                  </a:tr>
                  <a:tr h="370840">
                    <a:tc>
                      <a:txBody>
                        <a:bodyPr/>
                        <a:lstStyle/>
                        <a:p>
                          <a:endParaRPr lang="ja-JP"/>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t="-206557" r="-235437" b="-509836"/>
                          </a:stretch>
                        </a:blipFill>
                      </a:tcPr>
                    </a:tc>
                    <a:tc>
                      <a:txBody>
                        <a:bodyPr/>
                        <a:lstStyle/>
                        <a:p>
                          <a:pPr algn="r"/>
                          <a:r>
                            <a:rPr kumimoji="1" lang="en-US" altLang="ja-JP" sz="1600" dirty="0" smtClean="0"/>
                            <a:t>1.648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600" dirty="0" smtClean="0"/>
                            <a:t>1.789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9397912"/>
                      </a:ext>
                    </a:extLst>
                  </a:tr>
                  <a:tr h="370840">
                    <a:tc>
                      <a:txBody>
                        <a:bodyPr/>
                        <a:lstStyle/>
                        <a:p>
                          <a:endParaRPr lang="ja-JP"/>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t="-306557" r="-235437" b="-409836"/>
                          </a:stretch>
                        </a:blipFill>
                      </a:tcPr>
                    </a:tc>
                    <a:tc>
                      <a:txBody>
                        <a:bodyPr/>
                        <a:lstStyle/>
                        <a:p>
                          <a:pPr algn="r"/>
                          <a:r>
                            <a:rPr kumimoji="1" lang="en-US" altLang="ja-JP" sz="1600" dirty="0" smtClean="0"/>
                            <a:t>2.717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600" dirty="0" smtClean="0"/>
                            <a:t>2.968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87832"/>
                      </a:ext>
                    </a:extLst>
                  </a:tr>
                  <a:tr h="370840">
                    <a:tc>
                      <a:txBody>
                        <a:bodyPr/>
                        <a:lstStyle/>
                        <a:p>
                          <a:endParaRPr lang="ja-JP"/>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t="-406557" r="-235437" b="-309836"/>
                          </a:stretch>
                        </a:blipFill>
                      </a:tcPr>
                    </a:tc>
                    <a:tc>
                      <a:txBody>
                        <a:bodyPr/>
                        <a:lstStyle/>
                        <a:p>
                          <a:pPr algn="r"/>
                          <a:r>
                            <a:rPr kumimoji="1" lang="en-US" altLang="ja-JP" sz="1600" dirty="0" smtClean="0"/>
                            <a:t>3.585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600" dirty="0" smtClean="0"/>
                            <a:t>4.036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903404"/>
                      </a:ext>
                    </a:extLst>
                  </a:tr>
                  <a:tr h="370840">
                    <a:tc>
                      <a:txBody>
                        <a:bodyPr/>
                        <a:lstStyle/>
                        <a:p>
                          <a:endParaRPr lang="ja-JP"/>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t="-506557" r="-235437" b="-209836"/>
                          </a:stretch>
                        </a:blipFill>
                      </a:tcPr>
                    </a:tc>
                    <a:tc>
                      <a:txBody>
                        <a:bodyPr/>
                        <a:lstStyle/>
                        <a:p>
                          <a:pPr algn="r"/>
                          <a:r>
                            <a:rPr kumimoji="1" lang="en-US" altLang="ja-JP" sz="1600" dirty="0" smtClean="0"/>
                            <a:t>4.265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600" dirty="0" smtClean="0"/>
                            <a:t>4.809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122315"/>
                      </a:ext>
                    </a:extLst>
                  </a:tr>
                  <a:tr h="370840">
                    <a:tc>
                      <a:txBody>
                        <a:bodyPr/>
                        <a:lstStyle/>
                        <a:p>
                          <a:endParaRPr lang="ja-JP"/>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t="-606557" r="-235437" b="-109836"/>
                          </a:stretch>
                        </a:blipFill>
                      </a:tcPr>
                    </a:tc>
                    <a:tc>
                      <a:txBody>
                        <a:bodyPr/>
                        <a:lstStyle/>
                        <a:p>
                          <a:pPr algn="r"/>
                          <a:r>
                            <a:rPr kumimoji="1" lang="en-US" altLang="ja-JP" sz="1600" dirty="0" smtClean="0"/>
                            <a:t>4.750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600" dirty="0" smtClean="0"/>
                            <a:t>5.251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865595"/>
                      </a:ext>
                    </a:extLst>
                  </a:tr>
                  <a:tr h="370840">
                    <a:tc>
                      <a:txBody>
                        <a:bodyPr/>
                        <a:lstStyle/>
                        <a:p>
                          <a:endParaRPr lang="ja-JP"/>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t="-706557" r="-235437" b="-9836"/>
                          </a:stretch>
                        </a:blipFill>
                      </a:tcPr>
                    </a:tc>
                    <a:tc>
                      <a:txBody>
                        <a:bodyPr/>
                        <a:lstStyle/>
                        <a:p>
                          <a:pPr algn="r"/>
                          <a:r>
                            <a:rPr kumimoji="1" lang="en-US" altLang="ja-JP" sz="1600" dirty="0" smtClean="0"/>
                            <a:t>5.154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600" dirty="0" smtClean="0"/>
                            <a:t>5.985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893226"/>
                      </a:ext>
                    </a:extLst>
                  </a:tr>
                </a:tbl>
              </a:graphicData>
            </a:graphic>
          </p:graphicFrame>
        </mc:Fallback>
      </mc:AlternateContent>
      <p:sp>
        <p:nvSpPr>
          <p:cNvPr id="5" name="テキスト ボックス 4"/>
          <p:cNvSpPr txBox="1"/>
          <p:nvPr/>
        </p:nvSpPr>
        <p:spPr>
          <a:xfrm>
            <a:off x="6958842" y="1271518"/>
            <a:ext cx="4244454" cy="369332"/>
          </a:xfrm>
          <a:prstGeom prst="rect">
            <a:avLst/>
          </a:prstGeom>
          <a:noFill/>
        </p:spPr>
        <p:txBody>
          <a:bodyPr wrap="square" rtlCol="0">
            <a:spAutoFit/>
          </a:bodyPr>
          <a:lstStyle/>
          <a:p>
            <a:r>
              <a:rPr kumimoji="1" lang="en-US" altLang="ja-JP" dirty="0" smtClean="0"/>
              <a:t>Speed-up ratio against single core case</a:t>
            </a:r>
            <a:endParaRPr kumimoji="1" lang="ja-JP" altLang="en-US" dirty="0"/>
          </a:p>
        </p:txBody>
      </p:sp>
    </p:spTree>
    <p:extLst>
      <p:ext uri="{BB962C8B-B14F-4D97-AF65-F5344CB8AC3E}">
        <p14:creationId xmlns:p14="http://schemas.microsoft.com/office/powerpoint/2010/main" val="1557041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楕円 25"/>
          <p:cNvSpPr/>
          <p:nvPr/>
        </p:nvSpPr>
        <p:spPr>
          <a:xfrm>
            <a:off x="1348415" y="2761355"/>
            <a:ext cx="914400" cy="914400"/>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Background</a:t>
            </a:r>
            <a:r>
              <a:rPr kumimoji="1" lang="en-US" altLang="ja-JP" sz="2400" b="0" dirty="0" smtClean="0"/>
              <a:t>: Spatial query processing</a:t>
            </a:r>
            <a:endParaRPr kumimoji="1" lang="ja-JP" altLang="en-US" sz="2400" b="0" dirty="0"/>
          </a:p>
        </p:txBody>
      </p:sp>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2</a:t>
            </a:fld>
            <a:endParaRPr lang="ja-JP" altLang="en-US" dirty="0"/>
          </a:p>
        </p:txBody>
      </p:sp>
      <p:sp>
        <p:nvSpPr>
          <p:cNvPr id="5" name="テキスト ボックス 4"/>
          <p:cNvSpPr txBox="1"/>
          <p:nvPr/>
        </p:nvSpPr>
        <p:spPr>
          <a:xfrm>
            <a:off x="411493" y="1129206"/>
            <a:ext cx="3703307" cy="430887"/>
          </a:xfrm>
          <a:prstGeom prst="rect">
            <a:avLst/>
          </a:prstGeom>
          <a:noFill/>
        </p:spPr>
        <p:txBody>
          <a:bodyPr wrap="square" rtlCol="0">
            <a:spAutoFit/>
          </a:bodyPr>
          <a:lstStyle/>
          <a:p>
            <a:r>
              <a:rPr kumimoji="1" lang="en-US" altLang="ja-JP" sz="2200" b="1" dirty="0" smtClean="0">
                <a:solidFill>
                  <a:srgbClr val="002060"/>
                </a:solidFill>
              </a:rPr>
              <a:t>Representative examples</a:t>
            </a:r>
            <a:endParaRPr kumimoji="1" lang="ja-JP" altLang="en-US" sz="2200" b="1" dirty="0">
              <a:solidFill>
                <a:srgbClr val="002060"/>
              </a:solidFill>
            </a:endParaRPr>
          </a:p>
        </p:txBody>
      </p:sp>
      <p:cxnSp>
        <p:nvCxnSpPr>
          <p:cNvPr id="7" name="直線矢印コネクタ 6"/>
          <p:cNvCxnSpPr/>
          <p:nvPr/>
        </p:nvCxnSpPr>
        <p:spPr>
          <a:xfrm>
            <a:off x="649296" y="4270568"/>
            <a:ext cx="25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rot="16200000">
            <a:off x="-610704" y="3010568"/>
            <a:ext cx="25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楕円 8"/>
          <p:cNvSpPr/>
          <p:nvPr/>
        </p:nvSpPr>
        <p:spPr>
          <a:xfrm>
            <a:off x="1237710" y="2290350"/>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999412" y="3267935"/>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2745085" y="2897025"/>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2279572" y="262015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2512328" y="2843025"/>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2290165" y="2863952"/>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p:nvSpPr>
        <p:spPr>
          <a:xfrm>
            <a:off x="2458328" y="262292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1390110" y="2442750"/>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1418812" y="3226459"/>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1835245" y="2917952"/>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1943245" y="3748514"/>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2387572" y="3475797"/>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2051245" y="3052250"/>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1943245" y="1947387"/>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835503" y="2147834"/>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1129710" y="4066004"/>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555578" y="4319604"/>
            <a:ext cx="5559472" cy="338554"/>
          </a:xfrm>
          <a:prstGeom prst="rect">
            <a:avLst/>
          </a:prstGeom>
          <a:noFill/>
        </p:spPr>
        <p:txBody>
          <a:bodyPr wrap="square" rtlCol="0">
            <a:spAutoFit/>
          </a:bodyPr>
          <a:lstStyle/>
          <a:p>
            <a:r>
              <a:rPr kumimoji="1" lang="en-US" altLang="ja-JP" sz="1600" dirty="0" smtClean="0"/>
              <a:t>Range query: </a:t>
            </a:r>
            <a:r>
              <a:rPr kumimoji="1" lang="en-US" altLang="ja-JP" sz="1400" dirty="0" smtClean="0"/>
              <a:t>reports all points within a radius from a query point</a:t>
            </a:r>
            <a:endParaRPr kumimoji="1" lang="en-US" altLang="ja-JP" sz="1200" dirty="0" smtClean="0"/>
          </a:p>
        </p:txBody>
      </p:sp>
      <p:cxnSp>
        <p:nvCxnSpPr>
          <p:cNvPr id="28" name="直線矢印コネクタ 27"/>
          <p:cNvCxnSpPr/>
          <p:nvPr/>
        </p:nvCxnSpPr>
        <p:spPr>
          <a:xfrm>
            <a:off x="6353851" y="4270568"/>
            <a:ext cx="25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rot="16200000">
            <a:off x="5093851" y="3010568"/>
            <a:ext cx="252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楕円 29"/>
          <p:cNvSpPr/>
          <p:nvPr/>
        </p:nvSpPr>
        <p:spPr>
          <a:xfrm>
            <a:off x="6942265" y="2290350"/>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6703967" y="3267935"/>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8449640" y="2897025"/>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7984127" y="262015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8216883" y="2843025"/>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7994720" y="2863952"/>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8162883" y="262292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7094665" y="2442750"/>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7123367" y="3226459"/>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7539800" y="291795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7647800" y="3748514"/>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8092127" y="3475797"/>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7755800" y="3052250"/>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7647800" y="1947387"/>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6540058" y="2147834"/>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6834265" y="4066004"/>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6302794" y="4319604"/>
            <a:ext cx="5688607" cy="338554"/>
          </a:xfrm>
          <a:prstGeom prst="rect">
            <a:avLst/>
          </a:prstGeom>
          <a:noFill/>
        </p:spPr>
        <p:txBody>
          <a:bodyPr wrap="square" rtlCol="0">
            <a:spAutoFit/>
          </a:bodyPr>
          <a:lstStyle/>
          <a:p>
            <a:r>
              <a:rPr lang="en-US" altLang="ja-JP" sz="1600" i="1" dirty="0" smtClean="0"/>
              <a:t>k</a:t>
            </a:r>
            <a:r>
              <a:rPr lang="en-US" altLang="ja-JP" sz="1600" dirty="0" smtClean="0"/>
              <a:t>NN query: </a:t>
            </a:r>
            <a:r>
              <a:rPr lang="en-US" altLang="ja-JP" sz="1400" dirty="0" smtClean="0"/>
              <a:t>retrieves the most nearest k points from a query point</a:t>
            </a:r>
            <a:endParaRPr kumimoji="1" lang="en-US" altLang="ja-JP" sz="1600" dirty="0" smtClean="0"/>
          </a:p>
        </p:txBody>
      </p:sp>
      <p:sp>
        <p:nvSpPr>
          <p:cNvPr id="47" name="星 4 46"/>
          <p:cNvSpPr/>
          <p:nvPr/>
        </p:nvSpPr>
        <p:spPr>
          <a:xfrm>
            <a:off x="1692285" y="3093351"/>
            <a:ext cx="226659" cy="249338"/>
          </a:xfrm>
          <a:prstGeom prst="star4">
            <a:avLst>
              <a:gd name="adj" fmla="val 1583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星 4 47"/>
          <p:cNvSpPr/>
          <p:nvPr/>
        </p:nvSpPr>
        <p:spPr>
          <a:xfrm>
            <a:off x="7396840" y="3085121"/>
            <a:ext cx="226659" cy="249338"/>
          </a:xfrm>
          <a:prstGeom prst="star4">
            <a:avLst>
              <a:gd name="adj" fmla="val 1583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446156" y="5562196"/>
            <a:ext cx="7645971" cy="646331"/>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dirty="0" smtClean="0"/>
              <a:t>The case of “an object is a point”</a:t>
            </a:r>
            <a:r>
              <a:rPr kumimoji="1" lang="ja-JP" altLang="en-US" dirty="0" smtClean="0"/>
              <a:t> → </a:t>
            </a:r>
            <a:r>
              <a:rPr kumimoji="1" lang="en-US" altLang="ja-JP" dirty="0" smtClean="0"/>
              <a:t>Yes, they are primitive operators! </a:t>
            </a:r>
          </a:p>
          <a:p>
            <a:pPr marL="342900" indent="-342900">
              <a:buFont typeface="Arial" panose="020B0604020202020204" pitchFamily="34" charset="0"/>
              <a:buChar char="•"/>
            </a:pPr>
            <a:r>
              <a:rPr lang="en-US" altLang="ja-JP" dirty="0"/>
              <a:t>The case of “</a:t>
            </a:r>
            <a:r>
              <a:rPr lang="en-US" altLang="ja-JP" i="1" dirty="0">
                <a:solidFill>
                  <a:srgbClr val="FF0000"/>
                </a:solidFill>
              </a:rPr>
              <a:t>an object is </a:t>
            </a:r>
            <a:r>
              <a:rPr lang="en-US" altLang="ja-JP" i="1" dirty="0" smtClean="0">
                <a:solidFill>
                  <a:srgbClr val="FF0000"/>
                </a:solidFill>
              </a:rPr>
              <a:t>a set of points</a:t>
            </a:r>
            <a:r>
              <a:rPr lang="en-US" altLang="ja-JP" dirty="0" smtClean="0"/>
              <a:t>”</a:t>
            </a:r>
            <a:r>
              <a:rPr lang="ja-JP" altLang="en-US" dirty="0" smtClean="0"/>
              <a:t> </a:t>
            </a:r>
            <a:r>
              <a:rPr lang="ja-JP" altLang="en-US" dirty="0"/>
              <a:t>→ </a:t>
            </a:r>
            <a:r>
              <a:rPr kumimoji="1" lang="en-US" altLang="ja-JP" dirty="0" smtClean="0"/>
              <a:t>???</a:t>
            </a:r>
            <a:endParaRPr kumimoji="1" lang="ja-JP" altLang="en-US" dirty="0"/>
          </a:p>
        </p:txBody>
      </p:sp>
      <p:sp>
        <p:nvSpPr>
          <p:cNvPr id="51" name="テキスト ボックス 50"/>
          <p:cNvSpPr txBox="1"/>
          <p:nvPr/>
        </p:nvSpPr>
        <p:spPr>
          <a:xfrm>
            <a:off x="411491" y="5146254"/>
            <a:ext cx="5136323" cy="430887"/>
          </a:xfrm>
          <a:prstGeom prst="rect">
            <a:avLst/>
          </a:prstGeom>
          <a:noFill/>
        </p:spPr>
        <p:txBody>
          <a:bodyPr wrap="square" rtlCol="0">
            <a:spAutoFit/>
          </a:bodyPr>
          <a:lstStyle/>
          <a:p>
            <a:r>
              <a:rPr kumimoji="1" lang="en-US" altLang="ja-JP" sz="2200" b="1" dirty="0" smtClean="0">
                <a:solidFill>
                  <a:srgbClr val="002060"/>
                </a:solidFill>
              </a:rPr>
              <a:t>Their importance for…</a:t>
            </a:r>
          </a:p>
        </p:txBody>
      </p:sp>
    </p:spTree>
    <p:extLst>
      <p:ext uri="{BB962C8B-B14F-4D97-AF65-F5344CB8AC3E}">
        <p14:creationId xmlns:p14="http://schemas.microsoft.com/office/powerpoint/2010/main" val="2959822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ãneuron free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5635" y="2893349"/>
            <a:ext cx="1344387" cy="963477"/>
          </a:xfrm>
          <a:prstGeom prst="rect">
            <a:avLst/>
          </a:prstGeom>
          <a:noFill/>
          <a:extLst>
            <a:ext uri="{909E8E84-426E-40DD-AFC4-6F175D3DCCD1}">
              <a14:hiddenFill xmlns:a14="http://schemas.microsoft.com/office/drawing/2010/main">
                <a:solidFill>
                  <a:srgbClr val="FFFFFF"/>
                </a:solidFill>
              </a14:hiddenFill>
            </a:ext>
          </a:extLst>
        </p:spPr>
      </p:pic>
      <p:sp>
        <p:nvSpPr>
          <p:cNvPr id="20" name="四角形吹き出し 19"/>
          <p:cNvSpPr/>
          <p:nvPr/>
        </p:nvSpPr>
        <p:spPr>
          <a:xfrm>
            <a:off x="445603" y="1741188"/>
            <a:ext cx="3438928" cy="1854566"/>
          </a:xfrm>
          <a:prstGeom prst="wedgeRectCallout">
            <a:avLst>
              <a:gd name="adj1" fmla="val 61713"/>
              <a:gd name="adj2" fmla="val 35643"/>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smtClean="0"/>
              <a:t>Background</a:t>
            </a:r>
            <a:r>
              <a:rPr lang="en-US" altLang="ja-JP" sz="2400" b="0" dirty="0" smtClean="0"/>
              <a:t>: Analysis tool for point set objects</a:t>
            </a:r>
            <a:endParaRPr kumimoji="1" lang="ja-JP" altLang="en-US" sz="2400" b="0" dirty="0"/>
          </a:p>
        </p:txBody>
      </p:sp>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3</a:t>
            </a:fld>
            <a:endParaRPr lang="ja-JP" altLang="en-US" dirty="0"/>
          </a:p>
        </p:txBody>
      </p:sp>
      <p:pic>
        <p:nvPicPr>
          <p:cNvPr id="5" name="コンテンツ プレースホルダー 3"/>
          <p:cNvPicPr>
            <a:picLocks noChangeAspect="1"/>
          </p:cNvPicPr>
          <p:nvPr/>
        </p:nvPicPr>
        <p:blipFill rotWithShape="1">
          <a:blip r:embed="rId4"/>
          <a:srcRect t="-1" b="1044"/>
          <a:stretch/>
        </p:blipFill>
        <p:spPr>
          <a:xfrm>
            <a:off x="484136" y="1786213"/>
            <a:ext cx="3353674" cy="1734533"/>
          </a:xfrm>
          <a:prstGeom prst="rect">
            <a:avLst/>
          </a:prstGeom>
        </p:spPr>
      </p:pic>
      <p:sp>
        <p:nvSpPr>
          <p:cNvPr id="6" name="テキスト ボックス 5"/>
          <p:cNvSpPr txBox="1"/>
          <p:nvPr/>
        </p:nvSpPr>
        <p:spPr>
          <a:xfrm>
            <a:off x="411491" y="3841976"/>
            <a:ext cx="4958531" cy="584775"/>
          </a:xfrm>
          <a:prstGeom prst="rect">
            <a:avLst/>
          </a:prstGeom>
          <a:noFill/>
        </p:spPr>
        <p:txBody>
          <a:bodyPr wrap="square" rtlCol="0">
            <a:spAutoFit/>
          </a:bodyPr>
          <a:lstStyle/>
          <a:p>
            <a:r>
              <a:rPr lang="en-US" altLang="ja-JP" sz="1600" dirty="0" smtClean="0"/>
              <a:t>Neurons: Synaptic connections (for signal processing between neurons)</a:t>
            </a:r>
            <a:endParaRPr kumimoji="1" lang="en-US" altLang="ja-JP" sz="1600" dirty="0" smtClean="0"/>
          </a:p>
        </p:txBody>
      </p:sp>
      <p:pic>
        <p:nvPicPr>
          <p:cNvPr id="7" name="図 6"/>
          <p:cNvPicPr>
            <a:picLocks noChangeAspect="1"/>
          </p:cNvPicPr>
          <p:nvPr/>
        </p:nvPicPr>
        <p:blipFill>
          <a:blip r:embed="rId5"/>
          <a:stretch>
            <a:fillRect/>
          </a:stretch>
        </p:blipFill>
        <p:spPr>
          <a:xfrm>
            <a:off x="5961209" y="1742064"/>
            <a:ext cx="3526409" cy="2079945"/>
          </a:xfrm>
          <a:prstGeom prst="rect">
            <a:avLst/>
          </a:prstGeom>
        </p:spPr>
      </p:pic>
      <p:sp>
        <p:nvSpPr>
          <p:cNvPr id="8" name="テキスト ボックス 7"/>
          <p:cNvSpPr txBox="1"/>
          <p:nvPr/>
        </p:nvSpPr>
        <p:spPr>
          <a:xfrm>
            <a:off x="5897786" y="3841975"/>
            <a:ext cx="6103564" cy="338554"/>
          </a:xfrm>
          <a:prstGeom prst="rect">
            <a:avLst/>
          </a:prstGeom>
          <a:noFill/>
        </p:spPr>
        <p:txBody>
          <a:bodyPr wrap="square" rtlCol="0">
            <a:spAutoFit/>
          </a:bodyPr>
          <a:lstStyle/>
          <a:p>
            <a:r>
              <a:rPr kumimoji="1" lang="en-US" altLang="ja-JP" sz="1600" dirty="0" smtClean="0"/>
              <a:t>Animal (bird) trajectories: Social relationships (e.g., flying patterns)</a:t>
            </a:r>
            <a:endParaRPr kumimoji="1" lang="ja-JP" altLang="en-US" sz="1600" dirty="0"/>
          </a:p>
        </p:txBody>
      </p:sp>
      <p:sp>
        <p:nvSpPr>
          <p:cNvPr id="11" name="テキスト ボックス 10"/>
          <p:cNvSpPr txBox="1"/>
          <p:nvPr/>
        </p:nvSpPr>
        <p:spPr>
          <a:xfrm>
            <a:off x="411492" y="1129206"/>
            <a:ext cx="5486294" cy="430887"/>
          </a:xfrm>
          <a:prstGeom prst="rect">
            <a:avLst/>
          </a:prstGeom>
          <a:noFill/>
        </p:spPr>
        <p:txBody>
          <a:bodyPr wrap="square" rtlCol="0">
            <a:spAutoFit/>
          </a:bodyPr>
          <a:lstStyle/>
          <a:p>
            <a:r>
              <a:rPr kumimoji="1" lang="en-US" altLang="ja-JP" sz="2200" b="1" dirty="0" smtClean="0">
                <a:solidFill>
                  <a:srgbClr val="002060"/>
                </a:solidFill>
              </a:rPr>
              <a:t>There are </a:t>
            </a:r>
            <a:r>
              <a:rPr kumimoji="1" lang="en-US" altLang="ja-JP" sz="2200" b="1" i="1" dirty="0" smtClean="0">
                <a:solidFill>
                  <a:srgbClr val="002060"/>
                </a:solidFill>
              </a:rPr>
              <a:t>interactions</a:t>
            </a:r>
            <a:r>
              <a:rPr kumimoji="1" lang="en-US" altLang="ja-JP" sz="2200" b="1" dirty="0" smtClean="0">
                <a:solidFill>
                  <a:srgbClr val="002060"/>
                </a:solidFill>
              </a:rPr>
              <a:t> between objects.</a:t>
            </a:r>
            <a:endParaRPr kumimoji="1" lang="ja-JP" altLang="en-US" sz="2200" b="1" dirty="0">
              <a:solidFill>
                <a:srgbClr val="002060"/>
              </a:solidFill>
            </a:endParaRPr>
          </a:p>
        </p:txBody>
      </p:sp>
      <p:sp>
        <p:nvSpPr>
          <p:cNvPr id="16" name="角丸四角形吹き出し 15"/>
          <p:cNvSpPr/>
          <p:nvPr/>
        </p:nvSpPr>
        <p:spPr>
          <a:xfrm>
            <a:off x="8920625" y="1508121"/>
            <a:ext cx="3060000" cy="900000"/>
          </a:xfrm>
          <a:prstGeom prst="wedgeRoundRectCallout">
            <a:avLst>
              <a:gd name="adj1" fmla="val -41798"/>
              <a:gd name="adj2" fmla="val 74640"/>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smtClean="0">
                <a:solidFill>
                  <a:schemeClr val="tx1"/>
                </a:solidFill>
              </a:rPr>
              <a:t>Many objects follow the pattern of red trajectory.</a:t>
            </a:r>
          </a:p>
          <a:p>
            <a:r>
              <a:rPr kumimoji="1" lang="en-US" altLang="ja-JP" sz="1600" dirty="0" smtClean="0">
                <a:solidFill>
                  <a:schemeClr val="tx1"/>
                </a:solidFill>
              </a:rPr>
              <a:t>-&gt;</a:t>
            </a:r>
            <a:r>
              <a:rPr kumimoji="1" lang="ja-JP" altLang="en-US" sz="1600" dirty="0" smtClean="0">
                <a:solidFill>
                  <a:schemeClr val="tx1"/>
                </a:solidFill>
              </a:rPr>
              <a:t> </a:t>
            </a:r>
            <a:r>
              <a:rPr kumimoji="1" lang="en-US" altLang="ja-JP" sz="1400" dirty="0" smtClean="0">
                <a:solidFill>
                  <a:schemeClr val="tx1"/>
                </a:solidFill>
              </a:rPr>
              <a:t>leader-follower relationships?</a:t>
            </a:r>
            <a:endParaRPr kumimoji="1" lang="ja-JP" altLang="en-US" sz="1400" dirty="0">
              <a:solidFill>
                <a:schemeClr val="tx1"/>
              </a:solidFill>
            </a:endParaRPr>
          </a:p>
        </p:txBody>
      </p:sp>
      <p:sp>
        <p:nvSpPr>
          <p:cNvPr id="17" name="テキスト ボックス 16"/>
          <p:cNvSpPr txBox="1"/>
          <p:nvPr/>
        </p:nvSpPr>
        <p:spPr>
          <a:xfrm>
            <a:off x="411491" y="4607846"/>
            <a:ext cx="8111537" cy="861774"/>
          </a:xfrm>
          <a:prstGeom prst="rect">
            <a:avLst/>
          </a:prstGeom>
          <a:noFill/>
        </p:spPr>
        <p:txBody>
          <a:bodyPr wrap="square" rtlCol="0">
            <a:spAutoFit/>
          </a:bodyPr>
          <a:lstStyle/>
          <a:p>
            <a:pPr>
              <a:lnSpc>
                <a:spcPts val="3000"/>
              </a:lnSpc>
            </a:pPr>
            <a:r>
              <a:rPr kumimoji="1" lang="en-US" altLang="ja-JP" sz="2200" b="1" dirty="0" smtClean="0"/>
              <a:t>Interactions: </a:t>
            </a:r>
            <a:endParaRPr kumimoji="1" lang="en-US" altLang="ja-JP" sz="2200" dirty="0" smtClean="0"/>
          </a:p>
          <a:p>
            <a:pPr>
              <a:lnSpc>
                <a:spcPts val="3000"/>
              </a:lnSpc>
            </a:pPr>
            <a:r>
              <a:rPr kumimoji="1" lang="en-US" altLang="ja-JP" dirty="0" smtClean="0"/>
              <a:t>Occur when distances are small = There are pairs of points with small distance</a:t>
            </a:r>
            <a:endParaRPr kumimoji="1" lang="ja-JP" altLang="en-US" dirty="0">
              <a:solidFill>
                <a:schemeClr val="accent2"/>
              </a:solidFill>
            </a:endParaRPr>
          </a:p>
        </p:txBody>
      </p:sp>
      <p:sp>
        <p:nvSpPr>
          <p:cNvPr id="18" name="テキスト ボックス 17"/>
          <p:cNvSpPr txBox="1"/>
          <p:nvPr/>
        </p:nvSpPr>
        <p:spPr>
          <a:xfrm>
            <a:off x="411491" y="5715842"/>
            <a:ext cx="4043287" cy="861774"/>
          </a:xfrm>
          <a:prstGeom prst="rect">
            <a:avLst/>
          </a:prstGeom>
          <a:noFill/>
        </p:spPr>
        <p:txBody>
          <a:bodyPr wrap="square" rtlCol="0">
            <a:spAutoFit/>
          </a:bodyPr>
          <a:lstStyle/>
          <a:p>
            <a:pPr>
              <a:lnSpc>
                <a:spcPts val="3000"/>
              </a:lnSpc>
            </a:pPr>
            <a:r>
              <a:rPr kumimoji="1" lang="en-US" altLang="ja-JP" sz="2200" b="1" u="sng" dirty="0" smtClean="0"/>
              <a:t>Important object:</a:t>
            </a:r>
            <a:endParaRPr kumimoji="1" lang="en-US" altLang="ja-JP" sz="2200" dirty="0" smtClean="0"/>
          </a:p>
          <a:p>
            <a:pPr>
              <a:lnSpc>
                <a:spcPts val="3000"/>
              </a:lnSpc>
            </a:pPr>
            <a:r>
              <a:rPr kumimoji="1" lang="en-US" altLang="ja-JP" dirty="0" smtClean="0">
                <a:solidFill>
                  <a:schemeClr val="accent2"/>
                </a:solidFill>
              </a:rPr>
              <a:t>An object with many interactions</a:t>
            </a:r>
            <a:endParaRPr kumimoji="1" lang="ja-JP" altLang="en-US" dirty="0">
              <a:solidFill>
                <a:schemeClr val="accent2"/>
              </a:solidFill>
            </a:endParaRPr>
          </a:p>
        </p:txBody>
      </p:sp>
      <p:sp>
        <p:nvSpPr>
          <p:cNvPr id="19" name="角丸四角形吹き出し 18"/>
          <p:cNvSpPr/>
          <p:nvPr/>
        </p:nvSpPr>
        <p:spPr>
          <a:xfrm>
            <a:off x="4301747" y="5795791"/>
            <a:ext cx="4320000" cy="540000"/>
          </a:xfrm>
          <a:prstGeom prst="wedgeRoundRectCallout">
            <a:avLst>
              <a:gd name="adj1" fmla="val -58012"/>
              <a:gd name="adj2" fmla="val 4840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altLang="ja-JP" sz="1600" dirty="0" smtClean="0">
                <a:solidFill>
                  <a:schemeClr val="tx1"/>
                </a:solidFill>
              </a:rPr>
              <a:t>Design an operator that retrieves this object.</a:t>
            </a:r>
            <a:endParaRPr kumimoji="1" lang="ja-JP" altLang="en-US" sz="1600" dirty="0">
              <a:solidFill>
                <a:schemeClr val="tx1"/>
              </a:solidFill>
            </a:endParaRPr>
          </a:p>
        </p:txBody>
      </p:sp>
      <p:sp>
        <p:nvSpPr>
          <p:cNvPr id="3" name="テキスト ボックス 2"/>
          <p:cNvSpPr txBox="1"/>
          <p:nvPr/>
        </p:nvSpPr>
        <p:spPr>
          <a:xfrm>
            <a:off x="4580453" y="2323424"/>
            <a:ext cx="1214750" cy="338554"/>
          </a:xfrm>
          <a:prstGeom prst="rect">
            <a:avLst/>
          </a:prstGeom>
          <a:noFill/>
        </p:spPr>
        <p:txBody>
          <a:bodyPr wrap="square" rtlCol="0">
            <a:spAutoFit/>
          </a:bodyPr>
          <a:lstStyle/>
          <a:p>
            <a:pPr algn="ctr"/>
            <a:r>
              <a:rPr kumimoji="1" lang="en-US" altLang="ja-JP" sz="1600" dirty="0" smtClean="0"/>
              <a:t>Synapse</a:t>
            </a:r>
            <a:endParaRPr kumimoji="1" lang="ja-JP" altLang="en-US" sz="1600" dirty="0"/>
          </a:p>
        </p:txBody>
      </p:sp>
      <p:sp>
        <p:nvSpPr>
          <p:cNvPr id="9" name="下矢印 8"/>
          <p:cNvSpPr/>
          <p:nvPr/>
        </p:nvSpPr>
        <p:spPr>
          <a:xfrm>
            <a:off x="5128193" y="2686345"/>
            <a:ext cx="119270" cy="27743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989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Proble</a:t>
            </a:r>
            <a:r>
              <a:rPr lang="en-US" altLang="ja-JP" dirty="0" smtClean="0"/>
              <a:t>m definition</a:t>
            </a:r>
            <a:r>
              <a:rPr kumimoji="1" lang="en-US" altLang="ja-JP" sz="2400" b="0" dirty="0" smtClean="0"/>
              <a:t>: MIO query processing </a:t>
            </a:r>
            <a:endParaRPr kumimoji="1" lang="ja-JP" altLang="en-US" sz="3200" b="0" dirty="0"/>
          </a:p>
        </p:txBody>
      </p:sp>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4</a:t>
            </a:fld>
            <a:endParaRPr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411492" y="1129206"/>
                <a:ext cx="5898848" cy="1438855"/>
              </a:xfrm>
              <a:prstGeom prst="rect">
                <a:avLst/>
              </a:prstGeom>
              <a:noFill/>
            </p:spPr>
            <p:txBody>
              <a:bodyPr wrap="square" rtlCol="0">
                <a:spAutoFit/>
              </a:bodyPr>
              <a:lstStyle/>
              <a:p>
                <a:pPr>
                  <a:lnSpc>
                    <a:spcPts val="3500"/>
                  </a:lnSpc>
                </a:pPr>
                <a:r>
                  <a:rPr kumimoji="1" lang="en-US" altLang="ja-JP" sz="2400" b="1" dirty="0" smtClean="0">
                    <a:solidFill>
                      <a:srgbClr val="002060"/>
                    </a:solidFill>
                  </a:rPr>
                  <a:t>Input:</a:t>
                </a:r>
              </a:p>
              <a:p>
                <a:pPr marL="457200" indent="-457200">
                  <a:lnSpc>
                    <a:spcPts val="3500"/>
                  </a:lnSpc>
                  <a:buFont typeface="Arial" panose="020B0604020202020204" pitchFamily="34" charset="0"/>
                  <a:buChar char="•"/>
                </a:pPr>
                <a:r>
                  <a:rPr kumimoji="1" lang="en-US" altLang="ja-JP" sz="2000" dirty="0" smtClean="0"/>
                  <a:t>An object set</a:t>
                </a:r>
                <a:r>
                  <a:rPr kumimoji="1" lang="ja-JP" altLang="en-US" sz="2000" dirty="0" smtClean="0"/>
                  <a:t> </a:t>
                </a:r>
                <a14:m>
                  <m:oMath xmlns:m="http://schemas.openxmlformats.org/officeDocument/2006/math">
                    <m:r>
                      <a:rPr kumimoji="1" lang="en-US" altLang="ja-JP" sz="2000" b="0" i="1" smtClean="0">
                        <a:latin typeface="Cambria Math" panose="02040503050406030204" pitchFamily="18" charset="0"/>
                      </a:rPr>
                      <m:t>𝑂</m:t>
                    </m:r>
                  </m:oMath>
                </a14:m>
                <a:r>
                  <a:rPr kumimoji="1" lang="en-US" altLang="ja-JP" dirty="0" smtClean="0"/>
                  <a:t> (an object: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𝑜</m:t>
                        </m:r>
                      </m:e>
                      <m:sub>
                        <m:r>
                          <a:rPr lang="en-US" altLang="ja-JP" i="1">
                            <a:latin typeface="Cambria Math" panose="02040503050406030204" pitchFamily="18" charset="0"/>
                          </a:rPr>
                          <m:t>𝑖</m:t>
                        </m:r>
                      </m:sub>
                    </m:sSub>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𝑝</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𝑝</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𝑝</m:t>
                            </m:r>
                          </m:e>
                          <m:sub>
                            <m:r>
                              <a:rPr lang="en-US" altLang="ja-JP" i="1">
                                <a:latin typeface="Cambria Math" panose="02040503050406030204" pitchFamily="18" charset="0"/>
                              </a:rPr>
                              <m:t>𝑖</m:t>
                            </m:r>
                          </m:sub>
                          <m:sup>
                            <m:r>
                              <a:rPr lang="en-US" altLang="ja-JP" i="1">
                                <a:latin typeface="Cambria Math" panose="02040503050406030204" pitchFamily="18" charset="0"/>
                              </a:rPr>
                              <m:t>𝑚</m:t>
                            </m:r>
                          </m:sup>
                        </m:sSubSup>
                      </m:e>
                    </m:d>
                  </m:oMath>
                </a14:m>
                <a:r>
                  <a:rPr kumimoji="1" lang="en-US" altLang="ja-JP" dirty="0" smtClean="0"/>
                  <a:t>)</a:t>
                </a:r>
              </a:p>
              <a:p>
                <a:pPr marL="457200" indent="-457200">
                  <a:lnSpc>
                    <a:spcPts val="3500"/>
                  </a:lnSpc>
                  <a:buFont typeface="Arial" panose="020B0604020202020204" pitchFamily="34" charset="0"/>
                  <a:buChar char="•"/>
                </a:pPr>
                <a:r>
                  <a:rPr kumimoji="1" lang="en-US" altLang="ja-JP" sz="2000" dirty="0" smtClean="0"/>
                  <a:t>A distance threshold</a:t>
                </a:r>
                <a:r>
                  <a:rPr kumimoji="1" lang="ja-JP" altLang="en-US" sz="2000" dirty="0" smtClean="0"/>
                  <a:t> </a:t>
                </a:r>
                <a14:m>
                  <m:oMath xmlns:m="http://schemas.openxmlformats.org/officeDocument/2006/math">
                    <m:r>
                      <a:rPr kumimoji="1" lang="en-US" altLang="ja-JP" sz="2000" b="0" i="1" smtClean="0">
                        <a:latin typeface="Cambria Math" panose="02040503050406030204" pitchFamily="18" charset="0"/>
                      </a:rPr>
                      <m:t>𝑟</m:t>
                    </m:r>
                  </m:oMath>
                </a14:m>
                <a:endParaRPr kumimoji="1" lang="ja-JP" altLang="en-US" sz="20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411492" y="1129206"/>
                <a:ext cx="5898848" cy="1438855"/>
              </a:xfrm>
              <a:prstGeom prst="rect">
                <a:avLst/>
              </a:prstGeom>
              <a:blipFill>
                <a:blip r:embed="rId3"/>
                <a:stretch>
                  <a:fillRect l="-1655" t="-424" b="-33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411490" y="2792807"/>
                <a:ext cx="7037030" cy="1438855"/>
              </a:xfrm>
              <a:prstGeom prst="rect">
                <a:avLst/>
              </a:prstGeom>
              <a:noFill/>
            </p:spPr>
            <p:txBody>
              <a:bodyPr wrap="square" rtlCol="0">
                <a:spAutoFit/>
              </a:bodyPr>
              <a:lstStyle/>
              <a:p>
                <a:pPr>
                  <a:lnSpc>
                    <a:spcPts val="3500"/>
                  </a:lnSpc>
                </a:pPr>
                <a:r>
                  <a:rPr kumimoji="1" lang="en-US" altLang="ja-JP" sz="2400" b="1" dirty="0" smtClean="0">
                    <a:solidFill>
                      <a:srgbClr val="002060"/>
                    </a:solidFill>
                  </a:rPr>
                  <a:t>The score of an object </a:t>
                </a:r>
                <a14:m>
                  <m:oMath xmlns:m="http://schemas.openxmlformats.org/officeDocument/2006/math">
                    <m:sSub>
                      <m:sSubPr>
                        <m:ctrlPr>
                          <a:rPr kumimoji="1" lang="en-US" altLang="ja-JP" sz="2400" b="1" i="1" smtClean="0">
                            <a:solidFill>
                              <a:srgbClr val="002060"/>
                            </a:solidFill>
                            <a:latin typeface="Cambria Math" panose="02040503050406030204" pitchFamily="18" charset="0"/>
                          </a:rPr>
                        </m:ctrlPr>
                      </m:sSubPr>
                      <m:e>
                        <m:r>
                          <a:rPr kumimoji="1" lang="en-US" altLang="ja-JP" sz="2400" b="1" i="1" smtClean="0">
                            <a:solidFill>
                              <a:srgbClr val="002060"/>
                            </a:solidFill>
                            <a:latin typeface="Cambria Math" panose="02040503050406030204" pitchFamily="18" charset="0"/>
                          </a:rPr>
                          <m:t>𝒐</m:t>
                        </m:r>
                      </m:e>
                      <m:sub>
                        <m:r>
                          <a:rPr kumimoji="1" lang="en-US" altLang="ja-JP" sz="2400" b="1" i="1" smtClean="0">
                            <a:solidFill>
                              <a:srgbClr val="002060"/>
                            </a:solidFill>
                            <a:latin typeface="Cambria Math" panose="02040503050406030204" pitchFamily="18" charset="0"/>
                          </a:rPr>
                          <m:t>𝒊</m:t>
                        </m:r>
                      </m:sub>
                    </m:sSub>
                  </m:oMath>
                </a14:m>
                <a:r>
                  <a:rPr kumimoji="1" lang="en-US" altLang="ja-JP" sz="2400" b="1" dirty="0" smtClean="0">
                    <a:solidFill>
                      <a:srgbClr val="002060"/>
                    </a:solidFill>
                  </a:rPr>
                  <a:t>:</a:t>
                </a:r>
              </a:p>
              <a:p>
                <a:pPr marL="342900" indent="-342900">
                  <a:lnSpc>
                    <a:spcPts val="3500"/>
                  </a:lnSpc>
                  <a:buFont typeface="Arial" panose="020B0604020202020204" pitchFamily="34" charset="0"/>
                  <a:buChar char="•"/>
                </a:pPr>
                <a14:m>
                  <m:oMath xmlns:m="http://schemas.openxmlformats.org/officeDocument/2006/math">
                    <m:r>
                      <a:rPr kumimoji="1" lang="en-US" altLang="ja-JP" sz="2000" b="0" i="1" smtClean="0">
                        <a:solidFill>
                          <a:schemeClr val="tx1"/>
                        </a:solidFill>
                        <a:latin typeface="Cambria Math" panose="02040503050406030204" pitchFamily="18" charset="0"/>
                      </a:rPr>
                      <m:t>𝜏</m:t>
                    </m:r>
                    <m:d>
                      <m:dPr>
                        <m:ctrlPr>
                          <a:rPr kumimoji="1" lang="en-US" altLang="ja-JP" sz="2000" i="1" smtClean="0">
                            <a:solidFill>
                              <a:schemeClr val="tx1"/>
                            </a:solidFill>
                            <a:latin typeface="Cambria Math" panose="02040503050406030204" pitchFamily="18" charset="0"/>
                          </a:rPr>
                        </m:ctrlPr>
                      </m:dPr>
                      <m:e>
                        <m:sSub>
                          <m:sSubPr>
                            <m:ctrlPr>
                              <a:rPr kumimoji="1" lang="en-US" altLang="ja-JP" sz="200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𝑜</m:t>
                            </m:r>
                          </m:e>
                          <m:sub>
                            <m:r>
                              <a:rPr kumimoji="1" lang="en-US" altLang="ja-JP" sz="2000" b="0" i="1" smtClean="0">
                                <a:solidFill>
                                  <a:schemeClr val="tx1"/>
                                </a:solidFill>
                                <a:latin typeface="Cambria Math" panose="02040503050406030204" pitchFamily="18" charset="0"/>
                              </a:rPr>
                              <m:t>𝑖</m:t>
                            </m:r>
                          </m:sub>
                        </m:sSub>
                      </m:e>
                    </m:d>
                    <m:r>
                      <a:rPr kumimoji="1" lang="en-US" altLang="ja-JP" sz="2000" b="0" i="1" smtClean="0">
                        <a:solidFill>
                          <a:schemeClr val="tx1"/>
                        </a:solidFill>
                        <a:latin typeface="Cambria Math" panose="02040503050406030204" pitchFamily="18" charset="0"/>
                      </a:rPr>
                      <m:t>=</m:t>
                    </m:r>
                    <m:d>
                      <m:dPr>
                        <m:begChr m:val="|"/>
                        <m:endChr m:val="|"/>
                        <m:ctrlPr>
                          <a:rPr kumimoji="1" lang="en-US" altLang="ja-JP" sz="2000" i="1" smtClean="0">
                            <a:solidFill>
                              <a:schemeClr val="tx1"/>
                            </a:solidFill>
                            <a:latin typeface="Cambria Math" panose="02040503050406030204" pitchFamily="18" charset="0"/>
                          </a:rPr>
                        </m:ctrlPr>
                      </m:dPr>
                      <m:e>
                        <m:d>
                          <m:dPr>
                            <m:begChr m:val="{"/>
                            <m:endChr m:val="}"/>
                            <m:ctrlPr>
                              <a:rPr kumimoji="1" lang="en-US" altLang="ja-JP" sz="2000" i="1" smtClean="0">
                                <a:solidFill>
                                  <a:schemeClr val="tx1"/>
                                </a:solidFill>
                                <a:latin typeface="Cambria Math" panose="02040503050406030204" pitchFamily="18" charset="0"/>
                              </a:rPr>
                            </m:ctrlPr>
                          </m:dPr>
                          <m:e>
                            <m:sSub>
                              <m:sSubPr>
                                <m:ctrlPr>
                                  <a:rPr kumimoji="1" lang="en-US" altLang="ja-JP" sz="200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𝑜</m:t>
                                </m:r>
                              </m:e>
                              <m:sub>
                                <m:r>
                                  <a:rPr kumimoji="1" lang="en-US" altLang="ja-JP" sz="2000" b="0" i="1" smtClean="0">
                                    <a:solidFill>
                                      <a:schemeClr val="tx1"/>
                                    </a:solidFill>
                                    <a:latin typeface="Cambria Math" panose="02040503050406030204" pitchFamily="18" charset="0"/>
                                  </a:rPr>
                                  <m:t>𝑗</m:t>
                                </m:r>
                              </m:sub>
                            </m:sSub>
                            <m:r>
                              <a:rPr kumimoji="1" lang="en-US" altLang="ja-JP" sz="2000" b="0" i="1" smtClean="0">
                                <a:solidFill>
                                  <a:schemeClr val="tx1"/>
                                </a:solidFill>
                                <a:latin typeface="Cambria Math" panose="02040503050406030204" pitchFamily="18" charset="0"/>
                              </a:rPr>
                              <m:t> | </m:t>
                            </m:r>
                            <m:sSub>
                              <m:sSubPr>
                                <m:ctrlPr>
                                  <a:rPr kumimoji="1" lang="en-US" altLang="ja-JP" sz="200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𝑜</m:t>
                                </m:r>
                              </m:e>
                              <m:sub>
                                <m:r>
                                  <a:rPr kumimoji="1" lang="en-US" altLang="ja-JP" sz="2000" b="0" i="1" smtClean="0">
                                    <a:solidFill>
                                      <a:schemeClr val="tx1"/>
                                    </a:solidFill>
                                    <a:latin typeface="Cambria Math" panose="02040503050406030204" pitchFamily="18" charset="0"/>
                                  </a:rPr>
                                  <m:t>𝑗</m:t>
                                </m:r>
                              </m:sub>
                            </m:sSub>
                            <m:r>
                              <a:rPr kumimoji="1" lang="en-US" altLang="ja-JP" sz="2000" b="0" i="1" smtClean="0">
                                <a:solidFill>
                                  <a:schemeClr val="tx1"/>
                                </a:solidFill>
                                <a:latin typeface="Cambria Math" panose="02040503050406030204" pitchFamily="18" charset="0"/>
                              </a:rPr>
                              <m:t>∈</m:t>
                            </m:r>
                            <m:r>
                              <a:rPr kumimoji="1" lang="en-US" altLang="ja-JP" sz="2000" b="0" i="1" smtClean="0">
                                <a:solidFill>
                                  <a:schemeClr val="tx1"/>
                                </a:solidFill>
                                <a:latin typeface="Cambria Math" panose="02040503050406030204" pitchFamily="18" charset="0"/>
                              </a:rPr>
                              <m:t>𝑂</m:t>
                            </m:r>
                            <m:r>
                              <a:rPr kumimoji="1" lang="en-US" altLang="ja-JP" sz="2000" b="0" i="1" smtClean="0">
                                <a:solidFill>
                                  <a:schemeClr val="tx1"/>
                                </a:solidFill>
                                <a:latin typeface="Cambria Math" panose="02040503050406030204" pitchFamily="18" charset="0"/>
                                <a:ea typeface="Cambria Math" panose="02040503050406030204" pitchFamily="18" charset="0"/>
                              </a:rPr>
                              <m:t>∖</m:t>
                            </m:r>
                            <m:d>
                              <m:dPr>
                                <m:begChr m:val="{"/>
                                <m:endChr m:val="}"/>
                                <m:ctrlPr>
                                  <a:rPr kumimoji="1" lang="en-US" altLang="ja-JP" sz="200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sz="2000" i="1" smtClean="0">
                                        <a:solidFill>
                                          <a:schemeClr val="tx1"/>
                                        </a:solidFill>
                                        <a:latin typeface="Cambria Math" panose="02040503050406030204" pitchFamily="18" charset="0"/>
                                        <a:ea typeface="Cambria Math" panose="02040503050406030204" pitchFamily="18" charset="0"/>
                                      </a:rPr>
                                    </m:ctrlPr>
                                  </m:sSubPr>
                                  <m:e>
                                    <m:r>
                                      <a:rPr kumimoji="1" lang="en-US" altLang="ja-JP" sz="2000" b="0" i="1" smtClean="0">
                                        <a:solidFill>
                                          <a:schemeClr val="tx1"/>
                                        </a:solidFill>
                                        <a:latin typeface="Cambria Math" panose="02040503050406030204" pitchFamily="18" charset="0"/>
                                        <a:ea typeface="Cambria Math" panose="02040503050406030204" pitchFamily="18" charset="0"/>
                                      </a:rPr>
                                      <m:t>𝑜</m:t>
                                    </m:r>
                                  </m:e>
                                  <m:sub>
                                    <m:r>
                                      <a:rPr kumimoji="1" lang="en-US" altLang="ja-JP" sz="2000" b="0" i="1" smtClean="0">
                                        <a:solidFill>
                                          <a:schemeClr val="tx1"/>
                                        </a:solidFill>
                                        <a:latin typeface="Cambria Math" panose="02040503050406030204" pitchFamily="18" charset="0"/>
                                        <a:ea typeface="Cambria Math" panose="02040503050406030204" pitchFamily="18" charset="0"/>
                                      </a:rPr>
                                      <m:t>𝑖</m:t>
                                    </m:r>
                                  </m:sub>
                                </m:sSub>
                              </m:e>
                            </m:d>
                            <m:r>
                              <a:rPr kumimoji="1" lang="en-US" altLang="ja-JP" sz="2000" b="0" i="1" smtClean="0">
                                <a:solidFill>
                                  <a:schemeClr val="tx1"/>
                                </a:solidFill>
                                <a:latin typeface="Cambria Math" panose="02040503050406030204" pitchFamily="18" charset="0"/>
                                <a:ea typeface="Cambria Math" panose="02040503050406030204" pitchFamily="18" charset="0"/>
                              </a:rPr>
                              <m:t>, </m:t>
                            </m:r>
                            <m:r>
                              <a:rPr kumimoji="1" lang="en-US" altLang="ja-JP" sz="2000" b="0" i="1" smtClean="0">
                                <a:solidFill>
                                  <a:schemeClr val="tx1"/>
                                </a:solidFill>
                                <a:latin typeface="Cambria Math" panose="02040503050406030204" pitchFamily="18" charset="0"/>
                                <a:ea typeface="Cambria Math" panose="02040503050406030204" pitchFamily="18" charset="0"/>
                              </a:rPr>
                              <m:t>𝑝</m:t>
                            </m:r>
                            <m:r>
                              <a:rPr kumimoji="1" lang="en-US" altLang="ja-JP" sz="2000"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sz="2000" i="1" smtClean="0">
                                    <a:solidFill>
                                      <a:schemeClr val="tx1"/>
                                    </a:solidFill>
                                    <a:latin typeface="Cambria Math" panose="02040503050406030204" pitchFamily="18" charset="0"/>
                                    <a:ea typeface="Cambria Math" panose="02040503050406030204" pitchFamily="18" charset="0"/>
                                  </a:rPr>
                                </m:ctrlPr>
                              </m:sSubPr>
                              <m:e>
                                <m:r>
                                  <a:rPr kumimoji="1" lang="en-US" altLang="ja-JP" sz="2000" b="0" i="1" smtClean="0">
                                    <a:solidFill>
                                      <a:schemeClr val="tx1"/>
                                    </a:solidFill>
                                    <a:latin typeface="Cambria Math" panose="02040503050406030204" pitchFamily="18" charset="0"/>
                                    <a:ea typeface="Cambria Math" panose="02040503050406030204" pitchFamily="18" charset="0"/>
                                  </a:rPr>
                                  <m:t>𝑜</m:t>
                                </m:r>
                              </m:e>
                              <m:sub>
                                <m:r>
                                  <a:rPr kumimoji="1" lang="en-US" altLang="ja-JP" sz="2000" b="0" i="1" smtClean="0">
                                    <a:solidFill>
                                      <a:schemeClr val="tx1"/>
                                    </a:solidFill>
                                    <a:latin typeface="Cambria Math" panose="02040503050406030204" pitchFamily="18" charset="0"/>
                                    <a:ea typeface="Cambria Math" panose="02040503050406030204" pitchFamily="18" charset="0"/>
                                  </a:rPr>
                                  <m:t>𝑖</m:t>
                                </m:r>
                              </m:sub>
                            </m:sSub>
                            <m:r>
                              <a:rPr kumimoji="1" lang="en-US" altLang="ja-JP" sz="2000" b="0" i="1" smtClean="0">
                                <a:solidFill>
                                  <a:schemeClr val="tx1"/>
                                </a:solidFill>
                                <a:latin typeface="Cambria Math" panose="02040503050406030204" pitchFamily="18" charset="0"/>
                                <a:ea typeface="Cambria Math" panose="02040503050406030204" pitchFamily="18" charset="0"/>
                              </a:rPr>
                              <m:t>,</m:t>
                            </m:r>
                            <m:sSup>
                              <m:sSupPr>
                                <m:ctrlPr>
                                  <a:rPr kumimoji="1" lang="en-US" altLang="ja-JP" sz="2000" i="1" smtClean="0">
                                    <a:solidFill>
                                      <a:schemeClr val="tx1"/>
                                    </a:solidFill>
                                    <a:latin typeface="Cambria Math" panose="02040503050406030204" pitchFamily="18" charset="0"/>
                                    <a:ea typeface="Cambria Math" panose="02040503050406030204" pitchFamily="18" charset="0"/>
                                  </a:rPr>
                                </m:ctrlPr>
                              </m:sSupPr>
                              <m:e>
                                <m:r>
                                  <a:rPr kumimoji="1" lang="en-US" altLang="ja-JP" sz="2000" b="0" i="1" smtClean="0">
                                    <a:solidFill>
                                      <a:schemeClr val="tx1"/>
                                    </a:solidFill>
                                    <a:latin typeface="Cambria Math" panose="02040503050406030204" pitchFamily="18" charset="0"/>
                                    <a:ea typeface="Cambria Math" panose="02040503050406030204" pitchFamily="18" charset="0"/>
                                  </a:rPr>
                                  <m:t>𝑝</m:t>
                                </m:r>
                              </m:e>
                              <m:sup>
                                <m:r>
                                  <a:rPr kumimoji="1" lang="en-US" altLang="ja-JP" sz="2000" b="0" i="1" smtClean="0">
                                    <a:solidFill>
                                      <a:schemeClr val="tx1"/>
                                    </a:solidFill>
                                    <a:latin typeface="Cambria Math" panose="02040503050406030204" pitchFamily="18" charset="0"/>
                                    <a:ea typeface="Cambria Math" panose="02040503050406030204" pitchFamily="18" charset="0"/>
                                  </a:rPr>
                                  <m:t>′</m:t>
                                </m:r>
                              </m:sup>
                            </m:sSup>
                            <m:r>
                              <a:rPr kumimoji="1" lang="en-US" altLang="ja-JP" sz="2000"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sz="2000" i="1" smtClean="0">
                                    <a:solidFill>
                                      <a:schemeClr val="tx1"/>
                                    </a:solidFill>
                                    <a:latin typeface="Cambria Math" panose="02040503050406030204" pitchFamily="18" charset="0"/>
                                    <a:ea typeface="Cambria Math" panose="02040503050406030204" pitchFamily="18" charset="0"/>
                                  </a:rPr>
                                </m:ctrlPr>
                              </m:sSubPr>
                              <m:e>
                                <m:r>
                                  <a:rPr kumimoji="1" lang="en-US" altLang="ja-JP" sz="2000" b="0" i="1" smtClean="0">
                                    <a:solidFill>
                                      <a:schemeClr val="tx1"/>
                                    </a:solidFill>
                                    <a:latin typeface="Cambria Math" panose="02040503050406030204" pitchFamily="18" charset="0"/>
                                    <a:ea typeface="Cambria Math" panose="02040503050406030204" pitchFamily="18" charset="0"/>
                                  </a:rPr>
                                  <m:t>𝑜</m:t>
                                </m:r>
                              </m:e>
                              <m:sub>
                                <m:r>
                                  <a:rPr kumimoji="1" lang="en-US" altLang="ja-JP" sz="2000" b="0" i="1" smtClean="0">
                                    <a:solidFill>
                                      <a:schemeClr val="tx1"/>
                                    </a:solidFill>
                                    <a:latin typeface="Cambria Math" panose="02040503050406030204" pitchFamily="18" charset="0"/>
                                    <a:ea typeface="Cambria Math" panose="02040503050406030204" pitchFamily="18" charset="0"/>
                                  </a:rPr>
                                  <m:t>𝑗</m:t>
                                </m:r>
                              </m:sub>
                            </m:sSub>
                            <m:r>
                              <a:rPr kumimoji="1" lang="en-US" altLang="ja-JP" sz="2000" b="0" i="1" smtClean="0">
                                <a:solidFill>
                                  <a:schemeClr val="tx1"/>
                                </a:solidFill>
                                <a:latin typeface="Cambria Math" panose="02040503050406030204" pitchFamily="18" charset="0"/>
                                <a:ea typeface="Cambria Math" panose="02040503050406030204" pitchFamily="18" charset="0"/>
                              </a:rPr>
                              <m:t>, </m:t>
                            </m:r>
                            <m:r>
                              <a:rPr kumimoji="1" lang="en-US" altLang="ja-JP" sz="2000" b="0" i="1" smtClean="0">
                                <a:solidFill>
                                  <a:schemeClr val="tx1"/>
                                </a:solidFill>
                                <a:latin typeface="Cambria Math" panose="02040503050406030204" pitchFamily="18" charset="0"/>
                                <a:ea typeface="Cambria Math" panose="02040503050406030204" pitchFamily="18" charset="0"/>
                              </a:rPr>
                              <m:t>𝑑𝑖𝑠𝑡</m:t>
                            </m:r>
                            <m:d>
                              <m:dPr>
                                <m:ctrlPr>
                                  <a:rPr kumimoji="1" lang="en-US" altLang="ja-JP" sz="2000" i="1" smtClean="0">
                                    <a:solidFill>
                                      <a:schemeClr val="tx1"/>
                                    </a:solidFill>
                                    <a:latin typeface="Cambria Math" panose="02040503050406030204" pitchFamily="18" charset="0"/>
                                    <a:ea typeface="Cambria Math" panose="02040503050406030204" pitchFamily="18" charset="0"/>
                                  </a:rPr>
                                </m:ctrlPr>
                              </m:dPr>
                              <m:e>
                                <m:r>
                                  <a:rPr kumimoji="1" lang="en-US" altLang="ja-JP" sz="2000" b="0" i="1" smtClean="0">
                                    <a:solidFill>
                                      <a:schemeClr val="tx1"/>
                                    </a:solidFill>
                                    <a:latin typeface="Cambria Math" panose="02040503050406030204" pitchFamily="18" charset="0"/>
                                    <a:ea typeface="Cambria Math" panose="02040503050406030204" pitchFamily="18" charset="0"/>
                                  </a:rPr>
                                  <m:t>𝑝</m:t>
                                </m:r>
                                <m:r>
                                  <a:rPr kumimoji="1" lang="en-US" altLang="ja-JP" sz="2000" b="0" i="1" smtClean="0">
                                    <a:solidFill>
                                      <a:schemeClr val="tx1"/>
                                    </a:solidFill>
                                    <a:latin typeface="Cambria Math" panose="02040503050406030204" pitchFamily="18" charset="0"/>
                                    <a:ea typeface="Cambria Math" panose="02040503050406030204" pitchFamily="18" charset="0"/>
                                  </a:rPr>
                                  <m:t>,</m:t>
                                </m:r>
                                <m:sSup>
                                  <m:sSupPr>
                                    <m:ctrlPr>
                                      <a:rPr kumimoji="1" lang="en-US" altLang="ja-JP" sz="2000" i="1" smtClean="0">
                                        <a:solidFill>
                                          <a:schemeClr val="tx1"/>
                                        </a:solidFill>
                                        <a:latin typeface="Cambria Math" panose="02040503050406030204" pitchFamily="18" charset="0"/>
                                        <a:ea typeface="Cambria Math" panose="02040503050406030204" pitchFamily="18" charset="0"/>
                                      </a:rPr>
                                    </m:ctrlPr>
                                  </m:sSupPr>
                                  <m:e>
                                    <m:r>
                                      <a:rPr kumimoji="1" lang="en-US" altLang="ja-JP" sz="2000" b="0" i="1" smtClean="0">
                                        <a:solidFill>
                                          <a:schemeClr val="tx1"/>
                                        </a:solidFill>
                                        <a:latin typeface="Cambria Math" panose="02040503050406030204" pitchFamily="18" charset="0"/>
                                        <a:ea typeface="Cambria Math" panose="02040503050406030204" pitchFamily="18" charset="0"/>
                                      </a:rPr>
                                      <m:t>𝑝</m:t>
                                    </m:r>
                                  </m:e>
                                  <m:sup>
                                    <m:r>
                                      <a:rPr kumimoji="1" lang="en-US" altLang="ja-JP" sz="2000" b="0" i="1" smtClean="0">
                                        <a:solidFill>
                                          <a:schemeClr val="tx1"/>
                                        </a:solidFill>
                                        <a:latin typeface="Cambria Math" panose="02040503050406030204" pitchFamily="18" charset="0"/>
                                        <a:ea typeface="Cambria Math" panose="02040503050406030204" pitchFamily="18" charset="0"/>
                                      </a:rPr>
                                      <m:t>′</m:t>
                                    </m:r>
                                  </m:sup>
                                </m:sSup>
                              </m:e>
                            </m:d>
                            <m:r>
                              <a:rPr kumimoji="1" lang="en-US" altLang="ja-JP" sz="2000" b="0" i="1" smtClean="0">
                                <a:solidFill>
                                  <a:schemeClr val="tx1"/>
                                </a:solidFill>
                                <a:latin typeface="Cambria Math" panose="02040503050406030204" pitchFamily="18" charset="0"/>
                                <a:ea typeface="Cambria Math" panose="02040503050406030204" pitchFamily="18" charset="0"/>
                              </a:rPr>
                              <m:t>≤</m:t>
                            </m:r>
                            <m:r>
                              <a:rPr kumimoji="1" lang="en-US" altLang="ja-JP" sz="2000" b="0" i="1" smtClean="0">
                                <a:solidFill>
                                  <a:schemeClr val="tx1"/>
                                </a:solidFill>
                                <a:latin typeface="Cambria Math" panose="02040503050406030204" pitchFamily="18" charset="0"/>
                                <a:ea typeface="Cambria Math" panose="02040503050406030204" pitchFamily="18" charset="0"/>
                              </a:rPr>
                              <m:t>𝑟</m:t>
                            </m:r>
                          </m:e>
                        </m:d>
                      </m:e>
                    </m:d>
                  </m:oMath>
                </a14:m>
                <a:endParaRPr kumimoji="1" lang="en-US" altLang="ja-JP" sz="2000" dirty="0" smtClean="0">
                  <a:solidFill>
                    <a:schemeClr val="tx1"/>
                  </a:solidFill>
                </a:endParaRPr>
              </a:p>
              <a:p>
                <a:pPr marL="342900" indent="-342900">
                  <a:lnSpc>
                    <a:spcPts val="3500"/>
                  </a:lnSpc>
                  <a:buFont typeface="Arial" panose="020B0604020202020204" pitchFamily="34" charset="0"/>
                  <a:buChar char="•"/>
                </a:pPr>
                <a14:m>
                  <m:oMath xmlns:m="http://schemas.openxmlformats.org/officeDocument/2006/math">
                    <m:r>
                      <a:rPr lang="en-US" altLang="ja-JP" sz="2000" i="1">
                        <a:latin typeface="Cambria Math" panose="02040503050406030204" pitchFamily="18" charset="0"/>
                        <a:ea typeface="Cambria Math" panose="02040503050406030204" pitchFamily="18" charset="0"/>
                      </a:rPr>
                      <m:t>𝑑𝑖𝑠𝑡</m:t>
                    </m:r>
                    <m:d>
                      <m:dPr>
                        <m:ctrlPr>
                          <a:rPr lang="en-US" altLang="ja-JP" sz="2000" i="1">
                            <a:latin typeface="Cambria Math" panose="02040503050406030204" pitchFamily="18" charset="0"/>
                            <a:ea typeface="Cambria Math" panose="02040503050406030204" pitchFamily="18" charset="0"/>
                          </a:rPr>
                        </m:ctrlPr>
                      </m:dPr>
                      <m:e>
                        <m:r>
                          <a:rPr lang="en-US" altLang="ja-JP" sz="2000" b="0" i="1" smtClean="0">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m:t>
                        </m:r>
                      </m:e>
                    </m:d>
                  </m:oMath>
                </a14:m>
                <a:r>
                  <a:rPr kumimoji="1" lang="en-US" altLang="ja-JP" sz="2000" dirty="0" smtClean="0">
                    <a:solidFill>
                      <a:schemeClr val="tx1"/>
                    </a:solidFill>
                  </a:rPr>
                  <a:t> evaluates the Euclidean distance.</a:t>
                </a: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411490" y="2792807"/>
                <a:ext cx="7037030" cy="1438855"/>
              </a:xfrm>
              <a:prstGeom prst="rect">
                <a:avLst/>
              </a:prstGeom>
              <a:blipFill>
                <a:blip r:embed="rId4"/>
                <a:stretch>
                  <a:fillRect l="-1386" t="-424" b="-33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411490" y="4458092"/>
                <a:ext cx="5298430" cy="1438855"/>
              </a:xfrm>
              <a:prstGeom prst="rect">
                <a:avLst/>
              </a:prstGeom>
              <a:noFill/>
            </p:spPr>
            <p:txBody>
              <a:bodyPr wrap="square" rtlCol="0">
                <a:spAutoFit/>
              </a:bodyPr>
              <a:lstStyle/>
              <a:p>
                <a:pPr>
                  <a:lnSpc>
                    <a:spcPts val="3500"/>
                  </a:lnSpc>
                </a:pPr>
                <a:r>
                  <a:rPr lang="en-US" altLang="ja-JP" sz="2400" b="1" dirty="0" smtClean="0">
                    <a:solidFill>
                      <a:srgbClr val="002060"/>
                    </a:solidFill>
                  </a:rPr>
                  <a:t>Output </a:t>
                </a:r>
                <a:r>
                  <a:rPr lang="en-US" altLang="ja-JP" sz="2000" b="1" dirty="0" smtClean="0">
                    <a:solidFill>
                      <a:srgbClr val="002060"/>
                    </a:solidFill>
                  </a:rPr>
                  <a:t>(the </a:t>
                </a:r>
                <a:r>
                  <a:rPr lang="en-US" altLang="ja-JP" sz="2000" b="1" u="sng" dirty="0" smtClean="0">
                    <a:solidFill>
                      <a:srgbClr val="002060"/>
                    </a:solidFill>
                  </a:rPr>
                  <a:t>M</a:t>
                </a:r>
                <a:r>
                  <a:rPr lang="en-US" altLang="ja-JP" sz="2000" b="1" dirty="0" smtClean="0">
                    <a:solidFill>
                      <a:srgbClr val="002060"/>
                    </a:solidFill>
                  </a:rPr>
                  <a:t>ost </a:t>
                </a:r>
                <a:r>
                  <a:rPr lang="en-US" altLang="ja-JP" sz="2000" b="1" u="sng" dirty="0" smtClean="0">
                    <a:solidFill>
                      <a:srgbClr val="002060"/>
                    </a:solidFill>
                  </a:rPr>
                  <a:t>I</a:t>
                </a:r>
                <a:r>
                  <a:rPr lang="en-US" altLang="ja-JP" sz="2000" b="1" dirty="0" smtClean="0">
                    <a:solidFill>
                      <a:srgbClr val="002060"/>
                    </a:solidFill>
                  </a:rPr>
                  <a:t>nteractive </a:t>
                </a:r>
                <a:r>
                  <a:rPr lang="en-US" altLang="ja-JP" sz="2000" b="1" u="sng" dirty="0" smtClean="0">
                    <a:solidFill>
                      <a:srgbClr val="002060"/>
                    </a:solidFill>
                  </a:rPr>
                  <a:t>O</a:t>
                </a:r>
                <a:r>
                  <a:rPr lang="en-US" altLang="ja-JP" sz="2000" b="1" dirty="0" smtClean="0">
                    <a:solidFill>
                      <a:srgbClr val="002060"/>
                    </a:solidFill>
                  </a:rPr>
                  <a:t>bject)</a:t>
                </a:r>
                <a:r>
                  <a:rPr lang="en-US" altLang="ja-JP" sz="2400" b="1" dirty="0" smtClean="0">
                    <a:solidFill>
                      <a:srgbClr val="002060"/>
                    </a:solidFill>
                  </a:rPr>
                  <a:t>:</a:t>
                </a:r>
                <a:endParaRPr kumimoji="1" lang="en-US" altLang="ja-JP" sz="2400" b="1" dirty="0" smtClean="0">
                  <a:solidFill>
                    <a:srgbClr val="002060"/>
                  </a:solidFill>
                </a:endParaRPr>
              </a:p>
              <a:p>
                <a:pPr>
                  <a:lnSpc>
                    <a:spcPts val="3500"/>
                  </a:lnSpc>
                </a:pPr>
                <a14:m>
                  <m:oMath xmlns:m="http://schemas.openxmlformats.org/officeDocument/2006/math">
                    <m:sSup>
                      <m:sSupPr>
                        <m:ctrlPr>
                          <a:rPr kumimoji="1" lang="en-US" altLang="ja-JP" sz="2000" b="0" i="1" smtClean="0">
                            <a:solidFill>
                              <a:schemeClr val="tx1"/>
                            </a:solidFill>
                            <a:latin typeface="Cambria Math" panose="02040503050406030204" pitchFamily="18" charset="0"/>
                          </a:rPr>
                        </m:ctrlPr>
                      </m:sSupPr>
                      <m:e>
                        <m:r>
                          <a:rPr kumimoji="1" lang="en-US" altLang="ja-JP" sz="2000" b="0" i="1" smtClean="0">
                            <a:solidFill>
                              <a:schemeClr val="tx1"/>
                            </a:solidFill>
                            <a:latin typeface="Cambria Math" panose="02040503050406030204" pitchFamily="18" charset="0"/>
                          </a:rPr>
                          <m:t>𝑜</m:t>
                        </m:r>
                      </m:e>
                      <m:sup>
                        <m:r>
                          <a:rPr kumimoji="1" lang="en-US" altLang="ja-JP" sz="2000" b="0" i="1" smtClean="0">
                            <a:solidFill>
                              <a:schemeClr val="tx1"/>
                            </a:solidFill>
                            <a:latin typeface="Cambria Math" panose="02040503050406030204" pitchFamily="18" charset="0"/>
                          </a:rPr>
                          <m:t>∗</m:t>
                        </m:r>
                      </m:sup>
                    </m:sSup>
                    <m:r>
                      <a:rPr kumimoji="1" lang="en-US" altLang="ja-JP" sz="2000" b="0" i="1" smtClean="0">
                        <a:solidFill>
                          <a:schemeClr val="tx1"/>
                        </a:solidFill>
                        <a:latin typeface="Cambria Math" panose="02040503050406030204" pitchFamily="18" charset="0"/>
                      </a:rPr>
                      <m:t>=</m:t>
                    </m:r>
                    <m:r>
                      <m:rPr>
                        <m:sty m:val="p"/>
                      </m:rPr>
                      <a:rPr kumimoji="1" lang="en-US" altLang="ja-JP" sz="2000" b="0" i="0" smtClean="0">
                        <a:solidFill>
                          <a:schemeClr val="tx1"/>
                        </a:solidFill>
                        <a:latin typeface="Cambria Math" panose="02040503050406030204" pitchFamily="18" charset="0"/>
                      </a:rPr>
                      <m:t>argma</m:t>
                    </m:r>
                    <m:sSub>
                      <m:sSubPr>
                        <m:ctrlPr>
                          <a:rPr kumimoji="1" lang="en-US" altLang="ja-JP" sz="2000" b="0" i="1" smtClean="0">
                            <a:solidFill>
                              <a:schemeClr val="tx1"/>
                            </a:solidFill>
                            <a:latin typeface="Cambria Math" panose="02040503050406030204" pitchFamily="18" charset="0"/>
                          </a:rPr>
                        </m:ctrlPr>
                      </m:sSubPr>
                      <m:e>
                        <m:r>
                          <m:rPr>
                            <m:sty m:val="p"/>
                          </m:rPr>
                          <a:rPr kumimoji="1" lang="en-US" altLang="ja-JP" sz="2000" b="0" i="0" smtClean="0">
                            <a:solidFill>
                              <a:schemeClr val="tx1"/>
                            </a:solidFill>
                            <a:latin typeface="Cambria Math" panose="02040503050406030204" pitchFamily="18" charset="0"/>
                          </a:rPr>
                          <m:t>x</m:t>
                        </m:r>
                      </m:e>
                      <m:sub>
                        <m:r>
                          <a:rPr kumimoji="1" lang="en-US" altLang="ja-JP" sz="2000" b="0" i="1" smtClean="0">
                            <a:solidFill>
                              <a:schemeClr val="tx1"/>
                            </a:solidFill>
                            <a:latin typeface="Cambria Math" panose="02040503050406030204" pitchFamily="18" charset="0"/>
                          </a:rPr>
                          <m:t>𝑂</m:t>
                        </m:r>
                      </m:sub>
                    </m:sSub>
                    <m:r>
                      <a:rPr kumimoji="1" lang="en-US" altLang="ja-JP" sz="2000" b="0" i="1" smtClean="0">
                        <a:solidFill>
                          <a:schemeClr val="tx1"/>
                        </a:solidFill>
                        <a:latin typeface="Cambria Math" panose="02040503050406030204" pitchFamily="18" charset="0"/>
                      </a:rPr>
                      <m:t> </m:t>
                    </m:r>
                    <m:r>
                      <a:rPr kumimoji="1" lang="en-US" altLang="ja-JP" sz="2000" b="0" i="1" smtClean="0">
                        <a:solidFill>
                          <a:schemeClr val="tx1"/>
                        </a:solidFill>
                        <a:latin typeface="Cambria Math" panose="02040503050406030204" pitchFamily="18" charset="0"/>
                      </a:rPr>
                      <m:t>𝜏</m:t>
                    </m:r>
                    <m:d>
                      <m:dPr>
                        <m:ctrlPr>
                          <a:rPr kumimoji="1" lang="en-US" altLang="ja-JP" sz="2000" i="1" smtClean="0">
                            <a:solidFill>
                              <a:schemeClr val="tx1"/>
                            </a:solidFill>
                            <a:latin typeface="Cambria Math" panose="02040503050406030204" pitchFamily="18" charset="0"/>
                          </a:rPr>
                        </m:ctrlPr>
                      </m:dPr>
                      <m:e>
                        <m:sSub>
                          <m:sSubPr>
                            <m:ctrlPr>
                              <a:rPr kumimoji="1" lang="en-US" altLang="ja-JP" sz="200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𝑜</m:t>
                            </m:r>
                          </m:e>
                          <m:sub>
                            <m:r>
                              <a:rPr kumimoji="1" lang="en-US" altLang="ja-JP" sz="2000" b="0" i="1" smtClean="0">
                                <a:solidFill>
                                  <a:schemeClr val="tx1"/>
                                </a:solidFill>
                                <a:latin typeface="Cambria Math" panose="02040503050406030204" pitchFamily="18" charset="0"/>
                              </a:rPr>
                              <m:t>𝑖</m:t>
                            </m:r>
                          </m:sub>
                        </m:sSub>
                      </m:e>
                    </m:d>
                  </m:oMath>
                </a14:m>
                <a:r>
                  <a:rPr kumimoji="1" lang="en-US" altLang="ja-JP" sz="2000" dirty="0" smtClean="0">
                    <a:solidFill>
                      <a:schemeClr val="tx1"/>
                    </a:solidFill>
                  </a:rPr>
                  <a:t> </a:t>
                </a:r>
                <a:r>
                  <a:rPr kumimoji="1" lang="en-US" altLang="ja-JP" sz="1600" dirty="0" smtClean="0">
                    <a:solidFill>
                      <a:schemeClr val="tx1"/>
                    </a:solidFill>
                  </a:rPr>
                  <a:t>&lt;- the </a:t>
                </a:r>
                <a:r>
                  <a:rPr kumimoji="1" lang="en-US" altLang="ja-JP" sz="1600" u="sng" dirty="0" smtClean="0">
                    <a:solidFill>
                      <a:schemeClr val="tx1"/>
                    </a:solidFill>
                  </a:rPr>
                  <a:t>M</a:t>
                </a:r>
                <a:r>
                  <a:rPr kumimoji="1" lang="en-US" altLang="ja-JP" sz="1600" dirty="0" smtClean="0">
                    <a:solidFill>
                      <a:schemeClr val="tx1"/>
                    </a:solidFill>
                  </a:rPr>
                  <a:t>ost </a:t>
                </a:r>
                <a:r>
                  <a:rPr lang="en-US" altLang="ja-JP" sz="1600" u="sng" dirty="0"/>
                  <a:t>I</a:t>
                </a:r>
                <a:r>
                  <a:rPr kumimoji="1" lang="en-US" altLang="ja-JP" sz="1600" dirty="0" smtClean="0">
                    <a:solidFill>
                      <a:schemeClr val="tx1"/>
                    </a:solidFill>
                  </a:rPr>
                  <a:t>nteractive </a:t>
                </a:r>
                <a:r>
                  <a:rPr kumimoji="1" lang="en-US" altLang="ja-JP" sz="1600" u="sng" dirty="0" smtClean="0">
                    <a:solidFill>
                      <a:schemeClr val="tx1"/>
                    </a:solidFill>
                  </a:rPr>
                  <a:t>O</a:t>
                </a:r>
                <a:r>
                  <a:rPr kumimoji="1" lang="en-US" altLang="ja-JP" sz="1600" dirty="0" smtClean="0">
                    <a:solidFill>
                      <a:schemeClr val="tx1"/>
                    </a:solidFill>
                  </a:rPr>
                  <a:t>bject</a:t>
                </a:r>
              </a:p>
              <a:p>
                <a:pPr>
                  <a:lnSpc>
                    <a:spcPts val="3500"/>
                  </a:lnSpc>
                </a:pPr>
                <a:r>
                  <a:rPr lang="en-US" altLang="ja-JP" sz="1600" dirty="0" smtClean="0">
                    <a:solidFill>
                      <a:schemeClr val="bg1">
                        <a:lumMod val="50000"/>
                      </a:schemeClr>
                    </a:solidFill>
                  </a:rPr>
                  <a:t>(Top-k version is also available, see our paper.)</a:t>
                </a:r>
                <a:endParaRPr kumimoji="1" lang="en-US" altLang="ja-JP" sz="1600" dirty="0" smtClean="0">
                  <a:solidFill>
                    <a:schemeClr val="bg1">
                      <a:lumMod val="50000"/>
                    </a:schemeClr>
                  </a:solidFill>
                </a:endParaRP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411490" y="4458092"/>
                <a:ext cx="5298430" cy="1438855"/>
              </a:xfrm>
              <a:prstGeom prst="rect">
                <a:avLst/>
              </a:prstGeom>
              <a:blipFill>
                <a:blip r:embed="rId5"/>
                <a:stretch>
                  <a:fillRect l="-1841" t="-424"/>
                </a:stretch>
              </a:blipFill>
            </p:spPr>
            <p:txBody>
              <a:bodyPr/>
              <a:lstStyle/>
              <a:p>
                <a:r>
                  <a:rPr lang="ja-JP" altLang="en-US">
                    <a:noFill/>
                  </a:rPr>
                  <a:t> </a:t>
                </a:r>
              </a:p>
            </p:txBody>
          </p:sp>
        </mc:Fallback>
      </mc:AlternateContent>
      <p:sp>
        <p:nvSpPr>
          <p:cNvPr id="3" name="楕円 2"/>
          <p:cNvSpPr/>
          <p:nvPr/>
        </p:nvSpPr>
        <p:spPr>
          <a:xfrm>
            <a:off x="7669320" y="277958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7821720" y="293198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7974120" y="308438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8126520" y="323678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8278920" y="338918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8431320" y="354158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8583720" y="369398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8736120" y="384638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p:nvSpPr>
        <p:spPr>
          <a:xfrm>
            <a:off x="8888520" y="399878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8637720" y="4000340"/>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8583720" y="344318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8637720" y="328118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8494920" y="405278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8834520" y="326832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8126520" y="3467598"/>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8977320" y="321432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8410406" y="417781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9040920" y="415118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986920" y="4292382"/>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9234182" y="4184382"/>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9294210" y="4324110"/>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8923320" y="4432110"/>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7920120" y="280085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7875720" y="2648459"/>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7912847" y="247293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7848720" y="315016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7713720" y="319238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7489920" y="276170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9493500" y="4378110"/>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9692790" y="4400382"/>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9731355" y="23032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9623355" y="24112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9829755" y="2580931"/>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9883755" y="24556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10036155" y="26080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10188555" y="27604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10340955" y="29128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10493355" y="30652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10645755" y="32176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10798155" y="33700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10950555" y="35224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11102955" y="36748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p:cNvSpPr/>
          <p:nvPr/>
        </p:nvSpPr>
        <p:spPr>
          <a:xfrm>
            <a:off x="10906155" y="36748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10690155" y="344417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10744155" y="311174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10814671" y="280816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p:nvSpPr>
        <p:spPr>
          <a:xfrm>
            <a:off x="10537755" y="35224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11255355" y="38272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10036155" y="238047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10144155" y="221649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9472629" y="23572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10394955" y="35764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10223355" y="35224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10340955" y="373974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10394955" y="38812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p:cNvSpPr/>
          <p:nvPr/>
        </p:nvSpPr>
        <p:spPr>
          <a:xfrm>
            <a:off x="10277355" y="39892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10066155" y="360756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矢印コネクタ 65"/>
          <p:cNvCxnSpPr/>
          <p:nvPr/>
        </p:nvCxnSpPr>
        <p:spPr>
          <a:xfrm flipH="1">
            <a:off x="9839355" y="4115165"/>
            <a:ext cx="409775" cy="2880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p:cNvSpPr txBox="1"/>
              <p:nvPr/>
            </p:nvSpPr>
            <p:spPr>
              <a:xfrm>
                <a:off x="9955557" y="4230030"/>
                <a:ext cx="382800"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m:t>
                      </m:r>
                    </m:oMath>
                  </m:oMathPara>
                </a14:m>
                <a:endParaRPr kumimoji="1" lang="ja-JP" altLang="en-US" dirty="0"/>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9955557" y="4230030"/>
                <a:ext cx="382800" cy="369397"/>
              </a:xfrm>
              <a:prstGeom prst="rect">
                <a:avLst/>
              </a:prstGeom>
              <a:blipFill>
                <a:blip r:embed="rId6"/>
                <a:stretch>
                  <a:fillRect/>
                </a:stretch>
              </a:blipFill>
            </p:spPr>
            <p:txBody>
              <a:bodyPr/>
              <a:lstStyle/>
              <a:p>
                <a:r>
                  <a:rPr lang="ja-JP" altLang="en-US">
                    <a:noFill/>
                  </a:rPr>
                  <a:t> </a:t>
                </a:r>
              </a:p>
            </p:txBody>
          </p:sp>
        </mc:Fallback>
      </mc:AlternateContent>
      <p:sp>
        <p:nvSpPr>
          <p:cNvPr id="69" name="楕円 68"/>
          <p:cNvSpPr/>
          <p:nvPr/>
        </p:nvSpPr>
        <p:spPr>
          <a:xfrm>
            <a:off x="9894555" y="358598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p:cNvSpPr/>
          <p:nvPr/>
        </p:nvSpPr>
        <p:spPr>
          <a:xfrm>
            <a:off x="9765648" y="369825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p:cNvSpPr/>
          <p:nvPr/>
        </p:nvSpPr>
        <p:spPr>
          <a:xfrm>
            <a:off x="9592155" y="3682248"/>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p:cNvSpPr/>
          <p:nvPr/>
        </p:nvSpPr>
        <p:spPr>
          <a:xfrm>
            <a:off x="9704355" y="2698351"/>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p:cNvSpPr/>
          <p:nvPr/>
        </p:nvSpPr>
        <p:spPr>
          <a:xfrm>
            <a:off x="9758355" y="284724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p:cNvSpPr/>
          <p:nvPr/>
        </p:nvSpPr>
        <p:spPr>
          <a:xfrm>
            <a:off x="9692790" y="299273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p:cNvSpPr/>
          <p:nvPr/>
        </p:nvSpPr>
        <p:spPr>
          <a:xfrm>
            <a:off x="10717155" y="2939124"/>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1702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Problem definition</a:t>
            </a:r>
            <a:r>
              <a:rPr kumimoji="1" lang="en-US" altLang="ja-JP" sz="2400" b="0" dirty="0" smtClean="0"/>
              <a:t>: </a:t>
            </a:r>
            <a:r>
              <a:rPr lang="en-US" altLang="ja-JP" sz="2400" b="0" dirty="0"/>
              <a:t>I</a:t>
            </a:r>
            <a:r>
              <a:rPr lang="en-US" altLang="ja-JP" sz="2400" b="0" dirty="0" smtClean="0"/>
              <a:t>nterpretation</a:t>
            </a:r>
            <a:r>
              <a:rPr kumimoji="1" lang="en-US" altLang="ja-JP" sz="2400" b="0" dirty="0" smtClean="0"/>
              <a:t> by discrete math</a:t>
            </a:r>
            <a:endParaRPr kumimoji="1" lang="ja-JP" altLang="en-US" sz="2400" b="0" dirty="0"/>
          </a:p>
        </p:txBody>
      </p:sp>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5</a:t>
            </a:fld>
            <a:endParaRPr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411492" y="1129206"/>
                <a:ext cx="9910678" cy="2336537"/>
              </a:xfrm>
              <a:prstGeom prst="rect">
                <a:avLst/>
              </a:prstGeom>
              <a:noFill/>
            </p:spPr>
            <p:txBody>
              <a:bodyPr wrap="square" rtlCol="0">
                <a:spAutoFit/>
              </a:bodyPr>
              <a:lstStyle/>
              <a:p>
                <a:pPr>
                  <a:lnSpc>
                    <a:spcPts val="3500"/>
                  </a:lnSpc>
                </a:pPr>
                <a:r>
                  <a:rPr kumimoji="1" lang="en-US" altLang="ja-JP" sz="2400" b="1" dirty="0" smtClean="0">
                    <a:solidFill>
                      <a:srgbClr val="002060"/>
                    </a:solidFill>
                  </a:rPr>
                  <a:t>Representation by an undirected graph </a:t>
                </a:r>
                <a:r>
                  <a:rPr kumimoji="1" lang="en-US" altLang="ja-JP" b="1" dirty="0" smtClean="0">
                    <a:solidFill>
                      <a:srgbClr val="002060"/>
                    </a:solidFill>
                  </a:rPr>
                  <a:t>(interaction graph)</a:t>
                </a:r>
              </a:p>
              <a:p>
                <a:pPr marL="457200" indent="-457200">
                  <a:lnSpc>
                    <a:spcPts val="3500"/>
                  </a:lnSpc>
                  <a:buFont typeface="Arial" panose="020B0604020202020204" pitchFamily="34" charset="0"/>
                  <a:buChar char="•"/>
                </a:pPr>
                <a:r>
                  <a:rPr kumimoji="1" lang="en-US" altLang="ja-JP" sz="2000" dirty="0" smtClean="0"/>
                  <a:t>Vertex = Object</a:t>
                </a:r>
              </a:p>
              <a:p>
                <a:pPr marL="457200" indent="-457200">
                  <a:lnSpc>
                    <a:spcPts val="3500"/>
                  </a:lnSpc>
                  <a:buFont typeface="Arial" panose="020B0604020202020204" pitchFamily="34" charset="0"/>
                  <a:buChar char="•"/>
                </a:pPr>
                <a:r>
                  <a:rPr kumimoji="1" lang="en-US" altLang="ja-JP" sz="2000" dirty="0" smtClean="0"/>
                  <a:t>Edge = Interaction </a:t>
                </a:r>
                <a:r>
                  <a:rPr kumimoji="1" lang="en-US" altLang="ja-JP" sz="1600" dirty="0" smtClean="0"/>
                  <a:t>(i.e., there is a pair of points </a:t>
                </a:r>
                <a14:m>
                  <m:oMath xmlns:m="http://schemas.openxmlformats.org/officeDocument/2006/math">
                    <m:sSubSup>
                      <m:sSubSupPr>
                        <m:ctrlPr>
                          <a:rPr kumimoji="1" lang="en-US" altLang="ja-JP" sz="1600" b="0" i="1" smtClean="0">
                            <a:latin typeface="Cambria Math" panose="02040503050406030204" pitchFamily="18" charset="0"/>
                          </a:rPr>
                        </m:ctrlPr>
                      </m:sSubSupPr>
                      <m:e>
                        <m:r>
                          <a:rPr kumimoji="1" lang="en-US" altLang="ja-JP" sz="1600" b="0" i="1" smtClean="0">
                            <a:latin typeface="Cambria Math" panose="02040503050406030204" pitchFamily="18" charset="0"/>
                          </a:rPr>
                          <m:t>𝑝</m:t>
                        </m:r>
                      </m:e>
                      <m:sub>
                        <m:r>
                          <a:rPr kumimoji="1" lang="en-US" altLang="ja-JP" sz="1600" b="0" i="1" smtClean="0">
                            <a:latin typeface="Cambria Math" panose="02040503050406030204" pitchFamily="18" charset="0"/>
                          </a:rPr>
                          <m:t>𝑖</m:t>
                        </m:r>
                      </m:sub>
                      <m:sup>
                        <m:r>
                          <a:rPr kumimoji="1" lang="en-US" altLang="ja-JP" sz="1600" b="0" i="1" smtClean="0">
                            <a:latin typeface="Cambria Math" panose="02040503050406030204" pitchFamily="18" charset="0"/>
                          </a:rPr>
                          <m:t>𝑗</m:t>
                        </m:r>
                      </m:sup>
                    </m:sSubSup>
                    <m:r>
                      <a:rPr kumimoji="1" lang="en-US" altLang="ja-JP" sz="1600" b="0" i="1" smtClean="0">
                        <a:latin typeface="Cambria Math" panose="02040503050406030204" pitchFamily="18" charset="0"/>
                      </a:rPr>
                      <m:t>, </m:t>
                    </m:r>
                    <m:sSubSup>
                      <m:sSubSupPr>
                        <m:ctrlPr>
                          <a:rPr kumimoji="1" lang="en-US" altLang="ja-JP" sz="1600" b="0" i="1" smtClean="0">
                            <a:latin typeface="Cambria Math" panose="02040503050406030204" pitchFamily="18" charset="0"/>
                          </a:rPr>
                        </m:ctrlPr>
                      </m:sSubSupPr>
                      <m:e>
                        <m:r>
                          <a:rPr kumimoji="1" lang="en-US" altLang="ja-JP" sz="1600" b="0" i="1" smtClean="0">
                            <a:latin typeface="Cambria Math" panose="02040503050406030204" pitchFamily="18" charset="0"/>
                          </a:rPr>
                          <m:t>𝑝</m:t>
                        </m:r>
                      </m:e>
                      <m:sub>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𝑖</m:t>
                            </m:r>
                          </m:e>
                          <m:sup>
                            <m:r>
                              <a:rPr kumimoji="1" lang="en-US" altLang="ja-JP" sz="1600" b="0" i="1" smtClean="0">
                                <a:latin typeface="Cambria Math" panose="02040503050406030204" pitchFamily="18" charset="0"/>
                              </a:rPr>
                              <m:t>′</m:t>
                            </m:r>
                          </m:sup>
                        </m:sSup>
                      </m:sub>
                      <m:sup>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𝑗</m:t>
                            </m:r>
                          </m:e>
                          <m:sup>
                            <m:r>
                              <a:rPr kumimoji="1" lang="en-US" altLang="ja-JP" sz="1600" b="0" i="1" smtClean="0">
                                <a:latin typeface="Cambria Math" panose="02040503050406030204" pitchFamily="18" charset="0"/>
                              </a:rPr>
                              <m:t>′</m:t>
                            </m:r>
                          </m:sup>
                        </m:sSup>
                      </m:sup>
                    </m:sSubSup>
                  </m:oMath>
                </a14:m>
                <a:r>
                  <a:rPr kumimoji="1" lang="ja-JP" altLang="en-US" sz="1600" dirty="0" smtClean="0"/>
                  <a:t> </a:t>
                </a:r>
                <a:r>
                  <a:rPr kumimoji="1" lang="en-US" altLang="ja-JP" sz="1600" dirty="0" smtClean="0"/>
                  <a:t>such that </a:t>
                </a:r>
                <a14:m>
                  <m:oMath xmlns:m="http://schemas.openxmlformats.org/officeDocument/2006/math">
                    <m:r>
                      <a:rPr kumimoji="1" lang="en-US" altLang="ja-JP" sz="1600" b="0" i="1" smtClean="0">
                        <a:latin typeface="Cambria Math" panose="02040503050406030204" pitchFamily="18" charset="0"/>
                      </a:rPr>
                      <m:t>𝑑𝑖𝑠𝑡</m:t>
                    </m:r>
                    <m:d>
                      <m:dPr>
                        <m:ctrlPr>
                          <a:rPr kumimoji="1" lang="en-US" altLang="ja-JP" sz="1600" b="0" i="1" smtClean="0">
                            <a:latin typeface="Cambria Math" panose="02040503050406030204" pitchFamily="18" charset="0"/>
                          </a:rPr>
                        </m:ctrlPr>
                      </m:dPr>
                      <m:e>
                        <m:sSubSup>
                          <m:sSubSupPr>
                            <m:ctrlPr>
                              <a:rPr kumimoji="1" lang="en-US" altLang="ja-JP" sz="1600" b="0" i="1" smtClean="0">
                                <a:latin typeface="Cambria Math" panose="02040503050406030204" pitchFamily="18" charset="0"/>
                              </a:rPr>
                            </m:ctrlPr>
                          </m:sSubSupPr>
                          <m:e>
                            <m:r>
                              <a:rPr kumimoji="1" lang="en-US" altLang="ja-JP" sz="1600" b="0" i="1" smtClean="0">
                                <a:latin typeface="Cambria Math" panose="02040503050406030204" pitchFamily="18" charset="0"/>
                              </a:rPr>
                              <m:t>𝑝</m:t>
                            </m:r>
                          </m:e>
                          <m:sub>
                            <m:r>
                              <a:rPr kumimoji="1" lang="en-US" altLang="ja-JP" sz="1600" b="0" i="1" smtClean="0">
                                <a:latin typeface="Cambria Math" panose="02040503050406030204" pitchFamily="18" charset="0"/>
                              </a:rPr>
                              <m:t>𝑖</m:t>
                            </m:r>
                          </m:sub>
                          <m:sup>
                            <m:r>
                              <a:rPr kumimoji="1" lang="en-US" altLang="ja-JP" sz="1600" b="0" i="1" smtClean="0">
                                <a:latin typeface="Cambria Math" panose="02040503050406030204" pitchFamily="18" charset="0"/>
                              </a:rPr>
                              <m:t>𝑗</m:t>
                            </m:r>
                          </m:sup>
                        </m:sSubSup>
                        <m:r>
                          <a:rPr kumimoji="1" lang="en-US" altLang="ja-JP" sz="1600" b="0" i="1" smtClean="0">
                            <a:latin typeface="Cambria Math" panose="02040503050406030204" pitchFamily="18" charset="0"/>
                          </a:rPr>
                          <m:t>,</m:t>
                        </m:r>
                        <m:sSubSup>
                          <m:sSubSupPr>
                            <m:ctrlPr>
                              <a:rPr kumimoji="1" lang="en-US" altLang="ja-JP" sz="1600" b="0" i="1" smtClean="0">
                                <a:latin typeface="Cambria Math" panose="02040503050406030204" pitchFamily="18" charset="0"/>
                              </a:rPr>
                            </m:ctrlPr>
                          </m:sSubSupPr>
                          <m:e>
                            <m:r>
                              <a:rPr kumimoji="1" lang="en-US" altLang="ja-JP" sz="1600" b="0" i="1" smtClean="0">
                                <a:latin typeface="Cambria Math" panose="02040503050406030204" pitchFamily="18" charset="0"/>
                              </a:rPr>
                              <m:t>𝑝</m:t>
                            </m:r>
                          </m:e>
                          <m:sub>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𝑖</m:t>
                                </m:r>
                              </m:e>
                              <m:sup>
                                <m:r>
                                  <a:rPr kumimoji="1" lang="en-US" altLang="ja-JP" sz="1600" b="0" i="1" smtClean="0">
                                    <a:latin typeface="Cambria Math" panose="02040503050406030204" pitchFamily="18" charset="0"/>
                                  </a:rPr>
                                  <m:t>′</m:t>
                                </m:r>
                              </m:sup>
                            </m:sSup>
                          </m:sub>
                          <m:sup>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𝑗</m:t>
                                </m:r>
                              </m:e>
                              <m:sup>
                                <m:r>
                                  <a:rPr kumimoji="1" lang="en-US" altLang="ja-JP" sz="1600" b="0" i="1" smtClean="0">
                                    <a:latin typeface="Cambria Math" panose="02040503050406030204" pitchFamily="18" charset="0"/>
                                  </a:rPr>
                                  <m:t>′</m:t>
                                </m:r>
                              </m:sup>
                            </m:sSup>
                          </m:sup>
                        </m:sSubSup>
                      </m:e>
                    </m:d>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𝑟</m:t>
                    </m:r>
                  </m:oMath>
                </a14:m>
                <a:r>
                  <a:rPr kumimoji="1" lang="en-US" altLang="ja-JP" sz="1600" dirty="0" smtClean="0"/>
                  <a:t>)</a:t>
                </a:r>
              </a:p>
              <a:p>
                <a:pPr marL="457200" indent="-457200">
                  <a:lnSpc>
                    <a:spcPts val="3500"/>
                  </a:lnSpc>
                  <a:buFont typeface="Arial" panose="020B0604020202020204" pitchFamily="34" charset="0"/>
                  <a:buChar char="•"/>
                </a:pPr>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𝑜</m:t>
                        </m:r>
                      </m:e>
                      <m:sup>
                        <m:r>
                          <a:rPr lang="en-US" altLang="ja-JP" sz="2000" b="0" i="1" smtClean="0">
                            <a:latin typeface="Cambria Math" panose="02040503050406030204" pitchFamily="18" charset="0"/>
                          </a:rPr>
                          <m:t>∗</m:t>
                        </m:r>
                      </m:sup>
                    </m:sSup>
                  </m:oMath>
                </a14:m>
                <a:r>
                  <a:rPr lang="ja-JP" altLang="en-US" sz="2000" dirty="0" smtClean="0"/>
                  <a:t> </a:t>
                </a:r>
                <a:r>
                  <a:rPr lang="en-US" altLang="ja-JP" sz="2000" dirty="0" smtClean="0"/>
                  <a:t>= the object with the maximum score = the object with the maximum degree</a:t>
                </a:r>
                <a:br>
                  <a:rPr lang="en-US" altLang="ja-JP" sz="2000" dirty="0" smtClean="0"/>
                </a:br>
                <a:r>
                  <a:rPr lang="ja-JP" altLang="en-US" sz="2000" dirty="0" smtClean="0"/>
                  <a:t>→ </a:t>
                </a:r>
                <a:r>
                  <a:rPr lang="en-US" altLang="ja-JP" sz="2200" dirty="0" smtClean="0">
                    <a:solidFill>
                      <a:srgbClr val="FF0000"/>
                    </a:solidFill>
                  </a:rPr>
                  <a:t>An important object for </a:t>
                </a:r>
                <a:r>
                  <a:rPr lang="en-US" altLang="ja-JP" sz="2200" dirty="0">
                    <a:solidFill>
                      <a:srgbClr val="FF0000"/>
                    </a:solidFill>
                  </a:rPr>
                  <a:t>network </a:t>
                </a:r>
                <a:r>
                  <a:rPr lang="en-US" altLang="ja-JP" sz="2200" dirty="0" smtClean="0">
                    <a:solidFill>
                      <a:srgbClr val="FF0000"/>
                    </a:solidFill>
                  </a:rPr>
                  <a:t>functionality (i.e., hub)</a:t>
                </a:r>
                <a:endParaRPr kumimoji="1" lang="ja-JP" altLang="en-US" sz="2200" b="1" dirty="0">
                  <a:solidFill>
                    <a:srgbClr val="FF0000"/>
                  </a:solidFill>
                </a:endParaRP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411492" y="1129206"/>
                <a:ext cx="9910678" cy="2336537"/>
              </a:xfrm>
              <a:prstGeom prst="rect">
                <a:avLst/>
              </a:prstGeom>
              <a:blipFill>
                <a:blip r:embed="rId3"/>
                <a:stretch>
                  <a:fillRect l="-985" t="-260" b="-23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楕円 5"/>
              <p:cNvSpPr/>
              <p:nvPr/>
            </p:nvSpPr>
            <p:spPr>
              <a:xfrm>
                <a:off x="5525608" y="4438080"/>
                <a:ext cx="540000" cy="540000"/>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6000" bIns="108000"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𝑜</m:t>
                          </m:r>
                        </m:e>
                        <m:sub>
                          <m:r>
                            <a:rPr kumimoji="1" lang="en-US" altLang="ja-JP" sz="2000" b="0" i="1" smtClean="0">
                              <a:solidFill>
                                <a:schemeClr val="tx1"/>
                              </a:solidFill>
                              <a:latin typeface="Cambria Math" panose="02040503050406030204" pitchFamily="18" charset="0"/>
                            </a:rPr>
                            <m:t>8</m:t>
                          </m:r>
                        </m:sub>
                      </m:sSub>
                    </m:oMath>
                  </m:oMathPara>
                </a14:m>
                <a:endParaRPr kumimoji="1" lang="ja-JP" altLang="en-US" sz="2000" dirty="0">
                  <a:solidFill>
                    <a:schemeClr val="tx1"/>
                  </a:solidFill>
                </a:endParaRPr>
              </a:p>
            </p:txBody>
          </p:sp>
        </mc:Choice>
        <mc:Fallback xmlns="">
          <p:sp>
            <p:nvSpPr>
              <p:cNvPr id="6" name="楕円 5"/>
              <p:cNvSpPr>
                <a:spLocks noRot="1" noChangeAspect="1" noMove="1" noResize="1" noEditPoints="1" noAdjustHandles="1" noChangeArrowheads="1" noChangeShapeType="1" noTextEdit="1"/>
              </p:cNvSpPr>
              <p:nvPr/>
            </p:nvSpPr>
            <p:spPr>
              <a:xfrm>
                <a:off x="5525608" y="4438080"/>
                <a:ext cx="540000" cy="540000"/>
              </a:xfrm>
              <a:prstGeom prst="ellipse">
                <a:avLst/>
              </a:prstGeom>
              <a:blipFill>
                <a:blip r:embed="rId4"/>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p:cNvSpPr/>
              <p:nvPr/>
            </p:nvSpPr>
            <p:spPr>
              <a:xfrm>
                <a:off x="4279033" y="4978080"/>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6000" bIns="108000"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𝑜</m:t>
                          </m:r>
                        </m:e>
                        <m:sub>
                          <m:r>
                            <a:rPr kumimoji="1" lang="en-US" altLang="ja-JP" sz="2000" b="0" i="1" smtClean="0">
                              <a:solidFill>
                                <a:schemeClr val="tx1"/>
                              </a:solidFill>
                              <a:latin typeface="Cambria Math" panose="02040503050406030204" pitchFamily="18" charset="0"/>
                            </a:rPr>
                            <m:t>4</m:t>
                          </m:r>
                        </m:sub>
                      </m:sSub>
                    </m:oMath>
                  </m:oMathPara>
                </a14:m>
                <a:endParaRPr kumimoji="1" lang="ja-JP" altLang="en-US" sz="2000" dirty="0">
                  <a:solidFill>
                    <a:schemeClr val="tx1"/>
                  </a:solidFill>
                </a:endParaRPr>
              </a:p>
            </p:txBody>
          </p:sp>
        </mc:Choice>
        <mc:Fallback xmlns="">
          <p:sp>
            <p:nvSpPr>
              <p:cNvPr id="7" name="楕円 6"/>
              <p:cNvSpPr>
                <a:spLocks noRot="1" noChangeAspect="1" noMove="1" noResize="1" noEditPoints="1" noAdjustHandles="1" noChangeArrowheads="1" noChangeShapeType="1" noTextEdit="1"/>
              </p:cNvSpPr>
              <p:nvPr/>
            </p:nvSpPr>
            <p:spPr>
              <a:xfrm>
                <a:off x="4279033" y="4978080"/>
                <a:ext cx="540000" cy="540000"/>
              </a:xfrm>
              <a:prstGeom prst="ellipse">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p:cNvSpPr/>
              <p:nvPr/>
            </p:nvSpPr>
            <p:spPr>
              <a:xfrm>
                <a:off x="4580608" y="4324936"/>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6000" bIns="108000"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𝑜</m:t>
                          </m:r>
                        </m:e>
                        <m:sub>
                          <m:r>
                            <a:rPr kumimoji="1" lang="en-US" altLang="ja-JP" sz="2000" b="0" i="1" smtClean="0">
                              <a:solidFill>
                                <a:schemeClr val="tx1"/>
                              </a:solidFill>
                              <a:latin typeface="Cambria Math" panose="02040503050406030204" pitchFamily="18" charset="0"/>
                            </a:rPr>
                            <m:t>5</m:t>
                          </m:r>
                        </m:sub>
                      </m:sSub>
                    </m:oMath>
                  </m:oMathPara>
                </a14:m>
                <a:endParaRPr kumimoji="1" lang="ja-JP" altLang="en-US" sz="2000" dirty="0">
                  <a:solidFill>
                    <a:schemeClr val="tx1"/>
                  </a:solidFill>
                </a:endParaRPr>
              </a:p>
            </p:txBody>
          </p:sp>
        </mc:Choice>
        <mc:Fallback xmlns="">
          <p:sp>
            <p:nvSpPr>
              <p:cNvPr id="8" name="楕円 7"/>
              <p:cNvSpPr>
                <a:spLocks noRot="1" noChangeAspect="1" noMove="1" noResize="1" noEditPoints="1" noAdjustHandles="1" noChangeArrowheads="1" noChangeShapeType="1" noTextEdit="1"/>
              </p:cNvSpPr>
              <p:nvPr/>
            </p:nvSpPr>
            <p:spPr>
              <a:xfrm>
                <a:off x="4580608" y="4324936"/>
                <a:ext cx="540000" cy="540000"/>
              </a:xfrm>
              <a:prstGeom prst="ellipse">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楕円 8"/>
              <p:cNvSpPr/>
              <p:nvPr/>
            </p:nvSpPr>
            <p:spPr>
              <a:xfrm>
                <a:off x="5320957" y="5448411"/>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6000" bIns="108000"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𝑜</m:t>
                          </m:r>
                        </m:e>
                        <m:sub>
                          <m:r>
                            <a:rPr kumimoji="1" lang="en-US" altLang="ja-JP" sz="2000" b="0" i="1" smtClean="0">
                              <a:solidFill>
                                <a:schemeClr val="tx1"/>
                              </a:solidFill>
                              <a:latin typeface="Cambria Math" panose="02040503050406030204" pitchFamily="18" charset="0"/>
                            </a:rPr>
                            <m:t>7</m:t>
                          </m:r>
                        </m:sub>
                      </m:sSub>
                    </m:oMath>
                  </m:oMathPara>
                </a14:m>
                <a:endParaRPr kumimoji="1" lang="ja-JP" altLang="en-US" sz="2000" dirty="0">
                  <a:solidFill>
                    <a:schemeClr val="tx1"/>
                  </a:solidFill>
                </a:endParaRPr>
              </a:p>
            </p:txBody>
          </p:sp>
        </mc:Choice>
        <mc:Fallback xmlns="">
          <p:sp>
            <p:nvSpPr>
              <p:cNvPr id="9" name="楕円 8"/>
              <p:cNvSpPr>
                <a:spLocks noRot="1" noChangeAspect="1" noMove="1" noResize="1" noEditPoints="1" noAdjustHandles="1" noChangeArrowheads="1" noChangeShapeType="1" noTextEdit="1"/>
              </p:cNvSpPr>
              <p:nvPr/>
            </p:nvSpPr>
            <p:spPr>
              <a:xfrm>
                <a:off x="5320957" y="5448411"/>
                <a:ext cx="540000" cy="540000"/>
              </a:xfrm>
              <a:prstGeom prst="ellipse">
                <a:avLst/>
              </a:prstGeom>
              <a:blipFill>
                <a:blip r:embed="rId7"/>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楕円 9"/>
              <p:cNvSpPr/>
              <p:nvPr/>
            </p:nvSpPr>
            <p:spPr>
              <a:xfrm>
                <a:off x="6426945" y="5078160"/>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6000" bIns="108000"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𝑜</m:t>
                          </m:r>
                        </m:e>
                        <m:sub>
                          <m:r>
                            <a:rPr kumimoji="1" lang="en-US" altLang="ja-JP" sz="2000" b="0" i="1" smtClean="0">
                              <a:solidFill>
                                <a:schemeClr val="tx1"/>
                              </a:solidFill>
                              <a:latin typeface="Cambria Math" panose="02040503050406030204" pitchFamily="18" charset="0"/>
                            </a:rPr>
                            <m:t>11</m:t>
                          </m:r>
                        </m:sub>
                      </m:sSub>
                    </m:oMath>
                  </m:oMathPara>
                </a14:m>
                <a:endParaRPr kumimoji="1" lang="ja-JP" altLang="en-US" sz="2000" dirty="0">
                  <a:solidFill>
                    <a:schemeClr val="tx1"/>
                  </a:solidFill>
                </a:endParaRPr>
              </a:p>
            </p:txBody>
          </p:sp>
        </mc:Choice>
        <mc:Fallback xmlns="">
          <p:sp>
            <p:nvSpPr>
              <p:cNvPr id="10" name="楕円 9"/>
              <p:cNvSpPr>
                <a:spLocks noRot="1" noChangeAspect="1" noMove="1" noResize="1" noEditPoints="1" noAdjustHandles="1" noChangeArrowheads="1" noChangeShapeType="1" noTextEdit="1"/>
              </p:cNvSpPr>
              <p:nvPr/>
            </p:nvSpPr>
            <p:spPr>
              <a:xfrm>
                <a:off x="6426945" y="5078160"/>
                <a:ext cx="540000" cy="540000"/>
              </a:xfrm>
              <a:prstGeom prst="ellipse">
                <a:avLst/>
              </a:prstGeom>
              <a:blipFill>
                <a:blip r:embed="rId8"/>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楕円 10"/>
              <p:cNvSpPr/>
              <p:nvPr/>
            </p:nvSpPr>
            <p:spPr>
              <a:xfrm>
                <a:off x="6413848" y="4115837"/>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6000" bIns="108000"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𝑜</m:t>
                          </m:r>
                        </m:e>
                        <m:sub>
                          <m:r>
                            <a:rPr kumimoji="1" lang="en-US" altLang="ja-JP" sz="2000" b="0" i="1" smtClean="0">
                              <a:solidFill>
                                <a:schemeClr val="tx1"/>
                              </a:solidFill>
                              <a:latin typeface="Cambria Math" panose="02040503050406030204" pitchFamily="18" charset="0"/>
                            </a:rPr>
                            <m:t>10</m:t>
                          </m:r>
                        </m:sub>
                      </m:sSub>
                    </m:oMath>
                  </m:oMathPara>
                </a14:m>
                <a:endParaRPr kumimoji="1" lang="ja-JP" altLang="en-US" sz="2000" dirty="0">
                  <a:solidFill>
                    <a:schemeClr val="tx1"/>
                  </a:solidFill>
                </a:endParaRPr>
              </a:p>
            </p:txBody>
          </p:sp>
        </mc:Choice>
        <mc:Fallback xmlns="">
          <p:sp>
            <p:nvSpPr>
              <p:cNvPr id="11" name="楕円 10"/>
              <p:cNvSpPr>
                <a:spLocks noRot="1" noChangeAspect="1" noMove="1" noResize="1" noEditPoints="1" noAdjustHandles="1" noChangeArrowheads="1" noChangeShapeType="1" noTextEdit="1"/>
              </p:cNvSpPr>
              <p:nvPr/>
            </p:nvSpPr>
            <p:spPr>
              <a:xfrm>
                <a:off x="6413848" y="4115837"/>
                <a:ext cx="540000" cy="540000"/>
              </a:xfrm>
              <a:prstGeom prst="ellipse">
                <a:avLst/>
              </a:prstGeom>
              <a:blipFill>
                <a:blip r:embed="rId9"/>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楕円 11"/>
              <p:cNvSpPr/>
              <p:nvPr/>
            </p:nvSpPr>
            <p:spPr>
              <a:xfrm>
                <a:off x="7532933" y="4538160"/>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6000" bIns="108000"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𝑜</m:t>
                          </m:r>
                        </m:e>
                        <m:sub>
                          <m:r>
                            <a:rPr kumimoji="1" lang="en-US" altLang="ja-JP" sz="2000" b="0" i="1" smtClean="0">
                              <a:solidFill>
                                <a:schemeClr val="tx1"/>
                              </a:solidFill>
                              <a:latin typeface="Cambria Math" panose="02040503050406030204" pitchFamily="18" charset="0"/>
                            </a:rPr>
                            <m:t>12</m:t>
                          </m:r>
                        </m:sub>
                      </m:sSub>
                    </m:oMath>
                  </m:oMathPara>
                </a14:m>
                <a:endParaRPr kumimoji="1" lang="ja-JP" altLang="en-US" sz="2000" dirty="0">
                  <a:solidFill>
                    <a:schemeClr val="tx1"/>
                  </a:solidFill>
                </a:endParaRPr>
              </a:p>
            </p:txBody>
          </p:sp>
        </mc:Choice>
        <mc:Fallback xmlns="">
          <p:sp>
            <p:nvSpPr>
              <p:cNvPr id="12" name="楕円 11"/>
              <p:cNvSpPr>
                <a:spLocks noRot="1" noChangeAspect="1" noMove="1" noResize="1" noEditPoints="1" noAdjustHandles="1" noChangeArrowheads="1" noChangeShapeType="1" noTextEdit="1"/>
              </p:cNvSpPr>
              <p:nvPr/>
            </p:nvSpPr>
            <p:spPr>
              <a:xfrm>
                <a:off x="7532933" y="4538160"/>
                <a:ext cx="540000" cy="540000"/>
              </a:xfrm>
              <a:prstGeom prst="ellipse">
                <a:avLst/>
              </a:prstGeom>
              <a:blipFill>
                <a:blip r:embed="rId10"/>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楕円 12"/>
              <p:cNvSpPr/>
              <p:nvPr/>
            </p:nvSpPr>
            <p:spPr>
              <a:xfrm>
                <a:off x="3275371" y="4222445"/>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6000" bIns="108000"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𝑜</m:t>
                          </m:r>
                        </m:e>
                        <m:sub>
                          <m:r>
                            <a:rPr lang="en-US" altLang="ja-JP" sz="2000" i="1">
                              <a:solidFill>
                                <a:schemeClr val="tx1"/>
                              </a:solidFill>
                              <a:latin typeface="Cambria Math" panose="02040503050406030204" pitchFamily="18" charset="0"/>
                            </a:rPr>
                            <m:t>1</m:t>
                          </m:r>
                        </m:sub>
                      </m:sSub>
                    </m:oMath>
                  </m:oMathPara>
                </a14:m>
                <a:endParaRPr kumimoji="1" lang="ja-JP" altLang="en-US" sz="2000" dirty="0">
                  <a:solidFill>
                    <a:schemeClr val="tx1"/>
                  </a:solidFill>
                </a:endParaRPr>
              </a:p>
            </p:txBody>
          </p:sp>
        </mc:Choice>
        <mc:Fallback xmlns="">
          <p:sp>
            <p:nvSpPr>
              <p:cNvPr id="13" name="楕円 12"/>
              <p:cNvSpPr>
                <a:spLocks noRot="1" noChangeAspect="1" noMove="1" noResize="1" noEditPoints="1" noAdjustHandles="1" noChangeArrowheads="1" noChangeShapeType="1" noTextEdit="1"/>
              </p:cNvSpPr>
              <p:nvPr/>
            </p:nvSpPr>
            <p:spPr>
              <a:xfrm>
                <a:off x="3275371" y="4222445"/>
                <a:ext cx="540000" cy="540000"/>
              </a:xfrm>
              <a:prstGeom prst="ellipse">
                <a:avLst/>
              </a:prstGeom>
              <a:blipFill>
                <a:blip r:embed="rId11"/>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楕円 13"/>
              <p:cNvSpPr/>
              <p:nvPr/>
            </p:nvSpPr>
            <p:spPr>
              <a:xfrm>
                <a:off x="3707001" y="5565973"/>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6000" bIns="108000"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𝑜</m:t>
                          </m:r>
                        </m:e>
                        <m:sub>
                          <m:r>
                            <a:rPr kumimoji="1" lang="en-US" altLang="ja-JP" sz="2000" b="0" i="1" smtClean="0">
                              <a:solidFill>
                                <a:schemeClr val="tx1"/>
                              </a:solidFill>
                              <a:latin typeface="Cambria Math" panose="02040503050406030204" pitchFamily="18" charset="0"/>
                            </a:rPr>
                            <m:t>3</m:t>
                          </m:r>
                        </m:sub>
                      </m:sSub>
                    </m:oMath>
                  </m:oMathPara>
                </a14:m>
                <a:endParaRPr kumimoji="1" lang="ja-JP" altLang="en-US" sz="2000" dirty="0">
                  <a:solidFill>
                    <a:schemeClr val="tx1"/>
                  </a:solidFill>
                </a:endParaRPr>
              </a:p>
            </p:txBody>
          </p:sp>
        </mc:Choice>
        <mc:Fallback xmlns="">
          <p:sp>
            <p:nvSpPr>
              <p:cNvPr id="14" name="楕円 13"/>
              <p:cNvSpPr>
                <a:spLocks noRot="1" noChangeAspect="1" noMove="1" noResize="1" noEditPoints="1" noAdjustHandles="1" noChangeArrowheads="1" noChangeShapeType="1" noTextEdit="1"/>
              </p:cNvSpPr>
              <p:nvPr/>
            </p:nvSpPr>
            <p:spPr>
              <a:xfrm>
                <a:off x="3707001" y="5565973"/>
                <a:ext cx="540000" cy="540000"/>
              </a:xfrm>
              <a:prstGeom prst="ellipse">
                <a:avLst/>
              </a:prstGeom>
              <a:blipFill>
                <a:blip r:embed="rId12"/>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楕円 14"/>
              <p:cNvSpPr/>
              <p:nvPr/>
            </p:nvSpPr>
            <p:spPr>
              <a:xfrm>
                <a:off x="2762459" y="5631164"/>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6000" bIns="108000"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𝑜</m:t>
                          </m:r>
                        </m:e>
                        <m:sub>
                          <m:r>
                            <a:rPr kumimoji="1" lang="en-US" altLang="ja-JP" sz="2000" b="0" i="1" smtClean="0">
                              <a:solidFill>
                                <a:schemeClr val="tx1"/>
                              </a:solidFill>
                              <a:latin typeface="Cambria Math" panose="02040503050406030204" pitchFamily="18" charset="0"/>
                            </a:rPr>
                            <m:t>2</m:t>
                          </m:r>
                        </m:sub>
                      </m:sSub>
                    </m:oMath>
                  </m:oMathPara>
                </a14:m>
                <a:endParaRPr kumimoji="1" lang="ja-JP" altLang="en-US" sz="2000" dirty="0">
                  <a:solidFill>
                    <a:schemeClr val="tx1"/>
                  </a:solidFill>
                </a:endParaRPr>
              </a:p>
            </p:txBody>
          </p:sp>
        </mc:Choice>
        <mc:Fallback xmlns="">
          <p:sp>
            <p:nvSpPr>
              <p:cNvPr id="15" name="楕円 14"/>
              <p:cNvSpPr>
                <a:spLocks noRot="1" noChangeAspect="1" noMove="1" noResize="1" noEditPoints="1" noAdjustHandles="1" noChangeArrowheads="1" noChangeShapeType="1" noTextEdit="1"/>
              </p:cNvSpPr>
              <p:nvPr/>
            </p:nvSpPr>
            <p:spPr>
              <a:xfrm>
                <a:off x="2762459" y="5631164"/>
                <a:ext cx="540000" cy="540000"/>
              </a:xfrm>
              <a:prstGeom prst="ellipse">
                <a:avLst/>
              </a:prstGeom>
              <a:blipFill>
                <a:blip r:embed="rId1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楕円 15"/>
              <p:cNvSpPr/>
              <p:nvPr/>
            </p:nvSpPr>
            <p:spPr>
              <a:xfrm>
                <a:off x="4715608" y="6105973"/>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6000" bIns="108000"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𝑜</m:t>
                          </m:r>
                        </m:e>
                        <m:sub>
                          <m:r>
                            <a:rPr kumimoji="1" lang="en-US" altLang="ja-JP" sz="2000" b="0" i="1" smtClean="0">
                              <a:solidFill>
                                <a:schemeClr val="tx1"/>
                              </a:solidFill>
                              <a:latin typeface="Cambria Math" panose="02040503050406030204" pitchFamily="18" charset="0"/>
                            </a:rPr>
                            <m:t>6</m:t>
                          </m:r>
                        </m:sub>
                      </m:sSub>
                    </m:oMath>
                  </m:oMathPara>
                </a14:m>
                <a:endParaRPr kumimoji="1" lang="ja-JP" altLang="en-US" sz="2000" dirty="0">
                  <a:solidFill>
                    <a:schemeClr val="tx1"/>
                  </a:solidFill>
                </a:endParaRPr>
              </a:p>
            </p:txBody>
          </p:sp>
        </mc:Choice>
        <mc:Fallback xmlns="">
          <p:sp>
            <p:nvSpPr>
              <p:cNvPr id="16" name="楕円 15"/>
              <p:cNvSpPr>
                <a:spLocks noRot="1" noChangeAspect="1" noMove="1" noResize="1" noEditPoints="1" noAdjustHandles="1" noChangeArrowheads="1" noChangeShapeType="1" noTextEdit="1"/>
              </p:cNvSpPr>
              <p:nvPr/>
            </p:nvSpPr>
            <p:spPr>
              <a:xfrm>
                <a:off x="4715608" y="6105973"/>
                <a:ext cx="540000" cy="540000"/>
              </a:xfrm>
              <a:prstGeom prst="ellipse">
                <a:avLst/>
              </a:prstGeom>
              <a:blipFill>
                <a:blip r:embed="rId14"/>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楕円 16"/>
              <p:cNvSpPr/>
              <p:nvPr/>
            </p:nvSpPr>
            <p:spPr>
              <a:xfrm>
                <a:off x="8368921" y="4279016"/>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6000" bIns="108000"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𝑜</m:t>
                          </m:r>
                        </m:e>
                        <m:sub>
                          <m:r>
                            <a:rPr kumimoji="1" lang="en-US" altLang="ja-JP" sz="2000" b="0" i="1" smtClean="0">
                              <a:solidFill>
                                <a:schemeClr val="tx1"/>
                              </a:solidFill>
                              <a:latin typeface="Cambria Math" panose="02040503050406030204" pitchFamily="18" charset="0"/>
                            </a:rPr>
                            <m:t>13</m:t>
                          </m:r>
                        </m:sub>
                      </m:sSub>
                    </m:oMath>
                  </m:oMathPara>
                </a14:m>
                <a:endParaRPr kumimoji="1" lang="ja-JP" altLang="en-US" sz="2000" dirty="0">
                  <a:solidFill>
                    <a:schemeClr val="tx1"/>
                  </a:solidFill>
                </a:endParaRPr>
              </a:p>
            </p:txBody>
          </p:sp>
        </mc:Choice>
        <mc:Fallback xmlns="">
          <p:sp>
            <p:nvSpPr>
              <p:cNvPr id="17" name="楕円 16"/>
              <p:cNvSpPr>
                <a:spLocks noRot="1" noChangeAspect="1" noMove="1" noResize="1" noEditPoints="1" noAdjustHandles="1" noChangeArrowheads="1" noChangeShapeType="1" noTextEdit="1"/>
              </p:cNvSpPr>
              <p:nvPr/>
            </p:nvSpPr>
            <p:spPr>
              <a:xfrm>
                <a:off x="8368921" y="4279016"/>
                <a:ext cx="540000" cy="540000"/>
              </a:xfrm>
              <a:prstGeom prst="ellipse">
                <a:avLst/>
              </a:prstGeom>
              <a:blipFill>
                <a:blip r:embed="rId1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楕円 17"/>
              <p:cNvSpPr/>
              <p:nvPr/>
            </p:nvSpPr>
            <p:spPr>
              <a:xfrm>
                <a:off x="8925019" y="4891028"/>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6000" bIns="108000"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𝑜</m:t>
                          </m:r>
                        </m:e>
                        <m:sub>
                          <m:r>
                            <a:rPr kumimoji="1" lang="en-US" altLang="ja-JP" sz="2000" b="0" i="1" smtClean="0">
                              <a:solidFill>
                                <a:schemeClr val="tx1"/>
                              </a:solidFill>
                              <a:latin typeface="Cambria Math" panose="02040503050406030204" pitchFamily="18" charset="0"/>
                            </a:rPr>
                            <m:t>15</m:t>
                          </m:r>
                        </m:sub>
                      </m:sSub>
                    </m:oMath>
                  </m:oMathPara>
                </a14:m>
                <a:endParaRPr kumimoji="1" lang="ja-JP" altLang="en-US" sz="2000" dirty="0">
                  <a:solidFill>
                    <a:schemeClr val="tx1"/>
                  </a:solidFill>
                </a:endParaRPr>
              </a:p>
            </p:txBody>
          </p:sp>
        </mc:Choice>
        <mc:Fallback xmlns="">
          <p:sp>
            <p:nvSpPr>
              <p:cNvPr id="18" name="楕円 17"/>
              <p:cNvSpPr>
                <a:spLocks noRot="1" noChangeAspect="1" noMove="1" noResize="1" noEditPoints="1" noAdjustHandles="1" noChangeArrowheads="1" noChangeShapeType="1" noTextEdit="1"/>
              </p:cNvSpPr>
              <p:nvPr/>
            </p:nvSpPr>
            <p:spPr>
              <a:xfrm>
                <a:off x="8925019" y="4891028"/>
                <a:ext cx="540000" cy="540000"/>
              </a:xfrm>
              <a:prstGeom prst="ellipse">
                <a:avLst/>
              </a:prstGeom>
              <a:blipFill>
                <a:blip r:embed="rId1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楕円 18"/>
              <p:cNvSpPr/>
              <p:nvPr/>
            </p:nvSpPr>
            <p:spPr>
              <a:xfrm>
                <a:off x="8760843" y="3588964"/>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6000" bIns="108000"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𝑜</m:t>
                          </m:r>
                        </m:e>
                        <m:sub>
                          <m:r>
                            <a:rPr kumimoji="1" lang="en-US" altLang="ja-JP" sz="2000" b="0" i="1" smtClean="0">
                              <a:solidFill>
                                <a:schemeClr val="tx1"/>
                              </a:solidFill>
                              <a:latin typeface="Cambria Math" panose="02040503050406030204" pitchFamily="18" charset="0"/>
                            </a:rPr>
                            <m:t>14</m:t>
                          </m:r>
                        </m:sub>
                      </m:sSub>
                    </m:oMath>
                  </m:oMathPara>
                </a14:m>
                <a:endParaRPr kumimoji="1" lang="ja-JP" altLang="en-US" sz="2000" dirty="0">
                  <a:solidFill>
                    <a:schemeClr val="tx1"/>
                  </a:solidFill>
                </a:endParaRPr>
              </a:p>
            </p:txBody>
          </p:sp>
        </mc:Choice>
        <mc:Fallback xmlns="">
          <p:sp>
            <p:nvSpPr>
              <p:cNvPr id="19" name="楕円 18"/>
              <p:cNvSpPr>
                <a:spLocks noRot="1" noChangeAspect="1" noMove="1" noResize="1" noEditPoints="1" noAdjustHandles="1" noChangeArrowheads="1" noChangeShapeType="1" noTextEdit="1"/>
              </p:cNvSpPr>
              <p:nvPr/>
            </p:nvSpPr>
            <p:spPr>
              <a:xfrm>
                <a:off x="8760843" y="3588964"/>
                <a:ext cx="540000" cy="540000"/>
              </a:xfrm>
              <a:prstGeom prst="ellipse">
                <a:avLst/>
              </a:prstGeom>
              <a:blipFill>
                <a:blip r:embed="rId17"/>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楕円 19"/>
              <p:cNvSpPr/>
              <p:nvPr/>
            </p:nvSpPr>
            <p:spPr>
              <a:xfrm>
                <a:off x="5607055" y="3535490"/>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6000" bIns="108000"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𝑜</m:t>
                          </m:r>
                        </m:e>
                        <m:sub>
                          <m:r>
                            <a:rPr kumimoji="1" lang="en-US" altLang="ja-JP" sz="2000" b="0" i="1" smtClean="0">
                              <a:solidFill>
                                <a:schemeClr val="tx1"/>
                              </a:solidFill>
                              <a:latin typeface="Cambria Math" panose="02040503050406030204" pitchFamily="18" charset="0"/>
                            </a:rPr>
                            <m:t>9</m:t>
                          </m:r>
                        </m:sub>
                      </m:sSub>
                    </m:oMath>
                  </m:oMathPara>
                </a14:m>
                <a:endParaRPr kumimoji="1" lang="ja-JP" altLang="en-US" sz="2000" dirty="0">
                  <a:solidFill>
                    <a:schemeClr val="tx1"/>
                  </a:solidFill>
                </a:endParaRPr>
              </a:p>
            </p:txBody>
          </p:sp>
        </mc:Choice>
        <mc:Fallback xmlns="">
          <p:sp>
            <p:nvSpPr>
              <p:cNvPr id="20" name="楕円 19"/>
              <p:cNvSpPr>
                <a:spLocks noRot="1" noChangeAspect="1" noMove="1" noResize="1" noEditPoints="1" noAdjustHandles="1" noChangeArrowheads="1" noChangeShapeType="1" noTextEdit="1"/>
              </p:cNvSpPr>
              <p:nvPr/>
            </p:nvSpPr>
            <p:spPr>
              <a:xfrm>
                <a:off x="5607055" y="3535490"/>
                <a:ext cx="540000" cy="540000"/>
              </a:xfrm>
              <a:prstGeom prst="ellipse">
                <a:avLst/>
              </a:prstGeom>
              <a:blipFill>
                <a:blip r:embed="rId18"/>
                <a:stretch>
                  <a:fillRect/>
                </a:stretch>
              </a:blipFill>
              <a:ln>
                <a:solidFill>
                  <a:schemeClr val="tx1"/>
                </a:solidFill>
              </a:ln>
            </p:spPr>
            <p:txBody>
              <a:bodyPr/>
              <a:lstStyle/>
              <a:p>
                <a:r>
                  <a:rPr lang="ja-JP" altLang="en-US">
                    <a:noFill/>
                  </a:rPr>
                  <a:t> </a:t>
                </a:r>
              </a:p>
            </p:txBody>
          </p:sp>
        </mc:Fallback>
      </mc:AlternateContent>
      <p:cxnSp>
        <p:nvCxnSpPr>
          <p:cNvPr id="22" name="直線コネクタ 21"/>
          <p:cNvCxnSpPr>
            <a:stCxn id="20" idx="4"/>
            <a:endCxn id="6" idx="0"/>
          </p:cNvCxnSpPr>
          <p:nvPr/>
        </p:nvCxnSpPr>
        <p:spPr>
          <a:xfrm flipH="1">
            <a:off x="5795608" y="4075490"/>
            <a:ext cx="81447" cy="362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1" idx="2"/>
            <a:endCxn id="6" idx="7"/>
          </p:cNvCxnSpPr>
          <p:nvPr/>
        </p:nvCxnSpPr>
        <p:spPr>
          <a:xfrm flipH="1">
            <a:off x="5986527" y="4385837"/>
            <a:ext cx="427321" cy="1313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6" idx="5"/>
            <a:endCxn id="10" idx="1"/>
          </p:cNvCxnSpPr>
          <p:nvPr/>
        </p:nvCxnSpPr>
        <p:spPr>
          <a:xfrm>
            <a:off x="5986527" y="4898999"/>
            <a:ext cx="519499" cy="25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6" idx="4"/>
            <a:endCxn id="9" idx="0"/>
          </p:cNvCxnSpPr>
          <p:nvPr/>
        </p:nvCxnSpPr>
        <p:spPr>
          <a:xfrm flipH="1">
            <a:off x="5590957" y="4978080"/>
            <a:ext cx="204651" cy="470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8" idx="6"/>
            <a:endCxn id="6" idx="2"/>
          </p:cNvCxnSpPr>
          <p:nvPr/>
        </p:nvCxnSpPr>
        <p:spPr>
          <a:xfrm>
            <a:off x="5120608" y="4594936"/>
            <a:ext cx="405000" cy="113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a:stCxn id="7" idx="7"/>
            <a:endCxn id="8" idx="4"/>
          </p:cNvCxnSpPr>
          <p:nvPr/>
        </p:nvCxnSpPr>
        <p:spPr>
          <a:xfrm flipV="1">
            <a:off x="4739952" y="4864936"/>
            <a:ext cx="110656" cy="1922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6" idx="3"/>
            <a:endCxn id="7" idx="6"/>
          </p:cNvCxnSpPr>
          <p:nvPr/>
        </p:nvCxnSpPr>
        <p:spPr>
          <a:xfrm flipH="1">
            <a:off x="4819033" y="4898999"/>
            <a:ext cx="785656" cy="349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7" idx="6"/>
            <a:endCxn id="9" idx="1"/>
          </p:cNvCxnSpPr>
          <p:nvPr/>
        </p:nvCxnSpPr>
        <p:spPr>
          <a:xfrm>
            <a:off x="4819033" y="5248080"/>
            <a:ext cx="581005" cy="2794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9" idx="3"/>
            <a:endCxn id="16" idx="7"/>
          </p:cNvCxnSpPr>
          <p:nvPr/>
        </p:nvCxnSpPr>
        <p:spPr>
          <a:xfrm flipH="1">
            <a:off x="5176527" y="5909330"/>
            <a:ext cx="223511" cy="2757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stCxn id="12" idx="2"/>
            <a:endCxn id="11" idx="5"/>
          </p:cNvCxnSpPr>
          <p:nvPr/>
        </p:nvCxnSpPr>
        <p:spPr>
          <a:xfrm flipH="1" flipV="1">
            <a:off x="6874767" y="4576756"/>
            <a:ext cx="658166" cy="231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11" idx="4"/>
            <a:endCxn id="10" idx="0"/>
          </p:cNvCxnSpPr>
          <p:nvPr/>
        </p:nvCxnSpPr>
        <p:spPr>
          <a:xfrm>
            <a:off x="6683848" y="4655837"/>
            <a:ext cx="13097" cy="4223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12" idx="3"/>
            <a:endCxn id="10" idx="6"/>
          </p:cNvCxnSpPr>
          <p:nvPr/>
        </p:nvCxnSpPr>
        <p:spPr>
          <a:xfrm flipH="1">
            <a:off x="6966945" y="4999079"/>
            <a:ext cx="645069" cy="349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19" idx="3"/>
            <a:endCxn id="17" idx="0"/>
          </p:cNvCxnSpPr>
          <p:nvPr/>
        </p:nvCxnSpPr>
        <p:spPr>
          <a:xfrm flipH="1">
            <a:off x="8638921" y="4049883"/>
            <a:ext cx="201003" cy="229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12" idx="6"/>
            <a:endCxn id="17" idx="2"/>
          </p:cNvCxnSpPr>
          <p:nvPr/>
        </p:nvCxnSpPr>
        <p:spPr>
          <a:xfrm flipV="1">
            <a:off x="8072933" y="4549016"/>
            <a:ext cx="295988" cy="259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17" idx="5"/>
            <a:endCxn id="18" idx="1"/>
          </p:cNvCxnSpPr>
          <p:nvPr/>
        </p:nvCxnSpPr>
        <p:spPr>
          <a:xfrm>
            <a:off x="8829840" y="4739935"/>
            <a:ext cx="174260" cy="230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7" idx="3"/>
            <a:endCxn id="14" idx="7"/>
          </p:cNvCxnSpPr>
          <p:nvPr/>
        </p:nvCxnSpPr>
        <p:spPr>
          <a:xfrm flipH="1">
            <a:off x="4167920" y="5438999"/>
            <a:ext cx="190194" cy="206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13" idx="5"/>
            <a:endCxn id="7" idx="1"/>
          </p:cNvCxnSpPr>
          <p:nvPr/>
        </p:nvCxnSpPr>
        <p:spPr>
          <a:xfrm>
            <a:off x="3736290" y="4683364"/>
            <a:ext cx="621824" cy="3737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15" idx="6"/>
            <a:endCxn id="14" idx="2"/>
          </p:cNvCxnSpPr>
          <p:nvPr/>
        </p:nvCxnSpPr>
        <p:spPr>
          <a:xfrm flipV="1">
            <a:off x="3302459" y="5835973"/>
            <a:ext cx="404542" cy="651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50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Contributions</a:t>
            </a:r>
            <a:endParaRPr kumimoji="1" lang="ja-JP" altLang="en-US" dirty="0"/>
          </a:p>
        </p:txBody>
      </p:sp>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6</a:t>
            </a:fld>
            <a:endParaRPr lang="ja-JP" altLang="en-US" dirty="0"/>
          </a:p>
        </p:txBody>
      </p:sp>
      <p:sp>
        <p:nvSpPr>
          <p:cNvPr id="5" name="正方形/長方形 4"/>
          <p:cNvSpPr/>
          <p:nvPr/>
        </p:nvSpPr>
        <p:spPr>
          <a:xfrm>
            <a:off x="1199595" y="5121153"/>
            <a:ext cx="1979998" cy="136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t>Experiment</a:t>
            </a:r>
            <a:endParaRPr kumimoji="1" lang="ja-JP" altLang="en-US" sz="2400" b="1" dirty="0"/>
          </a:p>
        </p:txBody>
      </p:sp>
      <p:sp>
        <p:nvSpPr>
          <p:cNvPr id="6" name="下矢印 5"/>
          <p:cNvSpPr/>
          <p:nvPr/>
        </p:nvSpPr>
        <p:spPr>
          <a:xfrm>
            <a:off x="1903843" y="2598752"/>
            <a:ext cx="571500" cy="2522400"/>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199593" y="3139952"/>
            <a:ext cx="1980000" cy="136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bg1"/>
                </a:solidFill>
              </a:rPr>
              <a:t>Algorithm design</a:t>
            </a:r>
            <a:endParaRPr kumimoji="1" lang="ja-JP" altLang="en-US" sz="2400" b="1" dirty="0">
              <a:solidFill>
                <a:schemeClr val="bg1"/>
              </a:solidFill>
            </a:endParaRPr>
          </a:p>
        </p:txBody>
      </p:sp>
      <p:sp>
        <p:nvSpPr>
          <p:cNvPr id="8" name="正方形/長方形 7"/>
          <p:cNvSpPr/>
          <p:nvPr/>
        </p:nvSpPr>
        <p:spPr>
          <a:xfrm>
            <a:off x="1199595" y="1230752"/>
            <a:ext cx="1979998" cy="136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bg1"/>
                </a:solidFill>
              </a:rPr>
              <a:t>Problem definition</a:t>
            </a:r>
            <a:endParaRPr kumimoji="1" lang="ja-JP" altLang="en-US" sz="2400" b="1" dirty="0">
              <a:solidFill>
                <a:schemeClr val="bg1"/>
              </a:solidFill>
            </a:endParaRPr>
          </a:p>
        </p:txBody>
      </p:sp>
      <p:sp>
        <p:nvSpPr>
          <p:cNvPr id="9" name="四角形吹き出し 8"/>
          <p:cNvSpPr/>
          <p:nvPr/>
        </p:nvSpPr>
        <p:spPr>
          <a:xfrm>
            <a:off x="3971374" y="1230752"/>
            <a:ext cx="7056000" cy="1368000"/>
          </a:xfrm>
          <a:prstGeom prst="wedgeRectCallout">
            <a:avLst>
              <a:gd name="adj1" fmla="val -57879"/>
              <a:gd name="adj2" fmla="val 3375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6000" tIns="36000" rIns="36000" bIns="36000" rtlCol="0" anchor="ctr"/>
          <a:lstStyle/>
          <a:p>
            <a:pPr marL="285750" indent="-285750">
              <a:spcBef>
                <a:spcPts val="600"/>
              </a:spcBef>
              <a:buFont typeface="Arial" panose="020B0604020202020204" pitchFamily="34" charset="0"/>
              <a:buChar char="•"/>
            </a:pPr>
            <a:r>
              <a:rPr lang="en-US" altLang="ja-JP" sz="2000" dirty="0" smtClean="0">
                <a:solidFill>
                  <a:schemeClr val="tx1"/>
                </a:solidFill>
              </a:rPr>
              <a:t>MIO query processing in spatial databases</a:t>
            </a:r>
          </a:p>
          <a:p>
            <a:pPr marL="285750" indent="-285750">
              <a:spcBef>
                <a:spcPts val="600"/>
              </a:spcBef>
              <a:buFont typeface="Arial" panose="020B0604020202020204" pitchFamily="34" charset="0"/>
              <a:buChar char="•"/>
            </a:pPr>
            <a:r>
              <a:rPr kumimoji="1" lang="en-US" altLang="ja-JP" sz="2000" dirty="0" smtClean="0">
                <a:solidFill>
                  <a:schemeClr val="tx1"/>
                </a:solidFill>
              </a:rPr>
              <a:t>Interpretation by discrete math</a:t>
            </a:r>
            <a:endParaRPr kumimoji="1" lang="ja-JP" altLang="en-US" sz="2000" dirty="0">
              <a:solidFill>
                <a:schemeClr val="tx1"/>
              </a:solidFill>
            </a:endParaRPr>
          </a:p>
        </p:txBody>
      </p:sp>
      <p:sp>
        <p:nvSpPr>
          <p:cNvPr id="10" name="四角形吹き出し 9"/>
          <p:cNvSpPr/>
          <p:nvPr/>
        </p:nvSpPr>
        <p:spPr>
          <a:xfrm>
            <a:off x="3971374" y="3139952"/>
            <a:ext cx="7056000" cy="1368000"/>
          </a:xfrm>
          <a:prstGeom prst="wedgeRectCallout">
            <a:avLst>
              <a:gd name="adj1" fmla="val -57879"/>
              <a:gd name="adj2" fmla="val 3375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6000" tIns="36000" rIns="36000" bIns="36000" rtlCol="0" anchor="ctr"/>
          <a:lstStyle/>
          <a:p>
            <a:pPr marL="285750" indent="-285750">
              <a:spcBef>
                <a:spcPts val="600"/>
              </a:spcBef>
              <a:buFont typeface="Arial" panose="020B0604020202020204" pitchFamily="34" charset="0"/>
              <a:buChar char="•"/>
            </a:pPr>
            <a:r>
              <a:rPr lang="en-US" altLang="ja-JP" sz="2000" dirty="0" smtClean="0">
                <a:solidFill>
                  <a:schemeClr val="tx1"/>
                </a:solidFill>
              </a:rPr>
              <a:t>Prove a brute-force algorithm is not efficient.</a:t>
            </a:r>
          </a:p>
          <a:p>
            <a:pPr marL="285750" indent="-285750">
              <a:spcBef>
                <a:spcPts val="600"/>
              </a:spcBef>
              <a:buFont typeface="Arial" panose="020B0604020202020204" pitchFamily="34" charset="0"/>
              <a:buChar char="•"/>
            </a:pPr>
            <a:r>
              <a:rPr lang="en-US" altLang="ja-JP" sz="2000" dirty="0" smtClean="0">
                <a:solidFill>
                  <a:schemeClr val="tx1"/>
                </a:solidFill>
              </a:rPr>
              <a:t>Prove a theoretical algorithm is not practical.</a:t>
            </a:r>
          </a:p>
          <a:p>
            <a:pPr marL="285750" indent="-285750">
              <a:spcBef>
                <a:spcPts val="600"/>
              </a:spcBef>
              <a:buFont typeface="Arial" panose="020B0604020202020204" pitchFamily="34" charset="0"/>
              <a:buChar char="•"/>
            </a:pPr>
            <a:r>
              <a:rPr lang="en-US" altLang="ja-JP" sz="2000" dirty="0" smtClean="0">
                <a:solidFill>
                  <a:schemeClr val="tx1"/>
                </a:solidFill>
              </a:rPr>
              <a:t>Propose an efficient and practical algorithm.</a:t>
            </a:r>
          </a:p>
        </p:txBody>
      </p:sp>
      <p:sp>
        <p:nvSpPr>
          <p:cNvPr id="11" name="四角形吹き出し 10"/>
          <p:cNvSpPr/>
          <p:nvPr/>
        </p:nvSpPr>
        <p:spPr>
          <a:xfrm>
            <a:off x="3971374" y="5121152"/>
            <a:ext cx="7056000" cy="1368001"/>
          </a:xfrm>
          <a:prstGeom prst="wedgeRectCallout">
            <a:avLst>
              <a:gd name="adj1" fmla="val -57879"/>
              <a:gd name="adj2" fmla="val 3375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6000" tIns="36000" rIns="36000" bIns="36000" rtlCol="0" anchor="ctr"/>
          <a:lstStyle/>
          <a:p>
            <a:pPr marL="285750" indent="-285750">
              <a:buFont typeface="Arial" panose="020B0604020202020204" pitchFamily="34" charset="0"/>
              <a:buChar char="•"/>
            </a:pPr>
            <a:r>
              <a:rPr lang="en-US" altLang="ja-JP" sz="2000" dirty="0" smtClean="0">
                <a:solidFill>
                  <a:schemeClr val="tx1"/>
                </a:solidFill>
              </a:rPr>
              <a:t>Investigate the efficiency of the proposed algorithm.</a:t>
            </a:r>
          </a:p>
        </p:txBody>
      </p:sp>
    </p:spTree>
    <p:extLst>
      <p:ext uri="{BB962C8B-B14F-4D97-AF65-F5344CB8AC3E}">
        <p14:creationId xmlns:p14="http://schemas.microsoft.com/office/powerpoint/2010/main" val="3133686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Nested loop algorithm</a:t>
            </a:r>
            <a:endParaRPr kumimoji="1" lang="ja-JP" altLang="en-US" dirty="0"/>
          </a:p>
        </p:txBody>
      </p:sp>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7</a:t>
            </a:fld>
            <a:endParaRPr lang="ja-JP" altLang="en-US" dirty="0"/>
          </a:p>
        </p:txBody>
      </p:sp>
      <mc:AlternateContent xmlns:mc="http://schemas.openxmlformats.org/markup-compatibility/2006" xmlns:a14="http://schemas.microsoft.com/office/drawing/2010/main">
        <mc:Choice Requires="a14">
          <p:sp>
            <p:nvSpPr>
              <p:cNvPr id="6" name="テキスト ボックス 5"/>
              <p:cNvSpPr txBox="1"/>
              <p:nvPr/>
            </p:nvSpPr>
            <p:spPr>
              <a:xfrm>
                <a:off x="411493" y="1129206"/>
                <a:ext cx="8842787" cy="2336537"/>
              </a:xfrm>
              <a:prstGeom prst="rect">
                <a:avLst/>
              </a:prstGeom>
              <a:noFill/>
            </p:spPr>
            <p:txBody>
              <a:bodyPr wrap="square" rtlCol="0">
                <a:spAutoFit/>
              </a:bodyPr>
              <a:lstStyle/>
              <a:p>
                <a:pPr>
                  <a:lnSpc>
                    <a:spcPts val="3500"/>
                  </a:lnSpc>
                </a:pPr>
                <a:r>
                  <a:rPr lang="en-US" altLang="ja-JP" sz="2400" b="1" dirty="0" smtClean="0">
                    <a:solidFill>
                      <a:srgbClr val="002060"/>
                    </a:solidFill>
                  </a:rPr>
                  <a:t>Operation:</a:t>
                </a:r>
                <a:endParaRPr lang="en-US" altLang="ja-JP" sz="2400" b="1" dirty="0">
                  <a:solidFill>
                    <a:srgbClr val="002060"/>
                  </a:solidFill>
                </a:endParaRPr>
              </a:p>
              <a:p>
                <a:pPr marL="457200" indent="-457200">
                  <a:lnSpc>
                    <a:spcPts val="3500"/>
                  </a:lnSpc>
                  <a:buFont typeface="+mj-lt"/>
                  <a:buAutoNum type="arabicPeriod"/>
                </a:pPr>
                <a:r>
                  <a:rPr lang="en-US" altLang="ja-JP" sz="2000" dirty="0" smtClean="0"/>
                  <a:t>An object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𝑜</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𝑂</m:t>
                    </m:r>
                  </m:oMath>
                </a14:m>
                <a:r>
                  <a:rPr lang="en-US" altLang="ja-JP" sz="2000" dirty="0" smtClean="0"/>
                  <a:t> computes distance between </a:t>
                </a:r>
                <a14:m>
                  <m:oMath xmlns:m="http://schemas.openxmlformats.org/officeDocument/2006/math">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𝑜</m:t>
                        </m:r>
                      </m:e>
                      <m:sub>
                        <m:r>
                          <a:rPr lang="en-US" altLang="ja-JP" sz="2000" b="0" i="1" smtClean="0">
                            <a:latin typeface="Cambria Math" panose="02040503050406030204" pitchFamily="18" charset="0"/>
                          </a:rPr>
                          <m:t>𝑖</m:t>
                        </m:r>
                      </m:sub>
                    </m:sSub>
                  </m:oMath>
                </a14:m>
                <a:r>
                  <a:rPr lang="en-US" altLang="ja-JP" sz="2000" dirty="0" smtClean="0"/>
                  <a:t> and </a:t>
                </a:r>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𝑝</m:t>
                        </m:r>
                      </m:e>
                      <m:sup>
                        <m:r>
                          <a:rPr lang="en-US" altLang="ja-JP" sz="2000" b="0" i="1" smtClean="0">
                            <a:latin typeface="Cambria Math" panose="02040503050406030204" pitchFamily="18" charset="0"/>
                          </a:rPr>
                          <m:t>′</m:t>
                        </m:r>
                      </m:sup>
                    </m:sSup>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𝑜</m:t>
                        </m:r>
                      </m:e>
                      <m:sub>
                        <m:r>
                          <a:rPr lang="en-US" altLang="ja-JP" sz="2000" b="0" i="1" smtClean="0">
                            <a:latin typeface="Cambria Math" panose="02040503050406030204" pitchFamily="18" charset="0"/>
                          </a:rPr>
                          <m:t>𝑗</m:t>
                        </m:r>
                      </m:sub>
                    </m:sSub>
                  </m:oMath>
                </a14:m>
                <a:r>
                  <a:rPr lang="en-US" altLang="ja-JP" sz="2000" dirty="0" smtClean="0"/>
                  <a:t> </a:t>
                </a:r>
              </a:p>
              <a:p>
                <a:pPr marL="457200" indent="-457200">
                  <a:lnSpc>
                    <a:spcPts val="3500"/>
                  </a:lnSpc>
                  <a:buFont typeface="+mj-lt"/>
                  <a:buAutoNum type="arabicPeriod"/>
                </a:pPr>
                <a:r>
                  <a:rPr lang="en-US" altLang="ja-JP" sz="2000" dirty="0" smtClean="0"/>
                  <a:t>Repeat 1 for all </a:t>
                </a:r>
                <a14:m>
                  <m:oMath xmlns:m="http://schemas.openxmlformats.org/officeDocument/2006/math">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𝑜</m:t>
                        </m:r>
                      </m:e>
                      <m:sub>
                        <m:r>
                          <a:rPr lang="en-US" altLang="ja-JP" sz="2000" b="0" i="1" smtClean="0">
                            <a:latin typeface="Cambria Math" panose="02040503050406030204" pitchFamily="18" charset="0"/>
                          </a:rPr>
                          <m:t>𝑖</m:t>
                        </m:r>
                      </m:sub>
                    </m:sSub>
                  </m:oMath>
                </a14:m>
                <a:r>
                  <a:rPr lang="en-US" altLang="ja-JP" sz="2000" dirty="0" smtClean="0"/>
                  <a:t> and </a:t>
                </a:r>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𝑝</m:t>
                        </m:r>
                      </m:e>
                      <m:sup>
                        <m:r>
                          <a:rPr lang="en-US" altLang="ja-JP" sz="2000" b="0" i="1" smtClean="0">
                            <a:latin typeface="Cambria Math" panose="02040503050406030204" pitchFamily="18" charset="0"/>
                          </a:rPr>
                          <m:t>′</m:t>
                        </m:r>
                      </m:sup>
                    </m:sSup>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𝑜</m:t>
                        </m:r>
                      </m:e>
                      <m:sub>
                        <m:r>
                          <a:rPr lang="en-US" altLang="ja-JP" sz="2000" b="0" i="1" smtClean="0">
                            <a:latin typeface="Cambria Math" panose="02040503050406030204" pitchFamily="18" charset="0"/>
                          </a:rPr>
                          <m:t>𝑗</m:t>
                        </m:r>
                      </m:sub>
                    </m:sSub>
                  </m:oMath>
                </a14:m>
                <a:r>
                  <a:rPr lang="en-US" altLang="ja-JP" sz="2000" dirty="0" smtClean="0"/>
                  <a:t>.</a:t>
                </a:r>
              </a:p>
              <a:p>
                <a:pPr marL="457200" indent="-457200">
                  <a:lnSpc>
                    <a:spcPts val="3500"/>
                  </a:lnSpc>
                  <a:buFont typeface="+mj-lt"/>
                  <a:buAutoNum type="arabicPeriod"/>
                </a:pPr>
                <a:r>
                  <a:rPr lang="en-US" altLang="ja-JP" sz="2000" dirty="0" smtClean="0"/>
                  <a:t>Repeat 1 and 2 for all objects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𝑜</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𝑂</m:t>
                    </m:r>
                  </m:oMath>
                </a14:m>
                <a:r>
                  <a:rPr lang="en-US" altLang="ja-JP" sz="2000" dirty="0" smtClean="0"/>
                  <a:t>, to obtain </a:t>
                </a:r>
                <a14:m>
                  <m:oMath xmlns:m="http://schemas.openxmlformats.org/officeDocument/2006/math">
                    <m:r>
                      <a:rPr lang="en-US" altLang="ja-JP" sz="2000" b="0" i="1" smtClean="0">
                        <a:latin typeface="Cambria Math" panose="02040503050406030204" pitchFamily="18" charset="0"/>
                      </a:rPr>
                      <m:t>𝜏</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𝑜</m:t>
                            </m:r>
                          </m:e>
                          <m:sub>
                            <m:r>
                              <a:rPr lang="en-US" altLang="ja-JP" sz="2000" b="0" i="1" smtClean="0">
                                <a:latin typeface="Cambria Math" panose="02040503050406030204" pitchFamily="18" charset="0"/>
                              </a:rPr>
                              <m:t>𝑖</m:t>
                            </m:r>
                          </m:sub>
                        </m:sSub>
                      </m:e>
                    </m:d>
                  </m:oMath>
                </a14:m>
                <a:endParaRPr lang="en-US" altLang="ja-JP" sz="2000" dirty="0" smtClean="0"/>
              </a:p>
              <a:p>
                <a:pPr marL="457200" indent="-457200">
                  <a:lnSpc>
                    <a:spcPts val="3500"/>
                  </a:lnSpc>
                  <a:buFont typeface="+mj-lt"/>
                  <a:buAutoNum type="arabicPeriod"/>
                </a:pPr>
                <a:r>
                  <a:rPr lang="en-US" altLang="ja-JP" sz="2000" dirty="0" smtClean="0"/>
                  <a:t>Repeat 1-3 </a:t>
                </a:r>
                <a:r>
                  <a:rPr lang="en-US" altLang="ja-JP" sz="2000" dirty="0"/>
                  <a:t>for all objects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𝑜</m:t>
                        </m:r>
                      </m:e>
                      <m:sub>
                        <m:r>
                          <a:rPr lang="en-US" altLang="ja-JP" sz="2000" b="0" i="1" smtClean="0">
                            <a:latin typeface="Cambria Math" panose="02040503050406030204" pitchFamily="18" charset="0"/>
                          </a:rPr>
                          <m:t>𝑖</m:t>
                        </m:r>
                      </m:sub>
                    </m:sSub>
                    <m:r>
                      <a:rPr lang="en-US" altLang="ja-JP" sz="2000" i="1">
                        <a:latin typeface="Cambria Math" panose="02040503050406030204" pitchFamily="18" charset="0"/>
                      </a:rPr>
                      <m:t>∈</m:t>
                    </m:r>
                    <m:r>
                      <a:rPr lang="en-US" altLang="ja-JP" sz="2000" i="1">
                        <a:latin typeface="Cambria Math" panose="02040503050406030204" pitchFamily="18" charset="0"/>
                      </a:rPr>
                      <m:t>𝑂</m:t>
                    </m:r>
                  </m:oMath>
                </a14:m>
                <a:r>
                  <a:rPr lang="en-US" altLang="ja-JP" sz="2000" dirty="0" smtClean="0"/>
                  <a:t>, to obtain the scores of all objects</a:t>
                </a:r>
                <a:endParaRPr lang="en-US" altLang="ja-JP" sz="20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411493" y="1129206"/>
                <a:ext cx="8842787" cy="2336537"/>
              </a:xfrm>
              <a:prstGeom prst="rect">
                <a:avLst/>
              </a:prstGeom>
              <a:blipFill>
                <a:blip r:embed="rId3"/>
                <a:stretch>
                  <a:fillRect l="-1103" t="-260" b="-23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9" name="テキスト ボックス 138"/>
              <p:cNvSpPr txBox="1"/>
              <p:nvPr/>
            </p:nvSpPr>
            <p:spPr>
              <a:xfrm>
                <a:off x="417550" y="3613100"/>
                <a:ext cx="4297751" cy="1833579"/>
              </a:xfrm>
              <a:prstGeom prst="rect">
                <a:avLst/>
              </a:prstGeom>
              <a:noFill/>
            </p:spPr>
            <p:txBody>
              <a:bodyPr wrap="square" rtlCol="0">
                <a:spAutoFit/>
              </a:bodyPr>
              <a:lstStyle/>
              <a:p>
                <a:pPr>
                  <a:lnSpc>
                    <a:spcPts val="3500"/>
                  </a:lnSpc>
                </a:pPr>
                <a:r>
                  <a:rPr lang="en-US" altLang="ja-JP" sz="2400" b="1" dirty="0" smtClean="0">
                    <a:solidFill>
                      <a:srgbClr val="002060"/>
                    </a:solidFill>
                  </a:rPr>
                  <a:t>Time complexity: </a:t>
                </a:r>
                <a:endParaRPr lang="en-US" altLang="ja-JP" sz="2400" b="1" dirty="0">
                  <a:solidFill>
                    <a:srgbClr val="002060"/>
                  </a:solidFill>
                </a:endParaRPr>
              </a:p>
              <a:p>
                <a:pPr marL="342900" indent="-342900">
                  <a:lnSpc>
                    <a:spcPts val="3500"/>
                  </a:lnSpc>
                  <a:buFont typeface="Arial" panose="020B0604020202020204" pitchFamily="34" charset="0"/>
                  <a:buChar char="•"/>
                </a:pPr>
                <a14:m>
                  <m:oMath xmlns:m="http://schemas.openxmlformats.org/officeDocument/2006/math">
                    <m:r>
                      <a:rPr lang="en-US" altLang="ja-JP" sz="2000" b="1" i="1" smtClean="0">
                        <a:solidFill>
                          <a:srgbClr val="0000FF"/>
                        </a:solidFill>
                        <a:latin typeface="Cambria Math" panose="02040503050406030204" pitchFamily="18" charset="0"/>
                      </a:rPr>
                      <m:t>𝑶</m:t>
                    </m:r>
                    <m:d>
                      <m:dPr>
                        <m:ctrlPr>
                          <a:rPr lang="en-US" altLang="ja-JP" sz="2000" b="1" i="1" smtClean="0">
                            <a:solidFill>
                              <a:srgbClr val="0000FF"/>
                            </a:solidFill>
                            <a:latin typeface="Cambria Math" panose="02040503050406030204" pitchFamily="18" charset="0"/>
                          </a:rPr>
                        </m:ctrlPr>
                      </m:dPr>
                      <m:e>
                        <m:sSup>
                          <m:sSupPr>
                            <m:ctrlPr>
                              <a:rPr lang="en-US" altLang="ja-JP" sz="2000" b="1" i="1" smtClean="0">
                                <a:solidFill>
                                  <a:srgbClr val="0000FF"/>
                                </a:solidFill>
                                <a:latin typeface="Cambria Math" panose="02040503050406030204" pitchFamily="18" charset="0"/>
                              </a:rPr>
                            </m:ctrlPr>
                          </m:sSupPr>
                          <m:e>
                            <m:r>
                              <a:rPr lang="en-US" altLang="ja-JP" sz="2000" b="1" i="1" smtClean="0">
                                <a:solidFill>
                                  <a:srgbClr val="0000FF"/>
                                </a:solidFill>
                                <a:latin typeface="Cambria Math" panose="02040503050406030204" pitchFamily="18" charset="0"/>
                              </a:rPr>
                              <m:t>𝒏</m:t>
                            </m:r>
                          </m:e>
                          <m:sup>
                            <m:r>
                              <a:rPr lang="en-US" altLang="ja-JP" sz="2000" b="1" i="1" smtClean="0">
                                <a:solidFill>
                                  <a:srgbClr val="0000FF"/>
                                </a:solidFill>
                                <a:latin typeface="Cambria Math" panose="02040503050406030204" pitchFamily="18" charset="0"/>
                              </a:rPr>
                              <m:t>𝟐</m:t>
                            </m:r>
                          </m:sup>
                        </m:sSup>
                        <m:sSup>
                          <m:sSupPr>
                            <m:ctrlPr>
                              <a:rPr lang="en-US" altLang="ja-JP" sz="2000" b="1" i="1" smtClean="0">
                                <a:solidFill>
                                  <a:srgbClr val="0000FF"/>
                                </a:solidFill>
                                <a:latin typeface="Cambria Math" panose="02040503050406030204" pitchFamily="18" charset="0"/>
                              </a:rPr>
                            </m:ctrlPr>
                          </m:sSupPr>
                          <m:e>
                            <m:r>
                              <a:rPr lang="en-US" altLang="ja-JP" sz="2000" b="1" i="1" smtClean="0">
                                <a:solidFill>
                                  <a:srgbClr val="0000FF"/>
                                </a:solidFill>
                                <a:latin typeface="Cambria Math" panose="02040503050406030204" pitchFamily="18" charset="0"/>
                              </a:rPr>
                              <m:t>𝒎</m:t>
                            </m:r>
                          </m:e>
                          <m:sup>
                            <m:r>
                              <a:rPr lang="en-US" altLang="ja-JP" sz="2000" b="1" i="1" smtClean="0">
                                <a:solidFill>
                                  <a:srgbClr val="0000FF"/>
                                </a:solidFill>
                                <a:latin typeface="Cambria Math" panose="02040503050406030204" pitchFamily="18" charset="0"/>
                              </a:rPr>
                              <m:t>𝟐</m:t>
                            </m:r>
                          </m:sup>
                        </m:sSup>
                      </m:e>
                    </m:d>
                  </m:oMath>
                </a14:m>
                <a:endParaRPr lang="en-US" altLang="ja-JP" sz="2000" b="1" dirty="0" smtClean="0"/>
              </a:p>
              <a:p>
                <a:pPr marL="342900" indent="-342900">
                  <a:lnSpc>
                    <a:spcPts val="3500"/>
                  </a:lnSpc>
                  <a:buFont typeface="Arial" panose="020B0604020202020204" pitchFamily="34" charset="0"/>
                  <a:buChar char="•"/>
                </a:pPr>
                <a14:m>
                  <m:oMath xmlns:m="http://schemas.openxmlformats.org/officeDocument/2006/math">
                    <m:r>
                      <a:rPr lang="en-US" altLang="ja-JP" sz="2000" b="0" i="1" smtClean="0">
                        <a:latin typeface="Cambria Math" panose="02040503050406030204" pitchFamily="18" charset="0"/>
                      </a:rPr>
                      <m:t>𝑛</m:t>
                    </m:r>
                  </m:oMath>
                </a14:m>
                <a:r>
                  <a:rPr lang="en-US" altLang="ja-JP" sz="2000" dirty="0" smtClean="0"/>
                  <a:t>: #objects in </a:t>
                </a:r>
                <a14:m>
                  <m:oMath xmlns:m="http://schemas.openxmlformats.org/officeDocument/2006/math">
                    <m:r>
                      <a:rPr lang="en-US" altLang="ja-JP" sz="2000" b="0" i="1" smtClean="0">
                        <a:latin typeface="Cambria Math" panose="02040503050406030204" pitchFamily="18" charset="0"/>
                      </a:rPr>
                      <m:t>𝑂</m:t>
                    </m:r>
                  </m:oMath>
                </a14:m>
                <a:endParaRPr lang="en-US" altLang="ja-JP" sz="2000" b="0" i="1" dirty="0" smtClean="0">
                  <a:latin typeface="Cambria Math" panose="02040503050406030204" pitchFamily="18" charset="0"/>
                </a:endParaRPr>
              </a:p>
              <a:p>
                <a:pPr marL="342900" indent="-342900">
                  <a:lnSpc>
                    <a:spcPts val="3500"/>
                  </a:lnSpc>
                  <a:buFont typeface="Arial" panose="020B0604020202020204" pitchFamily="34" charset="0"/>
                  <a:buChar char="•"/>
                </a:pPr>
                <a14:m>
                  <m:oMath xmlns:m="http://schemas.openxmlformats.org/officeDocument/2006/math">
                    <m:r>
                      <a:rPr lang="en-US" altLang="ja-JP" sz="2000" b="0" i="1" smtClean="0">
                        <a:latin typeface="Cambria Math" panose="02040503050406030204" pitchFamily="18" charset="0"/>
                      </a:rPr>
                      <m:t>𝑚</m:t>
                    </m:r>
                  </m:oMath>
                </a14:m>
                <a:r>
                  <a:rPr lang="en-US" altLang="ja-JP" sz="2000" dirty="0" smtClean="0"/>
                  <a:t>: average #points in an object</a:t>
                </a:r>
                <a:endParaRPr lang="en-US" altLang="ja-JP" sz="2000" dirty="0"/>
              </a:p>
            </p:txBody>
          </p:sp>
        </mc:Choice>
        <mc:Fallback xmlns="">
          <p:sp>
            <p:nvSpPr>
              <p:cNvPr id="139" name="テキスト ボックス 138"/>
              <p:cNvSpPr txBox="1">
                <a:spLocks noRot="1" noChangeAspect="1" noMove="1" noResize="1" noEditPoints="1" noAdjustHandles="1" noChangeArrowheads="1" noChangeShapeType="1" noTextEdit="1"/>
              </p:cNvSpPr>
              <p:nvPr/>
            </p:nvSpPr>
            <p:spPr>
              <a:xfrm>
                <a:off x="417550" y="3613100"/>
                <a:ext cx="4297751" cy="1833579"/>
              </a:xfrm>
              <a:prstGeom prst="rect">
                <a:avLst/>
              </a:prstGeom>
              <a:blipFill>
                <a:blip r:embed="rId4"/>
                <a:stretch>
                  <a:fillRect l="-2125" t="-333" b="-5333"/>
                </a:stretch>
              </a:blipFill>
            </p:spPr>
            <p:txBody>
              <a:bodyPr/>
              <a:lstStyle/>
              <a:p>
                <a:r>
                  <a:rPr lang="ja-JP" altLang="en-US">
                    <a:noFill/>
                  </a:rPr>
                  <a:t> </a:t>
                </a:r>
              </a:p>
            </p:txBody>
          </p:sp>
        </mc:Fallback>
      </mc:AlternateContent>
      <p:sp>
        <p:nvSpPr>
          <p:cNvPr id="70" name="楕円 69"/>
          <p:cNvSpPr/>
          <p:nvPr/>
        </p:nvSpPr>
        <p:spPr>
          <a:xfrm>
            <a:off x="8035080" y="38454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p:cNvSpPr/>
          <p:nvPr/>
        </p:nvSpPr>
        <p:spPr>
          <a:xfrm>
            <a:off x="8187480" y="39978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p:cNvSpPr/>
          <p:nvPr/>
        </p:nvSpPr>
        <p:spPr>
          <a:xfrm>
            <a:off x="8339880" y="41502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楕円 129"/>
          <p:cNvSpPr/>
          <p:nvPr/>
        </p:nvSpPr>
        <p:spPr>
          <a:xfrm>
            <a:off x="8492280" y="43026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楕円 130"/>
          <p:cNvSpPr/>
          <p:nvPr/>
        </p:nvSpPr>
        <p:spPr>
          <a:xfrm>
            <a:off x="8644680" y="44550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p:cNvSpPr/>
          <p:nvPr/>
        </p:nvSpPr>
        <p:spPr>
          <a:xfrm>
            <a:off x="8797080" y="46074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楕円 140"/>
          <p:cNvSpPr/>
          <p:nvPr/>
        </p:nvSpPr>
        <p:spPr>
          <a:xfrm>
            <a:off x="8949480" y="47598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楕円 141"/>
          <p:cNvSpPr/>
          <p:nvPr/>
        </p:nvSpPr>
        <p:spPr>
          <a:xfrm>
            <a:off x="9101880" y="49122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楕円 142"/>
          <p:cNvSpPr/>
          <p:nvPr/>
        </p:nvSpPr>
        <p:spPr>
          <a:xfrm>
            <a:off x="9254280" y="50646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楕円 143"/>
          <p:cNvSpPr/>
          <p:nvPr/>
        </p:nvSpPr>
        <p:spPr>
          <a:xfrm>
            <a:off x="9003480" y="5066234"/>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楕円 144"/>
          <p:cNvSpPr/>
          <p:nvPr/>
        </p:nvSpPr>
        <p:spPr>
          <a:xfrm>
            <a:off x="8949480" y="45090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楕円 145"/>
          <p:cNvSpPr/>
          <p:nvPr/>
        </p:nvSpPr>
        <p:spPr>
          <a:xfrm>
            <a:off x="9003480" y="43470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楕円 146"/>
          <p:cNvSpPr/>
          <p:nvPr/>
        </p:nvSpPr>
        <p:spPr>
          <a:xfrm>
            <a:off x="8860680" y="51186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楕円 147"/>
          <p:cNvSpPr/>
          <p:nvPr/>
        </p:nvSpPr>
        <p:spPr>
          <a:xfrm>
            <a:off x="9200280" y="4334215"/>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楕円 148"/>
          <p:cNvSpPr/>
          <p:nvPr/>
        </p:nvSpPr>
        <p:spPr>
          <a:xfrm>
            <a:off x="8492280" y="4533492"/>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楕円 149"/>
          <p:cNvSpPr/>
          <p:nvPr/>
        </p:nvSpPr>
        <p:spPr>
          <a:xfrm>
            <a:off x="9343080" y="4280215"/>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楕円 150"/>
          <p:cNvSpPr/>
          <p:nvPr/>
        </p:nvSpPr>
        <p:spPr>
          <a:xfrm>
            <a:off x="8776166" y="524370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楕円 151"/>
          <p:cNvSpPr/>
          <p:nvPr/>
        </p:nvSpPr>
        <p:spPr>
          <a:xfrm>
            <a:off x="9406680" y="52170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楕円 152"/>
          <p:cNvSpPr/>
          <p:nvPr/>
        </p:nvSpPr>
        <p:spPr>
          <a:xfrm>
            <a:off x="9352680" y="535827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楕円 153"/>
          <p:cNvSpPr/>
          <p:nvPr/>
        </p:nvSpPr>
        <p:spPr>
          <a:xfrm>
            <a:off x="9599942" y="525027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楕円 154"/>
          <p:cNvSpPr/>
          <p:nvPr/>
        </p:nvSpPr>
        <p:spPr>
          <a:xfrm>
            <a:off x="9659970" y="5390004"/>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楕円 155"/>
          <p:cNvSpPr/>
          <p:nvPr/>
        </p:nvSpPr>
        <p:spPr>
          <a:xfrm>
            <a:off x="9289080" y="5498004"/>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楕円 156"/>
          <p:cNvSpPr/>
          <p:nvPr/>
        </p:nvSpPr>
        <p:spPr>
          <a:xfrm>
            <a:off x="8285880" y="386675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楕円 157"/>
          <p:cNvSpPr/>
          <p:nvPr/>
        </p:nvSpPr>
        <p:spPr>
          <a:xfrm>
            <a:off x="8241480" y="371435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楕円 158"/>
          <p:cNvSpPr/>
          <p:nvPr/>
        </p:nvSpPr>
        <p:spPr>
          <a:xfrm>
            <a:off x="8278607" y="3538825"/>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楕円 159"/>
          <p:cNvSpPr/>
          <p:nvPr/>
        </p:nvSpPr>
        <p:spPr>
          <a:xfrm>
            <a:off x="8214480" y="421606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楕円 160"/>
          <p:cNvSpPr/>
          <p:nvPr/>
        </p:nvSpPr>
        <p:spPr>
          <a:xfrm>
            <a:off x="8079480" y="42582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楕円 161"/>
          <p:cNvSpPr/>
          <p:nvPr/>
        </p:nvSpPr>
        <p:spPr>
          <a:xfrm>
            <a:off x="7855680" y="382760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楕円 162"/>
          <p:cNvSpPr/>
          <p:nvPr/>
        </p:nvSpPr>
        <p:spPr>
          <a:xfrm>
            <a:off x="9859260" y="5444004"/>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楕円 163"/>
          <p:cNvSpPr/>
          <p:nvPr/>
        </p:nvSpPr>
        <p:spPr>
          <a:xfrm>
            <a:off x="10058550" y="546627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楕円 164"/>
          <p:cNvSpPr/>
          <p:nvPr/>
        </p:nvSpPr>
        <p:spPr>
          <a:xfrm>
            <a:off x="10097115" y="33691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楕円 165"/>
          <p:cNvSpPr/>
          <p:nvPr/>
        </p:nvSpPr>
        <p:spPr>
          <a:xfrm>
            <a:off x="9989115" y="34771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楕円 166"/>
          <p:cNvSpPr/>
          <p:nvPr/>
        </p:nvSpPr>
        <p:spPr>
          <a:xfrm>
            <a:off x="10195515" y="364682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楕円 167"/>
          <p:cNvSpPr/>
          <p:nvPr/>
        </p:nvSpPr>
        <p:spPr>
          <a:xfrm>
            <a:off x="10249515" y="35215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楕円 168"/>
          <p:cNvSpPr/>
          <p:nvPr/>
        </p:nvSpPr>
        <p:spPr>
          <a:xfrm>
            <a:off x="10401915" y="36739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楕円 169"/>
          <p:cNvSpPr/>
          <p:nvPr/>
        </p:nvSpPr>
        <p:spPr>
          <a:xfrm>
            <a:off x="10554315" y="38263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楕円 170"/>
          <p:cNvSpPr/>
          <p:nvPr/>
        </p:nvSpPr>
        <p:spPr>
          <a:xfrm>
            <a:off x="10706715" y="39787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楕円 171"/>
          <p:cNvSpPr/>
          <p:nvPr/>
        </p:nvSpPr>
        <p:spPr>
          <a:xfrm>
            <a:off x="10859115" y="41311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楕円 172"/>
          <p:cNvSpPr/>
          <p:nvPr/>
        </p:nvSpPr>
        <p:spPr>
          <a:xfrm>
            <a:off x="11011515" y="42835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楕円 173"/>
          <p:cNvSpPr/>
          <p:nvPr/>
        </p:nvSpPr>
        <p:spPr>
          <a:xfrm>
            <a:off x="11163915" y="44359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楕円 174"/>
          <p:cNvSpPr/>
          <p:nvPr/>
        </p:nvSpPr>
        <p:spPr>
          <a:xfrm>
            <a:off x="11316315" y="45883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楕円 175"/>
          <p:cNvSpPr/>
          <p:nvPr/>
        </p:nvSpPr>
        <p:spPr>
          <a:xfrm>
            <a:off x="11468715" y="47407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楕円 176"/>
          <p:cNvSpPr/>
          <p:nvPr/>
        </p:nvSpPr>
        <p:spPr>
          <a:xfrm>
            <a:off x="11271915" y="47407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楕円 177"/>
          <p:cNvSpPr/>
          <p:nvPr/>
        </p:nvSpPr>
        <p:spPr>
          <a:xfrm>
            <a:off x="11055915" y="4510068"/>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楕円 178"/>
          <p:cNvSpPr/>
          <p:nvPr/>
        </p:nvSpPr>
        <p:spPr>
          <a:xfrm>
            <a:off x="11109915" y="417763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楕円 179"/>
          <p:cNvSpPr/>
          <p:nvPr/>
        </p:nvSpPr>
        <p:spPr>
          <a:xfrm>
            <a:off x="11180431" y="387405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楕円 180"/>
          <p:cNvSpPr/>
          <p:nvPr/>
        </p:nvSpPr>
        <p:spPr>
          <a:xfrm>
            <a:off x="10903515" y="45883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楕円 181"/>
          <p:cNvSpPr/>
          <p:nvPr/>
        </p:nvSpPr>
        <p:spPr>
          <a:xfrm>
            <a:off x="11621115" y="48931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楕円 182"/>
          <p:cNvSpPr/>
          <p:nvPr/>
        </p:nvSpPr>
        <p:spPr>
          <a:xfrm>
            <a:off x="10401915" y="3446370"/>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楕円 183"/>
          <p:cNvSpPr/>
          <p:nvPr/>
        </p:nvSpPr>
        <p:spPr>
          <a:xfrm>
            <a:off x="10509915" y="3282388"/>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楕円 184"/>
          <p:cNvSpPr/>
          <p:nvPr/>
        </p:nvSpPr>
        <p:spPr>
          <a:xfrm>
            <a:off x="9838389" y="34231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楕円 185"/>
          <p:cNvSpPr/>
          <p:nvPr/>
        </p:nvSpPr>
        <p:spPr>
          <a:xfrm>
            <a:off x="10760715" y="46423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楕円 186"/>
          <p:cNvSpPr/>
          <p:nvPr/>
        </p:nvSpPr>
        <p:spPr>
          <a:xfrm>
            <a:off x="10589115" y="45883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楕円 187"/>
          <p:cNvSpPr/>
          <p:nvPr/>
        </p:nvSpPr>
        <p:spPr>
          <a:xfrm>
            <a:off x="10706715" y="480563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9" name="楕円 188"/>
          <p:cNvSpPr/>
          <p:nvPr/>
        </p:nvSpPr>
        <p:spPr>
          <a:xfrm>
            <a:off x="10760715" y="49471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楕円 189"/>
          <p:cNvSpPr/>
          <p:nvPr/>
        </p:nvSpPr>
        <p:spPr>
          <a:xfrm>
            <a:off x="10643115" y="50551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楕円 190"/>
          <p:cNvSpPr/>
          <p:nvPr/>
        </p:nvSpPr>
        <p:spPr>
          <a:xfrm>
            <a:off x="10431915" y="4673458"/>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楕円 191"/>
          <p:cNvSpPr/>
          <p:nvPr/>
        </p:nvSpPr>
        <p:spPr>
          <a:xfrm>
            <a:off x="10260315" y="4651881"/>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楕円 192"/>
          <p:cNvSpPr/>
          <p:nvPr/>
        </p:nvSpPr>
        <p:spPr>
          <a:xfrm>
            <a:off x="10131408" y="4764151"/>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楕円 193"/>
          <p:cNvSpPr/>
          <p:nvPr/>
        </p:nvSpPr>
        <p:spPr>
          <a:xfrm>
            <a:off x="9957915" y="474814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楕円 194"/>
          <p:cNvSpPr/>
          <p:nvPr/>
        </p:nvSpPr>
        <p:spPr>
          <a:xfrm>
            <a:off x="10070115" y="376424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楕円 195"/>
          <p:cNvSpPr/>
          <p:nvPr/>
        </p:nvSpPr>
        <p:spPr>
          <a:xfrm>
            <a:off x="10124115" y="391313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楕円 196"/>
          <p:cNvSpPr/>
          <p:nvPr/>
        </p:nvSpPr>
        <p:spPr>
          <a:xfrm>
            <a:off x="10058550" y="405862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楕円 197"/>
          <p:cNvSpPr/>
          <p:nvPr/>
        </p:nvSpPr>
        <p:spPr>
          <a:xfrm>
            <a:off x="11082915" y="4005018"/>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68022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r>
                  <a:rPr lang="en-US" altLang="ja-JP" dirty="0" smtClean="0"/>
                  <a:t>Theorem</a:t>
                </a:r>
                <a:r>
                  <a:rPr lang="en-US" altLang="ja-JP" sz="2400" dirty="0" smtClean="0"/>
                  <a:t>: There is an </a:t>
                </a:r>
                <a14:m>
                  <m:oMath xmlns:m="http://schemas.openxmlformats.org/officeDocument/2006/math">
                    <m:r>
                      <a:rPr lang="en-US" altLang="ja-JP" sz="2400" b="1" i="1" smtClean="0">
                        <a:latin typeface="Cambria Math" panose="02040503050406030204" pitchFamily="18" charset="0"/>
                      </a:rPr>
                      <m:t>𝑶</m:t>
                    </m:r>
                    <m:d>
                      <m:dPr>
                        <m:ctrlPr>
                          <a:rPr lang="en-US" altLang="ja-JP" sz="2400" b="1" i="1" smtClean="0">
                            <a:latin typeface="Cambria Math" panose="02040503050406030204" pitchFamily="18" charset="0"/>
                          </a:rPr>
                        </m:ctrlPr>
                      </m:dPr>
                      <m:e>
                        <m:r>
                          <a:rPr lang="en-US" altLang="ja-JP" sz="2400" b="1" i="1" smtClean="0">
                            <a:latin typeface="Cambria Math" panose="02040503050406030204" pitchFamily="18" charset="0"/>
                          </a:rPr>
                          <m:t>𝒏</m:t>
                        </m:r>
                        <m:func>
                          <m:funcPr>
                            <m:ctrlPr>
                              <a:rPr lang="en-US" altLang="ja-JP" sz="2400" b="1" i="1" smtClean="0">
                                <a:latin typeface="Cambria Math" panose="02040503050406030204" pitchFamily="18" charset="0"/>
                              </a:rPr>
                            </m:ctrlPr>
                          </m:funcPr>
                          <m:fName>
                            <m:r>
                              <m:rPr>
                                <m:sty m:val="p"/>
                              </m:rPr>
                              <a:rPr lang="en-US" altLang="ja-JP" sz="2400" b="0" i="0" smtClean="0">
                                <a:latin typeface="Cambria Math" panose="02040503050406030204" pitchFamily="18" charset="0"/>
                              </a:rPr>
                              <m:t>log</m:t>
                            </m:r>
                          </m:fName>
                          <m:e>
                            <m:r>
                              <a:rPr lang="en-US" altLang="ja-JP" sz="2400" b="1" i="1" smtClean="0">
                                <a:latin typeface="Cambria Math" panose="02040503050406030204" pitchFamily="18" charset="0"/>
                              </a:rPr>
                              <m:t>𝒏</m:t>
                            </m:r>
                          </m:e>
                        </m:func>
                      </m:e>
                    </m:d>
                  </m:oMath>
                </a14:m>
                <a:r>
                  <a:rPr kumimoji="1" lang="ja-JP" altLang="en-US" sz="2400" dirty="0" smtClean="0"/>
                  <a:t> </a:t>
                </a:r>
                <a:r>
                  <a:rPr lang="en-US" altLang="ja-JP" sz="2400" dirty="0" smtClean="0"/>
                  <a:t>online </a:t>
                </a:r>
                <a:r>
                  <a:rPr kumimoji="1" lang="en-US" altLang="ja-JP" sz="2400" dirty="0" smtClean="0"/>
                  <a:t>time algorithm</a:t>
                </a:r>
                <a:endParaRPr kumimoji="1" lang="ja-JP" altLang="en-US" sz="32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t="-15323" b="-2661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F4C9950-6FCB-436A-82F1-B2950030D40E}" type="slidenum">
              <a:rPr lang="ja-JP" altLang="en-US" smtClean="0"/>
              <a:pPr/>
              <a:t>8</a:t>
            </a:fld>
            <a:endParaRPr lang="ja-JP" altLang="en-US" dirty="0"/>
          </a:p>
        </p:txBody>
      </p:sp>
      <p:sp>
        <p:nvSpPr>
          <p:cNvPr id="5" name="テキスト ボックス 4"/>
          <p:cNvSpPr txBox="1"/>
          <p:nvPr/>
        </p:nvSpPr>
        <p:spPr>
          <a:xfrm>
            <a:off x="411493" y="1129206"/>
            <a:ext cx="11209622" cy="1438855"/>
          </a:xfrm>
          <a:prstGeom prst="rect">
            <a:avLst/>
          </a:prstGeom>
          <a:noFill/>
        </p:spPr>
        <p:txBody>
          <a:bodyPr wrap="square" rtlCol="0">
            <a:spAutoFit/>
          </a:bodyPr>
          <a:lstStyle/>
          <a:p>
            <a:pPr>
              <a:lnSpc>
                <a:spcPts val="3500"/>
              </a:lnSpc>
            </a:pPr>
            <a:r>
              <a:rPr lang="en-US" altLang="ja-JP" sz="2400" b="1" dirty="0" smtClean="0">
                <a:solidFill>
                  <a:srgbClr val="002060"/>
                </a:solidFill>
              </a:rPr>
              <a:t>Offline processing: </a:t>
            </a:r>
            <a:endParaRPr lang="en-US" altLang="ja-JP" sz="2400" b="1" dirty="0">
              <a:solidFill>
                <a:srgbClr val="002060"/>
              </a:solidFill>
            </a:endParaRPr>
          </a:p>
          <a:p>
            <a:pPr marL="457200" indent="-457200">
              <a:lnSpc>
                <a:spcPts val="3500"/>
              </a:lnSpc>
              <a:buFont typeface="+mj-lt"/>
              <a:buAutoNum type="arabicPeriod"/>
            </a:pPr>
            <a:r>
              <a:rPr lang="en-US" altLang="ja-JP" sz="2000" dirty="0" smtClean="0"/>
              <a:t>All objects compute the closest point pairs with the other objects.</a:t>
            </a:r>
          </a:p>
          <a:p>
            <a:pPr marL="457200" indent="-457200">
              <a:lnSpc>
                <a:spcPts val="3500"/>
              </a:lnSpc>
              <a:buFont typeface="+mj-lt"/>
              <a:buAutoNum type="arabicPeriod"/>
            </a:pPr>
            <a:r>
              <a:rPr lang="en-US" altLang="ja-JP" sz="2000" dirty="0" smtClean="0"/>
              <a:t>All objects store the distances of the closest pairs in their arrays by ascending order.</a:t>
            </a:r>
            <a:endParaRPr lang="en-US" altLang="ja-JP" sz="2000" dirty="0"/>
          </a:p>
        </p:txBody>
      </p:sp>
      <p:sp>
        <p:nvSpPr>
          <p:cNvPr id="6" name="楕円 5"/>
          <p:cNvSpPr/>
          <p:nvPr/>
        </p:nvSpPr>
        <p:spPr>
          <a:xfrm>
            <a:off x="8035080" y="38454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8187480" y="39978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8339880" y="41502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8492280" y="43026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8644680" y="44550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8797080" y="46074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8949480" y="47598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9101880" y="49122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9254280" y="50646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p:nvSpPr>
        <p:spPr>
          <a:xfrm>
            <a:off x="9003480" y="5066234"/>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8949480" y="45090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9003480" y="43470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8860680" y="51186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9200280" y="4334215"/>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8492280" y="4533492"/>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9343080" y="4280215"/>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8776166" y="5243707"/>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9406680" y="52170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9352680" y="535827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9599942" y="525027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9659970" y="5390004"/>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9289080" y="5498004"/>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8285880" y="386675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8241480" y="3714353"/>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8278607" y="3538825"/>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8214480" y="421606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8079480" y="425828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7855680" y="3827601"/>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9859260" y="5444004"/>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10058550" y="5466276"/>
            <a:ext cx="108000" cy="1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10097115" y="33691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9989115" y="34771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10195515" y="364682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10249515" y="35215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10401915" y="36739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10554315" y="38263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10706715" y="39787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10859115" y="41311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11011515" y="42835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11163915" y="44359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11316315" y="45883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11468715" y="47407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11271915" y="47407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p:cNvSpPr/>
          <p:nvPr/>
        </p:nvSpPr>
        <p:spPr>
          <a:xfrm>
            <a:off x="11055915" y="4510068"/>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11109915" y="417763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11180431" y="387405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10903515" y="45883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p:nvSpPr>
        <p:spPr>
          <a:xfrm>
            <a:off x="11621115" y="48931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10401915" y="3446370"/>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10509915" y="3282388"/>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9838389" y="34231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10760715" y="46423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10589115" y="45883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10706715" y="480563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10760715" y="49471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10643115" y="505511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p:cNvSpPr/>
          <p:nvPr/>
        </p:nvSpPr>
        <p:spPr>
          <a:xfrm>
            <a:off x="10431915" y="4673458"/>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10260315" y="4651881"/>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p:cNvSpPr/>
          <p:nvPr/>
        </p:nvSpPr>
        <p:spPr>
          <a:xfrm>
            <a:off x="10131408" y="4764151"/>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9957915" y="474814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10070115" y="3764245"/>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p:cNvSpPr/>
          <p:nvPr/>
        </p:nvSpPr>
        <p:spPr>
          <a:xfrm>
            <a:off x="10124115" y="3913136"/>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p:cNvSpPr/>
          <p:nvPr/>
        </p:nvSpPr>
        <p:spPr>
          <a:xfrm>
            <a:off x="10058550" y="405862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p:cNvSpPr/>
          <p:nvPr/>
        </p:nvSpPr>
        <p:spPr>
          <a:xfrm>
            <a:off x="11082915" y="4005018"/>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p:cNvSpPr/>
          <p:nvPr/>
        </p:nvSpPr>
        <p:spPr>
          <a:xfrm rot="19368369">
            <a:off x="9937909" y="5117518"/>
            <a:ext cx="914400" cy="3931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71" name="表 70"/>
          <p:cNvGraphicFramePr>
            <a:graphicFrameLocks noGrp="1"/>
          </p:cNvGraphicFramePr>
          <p:nvPr>
            <p:extLst>
              <p:ext uri="{D42A27DB-BD31-4B8C-83A1-F6EECF244321}">
                <p14:modId xmlns:p14="http://schemas.microsoft.com/office/powerpoint/2010/main" val="408612758"/>
              </p:ext>
            </p:extLst>
          </p:nvPr>
        </p:nvGraphicFramePr>
        <p:xfrm>
          <a:off x="9249915" y="5902958"/>
          <a:ext cx="2520000" cy="432000"/>
        </p:xfrm>
        <a:graphic>
          <a:graphicData uri="http://schemas.openxmlformats.org/drawingml/2006/table">
            <a:tbl>
              <a:tblPr firstRow="1" bandRow="1">
                <a:tableStyleId>{2D5ABB26-0587-4C30-8999-92F81FD0307C}</a:tableStyleId>
              </a:tblPr>
              <a:tblGrid>
                <a:gridCol w="504000">
                  <a:extLst>
                    <a:ext uri="{9D8B030D-6E8A-4147-A177-3AD203B41FA5}">
                      <a16:colId xmlns:a16="http://schemas.microsoft.com/office/drawing/2014/main" val="2715999107"/>
                    </a:ext>
                  </a:extLst>
                </a:gridCol>
                <a:gridCol w="504000">
                  <a:extLst>
                    <a:ext uri="{9D8B030D-6E8A-4147-A177-3AD203B41FA5}">
                      <a16:colId xmlns:a16="http://schemas.microsoft.com/office/drawing/2014/main" val="2638184653"/>
                    </a:ext>
                  </a:extLst>
                </a:gridCol>
                <a:gridCol w="504000">
                  <a:extLst>
                    <a:ext uri="{9D8B030D-6E8A-4147-A177-3AD203B41FA5}">
                      <a16:colId xmlns:a16="http://schemas.microsoft.com/office/drawing/2014/main" val="2098317606"/>
                    </a:ext>
                  </a:extLst>
                </a:gridCol>
                <a:gridCol w="504000">
                  <a:extLst>
                    <a:ext uri="{9D8B030D-6E8A-4147-A177-3AD203B41FA5}">
                      <a16:colId xmlns:a16="http://schemas.microsoft.com/office/drawing/2014/main" val="3037159481"/>
                    </a:ext>
                  </a:extLst>
                </a:gridCol>
                <a:gridCol w="504000">
                  <a:extLst>
                    <a:ext uri="{9D8B030D-6E8A-4147-A177-3AD203B41FA5}">
                      <a16:colId xmlns:a16="http://schemas.microsoft.com/office/drawing/2014/main" val="4137543622"/>
                    </a:ext>
                  </a:extLst>
                </a:gridCol>
              </a:tblGrid>
              <a:tr h="432000">
                <a:tc>
                  <a:txBody>
                    <a:bodyPr/>
                    <a:lstStyle/>
                    <a:p>
                      <a:pPr algn="ctr"/>
                      <a:r>
                        <a:rPr kumimoji="1" lang="en-US" altLang="ja-JP" sz="1600" dirty="0" smtClean="0"/>
                        <a:t>0.1</a:t>
                      </a:r>
                      <a:endParaRPr kumimoji="1" lang="ja-JP" altLang="en-US" sz="1600" dirty="0"/>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kumimoji="1" lang="en-US" altLang="ja-JP" sz="1600" dirty="0" smtClean="0"/>
                        <a:t>0.3</a:t>
                      </a:r>
                      <a:endParaRPr kumimoji="1" lang="ja-JP" altLang="en-US" sz="1600" dirty="0"/>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kumimoji="1" lang="en-US" altLang="ja-JP" sz="1600" dirty="0" smtClean="0"/>
                        <a:t>0.6</a:t>
                      </a:r>
                      <a:endParaRPr kumimoji="1" lang="ja-JP" altLang="en-US" sz="1600" dirty="0"/>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kumimoji="1" lang="en-US" altLang="ja-JP" sz="1600" dirty="0" smtClean="0"/>
                        <a:t>…</a:t>
                      </a:r>
                      <a:endParaRPr kumimoji="1" lang="ja-JP" altLang="en-US" sz="1600" dirty="0"/>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kumimoji="1" lang="en-US" altLang="ja-JP" sz="1600" dirty="0" smtClean="0"/>
                        <a:t>1.5</a:t>
                      </a:r>
                      <a:endParaRPr kumimoji="1" lang="ja-JP" altLang="en-US" sz="1600" dirty="0"/>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763907707"/>
                  </a:ext>
                </a:extLst>
              </a:tr>
            </a:tbl>
          </a:graphicData>
        </a:graphic>
      </p:graphicFrame>
      <p:cxnSp>
        <p:nvCxnSpPr>
          <p:cNvPr id="73" name="直線矢印コネクタ 72"/>
          <p:cNvCxnSpPr/>
          <p:nvPr/>
        </p:nvCxnSpPr>
        <p:spPr>
          <a:xfrm flipH="1">
            <a:off x="9989115" y="5483837"/>
            <a:ext cx="368401" cy="5271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テキスト ボックス 73"/>
              <p:cNvSpPr txBox="1"/>
              <p:nvPr/>
            </p:nvSpPr>
            <p:spPr>
              <a:xfrm>
                <a:off x="411492" y="2732051"/>
                <a:ext cx="6782388" cy="1887696"/>
              </a:xfrm>
              <a:prstGeom prst="rect">
                <a:avLst/>
              </a:prstGeom>
              <a:noFill/>
            </p:spPr>
            <p:txBody>
              <a:bodyPr wrap="square" rtlCol="0">
                <a:spAutoFit/>
              </a:bodyPr>
              <a:lstStyle/>
              <a:p>
                <a:pPr>
                  <a:lnSpc>
                    <a:spcPts val="3500"/>
                  </a:lnSpc>
                </a:pPr>
                <a:r>
                  <a:rPr lang="en-US" altLang="ja-JP" sz="2400" b="1" dirty="0" smtClean="0">
                    <a:solidFill>
                      <a:srgbClr val="002060"/>
                    </a:solidFill>
                  </a:rPr>
                  <a:t>Online processing: </a:t>
                </a:r>
                <a:endParaRPr lang="en-US" altLang="ja-JP" sz="2400" b="1" dirty="0">
                  <a:solidFill>
                    <a:srgbClr val="002060"/>
                  </a:solidFill>
                </a:endParaRPr>
              </a:p>
              <a:p>
                <a:pPr marL="457200" indent="-457200">
                  <a:lnSpc>
                    <a:spcPts val="3500"/>
                  </a:lnSpc>
                  <a:buFont typeface="+mj-lt"/>
                  <a:buAutoNum type="arabicPeriod"/>
                </a:pPr>
                <a:r>
                  <a:rPr lang="en-US" altLang="ja-JP" sz="2000" dirty="0" smtClean="0"/>
                  <a:t>Given</a:t>
                </a:r>
                <a:r>
                  <a:rPr lang="ja-JP" altLang="en-US" sz="2000" dirty="0" smtClean="0"/>
                  <a:t> </a:t>
                </a:r>
                <a14:m>
                  <m:oMath xmlns:m="http://schemas.openxmlformats.org/officeDocument/2006/math">
                    <m:r>
                      <a:rPr lang="en-US" altLang="ja-JP" sz="2000" b="0" i="1" smtClean="0">
                        <a:latin typeface="Cambria Math" panose="02040503050406030204" pitchFamily="18" charset="0"/>
                      </a:rPr>
                      <m:t>𝑟</m:t>
                    </m:r>
                  </m:oMath>
                </a14:m>
                <a:r>
                  <a:rPr lang="en-US" altLang="ja-JP" sz="2000" dirty="0" smtClean="0"/>
                  <a:t>, to obtain the score of an object, we execute</a:t>
                </a:r>
                <a:br>
                  <a:rPr lang="en-US" altLang="ja-JP" sz="2000" dirty="0" smtClean="0"/>
                </a:br>
                <a:r>
                  <a:rPr lang="en-US" altLang="ja-JP" sz="2000" dirty="0" smtClean="0"/>
                  <a:t>binary search on its array</a:t>
                </a:r>
                <a:r>
                  <a:rPr lang="ja-JP" altLang="en-US" sz="2000" dirty="0" smtClean="0"/>
                  <a:t> </a:t>
                </a:r>
                <a:r>
                  <a:rPr lang="en-US" altLang="ja-JP" sz="2000" dirty="0" smtClean="0"/>
                  <a:t>&lt;-</a:t>
                </a:r>
                <a:r>
                  <a:rPr lang="ja-JP" altLang="en-US" sz="2000" dirty="0" smtClean="0"/>
                  <a:t> </a:t>
                </a:r>
                <a14:m>
                  <m:oMath xmlns:m="http://schemas.openxmlformats.org/officeDocument/2006/math">
                    <m:r>
                      <a:rPr lang="en-US" altLang="ja-JP" sz="2000" b="0" i="1" smtClean="0">
                        <a:latin typeface="Cambria Math" panose="02040503050406030204" pitchFamily="18" charset="0"/>
                      </a:rPr>
                      <m:t>𝑂</m:t>
                    </m:r>
                    <m:d>
                      <m:dPr>
                        <m:ctrlPr>
                          <a:rPr lang="en-US" altLang="ja-JP" sz="2000" b="0" i="1" smtClean="0">
                            <a:latin typeface="Cambria Math" panose="02040503050406030204" pitchFamily="18" charset="0"/>
                          </a:rPr>
                        </m:ctrlPr>
                      </m:dPr>
                      <m:e>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log</m:t>
                            </m:r>
                          </m:fName>
                          <m:e>
                            <m:r>
                              <a:rPr lang="en-US" altLang="ja-JP" sz="2000" b="0" i="1" smtClean="0">
                                <a:latin typeface="Cambria Math" panose="02040503050406030204" pitchFamily="18" charset="0"/>
                              </a:rPr>
                              <m:t>𝑛</m:t>
                            </m:r>
                          </m:e>
                        </m:func>
                      </m:e>
                    </m:d>
                  </m:oMath>
                </a14:m>
                <a:endParaRPr lang="en-US" altLang="ja-JP" sz="2000" dirty="0" smtClean="0"/>
              </a:p>
              <a:p>
                <a:pPr marL="457200" indent="-457200">
                  <a:lnSpc>
                    <a:spcPts val="3500"/>
                  </a:lnSpc>
                  <a:buFont typeface="+mj-lt"/>
                  <a:buAutoNum type="arabicPeriod"/>
                </a:pPr>
                <a:r>
                  <a:rPr lang="en-US" altLang="ja-JP" sz="2000" dirty="0" smtClean="0"/>
                  <a:t>Repeat 1 for all objects</a:t>
                </a:r>
                <a:r>
                  <a:rPr lang="ja-JP" altLang="en-US" sz="2000" dirty="0" smtClean="0"/>
                  <a:t> </a:t>
                </a:r>
                <a:r>
                  <a:rPr lang="en-US" altLang="ja-JP" sz="2000" dirty="0" smtClean="0"/>
                  <a:t>&lt;-</a:t>
                </a:r>
                <a:r>
                  <a:rPr lang="ja-JP" altLang="en-US" sz="2000" dirty="0" smtClean="0"/>
                  <a:t> </a:t>
                </a:r>
                <a14:m>
                  <m:oMath xmlns:m="http://schemas.openxmlformats.org/officeDocument/2006/math">
                    <m:r>
                      <a:rPr lang="en-US" altLang="ja-JP" sz="2000" b="0" i="1" smtClean="0">
                        <a:latin typeface="Cambria Math" panose="02040503050406030204" pitchFamily="18" charset="0"/>
                      </a:rPr>
                      <m:t>𝑂</m:t>
                    </m:r>
                    <m:d>
                      <m:dPr>
                        <m:ctrlPr>
                          <a:rPr lang="en-US" altLang="ja-JP" sz="2000" b="0" i="1" smtClean="0">
                            <a:latin typeface="Cambria Math" panose="02040503050406030204" pitchFamily="18" charset="0"/>
                          </a:rPr>
                        </m:ctrlPr>
                      </m:dPr>
                      <m:e>
                        <m:func>
                          <m:funcPr>
                            <m:ctrlPr>
                              <a:rPr lang="en-US" altLang="ja-JP" sz="2000" b="0" i="1" smtClean="0">
                                <a:latin typeface="Cambria Math" panose="02040503050406030204" pitchFamily="18" charset="0"/>
                              </a:rPr>
                            </m:ctrlPr>
                          </m:funcPr>
                          <m:fName>
                            <m:r>
                              <a:rPr lang="en-US" altLang="ja-JP" sz="2000" b="0" i="1" smtClean="0">
                                <a:latin typeface="Cambria Math" panose="02040503050406030204" pitchFamily="18" charset="0"/>
                              </a:rPr>
                              <m:t>𝑛</m:t>
                            </m:r>
                            <m:r>
                              <m:rPr>
                                <m:sty m:val="p"/>
                              </m:rPr>
                              <a:rPr lang="en-US" altLang="ja-JP" sz="2000" b="0" i="0" smtClean="0">
                                <a:latin typeface="Cambria Math" panose="02040503050406030204" pitchFamily="18" charset="0"/>
                              </a:rPr>
                              <m:t>log</m:t>
                            </m:r>
                          </m:fName>
                          <m:e>
                            <m:r>
                              <a:rPr lang="en-US" altLang="ja-JP" sz="2000" b="0" i="1" smtClean="0">
                                <a:latin typeface="Cambria Math" panose="02040503050406030204" pitchFamily="18" charset="0"/>
                              </a:rPr>
                              <m:t>𝑛</m:t>
                            </m:r>
                          </m:e>
                        </m:func>
                      </m:e>
                    </m:d>
                  </m:oMath>
                </a14:m>
                <a:endParaRPr lang="en-US" altLang="ja-JP" sz="20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411492" y="2732051"/>
                <a:ext cx="6782388" cy="1887696"/>
              </a:xfrm>
              <a:prstGeom prst="rect">
                <a:avLst/>
              </a:prstGeom>
              <a:blipFill>
                <a:blip r:embed="rId4"/>
                <a:stretch>
                  <a:fillRect l="-1439" t="-323" b="-32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p:cNvSpPr txBox="1"/>
              <p:nvPr/>
            </p:nvSpPr>
            <p:spPr>
              <a:xfrm>
                <a:off x="411491" y="4780351"/>
                <a:ext cx="9490995" cy="1438855"/>
              </a:xfrm>
              <a:prstGeom prst="rect">
                <a:avLst/>
              </a:prstGeom>
              <a:noFill/>
            </p:spPr>
            <p:txBody>
              <a:bodyPr wrap="square" rtlCol="0">
                <a:spAutoFit/>
              </a:bodyPr>
              <a:lstStyle/>
              <a:p>
                <a:pPr>
                  <a:lnSpc>
                    <a:spcPts val="3500"/>
                  </a:lnSpc>
                </a:pPr>
                <a:r>
                  <a:rPr lang="en-US" altLang="ja-JP" sz="2400" b="1" dirty="0" smtClean="0">
                    <a:solidFill>
                      <a:srgbClr val="002060"/>
                    </a:solidFill>
                  </a:rPr>
                  <a:t>Drawbacks: </a:t>
                </a:r>
              </a:p>
              <a:p>
                <a:pPr marL="342900" indent="-342900">
                  <a:lnSpc>
                    <a:spcPts val="3500"/>
                  </a:lnSpc>
                  <a:buFont typeface="Arial" panose="020B0604020202020204" pitchFamily="34" charset="0"/>
                  <a:buChar char="•"/>
                </a:pPr>
                <a:r>
                  <a:rPr lang="en-US" altLang="ja-JP" sz="2000" dirty="0" smtClean="0"/>
                  <a:t>Space complexity: </a:t>
                </a:r>
                <a14:m>
                  <m:oMath xmlns:m="http://schemas.openxmlformats.org/officeDocument/2006/math">
                    <m:r>
                      <a:rPr lang="en-US" altLang="ja-JP" sz="2400" b="1" i="1" smtClean="0">
                        <a:solidFill>
                          <a:schemeClr val="tx1"/>
                        </a:solidFill>
                        <a:latin typeface="Cambria Math" panose="02040503050406030204" pitchFamily="18" charset="0"/>
                      </a:rPr>
                      <m:t>𝑶</m:t>
                    </m:r>
                    <m:d>
                      <m:dPr>
                        <m:ctrlPr>
                          <a:rPr lang="en-US" altLang="ja-JP" sz="2400" b="1" i="1" smtClean="0">
                            <a:solidFill>
                              <a:schemeClr val="tx1"/>
                            </a:solidFill>
                            <a:latin typeface="Cambria Math" panose="02040503050406030204" pitchFamily="18" charset="0"/>
                          </a:rPr>
                        </m:ctrlPr>
                      </m:dPr>
                      <m:e>
                        <m:sSup>
                          <m:sSupPr>
                            <m:ctrlPr>
                              <a:rPr lang="en-US" altLang="ja-JP" sz="2400" b="1" i="1" smtClean="0">
                                <a:solidFill>
                                  <a:schemeClr val="tx1"/>
                                </a:solidFill>
                                <a:latin typeface="Cambria Math" panose="02040503050406030204" pitchFamily="18" charset="0"/>
                              </a:rPr>
                            </m:ctrlPr>
                          </m:sSupPr>
                          <m:e>
                            <m:r>
                              <a:rPr lang="en-US" altLang="ja-JP" sz="2400" b="1" i="1" smtClean="0">
                                <a:solidFill>
                                  <a:schemeClr val="tx1"/>
                                </a:solidFill>
                                <a:latin typeface="Cambria Math" panose="02040503050406030204" pitchFamily="18" charset="0"/>
                              </a:rPr>
                              <m:t>𝒏</m:t>
                            </m:r>
                          </m:e>
                          <m:sup>
                            <m:r>
                              <a:rPr lang="en-US" altLang="ja-JP" sz="2400" b="1" i="1" smtClean="0">
                                <a:solidFill>
                                  <a:schemeClr val="tx1"/>
                                </a:solidFill>
                                <a:latin typeface="Cambria Math" panose="02040503050406030204" pitchFamily="18" charset="0"/>
                              </a:rPr>
                              <m:t>𝟐</m:t>
                            </m:r>
                          </m:sup>
                        </m:sSup>
                      </m:e>
                    </m:d>
                  </m:oMath>
                </a14:m>
                <a:endParaRPr lang="en-US" altLang="ja-JP" sz="2000" b="1" dirty="0" smtClean="0">
                  <a:solidFill>
                    <a:schemeClr val="tx1"/>
                  </a:solidFill>
                </a:endParaRPr>
              </a:p>
              <a:p>
                <a:pPr marL="342900" indent="-342900">
                  <a:lnSpc>
                    <a:spcPts val="3500"/>
                  </a:lnSpc>
                  <a:buFont typeface="Arial" panose="020B0604020202020204" pitchFamily="34" charset="0"/>
                  <a:buChar char="•"/>
                </a:pPr>
                <a:r>
                  <a:rPr lang="en-US" altLang="ja-JP" sz="2000" dirty="0" smtClean="0">
                    <a:solidFill>
                      <a:schemeClr val="tx1"/>
                    </a:solidFill>
                  </a:rPr>
                  <a:t>Time complexity of the offline processing: </a:t>
                </a:r>
                <a14:m>
                  <m:oMath xmlns:m="http://schemas.openxmlformats.org/officeDocument/2006/math">
                    <m:r>
                      <a:rPr lang="en-US" altLang="ja-JP" sz="2400" b="1" i="1">
                        <a:latin typeface="Cambria Math" panose="02040503050406030204" pitchFamily="18" charset="0"/>
                      </a:rPr>
                      <m:t>𝑶</m:t>
                    </m:r>
                    <m:d>
                      <m:dPr>
                        <m:ctrlPr>
                          <a:rPr lang="en-US" altLang="ja-JP" sz="2400" b="1" i="1">
                            <a:latin typeface="Cambria Math" panose="02040503050406030204" pitchFamily="18" charset="0"/>
                          </a:rPr>
                        </m:ctrlPr>
                      </m:dPr>
                      <m:e>
                        <m:sSup>
                          <m:sSupPr>
                            <m:ctrlPr>
                              <a:rPr lang="en-US" altLang="ja-JP" sz="2400" b="1" i="1">
                                <a:latin typeface="Cambria Math" panose="02040503050406030204" pitchFamily="18" charset="0"/>
                              </a:rPr>
                            </m:ctrlPr>
                          </m:sSupPr>
                          <m:e>
                            <m:r>
                              <a:rPr lang="en-US" altLang="ja-JP" sz="2400" b="1" i="1">
                                <a:latin typeface="Cambria Math" panose="02040503050406030204" pitchFamily="18" charset="0"/>
                              </a:rPr>
                              <m:t>𝒏</m:t>
                            </m:r>
                          </m:e>
                          <m:sup>
                            <m:r>
                              <a:rPr lang="en-US" altLang="ja-JP" sz="2400" b="1" i="1">
                                <a:latin typeface="Cambria Math" panose="02040503050406030204" pitchFamily="18" charset="0"/>
                              </a:rPr>
                              <m:t>𝟐</m:t>
                            </m:r>
                          </m:sup>
                        </m:sSup>
                        <m:d>
                          <m:dPr>
                            <m:ctrlPr>
                              <a:rPr lang="en-US" altLang="ja-JP" sz="2400" b="1" i="1">
                                <a:latin typeface="Cambria Math" panose="02040503050406030204" pitchFamily="18" charset="0"/>
                              </a:rPr>
                            </m:ctrlPr>
                          </m:dPr>
                          <m:e>
                            <m:r>
                              <a:rPr lang="en-US" altLang="ja-JP" sz="2400" b="1" i="1">
                                <a:latin typeface="Cambria Math" panose="02040503050406030204" pitchFamily="18" charset="0"/>
                              </a:rPr>
                              <m:t>𝒎</m:t>
                            </m:r>
                            <m:func>
                              <m:funcPr>
                                <m:ctrlPr>
                                  <a:rPr lang="en-US" altLang="ja-JP" sz="2400" b="1" i="1">
                                    <a:latin typeface="Cambria Math" panose="02040503050406030204" pitchFamily="18" charset="0"/>
                                  </a:rPr>
                                </m:ctrlPr>
                              </m:funcPr>
                              <m:fName>
                                <m:r>
                                  <m:rPr>
                                    <m:sty m:val="p"/>
                                  </m:rPr>
                                  <a:rPr lang="en-US" altLang="ja-JP" sz="2400">
                                    <a:latin typeface="Cambria Math" panose="02040503050406030204" pitchFamily="18" charset="0"/>
                                  </a:rPr>
                                  <m:t>log</m:t>
                                </m:r>
                              </m:fName>
                              <m:e>
                                <m:r>
                                  <a:rPr lang="en-US" altLang="ja-JP" sz="2400" b="1" i="1">
                                    <a:latin typeface="Cambria Math" panose="02040503050406030204" pitchFamily="18" charset="0"/>
                                  </a:rPr>
                                  <m:t>𝒎</m:t>
                                </m:r>
                              </m:e>
                            </m:func>
                            <m:r>
                              <a:rPr lang="en-US" altLang="ja-JP" sz="2400" b="1" i="1">
                                <a:latin typeface="Cambria Math" panose="02040503050406030204" pitchFamily="18" charset="0"/>
                              </a:rPr>
                              <m:t>+</m:t>
                            </m:r>
                            <m:func>
                              <m:funcPr>
                                <m:ctrlPr>
                                  <a:rPr lang="en-US" altLang="ja-JP" sz="2400" b="1" i="1">
                                    <a:latin typeface="Cambria Math" panose="02040503050406030204" pitchFamily="18" charset="0"/>
                                  </a:rPr>
                                </m:ctrlPr>
                              </m:funcPr>
                              <m:fName>
                                <m:r>
                                  <m:rPr>
                                    <m:sty m:val="p"/>
                                  </m:rPr>
                                  <a:rPr lang="en-US" altLang="ja-JP" sz="2400">
                                    <a:latin typeface="Cambria Math" panose="02040503050406030204" pitchFamily="18" charset="0"/>
                                  </a:rPr>
                                  <m:t>log</m:t>
                                </m:r>
                              </m:fName>
                              <m:e>
                                <m:r>
                                  <a:rPr lang="en-US" altLang="ja-JP" sz="2400" b="1" i="1">
                                    <a:latin typeface="Cambria Math" panose="02040503050406030204" pitchFamily="18" charset="0"/>
                                  </a:rPr>
                                  <m:t>𝒏</m:t>
                                </m:r>
                              </m:e>
                            </m:func>
                          </m:e>
                        </m:d>
                      </m:e>
                    </m:d>
                  </m:oMath>
                </a14:m>
                <a:endParaRPr lang="en-US" altLang="ja-JP" sz="2400" b="1" dirty="0">
                  <a:solidFill>
                    <a:schemeClr val="tx1"/>
                  </a:solidFill>
                </a:endParaRPr>
              </a:p>
            </p:txBody>
          </p:sp>
        </mc:Choice>
        <mc:Fallback xmlns="">
          <p:sp>
            <p:nvSpPr>
              <p:cNvPr id="75" name="テキスト ボックス 74"/>
              <p:cNvSpPr txBox="1">
                <a:spLocks noRot="1" noChangeAspect="1" noMove="1" noResize="1" noEditPoints="1" noAdjustHandles="1" noChangeArrowheads="1" noChangeShapeType="1" noTextEdit="1"/>
              </p:cNvSpPr>
              <p:nvPr/>
            </p:nvSpPr>
            <p:spPr>
              <a:xfrm>
                <a:off x="411491" y="4780351"/>
                <a:ext cx="9490995" cy="1438855"/>
              </a:xfrm>
              <a:prstGeom prst="rect">
                <a:avLst/>
              </a:prstGeom>
              <a:blipFill rotWithShape="0">
                <a:blip r:embed="rId5"/>
                <a:stretch>
                  <a:fillRect l="-1028" t="-424" b="-12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p:cNvSpPr txBox="1"/>
              <p:nvPr/>
            </p:nvSpPr>
            <p:spPr>
              <a:xfrm>
                <a:off x="8059607" y="2766629"/>
                <a:ext cx="654000"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𝑜</m:t>
                          </m:r>
                        </m:e>
                        <m:sub>
                          <m:r>
                            <a:rPr kumimoji="1" lang="en-US" altLang="ja-JP" b="0" i="1" smtClean="0">
                              <a:latin typeface="Cambria Math" panose="02040503050406030204" pitchFamily="18" charset="0"/>
                            </a:rPr>
                            <m:t>𝑖</m:t>
                          </m:r>
                        </m:sub>
                      </m:sSub>
                    </m:oMath>
                  </m:oMathPara>
                </a14:m>
                <a:endParaRPr kumimoji="1" lang="ja-JP" altLang="en-US"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8059607" y="2766629"/>
                <a:ext cx="654000" cy="369397"/>
              </a:xfrm>
              <a:prstGeom prst="rect">
                <a:avLst/>
              </a:prstGeom>
              <a:blipFill>
                <a:blip r:embed="rId6"/>
                <a:stretch>
                  <a:fillRect b="-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p:cNvSpPr txBox="1"/>
              <p:nvPr/>
            </p:nvSpPr>
            <p:spPr>
              <a:xfrm>
                <a:off x="10259115" y="2771514"/>
                <a:ext cx="654000" cy="391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𝑜</m:t>
                          </m:r>
                        </m:e>
                        <m:sub>
                          <m:r>
                            <a:rPr kumimoji="1" lang="en-US" altLang="ja-JP" b="0" i="1" smtClean="0">
                              <a:latin typeface="Cambria Math" panose="02040503050406030204" pitchFamily="18" charset="0"/>
                            </a:rPr>
                            <m:t>𝑗</m:t>
                          </m:r>
                        </m:sub>
                      </m:sSub>
                    </m:oMath>
                  </m:oMathPara>
                </a14:m>
                <a:endParaRPr kumimoji="1" lang="ja-JP" altLang="en-US" dirty="0"/>
              </a:p>
            </p:txBody>
          </p:sp>
        </mc:Choice>
        <mc:Fallback xmlns="">
          <p:sp>
            <p:nvSpPr>
              <p:cNvPr id="76" name="テキスト ボックス 75"/>
              <p:cNvSpPr txBox="1">
                <a:spLocks noRot="1" noChangeAspect="1" noMove="1" noResize="1" noEditPoints="1" noAdjustHandles="1" noChangeArrowheads="1" noChangeShapeType="1" noTextEdit="1"/>
              </p:cNvSpPr>
              <p:nvPr/>
            </p:nvSpPr>
            <p:spPr>
              <a:xfrm>
                <a:off x="10259115" y="2771514"/>
                <a:ext cx="654000" cy="391646"/>
              </a:xfrm>
              <a:prstGeom prst="rect">
                <a:avLst/>
              </a:prstGeom>
              <a:blipFill>
                <a:blip r:embed="rId7"/>
                <a:stretch>
                  <a:fillRect b="-78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p:cNvSpPr txBox="1"/>
              <p:nvPr/>
            </p:nvSpPr>
            <p:spPr>
              <a:xfrm>
                <a:off x="9252018" y="6336997"/>
                <a:ext cx="2519999" cy="307777"/>
              </a:xfrm>
              <a:prstGeom prst="rect">
                <a:avLst/>
              </a:prstGeom>
              <a:noFill/>
            </p:spPr>
            <p:txBody>
              <a:bodyPr wrap="square" rtlCol="0">
                <a:spAutoFit/>
              </a:bodyPr>
              <a:lstStyle/>
              <a:p>
                <a:pPr algn="ctr"/>
                <a:r>
                  <a:rPr kumimoji="1" lang="en-US" altLang="ja-JP" sz="1400" b="0" dirty="0" smtClean="0"/>
                  <a:t>Array for </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𝑜</m:t>
                        </m:r>
                      </m:e>
                      <m:sub>
                        <m:r>
                          <a:rPr kumimoji="1" lang="en-US" altLang="ja-JP" sz="1400" b="0" i="1" smtClean="0">
                            <a:latin typeface="Cambria Math" panose="02040503050406030204" pitchFamily="18" charset="0"/>
                          </a:rPr>
                          <m:t>𝑖</m:t>
                        </m:r>
                      </m:sub>
                    </m:sSub>
                  </m:oMath>
                </a14:m>
                <a:endParaRPr kumimoji="1" lang="ja-JP" altLang="en-US" sz="1400" dirty="0"/>
              </a:p>
            </p:txBody>
          </p:sp>
        </mc:Choice>
        <mc:Fallback xmlns="">
          <p:sp>
            <p:nvSpPr>
              <p:cNvPr id="77" name="テキスト ボックス 76"/>
              <p:cNvSpPr txBox="1">
                <a:spLocks noRot="1" noChangeAspect="1" noMove="1" noResize="1" noEditPoints="1" noAdjustHandles="1" noChangeArrowheads="1" noChangeShapeType="1" noTextEdit="1"/>
              </p:cNvSpPr>
              <p:nvPr/>
            </p:nvSpPr>
            <p:spPr>
              <a:xfrm>
                <a:off x="9252018" y="6336997"/>
                <a:ext cx="2519999" cy="307777"/>
              </a:xfrm>
              <a:prstGeom prst="rect">
                <a:avLst/>
              </a:prstGeom>
              <a:blipFill>
                <a:blip r:embed="rId8"/>
                <a:stretch>
                  <a:fillRect t="-6000" b="-18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4272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ユーザー定義 1">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2532</TotalTime>
  <Words>3403</Words>
  <Application>Microsoft Office PowerPoint</Application>
  <PresentationFormat>ワイド画面</PresentationFormat>
  <Paragraphs>402</Paragraphs>
  <Slides>25</Slides>
  <Notes>25</Notes>
  <HiddenSlides>5</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25</vt:i4>
      </vt:variant>
    </vt:vector>
  </HeadingPairs>
  <TitlesOfParts>
    <vt:vector size="34" baseType="lpstr">
      <vt:lpstr>Meiryo UI</vt:lpstr>
      <vt:lpstr>ＭＳ Ｐゴシック</vt:lpstr>
      <vt:lpstr>Arial</vt:lpstr>
      <vt:lpstr>Calibri</vt:lpstr>
      <vt:lpstr>Cambria Math</vt:lpstr>
      <vt:lpstr>Segoe UI</vt:lpstr>
      <vt:lpstr>Times New Roman</vt:lpstr>
      <vt:lpstr>Wingdings</vt:lpstr>
      <vt:lpstr>Office テーマ</vt:lpstr>
      <vt:lpstr>Identifying the Most Interactive Object in Spatial Databases</vt:lpstr>
      <vt:lpstr>Background: Prevalence of “an object is a set of points”</vt:lpstr>
      <vt:lpstr>Background: Spatial query processing</vt:lpstr>
      <vt:lpstr>Background: Analysis tool for point set objects</vt:lpstr>
      <vt:lpstr>Problem definition: MIO query processing </vt:lpstr>
      <vt:lpstr>Problem definition: Interpretation by discrete math</vt:lpstr>
      <vt:lpstr>Contributions</vt:lpstr>
      <vt:lpstr>Nested loop algorithm</vt:lpstr>
      <vt:lpstr>Theorem: There is an O(n log⁡n ) online time algorithm</vt:lpstr>
      <vt:lpstr>Proposed algorithm: Challenge &amp; approach</vt:lpstr>
      <vt:lpstr>Proposed algorithm: Data structure</vt:lpstr>
      <vt:lpstr>Proposed algorithm: Data structure &amp; Lower-bounding</vt:lpstr>
      <vt:lpstr>Proposed algorithm: Data structure &amp; Upper-bounding</vt:lpstr>
      <vt:lpstr>Proposed algorithm: Data structure &amp; Exact score comp.</vt:lpstr>
      <vt:lpstr>Proposed algorithm: +Labeling approach</vt:lpstr>
      <vt:lpstr>Experiment: setting</vt:lpstr>
      <vt:lpstr>Experiment: Time vs. threshold r</vt:lpstr>
      <vt:lpstr>Experiment: Decomposed time [sec] (r=4)</vt:lpstr>
      <vt:lpstr>Experiment: Time vs. number of objects (sampling ratio)</vt:lpstr>
      <vt:lpstr>Conclusion</vt:lpstr>
      <vt:lpstr>Proposed algorithm: Multi-core processing</vt:lpstr>
      <vt:lpstr>Proposed algorithm: Data structure &amp; Exact score comp.</vt:lpstr>
      <vt:lpstr>Experiment: Memory vs. threshold r</vt:lpstr>
      <vt:lpstr>Experiment: Memory vs. number of objects (sampling ratio)</vt:lpstr>
      <vt:lpstr>Experiment: Time vs. #cores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天方大地</dc:creator>
  <cp:lastModifiedBy>Amagata Daichi</cp:lastModifiedBy>
  <cp:revision>419</cp:revision>
  <dcterms:created xsi:type="dcterms:W3CDTF">2014-11-01T12:11:49Z</dcterms:created>
  <dcterms:modified xsi:type="dcterms:W3CDTF">2019-04-11T05:58:17Z</dcterms:modified>
</cp:coreProperties>
</file>