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6" r:id="rId6"/>
    <p:sldId id="281" r:id="rId7"/>
    <p:sldId id="260" r:id="rId8"/>
    <p:sldId id="278" r:id="rId9"/>
    <p:sldId id="282" r:id="rId10"/>
    <p:sldId id="261" r:id="rId11"/>
    <p:sldId id="280" r:id="rId12"/>
    <p:sldId id="272" r:id="rId13"/>
    <p:sldId id="262" r:id="rId14"/>
    <p:sldId id="279" r:id="rId15"/>
    <p:sldId id="264" r:id="rId16"/>
    <p:sldId id="283" r:id="rId17"/>
    <p:sldId id="269" r:id="rId18"/>
    <p:sldId id="271" r:id="rId19"/>
    <p:sldId id="274" r:id="rId20"/>
    <p:sldId id="276" r:id="rId21"/>
    <p:sldId id="275" r:id="rId22"/>
    <p:sldId id="273" r:id="rId23"/>
    <p:sldId id="265" r:id="rId24"/>
    <p:sldId id="270" r:id="rId25"/>
    <p:sldId id="277" r:id="rId26"/>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F"/>
    <a:srgbClr val="FFF8E7"/>
    <a:srgbClr val="FFF6E1"/>
    <a:srgbClr val="F6F8FC"/>
    <a:srgbClr val="F7F7F7"/>
    <a:srgbClr val="F9F9F9"/>
    <a:srgbClr val="FFF8E5"/>
    <a:srgbClr val="BEBEBE"/>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71" autoAdjust="0"/>
  </p:normalViewPr>
  <p:slideViewPr>
    <p:cSldViewPr snapToGrid="0">
      <p:cViewPr varScale="1">
        <p:scale>
          <a:sx n="146" d="100"/>
          <a:sy n="146" d="100"/>
        </p:scale>
        <p:origin x="786" y="114"/>
      </p:cViewPr>
      <p:guideLst>
        <p:guide orient="horz" pos="2160"/>
        <p:guide pos="3840"/>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gtd\OneDrive\Research\Experiments\Set-kNN-Join\evalua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mgtd\OneDrive\Research\Experiments\Set-kNN-Join\evaluati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mgtd\OneDrive\Research\Experiments\Set-kNN-Join\evaluati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29539510ef25d15/Research/Experiments/Set-kNN-Join/evaluat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30314960629922"/>
          <c:y val="0.10567916666666667"/>
          <c:w val="0.84730796150481191"/>
          <c:h val="0.57316875"/>
        </c:manualLayout>
      </c:layout>
      <c:scatterChart>
        <c:scatterStyle val="smoothMarker"/>
        <c:varyColors val="0"/>
        <c:ser>
          <c:idx val="0"/>
          <c:order val="0"/>
          <c:spPr>
            <a:ln w="12700" cap="rnd">
              <a:solidFill>
                <a:schemeClr val="tx1"/>
              </a:solidFill>
              <a:round/>
            </a:ln>
            <a:effectLst/>
          </c:spPr>
          <c:marker>
            <c:symbol val="x"/>
            <c:size val="7"/>
            <c:spPr>
              <a:noFill/>
              <a:ln w="12700">
                <a:solidFill>
                  <a:schemeClr val="tx1"/>
                </a:solidFill>
              </a:ln>
              <a:effectLst/>
            </c:spPr>
          </c:marker>
          <c:xVal>
            <c:numRef>
              <c:f>'ICDE presentation'!$AG$1:$AG$51</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xVal>
          <c:yVal>
            <c:numRef>
              <c:f>'ICDE presentation'!$AH$1:$AH$51</c:f>
              <c:numCache>
                <c:formatCode>General</c:formatCode>
                <c:ptCount val="51"/>
                <c:pt idx="0">
                  <c:v>970002.7</c:v>
                </c:pt>
                <c:pt idx="1">
                  <c:v>941.75099999999998</c:v>
                </c:pt>
                <c:pt idx="2">
                  <c:v>3.7870392320000001</c:v>
                </c:pt>
                <c:pt idx="3">
                  <c:v>2.9708743910000002</c:v>
                </c:pt>
                <c:pt idx="4">
                  <c:v>3.0600008409999999</c:v>
                </c:pt>
                <c:pt idx="5">
                  <c:v>3.150000001</c:v>
                </c:pt>
                <c:pt idx="6">
                  <c:v>3.24</c:v>
                </c:pt>
                <c:pt idx="7">
                  <c:v>3.33</c:v>
                </c:pt>
                <c:pt idx="8">
                  <c:v>3.42</c:v>
                </c:pt>
                <c:pt idx="9">
                  <c:v>3.51</c:v>
                </c:pt>
                <c:pt idx="10">
                  <c:v>3.6</c:v>
                </c:pt>
                <c:pt idx="11">
                  <c:v>3.69</c:v>
                </c:pt>
                <c:pt idx="12">
                  <c:v>3.78</c:v>
                </c:pt>
                <c:pt idx="13">
                  <c:v>3.87</c:v>
                </c:pt>
                <c:pt idx="14">
                  <c:v>3.96</c:v>
                </c:pt>
                <c:pt idx="15">
                  <c:v>4.05</c:v>
                </c:pt>
                <c:pt idx="16">
                  <c:v>4.1399999999999997</c:v>
                </c:pt>
                <c:pt idx="17">
                  <c:v>4.2300000000000004</c:v>
                </c:pt>
                <c:pt idx="18">
                  <c:v>4.32</c:v>
                </c:pt>
                <c:pt idx="19">
                  <c:v>4.41</c:v>
                </c:pt>
                <c:pt idx="20">
                  <c:v>4.5</c:v>
                </c:pt>
                <c:pt idx="21">
                  <c:v>4.59</c:v>
                </c:pt>
                <c:pt idx="22">
                  <c:v>4.68</c:v>
                </c:pt>
                <c:pt idx="23">
                  <c:v>4.7699999999999996</c:v>
                </c:pt>
                <c:pt idx="24">
                  <c:v>4.8600000000000003</c:v>
                </c:pt>
                <c:pt idx="25">
                  <c:v>4.95</c:v>
                </c:pt>
                <c:pt idx="26">
                  <c:v>5.04</c:v>
                </c:pt>
                <c:pt idx="27">
                  <c:v>5.13</c:v>
                </c:pt>
                <c:pt idx="28">
                  <c:v>5.22</c:v>
                </c:pt>
                <c:pt idx="29">
                  <c:v>5.31</c:v>
                </c:pt>
                <c:pt idx="30">
                  <c:v>5.4</c:v>
                </c:pt>
                <c:pt idx="31">
                  <c:v>5.49</c:v>
                </c:pt>
                <c:pt idx="32">
                  <c:v>5.58</c:v>
                </c:pt>
                <c:pt idx="33">
                  <c:v>5.67</c:v>
                </c:pt>
                <c:pt idx="34">
                  <c:v>5.76</c:v>
                </c:pt>
                <c:pt idx="35">
                  <c:v>5.85</c:v>
                </c:pt>
                <c:pt idx="36">
                  <c:v>5.94</c:v>
                </c:pt>
                <c:pt idx="37">
                  <c:v>6.03</c:v>
                </c:pt>
                <c:pt idx="38">
                  <c:v>6.12</c:v>
                </c:pt>
                <c:pt idx="39">
                  <c:v>6.21</c:v>
                </c:pt>
                <c:pt idx="40">
                  <c:v>6.3</c:v>
                </c:pt>
                <c:pt idx="41">
                  <c:v>6.39</c:v>
                </c:pt>
                <c:pt idx="42">
                  <c:v>6.48</c:v>
                </c:pt>
                <c:pt idx="43">
                  <c:v>6.57</c:v>
                </c:pt>
                <c:pt idx="44">
                  <c:v>6.66</c:v>
                </c:pt>
                <c:pt idx="45">
                  <c:v>6.75</c:v>
                </c:pt>
                <c:pt idx="46">
                  <c:v>6.84</c:v>
                </c:pt>
                <c:pt idx="47">
                  <c:v>6.93</c:v>
                </c:pt>
                <c:pt idx="48">
                  <c:v>7.02</c:v>
                </c:pt>
                <c:pt idx="49">
                  <c:v>7.11</c:v>
                </c:pt>
                <c:pt idx="50">
                  <c:v>7.2</c:v>
                </c:pt>
              </c:numCache>
            </c:numRef>
          </c:yVal>
          <c:smooth val="0"/>
          <c:extLst>
            <c:ext xmlns:c16="http://schemas.microsoft.com/office/drawing/2014/chart" uri="{C3380CC4-5D6E-409C-BE32-E72D297353CC}">
              <c16:uniqueId val="{00000000-AA6A-408D-8947-973ACFD44F3D}"/>
            </c:ext>
          </c:extLst>
        </c:ser>
        <c:dLbls>
          <c:showLegendKey val="0"/>
          <c:showVal val="0"/>
          <c:showCatName val="0"/>
          <c:showSerName val="0"/>
          <c:showPercent val="0"/>
          <c:showBubbleSize val="0"/>
        </c:dLbls>
        <c:axId val="997334960"/>
        <c:axId val="997335504"/>
      </c:scatterChart>
      <c:valAx>
        <c:axId val="997334960"/>
        <c:scaling>
          <c:orientation val="minMax"/>
          <c:max val="5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ja-JP" sz="1200"/>
                  <a:t>alpha</a:t>
                </a:r>
                <a:endParaRPr lang="ja-JP" alt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997335504"/>
        <c:crosses val="autoZero"/>
        <c:crossBetween val="midCat"/>
      </c:valAx>
      <c:valAx>
        <c:axId val="997335504"/>
        <c:scaling>
          <c:orientation val="minMax"/>
          <c:max val="10"/>
          <c:min val="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ja-JP" sz="1200" i="1" dirty="0" smtClean="0"/>
                  <a:t>f</a:t>
                </a:r>
                <a:r>
                  <a:rPr lang="en-US" altLang="ja-JP" sz="1200" dirty="0" smtClean="0"/>
                  <a:t>(alpha)</a:t>
                </a:r>
                <a:endParaRPr lang="ja-JP" altLang="en-US" sz="1200" dirty="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997334960"/>
        <c:crosses val="autoZero"/>
        <c:crossBetween val="midCat"/>
        <c:majorUnit val="2"/>
      </c:valAx>
      <c:spPr>
        <a:noFill/>
        <a:ln>
          <a:solidFill>
            <a:schemeClr val="bg1">
              <a:lumMod val="75000"/>
            </a:schemeClr>
          </a:solid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96785714285715"/>
          <c:y val="0.13425925925925927"/>
          <c:w val="0.81548829365079378"/>
          <c:h val="0.68140634920634924"/>
        </c:manualLayout>
      </c:layout>
      <c:scatterChart>
        <c:scatterStyle val="lineMarker"/>
        <c:varyColors val="0"/>
        <c:ser>
          <c:idx val="0"/>
          <c:order val="0"/>
          <c:tx>
            <c:v>alpha-zero</c:v>
          </c:tx>
          <c:spPr>
            <a:ln w="19050" cap="rnd">
              <a:noFill/>
              <a:round/>
            </a:ln>
            <a:effectLst/>
          </c:spPr>
          <c:marker>
            <c:symbol val="square"/>
            <c:size val="8"/>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'Scalability (cost model)'!$C$5:$C$104</c:f>
              <c:numCache>
                <c:formatCode>General</c:formatCode>
                <c:ptCount val="100"/>
                <c:pt idx="0">
                  <c:v>17.9953</c:v>
                </c:pt>
                <c:pt idx="1">
                  <c:v>61.267400000000002</c:v>
                </c:pt>
                <c:pt idx="2">
                  <c:v>128.29300000000001</c:v>
                </c:pt>
                <c:pt idx="3">
                  <c:v>197.90799999999999</c:v>
                </c:pt>
                <c:pt idx="4">
                  <c:v>240.64500000000001</c:v>
                </c:pt>
                <c:pt idx="5">
                  <c:v>223.40299999999999</c:v>
                </c:pt>
                <c:pt idx="6">
                  <c:v>234.38900000000001</c:v>
                </c:pt>
                <c:pt idx="7">
                  <c:v>242.577</c:v>
                </c:pt>
                <c:pt idx="8">
                  <c:v>286.49299999999999</c:v>
                </c:pt>
                <c:pt idx="9">
                  <c:v>268.58</c:v>
                </c:pt>
                <c:pt idx="10">
                  <c:v>298.41800000000001</c:v>
                </c:pt>
                <c:pt idx="11">
                  <c:v>304.27499999999998</c:v>
                </c:pt>
                <c:pt idx="12">
                  <c:v>403.90800000000002</c:v>
                </c:pt>
                <c:pt idx="13">
                  <c:v>427.846</c:v>
                </c:pt>
                <c:pt idx="14">
                  <c:v>515.75</c:v>
                </c:pt>
                <c:pt idx="15">
                  <c:v>488.32</c:v>
                </c:pt>
                <c:pt idx="16">
                  <c:v>464.10500000000002</c:v>
                </c:pt>
                <c:pt idx="17">
                  <c:v>512.12599999999998</c:v>
                </c:pt>
                <c:pt idx="18">
                  <c:v>551.49099999999999</c:v>
                </c:pt>
                <c:pt idx="19">
                  <c:v>519.85199999999998</c:v>
                </c:pt>
                <c:pt idx="20">
                  <c:v>603.18499999999995</c:v>
                </c:pt>
                <c:pt idx="21">
                  <c:v>623.70100000000002</c:v>
                </c:pt>
                <c:pt idx="22">
                  <c:v>662.37800000000004</c:v>
                </c:pt>
                <c:pt idx="23">
                  <c:v>647.85199999999998</c:v>
                </c:pt>
                <c:pt idx="24">
                  <c:v>625.58900000000006</c:v>
                </c:pt>
                <c:pt idx="25">
                  <c:v>750.26</c:v>
                </c:pt>
                <c:pt idx="26">
                  <c:v>858.26800000000003</c:v>
                </c:pt>
                <c:pt idx="27">
                  <c:v>988.73099999999999</c:v>
                </c:pt>
                <c:pt idx="28">
                  <c:v>1098.92</c:v>
                </c:pt>
                <c:pt idx="29">
                  <c:v>1054.6500000000001</c:v>
                </c:pt>
                <c:pt idx="30">
                  <c:v>1028.53</c:v>
                </c:pt>
                <c:pt idx="31">
                  <c:v>1249.04</c:v>
                </c:pt>
                <c:pt idx="32">
                  <c:v>1281.48</c:v>
                </c:pt>
                <c:pt idx="33">
                  <c:v>1296.23</c:v>
                </c:pt>
                <c:pt idx="34">
                  <c:v>1293.98</c:v>
                </c:pt>
                <c:pt idx="35">
                  <c:v>1337.42</c:v>
                </c:pt>
                <c:pt idx="36">
                  <c:v>1339</c:v>
                </c:pt>
                <c:pt idx="37">
                  <c:v>1532.29</c:v>
                </c:pt>
                <c:pt idx="38">
                  <c:v>1609.74</c:v>
                </c:pt>
                <c:pt idx="39">
                  <c:v>1678.2</c:v>
                </c:pt>
                <c:pt idx="40">
                  <c:v>1720.64</c:v>
                </c:pt>
                <c:pt idx="41">
                  <c:v>1834.25</c:v>
                </c:pt>
                <c:pt idx="42">
                  <c:v>1707.5</c:v>
                </c:pt>
                <c:pt idx="43">
                  <c:v>1853.72</c:v>
                </c:pt>
                <c:pt idx="44">
                  <c:v>2121.21</c:v>
                </c:pt>
                <c:pt idx="45">
                  <c:v>2291.41</c:v>
                </c:pt>
                <c:pt idx="46">
                  <c:v>2373</c:v>
                </c:pt>
                <c:pt idx="47">
                  <c:v>2447.8200000000002</c:v>
                </c:pt>
                <c:pt idx="48">
                  <c:v>2712.09</c:v>
                </c:pt>
                <c:pt idx="49">
                  <c:v>2531.65</c:v>
                </c:pt>
                <c:pt idx="50">
                  <c:v>2653.01</c:v>
                </c:pt>
                <c:pt idx="51">
                  <c:v>2741.7</c:v>
                </c:pt>
                <c:pt idx="52">
                  <c:v>2825.06</c:v>
                </c:pt>
                <c:pt idx="53">
                  <c:v>2872.37</c:v>
                </c:pt>
                <c:pt idx="54">
                  <c:v>2937.17</c:v>
                </c:pt>
                <c:pt idx="55">
                  <c:v>2697.83</c:v>
                </c:pt>
                <c:pt idx="56">
                  <c:v>2941.53</c:v>
                </c:pt>
                <c:pt idx="57">
                  <c:v>3049.22</c:v>
                </c:pt>
                <c:pt idx="58">
                  <c:v>3098.28</c:v>
                </c:pt>
                <c:pt idx="59">
                  <c:v>3149.4</c:v>
                </c:pt>
                <c:pt idx="60">
                  <c:v>3344.29</c:v>
                </c:pt>
                <c:pt idx="61">
                  <c:v>3490.32</c:v>
                </c:pt>
                <c:pt idx="62">
                  <c:v>3198.66</c:v>
                </c:pt>
                <c:pt idx="63">
                  <c:v>3573.55</c:v>
                </c:pt>
                <c:pt idx="64">
                  <c:v>3652.46</c:v>
                </c:pt>
                <c:pt idx="65">
                  <c:v>3595.57</c:v>
                </c:pt>
                <c:pt idx="66">
                  <c:v>3951.76</c:v>
                </c:pt>
                <c:pt idx="67">
                  <c:v>3818.44</c:v>
                </c:pt>
                <c:pt idx="68">
                  <c:v>4291.8100000000004</c:v>
                </c:pt>
                <c:pt idx="69">
                  <c:v>4182.78</c:v>
                </c:pt>
                <c:pt idx="70">
                  <c:v>4416.7700000000004</c:v>
                </c:pt>
                <c:pt idx="71">
                  <c:v>4589.42</c:v>
                </c:pt>
                <c:pt idx="72">
                  <c:v>4664.5600000000004</c:v>
                </c:pt>
                <c:pt idx="73">
                  <c:v>5169.12</c:v>
                </c:pt>
                <c:pt idx="74">
                  <c:v>4954.2700000000004</c:v>
                </c:pt>
                <c:pt idx="75">
                  <c:v>5036.8999999999996</c:v>
                </c:pt>
                <c:pt idx="76">
                  <c:v>5668.29</c:v>
                </c:pt>
                <c:pt idx="77">
                  <c:v>5298.95</c:v>
                </c:pt>
                <c:pt idx="78">
                  <c:v>5940.1</c:v>
                </c:pt>
                <c:pt idx="79">
                  <c:v>5491.74</c:v>
                </c:pt>
                <c:pt idx="80">
                  <c:v>6052.91</c:v>
                </c:pt>
                <c:pt idx="81">
                  <c:v>5921.51</c:v>
                </c:pt>
                <c:pt idx="82">
                  <c:v>5591.09</c:v>
                </c:pt>
                <c:pt idx="83">
                  <c:v>5733.82</c:v>
                </c:pt>
                <c:pt idx="84">
                  <c:v>7030.77</c:v>
                </c:pt>
                <c:pt idx="85">
                  <c:v>7040.57</c:v>
                </c:pt>
                <c:pt idx="86">
                  <c:v>7154.72</c:v>
                </c:pt>
                <c:pt idx="87">
                  <c:v>7822.85</c:v>
                </c:pt>
                <c:pt idx="88">
                  <c:v>7802.34</c:v>
                </c:pt>
                <c:pt idx="89">
                  <c:v>7689.04</c:v>
                </c:pt>
                <c:pt idx="90">
                  <c:v>7487.58</c:v>
                </c:pt>
                <c:pt idx="91">
                  <c:v>7877.82</c:v>
                </c:pt>
                <c:pt idx="92">
                  <c:v>8111.13</c:v>
                </c:pt>
                <c:pt idx="93">
                  <c:v>8120</c:v>
                </c:pt>
                <c:pt idx="94">
                  <c:v>8684.5400000000009</c:v>
                </c:pt>
                <c:pt idx="95">
                  <c:v>9160.82</c:v>
                </c:pt>
                <c:pt idx="96">
                  <c:v>8755.91</c:v>
                </c:pt>
                <c:pt idx="97">
                  <c:v>8949.64</c:v>
                </c:pt>
                <c:pt idx="98">
                  <c:v>6747.7</c:v>
                </c:pt>
                <c:pt idx="99">
                  <c:v>13375.3</c:v>
                </c:pt>
              </c:numCache>
            </c:numRef>
          </c:yVal>
          <c:smooth val="0"/>
          <c:extLst>
            <c:ext xmlns:c16="http://schemas.microsoft.com/office/drawing/2014/chart" uri="{C3380CC4-5D6E-409C-BE32-E72D297353CC}">
              <c16:uniqueId val="{00000000-4493-425A-ADBD-815F8B57639C}"/>
            </c:ext>
          </c:extLst>
        </c:ser>
        <c:ser>
          <c:idx val="1"/>
          <c:order val="1"/>
          <c:tx>
            <c:v>alpha-rand</c:v>
          </c:tx>
          <c:spPr>
            <a:ln w="19050" cap="rnd">
              <a:noFill/>
              <a:round/>
            </a:ln>
            <a:effectLst/>
          </c:spPr>
          <c:marker>
            <c:symbol val="diamond"/>
            <c:size val="8"/>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'Scalability (cost model)'!$D$5:$D$104</c:f>
              <c:numCache>
                <c:formatCode>General</c:formatCode>
                <c:ptCount val="100"/>
                <c:pt idx="0">
                  <c:v>17.6495</c:v>
                </c:pt>
                <c:pt idx="1">
                  <c:v>63.508200000000002</c:v>
                </c:pt>
                <c:pt idx="2">
                  <c:v>114.327</c:v>
                </c:pt>
                <c:pt idx="3">
                  <c:v>186.364</c:v>
                </c:pt>
                <c:pt idx="4">
                  <c:v>203.965</c:v>
                </c:pt>
                <c:pt idx="5">
                  <c:v>179.96100000000001</c:v>
                </c:pt>
                <c:pt idx="6">
                  <c:v>188.78299999999999</c:v>
                </c:pt>
                <c:pt idx="7">
                  <c:v>216.27600000000001</c:v>
                </c:pt>
                <c:pt idx="8">
                  <c:v>216.809</c:v>
                </c:pt>
                <c:pt idx="9">
                  <c:v>194.16900000000001</c:v>
                </c:pt>
                <c:pt idx="10">
                  <c:v>190.14699999999999</c:v>
                </c:pt>
                <c:pt idx="11">
                  <c:v>235.81</c:v>
                </c:pt>
                <c:pt idx="12">
                  <c:v>274.83300000000003</c:v>
                </c:pt>
                <c:pt idx="13">
                  <c:v>263.44200000000001</c:v>
                </c:pt>
                <c:pt idx="14">
                  <c:v>297.49400000000003</c:v>
                </c:pt>
                <c:pt idx="15">
                  <c:v>285.23200000000003</c:v>
                </c:pt>
                <c:pt idx="16">
                  <c:v>284.70299999999997</c:v>
                </c:pt>
                <c:pt idx="17">
                  <c:v>255.59100000000001</c:v>
                </c:pt>
                <c:pt idx="18">
                  <c:v>294.935</c:v>
                </c:pt>
                <c:pt idx="19">
                  <c:v>279.61700000000002</c:v>
                </c:pt>
                <c:pt idx="20">
                  <c:v>267.11399999999998</c:v>
                </c:pt>
                <c:pt idx="21">
                  <c:v>298.33199999999999</c:v>
                </c:pt>
                <c:pt idx="22">
                  <c:v>339.22199999999998</c:v>
                </c:pt>
                <c:pt idx="23">
                  <c:v>348.75</c:v>
                </c:pt>
                <c:pt idx="24">
                  <c:v>309.464</c:v>
                </c:pt>
                <c:pt idx="25">
                  <c:v>406.887</c:v>
                </c:pt>
                <c:pt idx="26">
                  <c:v>432.25</c:v>
                </c:pt>
                <c:pt idx="27">
                  <c:v>371.48</c:v>
                </c:pt>
                <c:pt idx="28">
                  <c:v>376.42099999999999</c:v>
                </c:pt>
                <c:pt idx="29">
                  <c:v>383.20800000000003</c:v>
                </c:pt>
                <c:pt idx="30">
                  <c:v>378.20400000000001</c:v>
                </c:pt>
                <c:pt idx="31">
                  <c:v>454.58</c:v>
                </c:pt>
                <c:pt idx="32">
                  <c:v>449.23500000000001</c:v>
                </c:pt>
                <c:pt idx="33">
                  <c:v>455.40699999999998</c:v>
                </c:pt>
                <c:pt idx="34">
                  <c:v>445.94099999999997</c:v>
                </c:pt>
                <c:pt idx="35">
                  <c:v>496.98700000000002</c:v>
                </c:pt>
                <c:pt idx="36">
                  <c:v>561.95899999999995</c:v>
                </c:pt>
                <c:pt idx="37">
                  <c:v>639.11500000000001</c:v>
                </c:pt>
                <c:pt idx="38">
                  <c:v>645.22699999999998</c:v>
                </c:pt>
                <c:pt idx="39">
                  <c:v>650.09699999999998</c:v>
                </c:pt>
                <c:pt idx="40">
                  <c:v>780.91700000000003</c:v>
                </c:pt>
                <c:pt idx="41">
                  <c:v>719.74400000000003</c:v>
                </c:pt>
                <c:pt idx="42">
                  <c:v>772.82100000000003</c:v>
                </c:pt>
                <c:pt idx="43">
                  <c:v>825.25599999999997</c:v>
                </c:pt>
                <c:pt idx="44">
                  <c:v>878.50400000000002</c:v>
                </c:pt>
                <c:pt idx="45">
                  <c:v>960.69</c:v>
                </c:pt>
                <c:pt idx="46">
                  <c:v>978.55600000000004</c:v>
                </c:pt>
                <c:pt idx="47">
                  <c:v>1058.1300000000001</c:v>
                </c:pt>
                <c:pt idx="48">
                  <c:v>1147.4100000000001</c:v>
                </c:pt>
                <c:pt idx="49">
                  <c:v>1094.76</c:v>
                </c:pt>
                <c:pt idx="50">
                  <c:v>1124.24</c:v>
                </c:pt>
                <c:pt idx="51">
                  <c:v>1158.92</c:v>
                </c:pt>
                <c:pt idx="52">
                  <c:v>1301.29</c:v>
                </c:pt>
                <c:pt idx="53">
                  <c:v>1243.95</c:v>
                </c:pt>
                <c:pt idx="54">
                  <c:v>1281.82</c:v>
                </c:pt>
                <c:pt idx="55">
                  <c:v>1535.57</c:v>
                </c:pt>
                <c:pt idx="56">
                  <c:v>1488.53</c:v>
                </c:pt>
                <c:pt idx="57">
                  <c:v>1404.21</c:v>
                </c:pt>
                <c:pt idx="58">
                  <c:v>1616.69</c:v>
                </c:pt>
                <c:pt idx="59">
                  <c:v>1535.76</c:v>
                </c:pt>
                <c:pt idx="60">
                  <c:v>1632.25</c:v>
                </c:pt>
                <c:pt idx="61">
                  <c:v>1683.51</c:v>
                </c:pt>
                <c:pt idx="62">
                  <c:v>1809.28</c:v>
                </c:pt>
                <c:pt idx="63">
                  <c:v>1923.12</c:v>
                </c:pt>
                <c:pt idx="64">
                  <c:v>1951.23</c:v>
                </c:pt>
                <c:pt idx="65">
                  <c:v>1874.33</c:v>
                </c:pt>
                <c:pt idx="66">
                  <c:v>2040.74</c:v>
                </c:pt>
                <c:pt idx="67">
                  <c:v>1915.2</c:v>
                </c:pt>
                <c:pt idx="68">
                  <c:v>2084.5</c:v>
                </c:pt>
                <c:pt idx="69">
                  <c:v>2129.79</c:v>
                </c:pt>
                <c:pt idx="70">
                  <c:v>2400.98</c:v>
                </c:pt>
                <c:pt idx="71">
                  <c:v>2437.3200000000002</c:v>
                </c:pt>
                <c:pt idx="72">
                  <c:v>2779.6</c:v>
                </c:pt>
                <c:pt idx="73">
                  <c:v>2735.13</c:v>
                </c:pt>
                <c:pt idx="74">
                  <c:v>3155.37</c:v>
                </c:pt>
                <c:pt idx="75">
                  <c:v>3004.09</c:v>
                </c:pt>
                <c:pt idx="76">
                  <c:v>3210.35</c:v>
                </c:pt>
                <c:pt idx="77">
                  <c:v>3319.59</c:v>
                </c:pt>
                <c:pt idx="78">
                  <c:v>3433.17</c:v>
                </c:pt>
                <c:pt idx="79">
                  <c:v>3349.18</c:v>
                </c:pt>
                <c:pt idx="80">
                  <c:v>3657.92</c:v>
                </c:pt>
                <c:pt idx="81">
                  <c:v>3483.37</c:v>
                </c:pt>
                <c:pt idx="82">
                  <c:v>3780.75</c:v>
                </c:pt>
                <c:pt idx="83">
                  <c:v>3575.76</c:v>
                </c:pt>
                <c:pt idx="84">
                  <c:v>3839</c:v>
                </c:pt>
                <c:pt idx="85">
                  <c:v>4015.13</c:v>
                </c:pt>
                <c:pt idx="86">
                  <c:v>4097.96</c:v>
                </c:pt>
                <c:pt idx="87">
                  <c:v>4359.04</c:v>
                </c:pt>
                <c:pt idx="88">
                  <c:v>4446.3999999999996</c:v>
                </c:pt>
                <c:pt idx="89">
                  <c:v>4360.78</c:v>
                </c:pt>
                <c:pt idx="90">
                  <c:v>4175.33</c:v>
                </c:pt>
                <c:pt idx="91">
                  <c:v>4566.74</c:v>
                </c:pt>
                <c:pt idx="92">
                  <c:v>4971.8599999999997</c:v>
                </c:pt>
                <c:pt idx="93">
                  <c:v>4761</c:v>
                </c:pt>
                <c:pt idx="94">
                  <c:v>5078.74</c:v>
                </c:pt>
                <c:pt idx="95">
                  <c:v>5193.9399999999996</c:v>
                </c:pt>
                <c:pt idx="96">
                  <c:v>5586.99</c:v>
                </c:pt>
                <c:pt idx="97">
                  <c:v>5498.62</c:v>
                </c:pt>
                <c:pt idx="98">
                  <c:v>4461.84</c:v>
                </c:pt>
                <c:pt idx="99">
                  <c:v>6045.34</c:v>
                </c:pt>
              </c:numCache>
            </c:numRef>
          </c:yVal>
          <c:smooth val="0"/>
          <c:extLst>
            <c:ext xmlns:c16="http://schemas.microsoft.com/office/drawing/2014/chart" uri="{C3380CC4-5D6E-409C-BE32-E72D297353CC}">
              <c16:uniqueId val="{00000001-4493-425A-ADBD-815F8B57639C}"/>
            </c:ext>
          </c:extLst>
        </c:ser>
        <c:ser>
          <c:idx val="2"/>
          <c:order val="2"/>
          <c:tx>
            <c:strRef>
              <c:f>Sheet1!$E$4</c:f>
              <c:strCache>
                <c:ptCount val="1"/>
                <c:pt idx="0">
                  <c:v>LI-DSN-Join</c:v>
                </c:pt>
              </c:strCache>
            </c:strRef>
          </c:tx>
          <c:spPr>
            <a:ln w="19050" cap="rnd">
              <a:noFill/>
              <a:round/>
            </a:ln>
            <a:effectLst/>
          </c:spPr>
          <c:marker>
            <c:symbol val="x"/>
            <c:size val="8"/>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Sheet1!$E$5:$E$104</c:f>
              <c:numCache>
                <c:formatCode>General</c:formatCode>
                <c:ptCount val="100"/>
                <c:pt idx="0">
                  <c:v>14.3833</c:v>
                </c:pt>
                <c:pt idx="1">
                  <c:v>45.270400000000002</c:v>
                </c:pt>
                <c:pt idx="2">
                  <c:v>82.334999999999994</c:v>
                </c:pt>
                <c:pt idx="3">
                  <c:v>108.20099999999999</c:v>
                </c:pt>
                <c:pt idx="4">
                  <c:v>146.66200000000001</c:v>
                </c:pt>
                <c:pt idx="5">
                  <c:v>157.98400000000001</c:v>
                </c:pt>
                <c:pt idx="6">
                  <c:v>169.11799999999999</c:v>
                </c:pt>
                <c:pt idx="7">
                  <c:v>172.15600000000001</c:v>
                </c:pt>
                <c:pt idx="8">
                  <c:v>151.59299999999999</c:v>
                </c:pt>
                <c:pt idx="9">
                  <c:v>168.68700000000001</c:v>
                </c:pt>
                <c:pt idx="10">
                  <c:v>161.37700000000001</c:v>
                </c:pt>
                <c:pt idx="11">
                  <c:v>176.6</c:v>
                </c:pt>
                <c:pt idx="12">
                  <c:v>209.86</c:v>
                </c:pt>
                <c:pt idx="13">
                  <c:v>193.006</c:v>
                </c:pt>
                <c:pt idx="14">
                  <c:v>204.02799999999999</c:v>
                </c:pt>
                <c:pt idx="15">
                  <c:v>182.148</c:v>
                </c:pt>
                <c:pt idx="16">
                  <c:v>166.23599999999999</c:v>
                </c:pt>
                <c:pt idx="17">
                  <c:v>177.13</c:v>
                </c:pt>
                <c:pt idx="18">
                  <c:v>187.51900000000001</c:v>
                </c:pt>
                <c:pt idx="19">
                  <c:v>141.291</c:v>
                </c:pt>
                <c:pt idx="20">
                  <c:v>168.66</c:v>
                </c:pt>
                <c:pt idx="21">
                  <c:v>148.26599999999999</c:v>
                </c:pt>
                <c:pt idx="22">
                  <c:v>181.97800000000001</c:v>
                </c:pt>
                <c:pt idx="23">
                  <c:v>178.876</c:v>
                </c:pt>
                <c:pt idx="24">
                  <c:v>172.03399999999999</c:v>
                </c:pt>
                <c:pt idx="25">
                  <c:v>182.97</c:v>
                </c:pt>
                <c:pt idx="26">
                  <c:v>193.52799999999999</c:v>
                </c:pt>
                <c:pt idx="27">
                  <c:v>213.666</c:v>
                </c:pt>
                <c:pt idx="28">
                  <c:v>203.22499999999999</c:v>
                </c:pt>
                <c:pt idx="29">
                  <c:v>213.6</c:v>
                </c:pt>
                <c:pt idx="30">
                  <c:v>221.87700000000001</c:v>
                </c:pt>
                <c:pt idx="31">
                  <c:v>224.50899999999999</c:v>
                </c:pt>
                <c:pt idx="32">
                  <c:v>248.19499999999999</c:v>
                </c:pt>
                <c:pt idx="33">
                  <c:v>225.39699999999999</c:v>
                </c:pt>
                <c:pt idx="34">
                  <c:v>280.38099999999997</c:v>
                </c:pt>
                <c:pt idx="35">
                  <c:v>306.553</c:v>
                </c:pt>
                <c:pt idx="36">
                  <c:v>278.73099999999999</c:v>
                </c:pt>
                <c:pt idx="37">
                  <c:v>373.89600000000002</c:v>
                </c:pt>
                <c:pt idx="38">
                  <c:v>404.81900000000002</c:v>
                </c:pt>
                <c:pt idx="39">
                  <c:v>416.53300000000002</c:v>
                </c:pt>
                <c:pt idx="40">
                  <c:v>406.14400000000001</c:v>
                </c:pt>
                <c:pt idx="41">
                  <c:v>458.18599999999998</c:v>
                </c:pt>
                <c:pt idx="42">
                  <c:v>486.82299999999998</c:v>
                </c:pt>
                <c:pt idx="43">
                  <c:v>499.19299999999998</c:v>
                </c:pt>
                <c:pt idx="44">
                  <c:v>516.31399999999996</c:v>
                </c:pt>
                <c:pt idx="45">
                  <c:v>522.15300000000002</c:v>
                </c:pt>
                <c:pt idx="46">
                  <c:v>565.27</c:v>
                </c:pt>
                <c:pt idx="47">
                  <c:v>597.81299999999999</c:v>
                </c:pt>
                <c:pt idx="48">
                  <c:v>616.06299999999999</c:v>
                </c:pt>
                <c:pt idx="49">
                  <c:v>592.63400000000001</c:v>
                </c:pt>
                <c:pt idx="50">
                  <c:v>580.928</c:v>
                </c:pt>
                <c:pt idx="51">
                  <c:v>674.85699999999997</c:v>
                </c:pt>
                <c:pt idx="52">
                  <c:v>696.13199999999995</c:v>
                </c:pt>
                <c:pt idx="53">
                  <c:v>726.44600000000003</c:v>
                </c:pt>
                <c:pt idx="54">
                  <c:v>611.09900000000005</c:v>
                </c:pt>
                <c:pt idx="55">
                  <c:v>678.18499999999995</c:v>
                </c:pt>
                <c:pt idx="56">
                  <c:v>719.38300000000004</c:v>
                </c:pt>
                <c:pt idx="57">
                  <c:v>784.40200000000004</c:v>
                </c:pt>
                <c:pt idx="58">
                  <c:v>827.62199999999996</c:v>
                </c:pt>
                <c:pt idx="59">
                  <c:v>843.51099999999997</c:v>
                </c:pt>
                <c:pt idx="60">
                  <c:v>826.84500000000003</c:v>
                </c:pt>
                <c:pt idx="61">
                  <c:v>851.35400000000004</c:v>
                </c:pt>
                <c:pt idx="62">
                  <c:v>834.32600000000002</c:v>
                </c:pt>
                <c:pt idx="63">
                  <c:v>974.14700000000005</c:v>
                </c:pt>
                <c:pt idx="64">
                  <c:v>917.11</c:v>
                </c:pt>
                <c:pt idx="65">
                  <c:v>1021.48</c:v>
                </c:pt>
                <c:pt idx="66">
                  <c:v>989.70899999999995</c:v>
                </c:pt>
                <c:pt idx="67">
                  <c:v>948.49800000000005</c:v>
                </c:pt>
                <c:pt idx="68">
                  <c:v>868.15700000000004</c:v>
                </c:pt>
                <c:pt idx="69">
                  <c:v>1175.0999999999999</c:v>
                </c:pt>
                <c:pt idx="70">
                  <c:v>1267.3499999999999</c:v>
                </c:pt>
                <c:pt idx="71">
                  <c:v>1211.5999999999999</c:v>
                </c:pt>
                <c:pt idx="72">
                  <c:v>1398.81</c:v>
                </c:pt>
                <c:pt idx="73">
                  <c:v>1419.39</c:v>
                </c:pt>
                <c:pt idx="74">
                  <c:v>1489.1</c:v>
                </c:pt>
                <c:pt idx="75">
                  <c:v>1475.51</c:v>
                </c:pt>
                <c:pt idx="76">
                  <c:v>1701.39</c:v>
                </c:pt>
                <c:pt idx="77">
                  <c:v>1732.64</c:v>
                </c:pt>
                <c:pt idx="78">
                  <c:v>1833.67</c:v>
                </c:pt>
                <c:pt idx="79">
                  <c:v>1789.51</c:v>
                </c:pt>
                <c:pt idx="80">
                  <c:v>2004.3</c:v>
                </c:pt>
                <c:pt idx="81">
                  <c:v>1827.97</c:v>
                </c:pt>
                <c:pt idx="82">
                  <c:v>1755.66</c:v>
                </c:pt>
                <c:pt idx="83">
                  <c:v>1738.23</c:v>
                </c:pt>
                <c:pt idx="84">
                  <c:v>1845.24</c:v>
                </c:pt>
                <c:pt idx="85">
                  <c:v>2020.94</c:v>
                </c:pt>
                <c:pt idx="86">
                  <c:v>2003.85</c:v>
                </c:pt>
                <c:pt idx="87">
                  <c:v>2106.9299999999998</c:v>
                </c:pt>
                <c:pt idx="88">
                  <c:v>2260.17</c:v>
                </c:pt>
                <c:pt idx="89">
                  <c:v>2424.4299999999998</c:v>
                </c:pt>
                <c:pt idx="90">
                  <c:v>2080.5100000000002</c:v>
                </c:pt>
                <c:pt idx="91">
                  <c:v>2338.85</c:v>
                </c:pt>
                <c:pt idx="92">
                  <c:v>2570.9</c:v>
                </c:pt>
                <c:pt idx="93">
                  <c:v>2426.08</c:v>
                </c:pt>
                <c:pt idx="94">
                  <c:v>2591.02</c:v>
                </c:pt>
                <c:pt idx="95">
                  <c:v>2388.35</c:v>
                </c:pt>
                <c:pt idx="96">
                  <c:v>2738.68</c:v>
                </c:pt>
                <c:pt idx="97">
                  <c:v>2695.05</c:v>
                </c:pt>
                <c:pt idx="98">
                  <c:v>2286.9</c:v>
                </c:pt>
                <c:pt idx="99">
                  <c:v>3546.36</c:v>
                </c:pt>
              </c:numCache>
            </c:numRef>
          </c:yVal>
          <c:smooth val="0"/>
          <c:extLst>
            <c:ext xmlns:c16="http://schemas.microsoft.com/office/drawing/2014/chart" uri="{C3380CC4-5D6E-409C-BE32-E72D297353CC}">
              <c16:uniqueId val="{00000002-4493-425A-ADBD-815F8B57639C}"/>
            </c:ext>
          </c:extLst>
        </c:ser>
        <c:dLbls>
          <c:showLegendKey val="0"/>
          <c:showVal val="0"/>
          <c:showCatName val="0"/>
          <c:showSerName val="0"/>
          <c:showPercent val="0"/>
          <c:showBubbleSize val="0"/>
        </c:dLbls>
        <c:axId val="1157298928"/>
        <c:axId val="1157295664"/>
      </c:scatterChart>
      <c:valAx>
        <c:axId val="1157298928"/>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Number</a:t>
                </a:r>
                <a:r>
                  <a:rPr lang="en-US" altLang="ja-JP" sz="1200" baseline="0">
                    <a:solidFill>
                      <a:schemeClr val="tx1"/>
                    </a:solidFill>
                    <a:latin typeface="Segoe UI" panose="020B0502040204020203" pitchFamily="34" charset="0"/>
                    <a:cs typeface="Segoe UI" panose="020B0502040204020203" pitchFamily="34" charset="0"/>
                  </a:rPr>
                  <a:t> of operations [million] (Amazon)</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5664"/>
        <c:crosses val="autoZero"/>
        <c:crossBetween val="midCat"/>
      </c:valAx>
      <c:valAx>
        <c:axId val="115729566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8928"/>
        <c:crosses val="autoZero"/>
        <c:crossBetween val="midCat"/>
      </c:valAx>
      <c:spPr>
        <a:noFill/>
        <a:ln w="12700">
          <a:solidFill>
            <a:schemeClr val="bg1">
              <a:lumMod val="85000"/>
            </a:schemeClr>
          </a:solidFill>
        </a:ln>
        <a:effectLst/>
      </c:spPr>
    </c:plotArea>
    <c:legend>
      <c:legendPos val="b"/>
      <c:layout>
        <c:manualLayout>
          <c:xMode val="edge"/>
          <c:yMode val="edge"/>
          <c:x val="0.13584265873015872"/>
          <c:y val="1.4467045785943424E-2"/>
          <c:w val="0.82973888888888891"/>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44801587301587"/>
          <c:y val="0.13425925925925927"/>
          <c:w val="0.81800813492063496"/>
          <c:h val="0.68644603174603169"/>
        </c:manualLayout>
      </c:layout>
      <c:scatterChart>
        <c:scatterStyle val="lineMarker"/>
        <c:varyColors val="0"/>
        <c:ser>
          <c:idx val="0"/>
          <c:order val="0"/>
          <c:tx>
            <c:v>alpha-zero</c:v>
          </c:tx>
          <c:spPr>
            <a:ln w="25400" cap="rnd">
              <a:noFill/>
              <a:round/>
            </a:ln>
            <a:effectLst/>
          </c:spPr>
          <c:marker>
            <c:symbol val="square"/>
            <c:size val="8"/>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'Scalability (cost model)'!$O$5:$O$104</c:f>
              <c:numCache>
                <c:formatCode>General</c:formatCode>
                <c:ptCount val="100"/>
                <c:pt idx="0">
                  <c:v>1078.8499999999999</c:v>
                </c:pt>
                <c:pt idx="1">
                  <c:v>4129.1099999999997</c:v>
                </c:pt>
                <c:pt idx="2">
                  <c:v>7368.3</c:v>
                </c:pt>
                <c:pt idx="3">
                  <c:v>11392</c:v>
                </c:pt>
                <c:pt idx="4">
                  <c:v>14890.2</c:v>
                </c:pt>
                <c:pt idx="5">
                  <c:v>20161.3</c:v>
                </c:pt>
                <c:pt idx="6">
                  <c:v>24262.9</c:v>
                </c:pt>
                <c:pt idx="7">
                  <c:v>28052.3</c:v>
                </c:pt>
                <c:pt idx="8">
                  <c:v>31605.9</c:v>
                </c:pt>
                <c:pt idx="9">
                  <c:v>35842.699999999997</c:v>
                </c:pt>
                <c:pt idx="10">
                  <c:v>37778.9</c:v>
                </c:pt>
                <c:pt idx="11">
                  <c:v>46066.3</c:v>
                </c:pt>
                <c:pt idx="12">
                  <c:v>51441.8</c:v>
                </c:pt>
                <c:pt idx="13">
                  <c:v>53379.7</c:v>
                </c:pt>
                <c:pt idx="14">
                  <c:v>58059.7</c:v>
                </c:pt>
                <c:pt idx="15">
                  <c:v>63687.8</c:v>
                </c:pt>
                <c:pt idx="16">
                  <c:v>71042.5</c:v>
                </c:pt>
                <c:pt idx="17">
                  <c:v>78563.399999999994</c:v>
                </c:pt>
                <c:pt idx="18">
                  <c:v>85913.8</c:v>
                </c:pt>
                <c:pt idx="19">
                  <c:v>87002.6</c:v>
                </c:pt>
                <c:pt idx="20">
                  <c:v>94402.1</c:v>
                </c:pt>
                <c:pt idx="21">
                  <c:v>102077</c:v>
                </c:pt>
                <c:pt idx="22">
                  <c:v>110197</c:v>
                </c:pt>
                <c:pt idx="23">
                  <c:v>117516</c:v>
                </c:pt>
                <c:pt idx="24">
                  <c:v>127334</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numCache>
            </c:numRef>
          </c:yVal>
          <c:smooth val="0"/>
          <c:extLst>
            <c:ext xmlns:c16="http://schemas.microsoft.com/office/drawing/2014/chart" uri="{C3380CC4-5D6E-409C-BE32-E72D297353CC}">
              <c16:uniqueId val="{00000000-95F9-4E93-9701-C00FEF933ADD}"/>
            </c:ext>
          </c:extLst>
        </c:ser>
        <c:ser>
          <c:idx val="1"/>
          <c:order val="1"/>
          <c:tx>
            <c:v>alpha-rand</c:v>
          </c:tx>
          <c:spPr>
            <a:ln w="25400" cap="rnd">
              <a:noFill/>
              <a:round/>
            </a:ln>
            <a:effectLst/>
          </c:spPr>
          <c:marker>
            <c:symbol val="diamond"/>
            <c:size val="8"/>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'Scalability (cost model)'!$P$5:$P$104</c:f>
              <c:numCache>
                <c:formatCode>General</c:formatCode>
                <c:ptCount val="100"/>
                <c:pt idx="0">
                  <c:v>311.142</c:v>
                </c:pt>
                <c:pt idx="1">
                  <c:v>641.32899999999995</c:v>
                </c:pt>
                <c:pt idx="2">
                  <c:v>842.67700000000002</c:v>
                </c:pt>
                <c:pt idx="3">
                  <c:v>1095.08</c:v>
                </c:pt>
                <c:pt idx="4">
                  <c:v>1188.1600000000001</c:v>
                </c:pt>
                <c:pt idx="5">
                  <c:v>1454.82</c:v>
                </c:pt>
                <c:pt idx="6">
                  <c:v>1701.62</c:v>
                </c:pt>
                <c:pt idx="7">
                  <c:v>1771.51</c:v>
                </c:pt>
                <c:pt idx="8">
                  <c:v>2018.03</c:v>
                </c:pt>
                <c:pt idx="9">
                  <c:v>2305.52</c:v>
                </c:pt>
                <c:pt idx="10">
                  <c:v>2445.54</c:v>
                </c:pt>
                <c:pt idx="11">
                  <c:v>2711.8</c:v>
                </c:pt>
                <c:pt idx="12">
                  <c:v>3057.54</c:v>
                </c:pt>
                <c:pt idx="13">
                  <c:v>3149.57</c:v>
                </c:pt>
                <c:pt idx="14">
                  <c:v>3497.85</c:v>
                </c:pt>
                <c:pt idx="15">
                  <c:v>3578.66</c:v>
                </c:pt>
                <c:pt idx="16">
                  <c:v>4144.1899999999996</c:v>
                </c:pt>
                <c:pt idx="17">
                  <c:v>4530.8100000000004</c:v>
                </c:pt>
                <c:pt idx="18">
                  <c:v>4536.66</c:v>
                </c:pt>
                <c:pt idx="19">
                  <c:v>4762.49</c:v>
                </c:pt>
                <c:pt idx="20">
                  <c:v>5054.92</c:v>
                </c:pt>
                <c:pt idx="21">
                  <c:v>5062.01</c:v>
                </c:pt>
                <c:pt idx="22">
                  <c:v>5100.54</c:v>
                </c:pt>
                <c:pt idx="23">
                  <c:v>5219.3900000000003</c:v>
                </c:pt>
                <c:pt idx="24">
                  <c:v>5376.02</c:v>
                </c:pt>
                <c:pt idx="25">
                  <c:v>5467.36</c:v>
                </c:pt>
                <c:pt idx="26">
                  <c:v>6185.38</c:v>
                </c:pt>
                <c:pt idx="27">
                  <c:v>6118.34</c:v>
                </c:pt>
                <c:pt idx="28">
                  <c:v>6031.27</c:v>
                </c:pt>
                <c:pt idx="29">
                  <c:v>6599.76</c:v>
                </c:pt>
                <c:pt idx="30">
                  <c:v>6401.87</c:v>
                </c:pt>
                <c:pt idx="31">
                  <c:v>6756.85</c:v>
                </c:pt>
                <c:pt idx="32">
                  <c:v>6558.76</c:v>
                </c:pt>
                <c:pt idx="33">
                  <c:v>6890.8</c:v>
                </c:pt>
                <c:pt idx="34">
                  <c:v>7332.31</c:v>
                </c:pt>
                <c:pt idx="35">
                  <c:v>6966.81</c:v>
                </c:pt>
                <c:pt idx="36">
                  <c:v>7536.36</c:v>
                </c:pt>
                <c:pt idx="37">
                  <c:v>7425.04</c:v>
                </c:pt>
                <c:pt idx="38">
                  <c:v>7458.19</c:v>
                </c:pt>
                <c:pt idx="39">
                  <c:v>7743.91</c:v>
                </c:pt>
                <c:pt idx="40">
                  <c:v>7769.46</c:v>
                </c:pt>
                <c:pt idx="41">
                  <c:v>7780.83</c:v>
                </c:pt>
                <c:pt idx="42">
                  <c:v>7768.17</c:v>
                </c:pt>
                <c:pt idx="43">
                  <c:v>7693.57</c:v>
                </c:pt>
                <c:pt idx="44">
                  <c:v>7860.45</c:v>
                </c:pt>
                <c:pt idx="45">
                  <c:v>8226.39</c:v>
                </c:pt>
                <c:pt idx="46">
                  <c:v>8442.5400000000009</c:v>
                </c:pt>
                <c:pt idx="47">
                  <c:v>8517.6</c:v>
                </c:pt>
                <c:pt idx="48">
                  <c:v>8667.4</c:v>
                </c:pt>
                <c:pt idx="49">
                  <c:v>8504.9699999999993</c:v>
                </c:pt>
                <c:pt idx="50">
                  <c:v>8752.4</c:v>
                </c:pt>
                <c:pt idx="51">
                  <c:v>8894.85</c:v>
                </c:pt>
                <c:pt idx="52">
                  <c:v>8451.4</c:v>
                </c:pt>
                <c:pt idx="53">
                  <c:v>8692.09</c:v>
                </c:pt>
                <c:pt idx="54">
                  <c:v>9143.2099999999991</c:v>
                </c:pt>
                <c:pt idx="55">
                  <c:v>8914.81</c:v>
                </c:pt>
                <c:pt idx="56">
                  <c:v>9185.26</c:v>
                </c:pt>
                <c:pt idx="57">
                  <c:v>8958.64</c:v>
                </c:pt>
                <c:pt idx="58">
                  <c:v>8773.89</c:v>
                </c:pt>
                <c:pt idx="59">
                  <c:v>9091.2199999999993</c:v>
                </c:pt>
                <c:pt idx="60">
                  <c:v>9351.4599999999991</c:v>
                </c:pt>
                <c:pt idx="61">
                  <c:v>9111.85</c:v>
                </c:pt>
                <c:pt idx="62">
                  <c:v>9130.3799999999992</c:v>
                </c:pt>
                <c:pt idx="63">
                  <c:v>9417.8700000000008</c:v>
                </c:pt>
                <c:pt idx="64">
                  <c:v>9505.59</c:v>
                </c:pt>
                <c:pt idx="65">
                  <c:v>9493.66</c:v>
                </c:pt>
                <c:pt idx="66">
                  <c:v>9770.76</c:v>
                </c:pt>
                <c:pt idx="67">
                  <c:v>10138.299999999999</c:v>
                </c:pt>
                <c:pt idx="68">
                  <c:v>9879.85</c:v>
                </c:pt>
                <c:pt idx="69">
                  <c:v>10848.9</c:v>
                </c:pt>
                <c:pt idx="70">
                  <c:v>9727.06</c:v>
                </c:pt>
                <c:pt idx="71">
                  <c:v>10308.6</c:v>
                </c:pt>
                <c:pt idx="72">
                  <c:v>10129.4</c:v>
                </c:pt>
                <c:pt idx="73">
                  <c:v>10124</c:v>
                </c:pt>
                <c:pt idx="74">
                  <c:v>10049.5</c:v>
                </c:pt>
                <c:pt idx="75">
                  <c:v>10119.5</c:v>
                </c:pt>
                <c:pt idx="76">
                  <c:v>10528</c:v>
                </c:pt>
                <c:pt idx="77">
                  <c:v>10255.9</c:v>
                </c:pt>
                <c:pt idx="78">
                  <c:v>10751.2</c:v>
                </c:pt>
                <c:pt idx="79">
                  <c:v>10490.8</c:v>
                </c:pt>
                <c:pt idx="80">
                  <c:v>10539</c:v>
                </c:pt>
                <c:pt idx="81">
                  <c:v>10618.4</c:v>
                </c:pt>
                <c:pt idx="82">
                  <c:v>10348.9</c:v>
                </c:pt>
                <c:pt idx="83">
                  <c:v>10767.7</c:v>
                </c:pt>
                <c:pt idx="84">
                  <c:v>10661.4</c:v>
                </c:pt>
                <c:pt idx="85">
                  <c:v>10884</c:v>
                </c:pt>
                <c:pt idx="86">
                  <c:v>11210.8</c:v>
                </c:pt>
                <c:pt idx="87">
                  <c:v>11002.5</c:v>
                </c:pt>
                <c:pt idx="88">
                  <c:v>11386.2</c:v>
                </c:pt>
                <c:pt idx="89">
                  <c:v>11272.1</c:v>
                </c:pt>
                <c:pt idx="90">
                  <c:v>11337.3</c:v>
                </c:pt>
                <c:pt idx="91">
                  <c:v>11272.1</c:v>
                </c:pt>
                <c:pt idx="92">
                  <c:v>11323.4</c:v>
                </c:pt>
                <c:pt idx="93">
                  <c:v>11595.8</c:v>
                </c:pt>
                <c:pt idx="94">
                  <c:v>11252.6</c:v>
                </c:pt>
                <c:pt idx="95">
                  <c:v>11710.1</c:v>
                </c:pt>
                <c:pt idx="96">
                  <c:v>11311.1</c:v>
                </c:pt>
                <c:pt idx="97">
                  <c:v>12464.6</c:v>
                </c:pt>
                <c:pt idx="98">
                  <c:v>11341.5</c:v>
                </c:pt>
                <c:pt idx="99">
                  <c:v>11336.1</c:v>
                </c:pt>
              </c:numCache>
            </c:numRef>
          </c:yVal>
          <c:smooth val="0"/>
          <c:extLst>
            <c:ext xmlns:c16="http://schemas.microsoft.com/office/drawing/2014/chart" uri="{C3380CC4-5D6E-409C-BE32-E72D297353CC}">
              <c16:uniqueId val="{00000001-95F9-4E93-9701-C00FEF933ADD}"/>
            </c:ext>
          </c:extLst>
        </c:ser>
        <c:ser>
          <c:idx val="2"/>
          <c:order val="2"/>
          <c:tx>
            <c:strRef>
              <c:f>Sheet1!$E$4</c:f>
              <c:strCache>
                <c:ptCount val="1"/>
                <c:pt idx="0">
                  <c:v>LI-DSN-Join</c:v>
                </c:pt>
              </c:strCache>
            </c:strRef>
          </c:tx>
          <c:spPr>
            <a:ln w="25400" cap="rnd">
              <a:noFill/>
              <a:round/>
            </a:ln>
            <a:effectLst/>
          </c:spPr>
          <c:marker>
            <c:symbol val="x"/>
            <c:size val="8"/>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'Scalability (cost model)'!$Q$5:$Q$104</c:f>
              <c:numCache>
                <c:formatCode>General</c:formatCode>
                <c:ptCount val="100"/>
                <c:pt idx="0">
                  <c:v>162.482</c:v>
                </c:pt>
                <c:pt idx="1">
                  <c:v>360.73399999999998</c:v>
                </c:pt>
                <c:pt idx="2">
                  <c:v>491.66399999999999</c:v>
                </c:pt>
                <c:pt idx="3">
                  <c:v>575.29</c:v>
                </c:pt>
                <c:pt idx="4">
                  <c:v>686.21400000000006</c:v>
                </c:pt>
                <c:pt idx="5">
                  <c:v>826.14499999999998</c:v>
                </c:pt>
                <c:pt idx="6">
                  <c:v>867.47</c:v>
                </c:pt>
                <c:pt idx="7">
                  <c:v>997.48500000000001</c:v>
                </c:pt>
                <c:pt idx="8">
                  <c:v>1047.49</c:v>
                </c:pt>
                <c:pt idx="9">
                  <c:v>1178.68</c:v>
                </c:pt>
                <c:pt idx="10">
                  <c:v>1201.3599999999999</c:v>
                </c:pt>
                <c:pt idx="11">
                  <c:v>1339.73</c:v>
                </c:pt>
                <c:pt idx="12">
                  <c:v>1455.4</c:v>
                </c:pt>
                <c:pt idx="13">
                  <c:v>1450.88</c:v>
                </c:pt>
                <c:pt idx="14">
                  <c:v>1543.39</c:v>
                </c:pt>
                <c:pt idx="15">
                  <c:v>1558.94</c:v>
                </c:pt>
                <c:pt idx="16">
                  <c:v>1678.08</c:v>
                </c:pt>
                <c:pt idx="17">
                  <c:v>1815.95</c:v>
                </c:pt>
                <c:pt idx="18">
                  <c:v>1837.01</c:v>
                </c:pt>
                <c:pt idx="19">
                  <c:v>1835.77</c:v>
                </c:pt>
                <c:pt idx="20">
                  <c:v>1888.61</c:v>
                </c:pt>
                <c:pt idx="21">
                  <c:v>1938.87</c:v>
                </c:pt>
                <c:pt idx="22">
                  <c:v>1992.97</c:v>
                </c:pt>
                <c:pt idx="23">
                  <c:v>2032.57</c:v>
                </c:pt>
                <c:pt idx="24">
                  <c:v>2014.31</c:v>
                </c:pt>
                <c:pt idx="25">
                  <c:v>2055.92</c:v>
                </c:pt>
                <c:pt idx="26">
                  <c:v>2184.31</c:v>
                </c:pt>
                <c:pt idx="27">
                  <c:v>2283.08</c:v>
                </c:pt>
                <c:pt idx="28">
                  <c:v>2333.2800000000002</c:v>
                </c:pt>
                <c:pt idx="29">
                  <c:v>2322.06</c:v>
                </c:pt>
                <c:pt idx="30">
                  <c:v>2354.16</c:v>
                </c:pt>
                <c:pt idx="31">
                  <c:v>2409.21</c:v>
                </c:pt>
                <c:pt idx="32">
                  <c:v>2429.08</c:v>
                </c:pt>
                <c:pt idx="33">
                  <c:v>2528.83</c:v>
                </c:pt>
                <c:pt idx="34">
                  <c:v>2531.91</c:v>
                </c:pt>
                <c:pt idx="35">
                  <c:v>2494.5300000000002</c:v>
                </c:pt>
                <c:pt idx="36">
                  <c:v>2581.48</c:v>
                </c:pt>
                <c:pt idx="37">
                  <c:v>2601.69</c:v>
                </c:pt>
                <c:pt idx="38">
                  <c:v>2611.77</c:v>
                </c:pt>
                <c:pt idx="39">
                  <c:v>2716.99</c:v>
                </c:pt>
                <c:pt idx="40">
                  <c:v>2774.59</c:v>
                </c:pt>
                <c:pt idx="41">
                  <c:v>2743.78</c:v>
                </c:pt>
                <c:pt idx="42">
                  <c:v>2798.48</c:v>
                </c:pt>
                <c:pt idx="43">
                  <c:v>2723.52</c:v>
                </c:pt>
                <c:pt idx="44">
                  <c:v>2907.33</c:v>
                </c:pt>
                <c:pt idx="45">
                  <c:v>2737.91</c:v>
                </c:pt>
                <c:pt idx="46">
                  <c:v>2942.47</c:v>
                </c:pt>
                <c:pt idx="47">
                  <c:v>2917.72</c:v>
                </c:pt>
                <c:pt idx="48">
                  <c:v>2939.63</c:v>
                </c:pt>
                <c:pt idx="49">
                  <c:v>2931.16</c:v>
                </c:pt>
                <c:pt idx="50">
                  <c:v>2996.98</c:v>
                </c:pt>
                <c:pt idx="51">
                  <c:v>3044.56</c:v>
                </c:pt>
                <c:pt idx="52">
                  <c:v>2956.56</c:v>
                </c:pt>
                <c:pt idx="53">
                  <c:v>3019.31</c:v>
                </c:pt>
                <c:pt idx="54">
                  <c:v>3101.82</c:v>
                </c:pt>
                <c:pt idx="55">
                  <c:v>3118.11</c:v>
                </c:pt>
                <c:pt idx="56">
                  <c:v>3144.43</c:v>
                </c:pt>
                <c:pt idx="57">
                  <c:v>3212.83</c:v>
                </c:pt>
                <c:pt idx="58">
                  <c:v>3068.67</c:v>
                </c:pt>
                <c:pt idx="59">
                  <c:v>3217.28</c:v>
                </c:pt>
                <c:pt idx="60">
                  <c:v>3124.87</c:v>
                </c:pt>
                <c:pt idx="61">
                  <c:v>3212.56</c:v>
                </c:pt>
                <c:pt idx="62">
                  <c:v>3210.22</c:v>
                </c:pt>
                <c:pt idx="63">
                  <c:v>3217.57</c:v>
                </c:pt>
                <c:pt idx="64">
                  <c:v>3248.19</c:v>
                </c:pt>
                <c:pt idx="65">
                  <c:v>3301.59</c:v>
                </c:pt>
                <c:pt idx="66">
                  <c:v>3345.32</c:v>
                </c:pt>
                <c:pt idx="67">
                  <c:v>3371.86</c:v>
                </c:pt>
                <c:pt idx="68">
                  <c:v>3441.5</c:v>
                </c:pt>
                <c:pt idx="69">
                  <c:v>3594.43</c:v>
                </c:pt>
                <c:pt idx="70">
                  <c:v>3437.95</c:v>
                </c:pt>
                <c:pt idx="71">
                  <c:v>3492.39</c:v>
                </c:pt>
                <c:pt idx="72">
                  <c:v>3320.75</c:v>
                </c:pt>
                <c:pt idx="73">
                  <c:v>3496.39</c:v>
                </c:pt>
                <c:pt idx="74">
                  <c:v>3472.74</c:v>
                </c:pt>
                <c:pt idx="75">
                  <c:v>3501.73</c:v>
                </c:pt>
                <c:pt idx="76">
                  <c:v>3519.47</c:v>
                </c:pt>
                <c:pt idx="77">
                  <c:v>3575.44</c:v>
                </c:pt>
                <c:pt idx="78">
                  <c:v>3490.72</c:v>
                </c:pt>
                <c:pt idx="79">
                  <c:v>3619.66</c:v>
                </c:pt>
                <c:pt idx="80">
                  <c:v>3643.96</c:v>
                </c:pt>
                <c:pt idx="81">
                  <c:v>3708.63</c:v>
                </c:pt>
                <c:pt idx="82">
                  <c:v>3690.5</c:v>
                </c:pt>
                <c:pt idx="83">
                  <c:v>3681.97</c:v>
                </c:pt>
                <c:pt idx="84">
                  <c:v>3713.38</c:v>
                </c:pt>
                <c:pt idx="85">
                  <c:v>3736.96</c:v>
                </c:pt>
                <c:pt idx="86">
                  <c:v>3593.82</c:v>
                </c:pt>
                <c:pt idx="87">
                  <c:v>3582.32</c:v>
                </c:pt>
                <c:pt idx="88">
                  <c:v>3744.45</c:v>
                </c:pt>
                <c:pt idx="89">
                  <c:v>3721.3</c:v>
                </c:pt>
                <c:pt idx="90">
                  <c:v>3696.86</c:v>
                </c:pt>
                <c:pt idx="91">
                  <c:v>3877.52</c:v>
                </c:pt>
                <c:pt idx="92">
                  <c:v>3816.7</c:v>
                </c:pt>
                <c:pt idx="93">
                  <c:v>3831.01</c:v>
                </c:pt>
                <c:pt idx="94">
                  <c:v>3881.9</c:v>
                </c:pt>
                <c:pt idx="95">
                  <c:v>3880.72</c:v>
                </c:pt>
                <c:pt idx="96">
                  <c:v>3947.92</c:v>
                </c:pt>
                <c:pt idx="97">
                  <c:v>3834.95</c:v>
                </c:pt>
                <c:pt idx="98">
                  <c:v>4029.05</c:v>
                </c:pt>
                <c:pt idx="99">
                  <c:v>3985.76</c:v>
                </c:pt>
              </c:numCache>
            </c:numRef>
          </c:yVal>
          <c:smooth val="0"/>
          <c:extLst>
            <c:ext xmlns:c16="http://schemas.microsoft.com/office/drawing/2014/chart" uri="{C3380CC4-5D6E-409C-BE32-E72D297353CC}">
              <c16:uniqueId val="{00000002-95F9-4E93-9701-C00FEF933ADD}"/>
            </c:ext>
          </c:extLst>
        </c:ser>
        <c:dLbls>
          <c:showLegendKey val="0"/>
          <c:showVal val="0"/>
          <c:showCatName val="0"/>
          <c:showSerName val="0"/>
          <c:showPercent val="0"/>
          <c:showBubbleSize val="0"/>
        </c:dLbls>
        <c:axId val="1157300016"/>
        <c:axId val="1157308720"/>
      </c:scatterChart>
      <c:valAx>
        <c:axId val="1157300016"/>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Number</a:t>
                </a:r>
                <a:r>
                  <a:rPr lang="en-US" altLang="ja-JP" sz="1200" baseline="0">
                    <a:solidFill>
                      <a:schemeClr val="tx1"/>
                    </a:solidFill>
                    <a:latin typeface="Segoe UI" panose="020B0502040204020203" pitchFamily="34" charset="0"/>
                    <a:cs typeface="Segoe UI" panose="020B0502040204020203" pitchFamily="34" charset="0"/>
                  </a:rPr>
                  <a:t> of operations [million] (Netflix)</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8720"/>
        <c:crosses val="autoZero"/>
        <c:crossBetween val="midCat"/>
      </c:valAx>
      <c:valAx>
        <c:axId val="1157308720"/>
        <c:scaling>
          <c:orientation val="minMax"/>
          <c:max val="30000"/>
          <c:min val="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0016"/>
        <c:crosses val="autoZero"/>
        <c:crossBetween val="midCat"/>
      </c:valAx>
      <c:spPr>
        <a:noFill/>
        <a:ln w="12700">
          <a:solidFill>
            <a:schemeClr val="bg1">
              <a:lumMod val="85000"/>
            </a:schemeClr>
          </a:solidFill>
        </a:ln>
        <a:effectLst/>
      </c:spPr>
    </c:plotArea>
    <c:legend>
      <c:legendPos val="b"/>
      <c:layout>
        <c:manualLayout>
          <c:xMode val="edge"/>
          <c:yMode val="edge"/>
          <c:x val="0.1383625"/>
          <c:y val="1.4467045785943424E-2"/>
          <c:w val="0.82721904761904774"/>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01468253968255"/>
          <c:y val="0.13425925925925927"/>
          <c:w val="0.81296845238095239"/>
          <c:h val="0.68644603174603169"/>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'Avg-result'!$M$5:$M$9</c:f>
              <c:numCache>
                <c:formatCode>General</c:formatCode>
                <c:ptCount val="5"/>
                <c:pt idx="0">
                  <c:v>2132.5700000000002</c:v>
                </c:pt>
                <c:pt idx="1">
                  <c:v>2750.77</c:v>
                </c:pt>
                <c:pt idx="2">
                  <c:v>4899.32</c:v>
                </c:pt>
                <c:pt idx="3">
                  <c:v>6473.83</c:v>
                </c:pt>
                <c:pt idx="4">
                  <c:v>9534.6</c:v>
                </c:pt>
              </c:numCache>
            </c:numRef>
          </c:yVal>
          <c:smooth val="0"/>
          <c:extLst>
            <c:ext xmlns:c16="http://schemas.microsoft.com/office/drawing/2014/chart" uri="{C3380CC4-5D6E-409C-BE32-E72D297353CC}">
              <c16:uniqueId val="{00000000-0D63-4EC4-B4EC-4B02C56DCB05}"/>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'Avg-result'!$O$5:$O$9</c:f>
              <c:numCache>
                <c:formatCode>General</c:formatCode>
                <c:ptCount val="5"/>
                <c:pt idx="0">
                  <c:v>1271.19</c:v>
                </c:pt>
                <c:pt idx="1">
                  <c:v>1242.51</c:v>
                </c:pt>
                <c:pt idx="2">
                  <c:v>1259.47</c:v>
                </c:pt>
                <c:pt idx="3">
                  <c:v>1287.7</c:v>
                </c:pt>
                <c:pt idx="4">
                  <c:v>1320.77</c:v>
                </c:pt>
              </c:numCache>
            </c:numRef>
          </c:yVal>
          <c:smooth val="0"/>
          <c:extLst>
            <c:ext xmlns:c16="http://schemas.microsoft.com/office/drawing/2014/chart" uri="{C3380CC4-5D6E-409C-BE32-E72D297353CC}">
              <c16:uniqueId val="{00000001-0D63-4EC4-B4EC-4B02C56DCB05}"/>
            </c:ext>
          </c:extLst>
        </c:ser>
        <c:dLbls>
          <c:showLegendKey val="0"/>
          <c:showVal val="0"/>
          <c:showCatName val="0"/>
          <c:showSerName val="0"/>
          <c:showPercent val="0"/>
          <c:showBubbleSize val="0"/>
        </c:dLbls>
        <c:axId val="1157296208"/>
        <c:axId val="1157301104"/>
      </c:scatterChart>
      <c:valAx>
        <c:axId val="1157296208"/>
        <c:scaling>
          <c:orientation val="minMax"/>
          <c:max val="8.0000000000000019E-3"/>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baseline="0">
                    <a:solidFill>
                      <a:schemeClr val="tx1"/>
                    </a:solidFill>
                    <a:latin typeface="Segoe UI" panose="020B0502040204020203" pitchFamily="34" charset="0"/>
                    <a:cs typeface="Segoe UI" panose="020B0502040204020203" pitchFamily="34" charset="0"/>
                  </a:rPr>
                  <a:t>Deletion rate (Amazon)</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1104"/>
        <c:crosses val="autoZero"/>
        <c:crossBetween val="midCat"/>
      </c:valAx>
      <c:valAx>
        <c:axId val="115730110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6208"/>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49484126984127"/>
          <c:y val="0.13425925925925927"/>
          <c:w val="0.81548829365079378"/>
          <c:h val="0.68644603174603169"/>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'Avg-result'!$M$15:$M$19</c:f>
              <c:numCache>
                <c:formatCode>General</c:formatCode>
                <c:ptCount val="5"/>
                <c:pt idx="0">
                  <c:v>576.58500000000004</c:v>
                </c:pt>
                <c:pt idx="1">
                  <c:v>1454.43</c:v>
                </c:pt>
                <c:pt idx="2">
                  <c:v>2303.8000000000002</c:v>
                </c:pt>
                <c:pt idx="3">
                  <c:v>3889.59</c:v>
                </c:pt>
                <c:pt idx="4">
                  <c:v>6489.74</c:v>
                </c:pt>
              </c:numCache>
            </c:numRef>
          </c:yVal>
          <c:smooth val="0"/>
          <c:extLst>
            <c:ext xmlns:c16="http://schemas.microsoft.com/office/drawing/2014/chart" uri="{C3380CC4-5D6E-409C-BE32-E72D297353CC}">
              <c16:uniqueId val="{00000000-9EAC-4F56-BA14-8D20813B0070}"/>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'Avg-result'!$O$15:$O$19</c:f>
              <c:numCache>
                <c:formatCode>General</c:formatCode>
                <c:ptCount val="5"/>
                <c:pt idx="0">
                  <c:v>171.69399999999999</c:v>
                </c:pt>
                <c:pt idx="1">
                  <c:v>169.119</c:v>
                </c:pt>
                <c:pt idx="2">
                  <c:v>175.41200000000001</c:v>
                </c:pt>
                <c:pt idx="3">
                  <c:v>171.76300000000001</c:v>
                </c:pt>
                <c:pt idx="4">
                  <c:v>169.73699999999999</c:v>
                </c:pt>
              </c:numCache>
            </c:numRef>
          </c:yVal>
          <c:smooth val="0"/>
          <c:extLst>
            <c:ext xmlns:c16="http://schemas.microsoft.com/office/drawing/2014/chart" uri="{C3380CC4-5D6E-409C-BE32-E72D297353CC}">
              <c16:uniqueId val="{00000001-9EAC-4F56-BA14-8D20813B0070}"/>
            </c:ext>
          </c:extLst>
        </c:ser>
        <c:dLbls>
          <c:showLegendKey val="0"/>
          <c:showVal val="0"/>
          <c:showCatName val="0"/>
          <c:showSerName val="0"/>
          <c:showPercent val="0"/>
          <c:showBubbleSize val="0"/>
        </c:dLbls>
        <c:axId val="1157307088"/>
        <c:axId val="1157301648"/>
      </c:scatterChart>
      <c:valAx>
        <c:axId val="1157307088"/>
        <c:scaling>
          <c:orientation val="minMax"/>
          <c:max val="8.0000000000000019E-3"/>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baseline="0">
                    <a:solidFill>
                      <a:schemeClr val="tx1"/>
                    </a:solidFill>
                    <a:latin typeface="Segoe UI" panose="020B0502040204020203" pitchFamily="34" charset="0"/>
                    <a:cs typeface="Segoe UI" panose="020B0502040204020203" pitchFamily="34" charset="0"/>
                  </a:rPr>
                  <a:t>Deletion rate (LiveJournal)</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1648"/>
        <c:crosses val="autoZero"/>
        <c:crossBetween val="midCat"/>
      </c:valAx>
      <c:valAx>
        <c:axId val="1157301648"/>
        <c:scaling>
          <c:orientation val="minMax"/>
          <c:max val="1000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7088"/>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21309523809524"/>
          <c:y val="0.13425925925925927"/>
          <c:w val="0.78777003968253978"/>
          <c:h val="0.68644603174603169"/>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'Avg-result'!$M$25:$M$29</c:f>
              <c:numCache>
                <c:formatCode>General</c:formatCode>
                <c:ptCount val="5"/>
                <c:pt idx="0">
                  <c:v>396360</c:v>
                </c:pt>
                <c:pt idx="1">
                  <c:v>337296</c:v>
                </c:pt>
                <c:pt idx="2">
                  <c:v>395259</c:v>
                </c:pt>
                <c:pt idx="3">
                  <c:v>393806</c:v>
                </c:pt>
                <c:pt idx="4">
                  <c:v>390455</c:v>
                </c:pt>
              </c:numCache>
            </c:numRef>
          </c:yVal>
          <c:smooth val="0"/>
          <c:extLst>
            <c:ext xmlns:c16="http://schemas.microsoft.com/office/drawing/2014/chart" uri="{C3380CC4-5D6E-409C-BE32-E72D297353CC}">
              <c16:uniqueId val="{00000000-8DD5-4561-9AC4-72F62412477D}"/>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'Avg-result'!$O$25:$O$29</c:f>
              <c:numCache>
                <c:formatCode>General</c:formatCode>
                <c:ptCount val="5"/>
                <c:pt idx="0">
                  <c:v>2003.94</c:v>
                </c:pt>
                <c:pt idx="1">
                  <c:v>1952.65</c:v>
                </c:pt>
                <c:pt idx="2">
                  <c:v>1955.92</c:v>
                </c:pt>
                <c:pt idx="3">
                  <c:v>1949.57</c:v>
                </c:pt>
                <c:pt idx="4">
                  <c:v>2031.63</c:v>
                </c:pt>
              </c:numCache>
            </c:numRef>
          </c:yVal>
          <c:smooth val="0"/>
          <c:extLst>
            <c:ext xmlns:c16="http://schemas.microsoft.com/office/drawing/2014/chart" uri="{C3380CC4-5D6E-409C-BE32-E72D297353CC}">
              <c16:uniqueId val="{00000001-8DD5-4561-9AC4-72F62412477D}"/>
            </c:ext>
          </c:extLst>
        </c:ser>
        <c:dLbls>
          <c:showLegendKey val="0"/>
          <c:showVal val="0"/>
          <c:showCatName val="0"/>
          <c:showSerName val="0"/>
          <c:showPercent val="0"/>
          <c:showBubbleSize val="0"/>
        </c:dLbls>
        <c:axId val="1157302192"/>
        <c:axId val="1157304912"/>
      </c:scatterChart>
      <c:valAx>
        <c:axId val="1157302192"/>
        <c:scaling>
          <c:orientation val="minMax"/>
          <c:max val="8.0000000000000019E-3"/>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baseline="0">
                    <a:solidFill>
                      <a:schemeClr val="tx1"/>
                    </a:solidFill>
                    <a:latin typeface="Segoe UI" panose="020B0502040204020203" pitchFamily="34" charset="0"/>
                    <a:cs typeface="Segoe UI" panose="020B0502040204020203" pitchFamily="34" charset="0"/>
                  </a:rPr>
                  <a:t>Deletion rate (Netflix)</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4912"/>
        <c:crosses val="autoZero"/>
        <c:crossBetween val="midCat"/>
      </c:valAx>
      <c:valAx>
        <c:axId val="1157304912"/>
        <c:scaling>
          <c:logBase val="10"/>
          <c:orientation val="minMax"/>
          <c:min val="100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2192"/>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01468253968255"/>
          <c:y val="0.13425925925925927"/>
          <c:w val="0.81296845238095239"/>
          <c:h val="0.68644603174603169"/>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'Avg-result'!$M$35:$M$39</c:f>
              <c:numCache>
                <c:formatCode>General</c:formatCode>
                <c:ptCount val="5"/>
                <c:pt idx="0">
                  <c:v>743.60299999999995</c:v>
                </c:pt>
                <c:pt idx="1">
                  <c:v>1642.92</c:v>
                </c:pt>
                <c:pt idx="2">
                  <c:v>2487.16</c:v>
                </c:pt>
                <c:pt idx="3">
                  <c:v>4084.2</c:v>
                </c:pt>
                <c:pt idx="4">
                  <c:v>7361.45</c:v>
                </c:pt>
              </c:numCache>
            </c:numRef>
          </c:yVal>
          <c:smooth val="0"/>
          <c:extLst>
            <c:ext xmlns:c16="http://schemas.microsoft.com/office/drawing/2014/chart" uri="{C3380CC4-5D6E-409C-BE32-E72D297353CC}">
              <c16:uniqueId val="{00000000-45AE-4713-BB95-737357DBC2B6}"/>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'Avg-result'!$L$5:$L$9</c:f>
              <c:numCache>
                <c:formatCode>General</c:formatCode>
                <c:ptCount val="5"/>
                <c:pt idx="0">
                  <c:v>0</c:v>
                </c:pt>
                <c:pt idx="1">
                  <c:v>1E-3</c:v>
                </c:pt>
                <c:pt idx="2">
                  <c:v>2E-3</c:v>
                </c:pt>
                <c:pt idx="3">
                  <c:v>4.0000000000000001E-3</c:v>
                </c:pt>
                <c:pt idx="4">
                  <c:v>8.0000000000000002E-3</c:v>
                </c:pt>
              </c:numCache>
            </c:numRef>
          </c:xVal>
          <c:yVal>
            <c:numRef>
              <c:f>'Avg-result'!$O$35:$O$39</c:f>
              <c:numCache>
                <c:formatCode>General</c:formatCode>
                <c:ptCount val="5"/>
                <c:pt idx="0">
                  <c:v>183.8</c:v>
                </c:pt>
                <c:pt idx="1">
                  <c:v>99.165099999999995</c:v>
                </c:pt>
                <c:pt idx="2">
                  <c:v>189.66200000000001</c:v>
                </c:pt>
                <c:pt idx="3">
                  <c:v>184.595</c:v>
                </c:pt>
                <c:pt idx="4">
                  <c:v>185.745</c:v>
                </c:pt>
              </c:numCache>
            </c:numRef>
          </c:yVal>
          <c:smooth val="0"/>
          <c:extLst>
            <c:ext xmlns:c16="http://schemas.microsoft.com/office/drawing/2014/chart" uri="{C3380CC4-5D6E-409C-BE32-E72D297353CC}">
              <c16:uniqueId val="{00000001-45AE-4713-BB95-737357DBC2B6}"/>
            </c:ext>
          </c:extLst>
        </c:ser>
        <c:dLbls>
          <c:showLegendKey val="0"/>
          <c:showVal val="0"/>
          <c:showCatName val="0"/>
          <c:showSerName val="0"/>
          <c:showPercent val="0"/>
          <c:showBubbleSize val="0"/>
        </c:dLbls>
        <c:axId val="1157306000"/>
        <c:axId val="1157306544"/>
      </c:scatterChart>
      <c:valAx>
        <c:axId val="1157306000"/>
        <c:scaling>
          <c:orientation val="minMax"/>
          <c:max val="8.0000000000000019E-3"/>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baseline="0">
                    <a:solidFill>
                      <a:schemeClr val="tx1"/>
                    </a:solidFill>
                    <a:latin typeface="Segoe UI" panose="020B0502040204020203" pitchFamily="34" charset="0"/>
                    <a:cs typeface="Segoe UI" panose="020B0502040204020203" pitchFamily="34" charset="0"/>
                  </a:rPr>
                  <a:t>Deletion rate (Orkut)</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6544"/>
        <c:crosses val="autoZero"/>
        <c:crossBetween val="midCat"/>
      </c:valAx>
      <c:valAx>
        <c:axId val="1157306544"/>
        <c:scaling>
          <c:orientation val="minMax"/>
          <c:max val="1000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6000"/>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60674603174608"/>
          <c:y val="0.13425925925925927"/>
          <c:w val="0.7978494047619048"/>
          <c:h val="0.69148571428571426"/>
        </c:manualLayout>
      </c:layout>
      <c:scatterChart>
        <c:scatterStyle val="lineMarker"/>
        <c:varyColors val="0"/>
        <c:ser>
          <c:idx val="0"/>
          <c:order val="0"/>
          <c:tx>
            <c:strRef>
              <c:f>Sheet1!$C$4</c:f>
              <c:strCache>
                <c:ptCount val="1"/>
                <c:pt idx="0">
                  <c:v>ALL</c:v>
                </c:pt>
              </c:strCache>
            </c:strRef>
          </c:tx>
          <c:spPr>
            <a:ln w="19050" cap="rnd">
              <a:noFill/>
              <a:round/>
            </a:ln>
            <a:effectLst/>
          </c:spPr>
          <c:marker>
            <c:symbol val="circle"/>
            <c:size val="5"/>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Sheet1!$C$5:$C$104</c:f>
              <c:numCache>
                <c:formatCode>General</c:formatCode>
                <c:ptCount val="100"/>
                <c:pt idx="0">
                  <c:v>19.671099999999999</c:v>
                </c:pt>
                <c:pt idx="1">
                  <c:v>78.73</c:v>
                </c:pt>
                <c:pt idx="2">
                  <c:v>163.00200000000001</c:v>
                </c:pt>
                <c:pt idx="3">
                  <c:v>227.809</c:v>
                </c:pt>
                <c:pt idx="4">
                  <c:v>282.74700000000001</c:v>
                </c:pt>
                <c:pt idx="5">
                  <c:v>288.43200000000002</c:v>
                </c:pt>
                <c:pt idx="6">
                  <c:v>296.49400000000003</c:v>
                </c:pt>
                <c:pt idx="7">
                  <c:v>323.21300000000002</c:v>
                </c:pt>
                <c:pt idx="8">
                  <c:v>327.02100000000002</c:v>
                </c:pt>
                <c:pt idx="9">
                  <c:v>331.435</c:v>
                </c:pt>
                <c:pt idx="10">
                  <c:v>506.27800000000002</c:v>
                </c:pt>
                <c:pt idx="11">
                  <c:v>497.60599999999999</c:v>
                </c:pt>
                <c:pt idx="12">
                  <c:v>619.28200000000004</c:v>
                </c:pt>
                <c:pt idx="13">
                  <c:v>563.16700000000003</c:v>
                </c:pt>
                <c:pt idx="14">
                  <c:v>614.71199999999999</c:v>
                </c:pt>
                <c:pt idx="15">
                  <c:v>651.04399999999998</c:v>
                </c:pt>
                <c:pt idx="16">
                  <c:v>665.178</c:v>
                </c:pt>
                <c:pt idx="17">
                  <c:v>663.08</c:v>
                </c:pt>
                <c:pt idx="18">
                  <c:v>741.29100000000005</c:v>
                </c:pt>
                <c:pt idx="19">
                  <c:v>734.11199999999997</c:v>
                </c:pt>
                <c:pt idx="20">
                  <c:v>712.98500000000001</c:v>
                </c:pt>
                <c:pt idx="21">
                  <c:v>867.65</c:v>
                </c:pt>
                <c:pt idx="22">
                  <c:v>893.39099999999996</c:v>
                </c:pt>
                <c:pt idx="23">
                  <c:v>805.29399999999998</c:v>
                </c:pt>
                <c:pt idx="24">
                  <c:v>794.16700000000003</c:v>
                </c:pt>
                <c:pt idx="25">
                  <c:v>1014.74</c:v>
                </c:pt>
                <c:pt idx="26">
                  <c:v>1043.27</c:v>
                </c:pt>
                <c:pt idx="27">
                  <c:v>1059.1199999999999</c:v>
                </c:pt>
                <c:pt idx="28">
                  <c:v>1083.3599999999999</c:v>
                </c:pt>
                <c:pt idx="29">
                  <c:v>1128.6500000000001</c:v>
                </c:pt>
                <c:pt idx="30">
                  <c:v>1117.3800000000001</c:v>
                </c:pt>
                <c:pt idx="31">
                  <c:v>1270.6199999999999</c:v>
                </c:pt>
                <c:pt idx="32">
                  <c:v>1154.44</c:v>
                </c:pt>
                <c:pt idx="33">
                  <c:v>1117.3900000000001</c:v>
                </c:pt>
                <c:pt idx="34">
                  <c:v>1401.36</c:v>
                </c:pt>
                <c:pt idx="35">
                  <c:v>1296.4100000000001</c:v>
                </c:pt>
                <c:pt idx="36">
                  <c:v>1506.26</c:v>
                </c:pt>
                <c:pt idx="37">
                  <c:v>1511.17</c:v>
                </c:pt>
                <c:pt idx="38">
                  <c:v>1609.67</c:v>
                </c:pt>
                <c:pt idx="39">
                  <c:v>1776.42</c:v>
                </c:pt>
                <c:pt idx="40">
                  <c:v>1784.92</c:v>
                </c:pt>
                <c:pt idx="41">
                  <c:v>1719.85</c:v>
                </c:pt>
                <c:pt idx="42">
                  <c:v>1899.03</c:v>
                </c:pt>
                <c:pt idx="43">
                  <c:v>1810.39</c:v>
                </c:pt>
                <c:pt idx="44">
                  <c:v>1913.66</c:v>
                </c:pt>
                <c:pt idx="45">
                  <c:v>2105.4699999999998</c:v>
                </c:pt>
                <c:pt idx="46">
                  <c:v>2038.5</c:v>
                </c:pt>
                <c:pt idx="47">
                  <c:v>2142.04</c:v>
                </c:pt>
                <c:pt idx="48">
                  <c:v>2302.86</c:v>
                </c:pt>
                <c:pt idx="49">
                  <c:v>2225.1799999999998</c:v>
                </c:pt>
                <c:pt idx="50">
                  <c:v>2424.65</c:v>
                </c:pt>
                <c:pt idx="51">
                  <c:v>2313.5700000000002</c:v>
                </c:pt>
                <c:pt idx="52">
                  <c:v>2436.73</c:v>
                </c:pt>
                <c:pt idx="53">
                  <c:v>2761.65</c:v>
                </c:pt>
                <c:pt idx="54">
                  <c:v>2684.86</c:v>
                </c:pt>
                <c:pt idx="55">
                  <c:v>2483.67</c:v>
                </c:pt>
                <c:pt idx="56">
                  <c:v>3017.15</c:v>
                </c:pt>
                <c:pt idx="57">
                  <c:v>2789.67</c:v>
                </c:pt>
                <c:pt idx="58">
                  <c:v>3025.54</c:v>
                </c:pt>
                <c:pt idx="59">
                  <c:v>3075.19</c:v>
                </c:pt>
                <c:pt idx="60">
                  <c:v>3172.9</c:v>
                </c:pt>
                <c:pt idx="61">
                  <c:v>3337.23</c:v>
                </c:pt>
                <c:pt idx="62">
                  <c:v>2796.32</c:v>
                </c:pt>
                <c:pt idx="63">
                  <c:v>3259.1</c:v>
                </c:pt>
                <c:pt idx="64">
                  <c:v>3278.85</c:v>
                </c:pt>
                <c:pt idx="65">
                  <c:v>3225.26</c:v>
                </c:pt>
                <c:pt idx="66">
                  <c:v>3428.03</c:v>
                </c:pt>
                <c:pt idx="67">
                  <c:v>3136.9</c:v>
                </c:pt>
                <c:pt idx="68">
                  <c:v>3761.17</c:v>
                </c:pt>
                <c:pt idx="69">
                  <c:v>3611.04</c:v>
                </c:pt>
                <c:pt idx="70">
                  <c:v>3661.89</c:v>
                </c:pt>
                <c:pt idx="71">
                  <c:v>4153.88</c:v>
                </c:pt>
                <c:pt idx="72">
                  <c:v>3981.36</c:v>
                </c:pt>
                <c:pt idx="73">
                  <c:v>4461.16</c:v>
                </c:pt>
                <c:pt idx="74">
                  <c:v>4430.3599999999997</c:v>
                </c:pt>
                <c:pt idx="75">
                  <c:v>4644.24</c:v>
                </c:pt>
                <c:pt idx="76">
                  <c:v>4582.67</c:v>
                </c:pt>
                <c:pt idx="77">
                  <c:v>4876.5</c:v>
                </c:pt>
                <c:pt idx="78">
                  <c:v>5107.8500000000004</c:v>
                </c:pt>
                <c:pt idx="79">
                  <c:v>4763.63</c:v>
                </c:pt>
                <c:pt idx="80">
                  <c:v>5477.09</c:v>
                </c:pt>
                <c:pt idx="81">
                  <c:v>5660.6</c:v>
                </c:pt>
                <c:pt idx="82">
                  <c:v>5353.07</c:v>
                </c:pt>
                <c:pt idx="83">
                  <c:v>5426.95</c:v>
                </c:pt>
                <c:pt idx="84">
                  <c:v>5755.18</c:v>
                </c:pt>
                <c:pt idx="85">
                  <c:v>5689.11</c:v>
                </c:pt>
                <c:pt idx="86">
                  <c:v>5585.55</c:v>
                </c:pt>
                <c:pt idx="87">
                  <c:v>6043.76</c:v>
                </c:pt>
                <c:pt idx="88">
                  <c:v>5801.69</c:v>
                </c:pt>
                <c:pt idx="89">
                  <c:v>6220.66</c:v>
                </c:pt>
                <c:pt idx="90">
                  <c:v>5659.68</c:v>
                </c:pt>
                <c:pt idx="91">
                  <c:v>6337.69</c:v>
                </c:pt>
                <c:pt idx="92">
                  <c:v>6205.93</c:v>
                </c:pt>
                <c:pt idx="93">
                  <c:v>6440.84</c:v>
                </c:pt>
                <c:pt idx="94">
                  <c:v>6951.53</c:v>
                </c:pt>
                <c:pt idx="95">
                  <c:v>6763.07</c:v>
                </c:pt>
                <c:pt idx="96">
                  <c:v>6633.34</c:v>
                </c:pt>
                <c:pt idx="97">
                  <c:v>6747.3</c:v>
                </c:pt>
                <c:pt idx="98">
                  <c:v>4698.91</c:v>
                </c:pt>
                <c:pt idx="99">
                  <c:v>5242.12</c:v>
                </c:pt>
              </c:numCache>
            </c:numRef>
          </c:yVal>
          <c:smooth val="0"/>
          <c:extLst>
            <c:ext xmlns:c16="http://schemas.microsoft.com/office/drawing/2014/chart" uri="{C3380CC4-5D6E-409C-BE32-E72D297353CC}">
              <c16:uniqueId val="{00000000-E555-4AED-8DC7-5B37D588BE88}"/>
            </c:ext>
          </c:extLst>
        </c:ser>
        <c:ser>
          <c:idx val="1"/>
          <c:order val="1"/>
          <c:tx>
            <c:strRef>
              <c:f>Sheet1!$D$4</c:f>
              <c:strCache>
                <c:ptCount val="1"/>
                <c:pt idx="0">
                  <c:v>Tree</c:v>
                </c:pt>
              </c:strCache>
            </c:strRef>
          </c:tx>
          <c:spPr>
            <a:ln w="19050" cap="rnd">
              <a:noFill/>
              <a:round/>
            </a:ln>
            <a:effectLst/>
          </c:spPr>
          <c:marker>
            <c:symbol val="triangle"/>
            <c:size val="5"/>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Sheet1!$D$5:$D$104</c:f>
              <c:numCache>
                <c:formatCode>General</c:formatCode>
                <c:ptCount val="100"/>
                <c:pt idx="0">
                  <c:v>6101.81</c:v>
                </c:pt>
                <c:pt idx="1">
                  <c:v>18203.5</c:v>
                </c:pt>
                <c:pt idx="2">
                  <c:v>28227.3</c:v>
                </c:pt>
                <c:pt idx="3">
                  <c:v>37389.800000000003</c:v>
                </c:pt>
                <c:pt idx="4">
                  <c:v>44004</c:v>
                </c:pt>
                <c:pt idx="5">
                  <c:v>46983.1</c:v>
                </c:pt>
                <c:pt idx="6">
                  <c:v>53448.9</c:v>
                </c:pt>
                <c:pt idx="7">
                  <c:v>60102.3</c:v>
                </c:pt>
                <c:pt idx="8">
                  <c:v>63720.800000000003</c:v>
                </c:pt>
                <c:pt idx="9">
                  <c:v>72666.5</c:v>
                </c:pt>
                <c:pt idx="10">
                  <c:v>68558.100000000006</c:v>
                </c:pt>
                <c:pt idx="11">
                  <c:v>84935.3</c:v>
                </c:pt>
                <c:pt idx="12">
                  <c:v>91401.3</c:v>
                </c:pt>
                <c:pt idx="13">
                  <c:v>85990.399999999994</c:v>
                </c:pt>
                <c:pt idx="14">
                  <c:v>98598.2</c:v>
                </c:pt>
                <c:pt idx="15">
                  <c:v>101044</c:v>
                </c:pt>
                <c:pt idx="16">
                  <c:v>101756</c:v>
                </c:pt>
                <c:pt idx="17">
                  <c:v>88306.7</c:v>
                </c:pt>
                <c:pt idx="18">
                  <c:v>103099</c:v>
                </c:pt>
                <c:pt idx="19">
                  <c:v>105182</c:v>
                </c:pt>
                <c:pt idx="20">
                  <c:v>107032</c:v>
                </c:pt>
                <c:pt idx="21">
                  <c:v>113222</c:v>
                </c:pt>
                <c:pt idx="22">
                  <c:v>113952</c:v>
                </c:pt>
                <c:pt idx="23">
                  <c:v>111085</c:v>
                </c:pt>
                <c:pt idx="24">
                  <c:v>108193</c:v>
                </c:pt>
                <c:pt idx="25">
                  <c:v>115172</c:v>
                </c:pt>
                <c:pt idx="26">
                  <c:v>131658</c:v>
                </c:pt>
                <c:pt idx="27">
                  <c:v>141002</c:v>
                </c:pt>
                <c:pt idx="28">
                  <c:v>146726</c:v>
                </c:pt>
                <c:pt idx="29">
                  <c:v>147906</c:v>
                </c:pt>
                <c:pt idx="30">
                  <c:v>145275</c:v>
                </c:pt>
                <c:pt idx="31">
                  <c:v>143678</c:v>
                </c:pt>
                <c:pt idx="32">
                  <c:v>154790</c:v>
                </c:pt>
                <c:pt idx="33">
                  <c:v>146683</c:v>
                </c:pt>
                <c:pt idx="34">
                  <c:v>144900</c:v>
                </c:pt>
                <c:pt idx="35">
                  <c:v>138812</c:v>
                </c:pt>
                <c:pt idx="36">
                  <c:v>139896</c:v>
                </c:pt>
                <c:pt idx="37">
                  <c:v>149213</c:v>
                </c:pt>
                <c:pt idx="38">
                  <c:v>151207</c:v>
                </c:pt>
                <c:pt idx="39">
                  <c:v>159202</c:v>
                </c:pt>
                <c:pt idx="40">
                  <c:v>165736</c:v>
                </c:pt>
                <c:pt idx="41">
                  <c:v>172098</c:v>
                </c:pt>
                <c:pt idx="42">
                  <c:v>171713</c:v>
                </c:pt>
                <c:pt idx="43">
                  <c:v>181009</c:v>
                </c:pt>
                <c:pt idx="44">
                  <c:v>197012</c:v>
                </c:pt>
                <c:pt idx="45">
                  <c:v>197163</c:v>
                </c:pt>
                <c:pt idx="46">
                  <c:v>200028</c:v>
                </c:pt>
                <c:pt idx="47">
                  <c:v>206842</c:v>
                </c:pt>
                <c:pt idx="48">
                  <c:v>214898</c:v>
                </c:pt>
                <c:pt idx="49">
                  <c:v>211448</c:v>
                </c:pt>
                <c:pt idx="50">
                  <c:v>214552</c:v>
                </c:pt>
                <c:pt idx="51">
                  <c:v>220106</c:v>
                </c:pt>
                <c:pt idx="52">
                  <c:v>220120</c:v>
                </c:pt>
                <c:pt idx="53">
                  <c:v>221306</c:v>
                </c:pt>
                <c:pt idx="54">
                  <c:v>237354</c:v>
                </c:pt>
                <c:pt idx="55">
                  <c:v>240681</c:v>
                </c:pt>
                <c:pt idx="56">
                  <c:v>245090</c:v>
                </c:pt>
                <c:pt idx="57">
                  <c:v>247602</c:v>
                </c:pt>
                <c:pt idx="58">
                  <c:v>257287</c:v>
                </c:pt>
                <c:pt idx="59">
                  <c:v>260351</c:v>
                </c:pt>
                <c:pt idx="60">
                  <c:v>266902</c:v>
                </c:pt>
                <c:pt idx="61">
                  <c:v>276037</c:v>
                </c:pt>
                <c:pt idx="62">
                  <c:v>266544</c:v>
                </c:pt>
                <c:pt idx="63">
                  <c:v>271876</c:v>
                </c:pt>
                <c:pt idx="64">
                  <c:v>283999</c:v>
                </c:pt>
                <c:pt idx="65">
                  <c:v>282620</c:v>
                </c:pt>
                <c:pt idx="66">
                  <c:v>280578</c:v>
                </c:pt>
                <c:pt idx="67">
                  <c:v>309087</c:v>
                </c:pt>
                <c:pt idx="68">
                  <c:v>303917</c:v>
                </c:pt>
                <c:pt idx="69">
                  <c:v>309145</c:v>
                </c:pt>
                <c:pt idx="70">
                  <c:v>319141</c:v>
                </c:pt>
                <c:pt idx="71">
                  <c:v>317531</c:v>
                </c:pt>
                <c:pt idx="72">
                  <c:v>319761</c:v>
                </c:pt>
                <c:pt idx="73">
                  <c:v>334635</c:v>
                </c:pt>
                <c:pt idx="74">
                  <c:v>332084</c:v>
                </c:pt>
                <c:pt idx="75">
                  <c:v>336482</c:v>
                </c:pt>
                <c:pt idx="76">
                  <c:v>341940</c:v>
                </c:pt>
                <c:pt idx="77">
                  <c:v>346500</c:v>
                </c:pt>
                <c:pt idx="78">
                  <c:v>373435</c:v>
                </c:pt>
                <c:pt idx="79">
                  <c:v>355164</c:v>
                </c:pt>
                <c:pt idx="80">
                  <c:v>390016</c:v>
                </c:pt>
                <c:pt idx="81">
                  <c:v>389493</c:v>
                </c:pt>
                <c:pt idx="82">
                  <c:v>378594</c:v>
                </c:pt>
                <c:pt idx="83">
                  <c:v>380396</c:v>
                </c:pt>
                <c:pt idx="84">
                  <c:v>383963</c:v>
                </c:pt>
                <c:pt idx="85">
                  <c:v>393691</c:v>
                </c:pt>
                <c:pt idx="86">
                  <c:v>405618</c:v>
                </c:pt>
                <c:pt idx="87">
                  <c:v>410419</c:v>
                </c:pt>
                <c:pt idx="88">
                  <c:v>412213</c:v>
                </c:pt>
                <c:pt idx="89">
                  <c:v>409401</c:v>
                </c:pt>
                <c:pt idx="90">
                  <c:v>421520</c:v>
                </c:pt>
                <c:pt idx="91">
                  <c:v>421047</c:v>
                </c:pt>
                <c:pt idx="92">
                  <c:v>434835</c:v>
                </c:pt>
                <c:pt idx="93">
                  <c:v>438652</c:v>
                </c:pt>
                <c:pt idx="94">
                  <c:v>443574</c:v>
                </c:pt>
                <c:pt idx="95">
                  <c:v>447626</c:v>
                </c:pt>
                <c:pt idx="96">
                  <c:v>448290</c:v>
                </c:pt>
                <c:pt idx="97">
                  <c:v>436343</c:v>
                </c:pt>
                <c:pt idx="98">
                  <c:v>394731</c:v>
                </c:pt>
                <c:pt idx="99">
                  <c:v>433251</c:v>
                </c:pt>
              </c:numCache>
            </c:numRef>
          </c:yVal>
          <c:smooth val="0"/>
          <c:extLst>
            <c:ext xmlns:c16="http://schemas.microsoft.com/office/drawing/2014/chart" uri="{C3380CC4-5D6E-409C-BE32-E72D297353CC}">
              <c16:uniqueId val="{00000001-E555-4AED-8DC7-5B37D588BE88}"/>
            </c:ext>
          </c:extLst>
        </c:ser>
        <c:ser>
          <c:idx val="2"/>
          <c:order val="2"/>
          <c:tx>
            <c:strRef>
              <c:f>Sheet1!$E$4</c:f>
              <c:strCache>
                <c:ptCount val="1"/>
                <c:pt idx="0">
                  <c:v>LI-DSN-Join</c:v>
                </c:pt>
              </c:strCache>
            </c:strRef>
          </c:tx>
          <c:spPr>
            <a:ln w="19050" cap="rnd">
              <a:noFill/>
              <a:round/>
            </a:ln>
            <a:effectLst/>
          </c:spPr>
          <c:marker>
            <c:symbol val="x"/>
            <c:size val="5"/>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Sheet1!$E$5:$E$104</c:f>
              <c:numCache>
                <c:formatCode>General</c:formatCode>
                <c:ptCount val="100"/>
                <c:pt idx="0">
                  <c:v>14.3833</c:v>
                </c:pt>
                <c:pt idx="1">
                  <c:v>45.270400000000002</c:v>
                </c:pt>
                <c:pt idx="2">
                  <c:v>82.334999999999994</c:v>
                </c:pt>
                <c:pt idx="3">
                  <c:v>108.20099999999999</c:v>
                </c:pt>
                <c:pt idx="4">
                  <c:v>146.66200000000001</c:v>
                </c:pt>
                <c:pt idx="5">
                  <c:v>157.98400000000001</c:v>
                </c:pt>
                <c:pt idx="6">
                  <c:v>169.11799999999999</c:v>
                </c:pt>
                <c:pt idx="7">
                  <c:v>172.15600000000001</c:v>
                </c:pt>
                <c:pt idx="8">
                  <c:v>151.59299999999999</c:v>
                </c:pt>
                <c:pt idx="9">
                  <c:v>168.68700000000001</c:v>
                </c:pt>
                <c:pt idx="10">
                  <c:v>161.37700000000001</c:v>
                </c:pt>
                <c:pt idx="11">
                  <c:v>176.6</c:v>
                </c:pt>
                <c:pt idx="12">
                  <c:v>209.86</c:v>
                </c:pt>
                <c:pt idx="13">
                  <c:v>193.006</c:v>
                </c:pt>
                <c:pt idx="14">
                  <c:v>204.02799999999999</c:v>
                </c:pt>
                <c:pt idx="15">
                  <c:v>182.148</c:v>
                </c:pt>
                <c:pt idx="16">
                  <c:v>166.23599999999999</c:v>
                </c:pt>
                <c:pt idx="17">
                  <c:v>177.13</c:v>
                </c:pt>
                <c:pt idx="18">
                  <c:v>187.51900000000001</c:v>
                </c:pt>
                <c:pt idx="19">
                  <c:v>141.291</c:v>
                </c:pt>
                <c:pt idx="20">
                  <c:v>168.66</c:v>
                </c:pt>
                <c:pt idx="21">
                  <c:v>148.26599999999999</c:v>
                </c:pt>
                <c:pt idx="22">
                  <c:v>181.97800000000001</c:v>
                </c:pt>
                <c:pt idx="23">
                  <c:v>178.876</c:v>
                </c:pt>
                <c:pt idx="24">
                  <c:v>172.03399999999999</c:v>
                </c:pt>
                <c:pt idx="25">
                  <c:v>182.97</c:v>
                </c:pt>
                <c:pt idx="26">
                  <c:v>193.52799999999999</c:v>
                </c:pt>
                <c:pt idx="27">
                  <c:v>213.666</c:v>
                </c:pt>
                <c:pt idx="28">
                  <c:v>203.22499999999999</c:v>
                </c:pt>
                <c:pt idx="29">
                  <c:v>213.6</c:v>
                </c:pt>
                <c:pt idx="30">
                  <c:v>221.87700000000001</c:v>
                </c:pt>
                <c:pt idx="31">
                  <c:v>224.50899999999999</c:v>
                </c:pt>
                <c:pt idx="32">
                  <c:v>248.19499999999999</c:v>
                </c:pt>
                <c:pt idx="33">
                  <c:v>225.39699999999999</c:v>
                </c:pt>
                <c:pt idx="34">
                  <c:v>280.38099999999997</c:v>
                </c:pt>
                <c:pt idx="35">
                  <c:v>306.553</c:v>
                </c:pt>
                <c:pt idx="36">
                  <c:v>278.73099999999999</c:v>
                </c:pt>
                <c:pt idx="37">
                  <c:v>373.89600000000002</c:v>
                </c:pt>
                <c:pt idx="38">
                  <c:v>404.81900000000002</c:v>
                </c:pt>
                <c:pt idx="39">
                  <c:v>416.53300000000002</c:v>
                </c:pt>
                <c:pt idx="40">
                  <c:v>406.14400000000001</c:v>
                </c:pt>
                <c:pt idx="41">
                  <c:v>458.18599999999998</c:v>
                </c:pt>
                <c:pt idx="42">
                  <c:v>486.82299999999998</c:v>
                </c:pt>
                <c:pt idx="43">
                  <c:v>499.19299999999998</c:v>
                </c:pt>
                <c:pt idx="44">
                  <c:v>516.31399999999996</c:v>
                </c:pt>
                <c:pt idx="45">
                  <c:v>522.15300000000002</c:v>
                </c:pt>
                <c:pt idx="46">
                  <c:v>565.27</c:v>
                </c:pt>
                <c:pt idx="47">
                  <c:v>597.81299999999999</c:v>
                </c:pt>
                <c:pt idx="48">
                  <c:v>616.06299999999999</c:v>
                </c:pt>
                <c:pt idx="49">
                  <c:v>592.63400000000001</c:v>
                </c:pt>
                <c:pt idx="50">
                  <c:v>580.928</c:v>
                </c:pt>
                <c:pt idx="51">
                  <c:v>674.85699999999997</c:v>
                </c:pt>
                <c:pt idx="52">
                  <c:v>696.13199999999995</c:v>
                </c:pt>
                <c:pt idx="53">
                  <c:v>726.44600000000003</c:v>
                </c:pt>
                <c:pt idx="54">
                  <c:v>611.09900000000005</c:v>
                </c:pt>
                <c:pt idx="55">
                  <c:v>678.18499999999995</c:v>
                </c:pt>
                <c:pt idx="56">
                  <c:v>719.38300000000004</c:v>
                </c:pt>
                <c:pt idx="57">
                  <c:v>784.40200000000004</c:v>
                </c:pt>
                <c:pt idx="58">
                  <c:v>827.62199999999996</c:v>
                </c:pt>
                <c:pt idx="59">
                  <c:v>843.51099999999997</c:v>
                </c:pt>
                <c:pt idx="60">
                  <c:v>826.84500000000003</c:v>
                </c:pt>
                <c:pt idx="61">
                  <c:v>851.35400000000004</c:v>
                </c:pt>
                <c:pt idx="62">
                  <c:v>834.32600000000002</c:v>
                </c:pt>
                <c:pt idx="63">
                  <c:v>974.14700000000005</c:v>
                </c:pt>
                <c:pt idx="64">
                  <c:v>917.11</c:v>
                </c:pt>
                <c:pt idx="65">
                  <c:v>1021.48</c:v>
                </c:pt>
                <c:pt idx="66">
                  <c:v>989.70899999999995</c:v>
                </c:pt>
                <c:pt idx="67">
                  <c:v>948.49800000000005</c:v>
                </c:pt>
                <c:pt idx="68">
                  <c:v>868.15700000000004</c:v>
                </c:pt>
                <c:pt idx="69">
                  <c:v>1175.0999999999999</c:v>
                </c:pt>
                <c:pt idx="70">
                  <c:v>1267.3499999999999</c:v>
                </c:pt>
                <c:pt idx="71">
                  <c:v>1211.5999999999999</c:v>
                </c:pt>
                <c:pt idx="72">
                  <c:v>1398.81</c:v>
                </c:pt>
                <c:pt idx="73">
                  <c:v>1419.39</c:v>
                </c:pt>
                <c:pt idx="74">
                  <c:v>1489.1</c:v>
                </c:pt>
                <c:pt idx="75">
                  <c:v>1475.51</c:v>
                </c:pt>
                <c:pt idx="76">
                  <c:v>1701.39</c:v>
                </c:pt>
                <c:pt idx="77">
                  <c:v>1732.64</c:v>
                </c:pt>
                <c:pt idx="78">
                  <c:v>1833.67</c:v>
                </c:pt>
                <c:pt idx="79">
                  <c:v>1789.51</c:v>
                </c:pt>
                <c:pt idx="80">
                  <c:v>2004.3</c:v>
                </c:pt>
                <c:pt idx="81">
                  <c:v>1827.97</c:v>
                </c:pt>
                <c:pt idx="82">
                  <c:v>1755.66</c:v>
                </c:pt>
                <c:pt idx="83">
                  <c:v>1738.23</c:v>
                </c:pt>
                <c:pt idx="84">
                  <c:v>1845.24</c:v>
                </c:pt>
                <c:pt idx="85">
                  <c:v>2020.94</c:v>
                </c:pt>
                <c:pt idx="86">
                  <c:v>2003.85</c:v>
                </c:pt>
                <c:pt idx="87">
                  <c:v>2106.9299999999998</c:v>
                </c:pt>
                <c:pt idx="88">
                  <c:v>2260.17</c:v>
                </c:pt>
                <c:pt idx="89">
                  <c:v>2424.4299999999998</c:v>
                </c:pt>
                <c:pt idx="90">
                  <c:v>2080.5100000000002</c:v>
                </c:pt>
                <c:pt idx="91">
                  <c:v>2338.85</c:v>
                </c:pt>
                <c:pt idx="92">
                  <c:v>2570.9</c:v>
                </c:pt>
                <c:pt idx="93">
                  <c:v>2426.08</c:v>
                </c:pt>
                <c:pt idx="94">
                  <c:v>2591.02</c:v>
                </c:pt>
                <c:pt idx="95">
                  <c:v>2388.35</c:v>
                </c:pt>
                <c:pt idx="96">
                  <c:v>2738.68</c:v>
                </c:pt>
                <c:pt idx="97">
                  <c:v>2695.05</c:v>
                </c:pt>
                <c:pt idx="98">
                  <c:v>2286.9</c:v>
                </c:pt>
                <c:pt idx="99">
                  <c:v>3546.36</c:v>
                </c:pt>
              </c:numCache>
            </c:numRef>
          </c:yVal>
          <c:smooth val="0"/>
          <c:extLst>
            <c:ext xmlns:c16="http://schemas.microsoft.com/office/drawing/2014/chart" uri="{C3380CC4-5D6E-409C-BE32-E72D297353CC}">
              <c16:uniqueId val="{00000002-E555-4AED-8DC7-5B37D588BE88}"/>
            </c:ext>
          </c:extLst>
        </c:ser>
        <c:dLbls>
          <c:showLegendKey val="0"/>
          <c:showVal val="0"/>
          <c:showCatName val="0"/>
          <c:showSerName val="0"/>
          <c:showPercent val="0"/>
          <c:showBubbleSize val="0"/>
        </c:dLbls>
        <c:axId val="1157303824"/>
        <c:axId val="1157302736"/>
      </c:scatterChart>
      <c:valAx>
        <c:axId val="1157303824"/>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Number</a:t>
                </a:r>
                <a:r>
                  <a:rPr lang="en-US" altLang="ja-JP" sz="1200" baseline="0">
                    <a:solidFill>
                      <a:schemeClr val="tx1"/>
                    </a:solidFill>
                    <a:latin typeface="Segoe UI" panose="020B0502040204020203" pitchFamily="34" charset="0"/>
                    <a:cs typeface="Segoe UI" panose="020B0502040204020203" pitchFamily="34" charset="0"/>
                  </a:rPr>
                  <a:t> of operations [million] (Amazon)</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2736"/>
        <c:crosses val="autoZero"/>
        <c:crossBetween val="midCat"/>
      </c:valAx>
      <c:valAx>
        <c:axId val="1157302736"/>
        <c:scaling>
          <c:logBase val="10"/>
          <c:orientation val="minMax"/>
          <c:min val="1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3824"/>
        <c:crosses val="autoZero"/>
        <c:crossBetween val="midCat"/>
      </c:valAx>
      <c:spPr>
        <a:noFill/>
        <a:ln w="12700">
          <a:solidFill>
            <a:schemeClr val="bg1">
              <a:lumMod val="85000"/>
            </a:schemeClr>
          </a:solidFill>
        </a:ln>
        <a:effectLst/>
      </c:spPr>
    </c:plotArea>
    <c:legend>
      <c:legendPos val="b"/>
      <c:layout>
        <c:manualLayout>
          <c:xMode val="edge"/>
          <c:yMode val="edge"/>
          <c:x val="0.15348154761904764"/>
          <c:y val="1.4467045785943424E-2"/>
          <c:w val="0.81209999999999993"/>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0869047619048"/>
          <c:y val="0.13425925925925927"/>
          <c:w val="0.80036924603174608"/>
          <c:h val="0.69148571428571426"/>
        </c:manualLayout>
      </c:layout>
      <c:scatterChart>
        <c:scatterStyle val="lineMarker"/>
        <c:varyColors val="0"/>
        <c:ser>
          <c:idx val="0"/>
          <c:order val="0"/>
          <c:tx>
            <c:strRef>
              <c:f>Sheet1!$C$4</c:f>
              <c:strCache>
                <c:ptCount val="1"/>
                <c:pt idx="0">
                  <c:v>ALL</c:v>
                </c:pt>
              </c:strCache>
            </c:strRef>
          </c:tx>
          <c:spPr>
            <a:ln w="25400" cap="rnd">
              <a:noFill/>
              <a:round/>
            </a:ln>
            <a:effectLst/>
          </c:spPr>
          <c:marker>
            <c:symbol val="circle"/>
            <c:size val="5"/>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Sheet1!$AB$5:$AB$104</c:f>
              <c:numCache>
                <c:formatCode>General</c:formatCode>
                <c:ptCount val="100"/>
                <c:pt idx="0">
                  <c:v>2.5885400000000001</c:v>
                </c:pt>
                <c:pt idx="1">
                  <c:v>3.3185199999999999</c:v>
                </c:pt>
                <c:pt idx="2">
                  <c:v>4.1779799999999998</c:v>
                </c:pt>
                <c:pt idx="3">
                  <c:v>4.3912800000000001</c:v>
                </c:pt>
                <c:pt idx="4">
                  <c:v>5.24031</c:v>
                </c:pt>
                <c:pt idx="5">
                  <c:v>7.8937499999999998</c:v>
                </c:pt>
                <c:pt idx="6">
                  <c:v>7.30938</c:v>
                </c:pt>
                <c:pt idx="7">
                  <c:v>9.38368</c:v>
                </c:pt>
                <c:pt idx="8">
                  <c:v>13.4939</c:v>
                </c:pt>
                <c:pt idx="9">
                  <c:v>12.2698</c:v>
                </c:pt>
                <c:pt idx="10">
                  <c:v>51.644199999999998</c:v>
                </c:pt>
                <c:pt idx="11">
                  <c:v>100.797</c:v>
                </c:pt>
                <c:pt idx="12">
                  <c:v>142.20599999999999</c:v>
                </c:pt>
                <c:pt idx="13">
                  <c:v>77.119900000000001</c:v>
                </c:pt>
                <c:pt idx="14">
                  <c:v>47.564900000000002</c:v>
                </c:pt>
                <c:pt idx="15">
                  <c:v>149.23400000000001</c:v>
                </c:pt>
                <c:pt idx="16">
                  <c:v>235.4</c:v>
                </c:pt>
                <c:pt idx="17">
                  <c:v>140.005</c:v>
                </c:pt>
                <c:pt idx="18">
                  <c:v>187.934</c:v>
                </c:pt>
                <c:pt idx="19">
                  <c:v>282.077</c:v>
                </c:pt>
                <c:pt idx="20">
                  <c:v>253.435</c:v>
                </c:pt>
                <c:pt idx="21">
                  <c:v>288.55</c:v>
                </c:pt>
                <c:pt idx="22">
                  <c:v>249.37700000000001</c:v>
                </c:pt>
                <c:pt idx="23">
                  <c:v>443.21899999999999</c:v>
                </c:pt>
                <c:pt idx="24">
                  <c:v>293.47300000000001</c:v>
                </c:pt>
                <c:pt idx="25">
                  <c:v>479.762</c:v>
                </c:pt>
                <c:pt idx="26">
                  <c:v>728.43799999999999</c:v>
                </c:pt>
                <c:pt idx="27">
                  <c:v>572.07100000000003</c:v>
                </c:pt>
                <c:pt idx="28">
                  <c:v>521.41899999999998</c:v>
                </c:pt>
                <c:pt idx="29">
                  <c:v>551.48299999999995</c:v>
                </c:pt>
                <c:pt idx="30">
                  <c:v>369.541</c:v>
                </c:pt>
                <c:pt idx="31">
                  <c:v>784.596</c:v>
                </c:pt>
                <c:pt idx="32">
                  <c:v>700.58699999999999</c:v>
                </c:pt>
                <c:pt idx="33">
                  <c:v>634.81299999999999</c:v>
                </c:pt>
                <c:pt idx="34">
                  <c:v>736.34</c:v>
                </c:pt>
                <c:pt idx="35">
                  <c:v>819.07899999999995</c:v>
                </c:pt>
                <c:pt idx="36">
                  <c:v>748.21199999999999</c:v>
                </c:pt>
                <c:pt idx="37">
                  <c:v>690.78399999999999</c:v>
                </c:pt>
                <c:pt idx="38">
                  <c:v>626.91399999999999</c:v>
                </c:pt>
                <c:pt idx="39">
                  <c:v>805.46400000000006</c:v>
                </c:pt>
                <c:pt idx="40">
                  <c:v>989.06299999999999</c:v>
                </c:pt>
                <c:pt idx="41">
                  <c:v>733.25800000000004</c:v>
                </c:pt>
                <c:pt idx="42">
                  <c:v>946.32</c:v>
                </c:pt>
                <c:pt idx="43">
                  <c:v>1091.25</c:v>
                </c:pt>
                <c:pt idx="44">
                  <c:v>946.79899999999998</c:v>
                </c:pt>
                <c:pt idx="45">
                  <c:v>1009.79</c:v>
                </c:pt>
                <c:pt idx="46">
                  <c:v>970.28099999999995</c:v>
                </c:pt>
                <c:pt idx="47">
                  <c:v>815.20100000000002</c:v>
                </c:pt>
                <c:pt idx="48">
                  <c:v>1153.31</c:v>
                </c:pt>
                <c:pt idx="49">
                  <c:v>1284.19</c:v>
                </c:pt>
                <c:pt idx="50">
                  <c:v>1539.29</c:v>
                </c:pt>
                <c:pt idx="51">
                  <c:v>1196.98</c:v>
                </c:pt>
                <c:pt idx="52">
                  <c:v>1232.83</c:v>
                </c:pt>
                <c:pt idx="53">
                  <c:v>1573</c:v>
                </c:pt>
                <c:pt idx="54">
                  <c:v>1394.92</c:v>
                </c:pt>
                <c:pt idx="55">
                  <c:v>1352.92</c:v>
                </c:pt>
                <c:pt idx="56">
                  <c:v>1330.72</c:v>
                </c:pt>
                <c:pt idx="57">
                  <c:v>1649.27</c:v>
                </c:pt>
                <c:pt idx="58">
                  <c:v>1704.38</c:v>
                </c:pt>
                <c:pt idx="59">
                  <c:v>2223.65</c:v>
                </c:pt>
                <c:pt idx="60">
                  <c:v>1948.03</c:v>
                </c:pt>
                <c:pt idx="61">
                  <c:v>1959.22</c:v>
                </c:pt>
                <c:pt idx="62">
                  <c:v>1660.87</c:v>
                </c:pt>
                <c:pt idx="63">
                  <c:v>2294.77</c:v>
                </c:pt>
                <c:pt idx="64">
                  <c:v>2232.4499999999998</c:v>
                </c:pt>
                <c:pt idx="65">
                  <c:v>1780.18</c:v>
                </c:pt>
                <c:pt idx="66">
                  <c:v>2450.0500000000002</c:v>
                </c:pt>
                <c:pt idx="67">
                  <c:v>1777.7</c:v>
                </c:pt>
                <c:pt idx="68">
                  <c:v>2109.11</c:v>
                </c:pt>
                <c:pt idx="69">
                  <c:v>2200.0500000000002</c:v>
                </c:pt>
                <c:pt idx="70">
                  <c:v>1543.73</c:v>
                </c:pt>
                <c:pt idx="71">
                  <c:v>2590.19</c:v>
                </c:pt>
                <c:pt idx="72">
                  <c:v>2148.35</c:v>
                </c:pt>
                <c:pt idx="73">
                  <c:v>2244.1999999999998</c:v>
                </c:pt>
                <c:pt idx="74">
                  <c:v>1451.76</c:v>
                </c:pt>
                <c:pt idx="75">
                  <c:v>2395.36</c:v>
                </c:pt>
                <c:pt idx="76">
                  <c:v>1928.65</c:v>
                </c:pt>
                <c:pt idx="77">
                  <c:v>2477.61</c:v>
                </c:pt>
                <c:pt idx="78">
                  <c:v>2198.88</c:v>
                </c:pt>
                <c:pt idx="79">
                  <c:v>2574.16</c:v>
                </c:pt>
                <c:pt idx="80">
                  <c:v>2073.15</c:v>
                </c:pt>
                <c:pt idx="81">
                  <c:v>2853.11</c:v>
                </c:pt>
                <c:pt idx="82">
                  <c:v>3138.87</c:v>
                </c:pt>
                <c:pt idx="83">
                  <c:v>2753.68</c:v>
                </c:pt>
                <c:pt idx="84">
                  <c:v>3142.47</c:v>
                </c:pt>
                <c:pt idx="85">
                  <c:v>2725.74</c:v>
                </c:pt>
                <c:pt idx="86">
                  <c:v>3426.54</c:v>
                </c:pt>
                <c:pt idx="87">
                  <c:v>3464.49</c:v>
                </c:pt>
                <c:pt idx="88">
                  <c:v>2903.57</c:v>
                </c:pt>
                <c:pt idx="89">
                  <c:v>3469.52</c:v>
                </c:pt>
                <c:pt idx="90">
                  <c:v>2924.84</c:v>
                </c:pt>
                <c:pt idx="91">
                  <c:v>3277.72</c:v>
                </c:pt>
                <c:pt idx="92">
                  <c:v>3253.13</c:v>
                </c:pt>
                <c:pt idx="93">
                  <c:v>3775.88</c:v>
                </c:pt>
                <c:pt idx="94">
                  <c:v>4278.58</c:v>
                </c:pt>
                <c:pt idx="95">
                  <c:v>3709.87</c:v>
                </c:pt>
                <c:pt idx="96">
                  <c:v>3058.97</c:v>
                </c:pt>
                <c:pt idx="97">
                  <c:v>3418.67</c:v>
                </c:pt>
                <c:pt idx="98">
                  <c:v>3655.86</c:v>
                </c:pt>
                <c:pt idx="99">
                  <c:v>4254.49</c:v>
                </c:pt>
              </c:numCache>
            </c:numRef>
          </c:yVal>
          <c:smooth val="0"/>
          <c:extLst>
            <c:ext xmlns:c16="http://schemas.microsoft.com/office/drawing/2014/chart" uri="{C3380CC4-5D6E-409C-BE32-E72D297353CC}">
              <c16:uniqueId val="{00000000-9408-44D6-87A9-0CBA851C151E}"/>
            </c:ext>
          </c:extLst>
        </c:ser>
        <c:ser>
          <c:idx val="1"/>
          <c:order val="1"/>
          <c:tx>
            <c:strRef>
              <c:f>Sheet1!$D$4</c:f>
              <c:strCache>
                <c:ptCount val="1"/>
                <c:pt idx="0">
                  <c:v>Tree</c:v>
                </c:pt>
              </c:strCache>
            </c:strRef>
          </c:tx>
          <c:spPr>
            <a:ln w="25400" cap="rnd">
              <a:noFill/>
              <a:round/>
            </a:ln>
            <a:effectLst/>
          </c:spPr>
          <c:marker>
            <c:symbol val="triangle"/>
            <c:size val="5"/>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Sheet1!$AC$5:$AC$104</c:f>
              <c:numCache>
                <c:formatCode>General</c:formatCode>
                <c:ptCount val="100"/>
                <c:pt idx="0">
                  <c:v>3108.06</c:v>
                </c:pt>
                <c:pt idx="1">
                  <c:v>4134.75</c:v>
                </c:pt>
                <c:pt idx="2">
                  <c:v>5036.41</c:v>
                </c:pt>
                <c:pt idx="3">
                  <c:v>6085.12</c:v>
                </c:pt>
                <c:pt idx="4">
                  <c:v>7467.24</c:v>
                </c:pt>
                <c:pt idx="5">
                  <c:v>9306.0300000000007</c:v>
                </c:pt>
                <c:pt idx="6">
                  <c:v>11288</c:v>
                </c:pt>
                <c:pt idx="7">
                  <c:v>13571.3</c:v>
                </c:pt>
                <c:pt idx="8">
                  <c:v>16192.1</c:v>
                </c:pt>
                <c:pt idx="9">
                  <c:v>18204.599999999999</c:v>
                </c:pt>
                <c:pt idx="10">
                  <c:v>20796.2</c:v>
                </c:pt>
                <c:pt idx="11">
                  <c:v>23259.7</c:v>
                </c:pt>
                <c:pt idx="12">
                  <c:v>27002.1</c:v>
                </c:pt>
                <c:pt idx="13">
                  <c:v>29411.599999999999</c:v>
                </c:pt>
                <c:pt idx="14">
                  <c:v>32090.5</c:v>
                </c:pt>
                <c:pt idx="15">
                  <c:v>34424.6</c:v>
                </c:pt>
                <c:pt idx="16">
                  <c:v>38660.1</c:v>
                </c:pt>
                <c:pt idx="17">
                  <c:v>42153.3</c:v>
                </c:pt>
                <c:pt idx="18">
                  <c:v>45488.9</c:v>
                </c:pt>
                <c:pt idx="19">
                  <c:v>48575.8</c:v>
                </c:pt>
                <c:pt idx="20">
                  <c:v>52657.5</c:v>
                </c:pt>
                <c:pt idx="21">
                  <c:v>54686.2</c:v>
                </c:pt>
                <c:pt idx="22">
                  <c:v>58348.4</c:v>
                </c:pt>
                <c:pt idx="23">
                  <c:v>61703.6</c:v>
                </c:pt>
                <c:pt idx="24">
                  <c:v>65722.5</c:v>
                </c:pt>
                <c:pt idx="25">
                  <c:v>68303.399999999994</c:v>
                </c:pt>
                <c:pt idx="26">
                  <c:v>72951.7</c:v>
                </c:pt>
                <c:pt idx="27">
                  <c:v>75116.399999999994</c:v>
                </c:pt>
                <c:pt idx="28">
                  <c:v>78978</c:v>
                </c:pt>
                <c:pt idx="29">
                  <c:v>82218.8</c:v>
                </c:pt>
                <c:pt idx="30">
                  <c:v>87243.8</c:v>
                </c:pt>
                <c:pt idx="31">
                  <c:v>88630.6</c:v>
                </c:pt>
                <c:pt idx="32">
                  <c:v>94235.4</c:v>
                </c:pt>
                <c:pt idx="33">
                  <c:v>100614</c:v>
                </c:pt>
                <c:pt idx="34">
                  <c:v>99757.4</c:v>
                </c:pt>
                <c:pt idx="35">
                  <c:v>104161</c:v>
                </c:pt>
                <c:pt idx="36">
                  <c:v>109025</c:v>
                </c:pt>
                <c:pt idx="37">
                  <c:v>111892</c:v>
                </c:pt>
                <c:pt idx="38">
                  <c:v>115316</c:v>
                </c:pt>
                <c:pt idx="39">
                  <c:v>118716</c:v>
                </c:pt>
                <c:pt idx="40">
                  <c:v>121706</c:v>
                </c:pt>
                <c:pt idx="41">
                  <c:v>128529</c:v>
                </c:pt>
                <c:pt idx="42">
                  <c:v>130626</c:v>
                </c:pt>
                <c:pt idx="43">
                  <c:v>133264</c:v>
                </c:pt>
                <c:pt idx="44">
                  <c:v>136041</c:v>
                </c:pt>
                <c:pt idx="45">
                  <c:v>143503</c:v>
                </c:pt>
                <c:pt idx="46">
                  <c:v>145489</c:v>
                </c:pt>
                <c:pt idx="47">
                  <c:v>149625</c:v>
                </c:pt>
                <c:pt idx="48">
                  <c:v>153369</c:v>
                </c:pt>
                <c:pt idx="49">
                  <c:v>155641</c:v>
                </c:pt>
                <c:pt idx="50">
                  <c:v>161600</c:v>
                </c:pt>
                <c:pt idx="51">
                  <c:v>159426</c:v>
                </c:pt>
                <c:pt idx="52">
                  <c:v>169632</c:v>
                </c:pt>
                <c:pt idx="53">
                  <c:v>173588</c:v>
                </c:pt>
                <c:pt idx="54">
                  <c:v>179687</c:v>
                </c:pt>
                <c:pt idx="55">
                  <c:v>176893</c:v>
                </c:pt>
                <c:pt idx="56">
                  <c:v>181464</c:v>
                </c:pt>
                <c:pt idx="57">
                  <c:v>187506</c:v>
                </c:pt>
                <c:pt idx="58">
                  <c:v>189987</c:v>
                </c:pt>
                <c:pt idx="59">
                  <c:v>198248</c:v>
                </c:pt>
                <c:pt idx="60">
                  <c:v>199676</c:v>
                </c:pt>
                <c:pt idx="61">
                  <c:v>201312</c:v>
                </c:pt>
                <c:pt idx="62">
                  <c:v>205697</c:v>
                </c:pt>
                <c:pt idx="63">
                  <c:v>213064</c:v>
                </c:pt>
                <c:pt idx="64">
                  <c:v>218088</c:v>
                </c:pt>
                <c:pt idx="65">
                  <c:v>216010</c:v>
                </c:pt>
                <c:pt idx="66">
                  <c:v>222395</c:v>
                </c:pt>
                <c:pt idx="67">
                  <c:v>232087</c:v>
                </c:pt>
                <c:pt idx="68">
                  <c:v>230101</c:v>
                </c:pt>
                <c:pt idx="69">
                  <c:v>235906</c:v>
                </c:pt>
                <c:pt idx="70">
                  <c:v>246132</c:v>
                </c:pt>
                <c:pt idx="71">
                  <c:v>241116</c:v>
                </c:pt>
                <c:pt idx="72">
                  <c:v>245196</c:v>
                </c:pt>
                <c:pt idx="73">
                  <c:v>247924</c:v>
                </c:pt>
                <c:pt idx="74">
                  <c:v>254824</c:v>
                </c:pt>
                <c:pt idx="75">
                  <c:v>261381</c:v>
                </c:pt>
                <c:pt idx="76">
                  <c:v>256450</c:v>
                </c:pt>
                <c:pt idx="77">
                  <c:v>264006</c:v>
                </c:pt>
                <c:pt idx="78">
                  <c:v>264274</c:v>
                </c:pt>
                <c:pt idx="79">
                  <c:v>268968</c:v>
                </c:pt>
                <c:pt idx="80">
                  <c:v>276815</c:v>
                </c:pt>
                <c:pt idx="81">
                  <c:v>278305</c:v>
                </c:pt>
                <c:pt idx="82">
                  <c:v>281613</c:v>
                </c:pt>
                <c:pt idx="83">
                  <c:v>284581</c:v>
                </c:pt>
                <c:pt idx="84">
                  <c:v>289231</c:v>
                </c:pt>
                <c:pt idx="85">
                  <c:v>301172</c:v>
                </c:pt>
                <c:pt idx="86">
                  <c:v>293504</c:v>
                </c:pt>
                <c:pt idx="87">
                  <c:v>302965</c:v>
                </c:pt>
                <c:pt idx="88">
                  <c:v>306197</c:v>
                </c:pt>
                <c:pt idx="89">
                  <c:v>311233</c:v>
                </c:pt>
                <c:pt idx="90">
                  <c:v>307715</c:v>
                </c:pt>
                <c:pt idx="91">
                  <c:v>315783</c:v>
                </c:pt>
                <c:pt idx="92">
                  <c:v>312432</c:v>
                </c:pt>
                <c:pt idx="93">
                  <c:v>322577</c:v>
                </c:pt>
                <c:pt idx="94">
                  <c:v>328854</c:v>
                </c:pt>
                <c:pt idx="95">
                  <c:v>332880</c:v>
                </c:pt>
                <c:pt idx="96">
                  <c:v>331593</c:v>
                </c:pt>
                <c:pt idx="97">
                  <c:v>333388</c:v>
                </c:pt>
                <c:pt idx="98">
                  <c:v>337926</c:v>
                </c:pt>
                <c:pt idx="99">
                  <c:v>350373</c:v>
                </c:pt>
              </c:numCache>
            </c:numRef>
          </c:yVal>
          <c:smooth val="0"/>
          <c:extLst>
            <c:ext xmlns:c16="http://schemas.microsoft.com/office/drawing/2014/chart" uri="{C3380CC4-5D6E-409C-BE32-E72D297353CC}">
              <c16:uniqueId val="{00000001-9408-44D6-87A9-0CBA851C151E}"/>
            </c:ext>
          </c:extLst>
        </c:ser>
        <c:ser>
          <c:idx val="2"/>
          <c:order val="2"/>
          <c:tx>
            <c:strRef>
              <c:f>Sheet1!$E$4</c:f>
              <c:strCache>
                <c:ptCount val="1"/>
                <c:pt idx="0">
                  <c:v>LI-DSN-Join</c:v>
                </c:pt>
              </c:strCache>
            </c:strRef>
          </c:tx>
          <c:spPr>
            <a:ln w="25400" cap="rnd">
              <a:noFill/>
              <a:round/>
            </a:ln>
            <a:effectLst/>
          </c:spPr>
          <c:marker>
            <c:symbol val="x"/>
            <c:size val="5"/>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Sheet1!$AD$5:$AD$104</c:f>
              <c:numCache>
                <c:formatCode>General</c:formatCode>
                <c:ptCount val="100"/>
                <c:pt idx="0">
                  <c:v>8.4938500000000001</c:v>
                </c:pt>
                <c:pt idx="1">
                  <c:v>11.1755</c:v>
                </c:pt>
                <c:pt idx="2">
                  <c:v>11.782999999999999</c:v>
                </c:pt>
                <c:pt idx="3">
                  <c:v>10.8843</c:v>
                </c:pt>
                <c:pt idx="4">
                  <c:v>12.032</c:v>
                </c:pt>
                <c:pt idx="5">
                  <c:v>11.8713</c:v>
                </c:pt>
                <c:pt idx="6">
                  <c:v>14.7484</c:v>
                </c:pt>
                <c:pt idx="7">
                  <c:v>15.898199999999999</c:v>
                </c:pt>
                <c:pt idx="8">
                  <c:v>18.460999999999999</c:v>
                </c:pt>
                <c:pt idx="9">
                  <c:v>20.431100000000001</c:v>
                </c:pt>
                <c:pt idx="10">
                  <c:v>22.7315</c:v>
                </c:pt>
                <c:pt idx="11">
                  <c:v>25.047599999999999</c:v>
                </c:pt>
                <c:pt idx="12">
                  <c:v>26.589200000000002</c:v>
                </c:pt>
                <c:pt idx="13">
                  <c:v>25.939</c:v>
                </c:pt>
                <c:pt idx="14">
                  <c:v>30.566700000000001</c:v>
                </c:pt>
                <c:pt idx="15">
                  <c:v>30.102</c:v>
                </c:pt>
                <c:pt idx="16">
                  <c:v>34.686100000000003</c:v>
                </c:pt>
                <c:pt idx="17">
                  <c:v>35.684100000000001</c:v>
                </c:pt>
                <c:pt idx="18">
                  <c:v>41.401699999999998</c:v>
                </c:pt>
                <c:pt idx="19">
                  <c:v>43.375700000000002</c:v>
                </c:pt>
                <c:pt idx="20">
                  <c:v>50.4861</c:v>
                </c:pt>
                <c:pt idx="21">
                  <c:v>47.201300000000003</c:v>
                </c:pt>
                <c:pt idx="22">
                  <c:v>50.7727</c:v>
                </c:pt>
                <c:pt idx="23">
                  <c:v>47.203499999999998</c:v>
                </c:pt>
                <c:pt idx="24">
                  <c:v>58.067799999999998</c:v>
                </c:pt>
                <c:pt idx="25">
                  <c:v>58.528199999999998</c:v>
                </c:pt>
                <c:pt idx="26">
                  <c:v>60.781799999999997</c:v>
                </c:pt>
                <c:pt idx="27">
                  <c:v>58.258000000000003</c:v>
                </c:pt>
                <c:pt idx="28">
                  <c:v>70.010199999999998</c:v>
                </c:pt>
                <c:pt idx="29">
                  <c:v>71.0899</c:v>
                </c:pt>
                <c:pt idx="30">
                  <c:v>74.468000000000004</c:v>
                </c:pt>
                <c:pt idx="31">
                  <c:v>77.019499999999994</c:v>
                </c:pt>
                <c:pt idx="32">
                  <c:v>90.706900000000005</c:v>
                </c:pt>
                <c:pt idx="33">
                  <c:v>83.260300000000001</c:v>
                </c:pt>
                <c:pt idx="34">
                  <c:v>83.101399999999998</c:v>
                </c:pt>
                <c:pt idx="35">
                  <c:v>86.175600000000003</c:v>
                </c:pt>
                <c:pt idx="36">
                  <c:v>91.490899999999996</c:v>
                </c:pt>
                <c:pt idx="37">
                  <c:v>93.087599999999995</c:v>
                </c:pt>
                <c:pt idx="38">
                  <c:v>96.360500000000002</c:v>
                </c:pt>
                <c:pt idx="39">
                  <c:v>103.70399999999999</c:v>
                </c:pt>
                <c:pt idx="40">
                  <c:v>104.569</c:v>
                </c:pt>
                <c:pt idx="41">
                  <c:v>106.91200000000001</c:v>
                </c:pt>
                <c:pt idx="42">
                  <c:v>105.551</c:v>
                </c:pt>
                <c:pt idx="43">
                  <c:v>113.964</c:v>
                </c:pt>
                <c:pt idx="44">
                  <c:v>119.401</c:v>
                </c:pt>
                <c:pt idx="45">
                  <c:v>120.958</c:v>
                </c:pt>
                <c:pt idx="46">
                  <c:v>126.232</c:v>
                </c:pt>
                <c:pt idx="47">
                  <c:v>128.84399999999999</c:v>
                </c:pt>
                <c:pt idx="48">
                  <c:v>140.45400000000001</c:v>
                </c:pt>
                <c:pt idx="49">
                  <c:v>136.566</c:v>
                </c:pt>
                <c:pt idx="50">
                  <c:v>140.44</c:v>
                </c:pt>
                <c:pt idx="51">
                  <c:v>142.41300000000001</c:v>
                </c:pt>
                <c:pt idx="52">
                  <c:v>168.42</c:v>
                </c:pt>
                <c:pt idx="53">
                  <c:v>153.333</c:v>
                </c:pt>
                <c:pt idx="54">
                  <c:v>160.22999999999999</c:v>
                </c:pt>
                <c:pt idx="55">
                  <c:v>164.45400000000001</c:v>
                </c:pt>
                <c:pt idx="56">
                  <c:v>163.96600000000001</c:v>
                </c:pt>
                <c:pt idx="57">
                  <c:v>168.50399999999999</c:v>
                </c:pt>
                <c:pt idx="58">
                  <c:v>176.23099999999999</c:v>
                </c:pt>
                <c:pt idx="59">
                  <c:v>179.99100000000001</c:v>
                </c:pt>
                <c:pt idx="60">
                  <c:v>184.92599999999999</c:v>
                </c:pt>
                <c:pt idx="61">
                  <c:v>188.56700000000001</c:v>
                </c:pt>
                <c:pt idx="62">
                  <c:v>194.81700000000001</c:v>
                </c:pt>
                <c:pt idx="63">
                  <c:v>196.69499999999999</c:v>
                </c:pt>
                <c:pt idx="64">
                  <c:v>210.77699999999999</c:v>
                </c:pt>
                <c:pt idx="65">
                  <c:v>235.125</c:v>
                </c:pt>
                <c:pt idx="66">
                  <c:v>235.75800000000001</c:v>
                </c:pt>
                <c:pt idx="67">
                  <c:v>229.98099999999999</c:v>
                </c:pt>
                <c:pt idx="68">
                  <c:v>225.465</c:v>
                </c:pt>
                <c:pt idx="69">
                  <c:v>238.90299999999999</c:v>
                </c:pt>
                <c:pt idx="70">
                  <c:v>254.387</c:v>
                </c:pt>
                <c:pt idx="71">
                  <c:v>243.941</c:v>
                </c:pt>
                <c:pt idx="72">
                  <c:v>243.255</c:v>
                </c:pt>
                <c:pt idx="73">
                  <c:v>255.26900000000001</c:v>
                </c:pt>
                <c:pt idx="74">
                  <c:v>256.483</c:v>
                </c:pt>
                <c:pt idx="75">
                  <c:v>286.81400000000002</c:v>
                </c:pt>
                <c:pt idx="76">
                  <c:v>263.42700000000002</c:v>
                </c:pt>
                <c:pt idx="77">
                  <c:v>311.40800000000002</c:v>
                </c:pt>
                <c:pt idx="78">
                  <c:v>273.77499999999998</c:v>
                </c:pt>
                <c:pt idx="79">
                  <c:v>276.54300000000001</c:v>
                </c:pt>
                <c:pt idx="80">
                  <c:v>300.762</c:v>
                </c:pt>
                <c:pt idx="81">
                  <c:v>299.54300000000001</c:v>
                </c:pt>
                <c:pt idx="82">
                  <c:v>293.47500000000002</c:v>
                </c:pt>
                <c:pt idx="83">
                  <c:v>309.57799999999997</c:v>
                </c:pt>
                <c:pt idx="84">
                  <c:v>345.54899999999998</c:v>
                </c:pt>
                <c:pt idx="85">
                  <c:v>377.95499999999998</c:v>
                </c:pt>
                <c:pt idx="86">
                  <c:v>337.48700000000002</c:v>
                </c:pt>
                <c:pt idx="87">
                  <c:v>348.19</c:v>
                </c:pt>
                <c:pt idx="88">
                  <c:v>381.26600000000002</c:v>
                </c:pt>
                <c:pt idx="89">
                  <c:v>369.79399999999998</c:v>
                </c:pt>
                <c:pt idx="90">
                  <c:v>352.73</c:v>
                </c:pt>
                <c:pt idx="91">
                  <c:v>369.63400000000001</c:v>
                </c:pt>
                <c:pt idx="92">
                  <c:v>394.25400000000002</c:v>
                </c:pt>
                <c:pt idx="93">
                  <c:v>379.99099999999999</c:v>
                </c:pt>
                <c:pt idx="94">
                  <c:v>378.90699999999998</c:v>
                </c:pt>
                <c:pt idx="95">
                  <c:v>434.44400000000002</c:v>
                </c:pt>
                <c:pt idx="96">
                  <c:v>420.94799999999998</c:v>
                </c:pt>
                <c:pt idx="97">
                  <c:v>391.34199999999998</c:v>
                </c:pt>
                <c:pt idx="98">
                  <c:v>419.25099999999998</c:v>
                </c:pt>
                <c:pt idx="99">
                  <c:v>475.40100000000001</c:v>
                </c:pt>
              </c:numCache>
            </c:numRef>
          </c:yVal>
          <c:smooth val="0"/>
          <c:extLst>
            <c:ext xmlns:c16="http://schemas.microsoft.com/office/drawing/2014/chart" uri="{C3380CC4-5D6E-409C-BE32-E72D297353CC}">
              <c16:uniqueId val="{00000002-9408-44D6-87A9-0CBA851C151E}"/>
            </c:ext>
          </c:extLst>
        </c:ser>
        <c:dLbls>
          <c:showLegendKey val="0"/>
          <c:showVal val="0"/>
          <c:showCatName val="0"/>
          <c:showSerName val="0"/>
          <c:showPercent val="0"/>
          <c:showBubbleSize val="0"/>
        </c:dLbls>
        <c:axId val="1157303280"/>
        <c:axId val="1157300560"/>
      </c:scatterChart>
      <c:valAx>
        <c:axId val="1157303280"/>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dirty="0">
                    <a:solidFill>
                      <a:schemeClr val="tx1"/>
                    </a:solidFill>
                    <a:latin typeface="Segoe UI" panose="020B0502040204020203" pitchFamily="34" charset="0"/>
                    <a:cs typeface="Segoe UI" panose="020B0502040204020203" pitchFamily="34" charset="0"/>
                  </a:rPr>
                  <a:t>Number</a:t>
                </a:r>
                <a:r>
                  <a:rPr lang="en-US" altLang="ja-JP" sz="1200" baseline="0" dirty="0">
                    <a:solidFill>
                      <a:schemeClr val="tx1"/>
                    </a:solidFill>
                    <a:latin typeface="Segoe UI" panose="020B0502040204020203" pitchFamily="34" charset="0"/>
                    <a:cs typeface="Segoe UI" panose="020B0502040204020203" pitchFamily="34" charset="0"/>
                  </a:rPr>
                  <a:t> of operations [million] (LiveJournal)</a:t>
                </a:r>
                <a:endParaRPr lang="ja-JP" altLang="en-US"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0560"/>
        <c:crosses val="autoZero"/>
        <c:crossBetween val="midCat"/>
      </c:valAx>
      <c:valAx>
        <c:axId val="1157300560"/>
        <c:scaling>
          <c:logBase val="10"/>
          <c:orientation val="minMax"/>
          <c:min val="1"/>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3280"/>
        <c:crosses val="autoZero"/>
        <c:crossBetween val="midCat"/>
      </c:valAx>
      <c:spPr>
        <a:noFill/>
        <a:ln w="12700">
          <a:solidFill>
            <a:schemeClr val="bg1">
              <a:lumMod val="85000"/>
            </a:schemeClr>
          </a:solidFill>
        </a:ln>
        <a:effectLst/>
      </c:spPr>
    </c:plotArea>
    <c:legend>
      <c:legendPos val="b"/>
      <c:layout>
        <c:manualLayout>
          <c:xMode val="edge"/>
          <c:yMode val="edge"/>
          <c:x val="0.15348154761904764"/>
          <c:y val="1.4467045785943424E-2"/>
          <c:w val="0.81209999999999993"/>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6861111111111"/>
          <c:y val="0.13425925925925927"/>
          <c:w val="0.78777003968253978"/>
          <c:h val="0.69148571428571426"/>
        </c:manualLayout>
      </c:layout>
      <c:scatterChart>
        <c:scatterStyle val="lineMarker"/>
        <c:varyColors val="0"/>
        <c:ser>
          <c:idx val="0"/>
          <c:order val="0"/>
          <c:tx>
            <c:strRef>
              <c:f>Sheet1!$C$4</c:f>
              <c:strCache>
                <c:ptCount val="1"/>
                <c:pt idx="0">
                  <c:v>ALL</c:v>
                </c:pt>
              </c:strCache>
            </c:strRef>
          </c:tx>
          <c:spPr>
            <a:ln w="25400" cap="rnd">
              <a:noFill/>
              <a:round/>
            </a:ln>
            <a:effectLst/>
          </c:spPr>
          <c:marker>
            <c:symbol val="circle"/>
            <c:size val="5"/>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Sheet1!$AG$5:$AG$104</c:f>
              <c:numCache>
                <c:formatCode>General</c:formatCode>
                <c:ptCount val="100"/>
                <c:pt idx="0">
                  <c:v>1651.47</c:v>
                </c:pt>
                <c:pt idx="1">
                  <c:v>9146.33</c:v>
                </c:pt>
                <c:pt idx="2">
                  <c:v>19649.2</c:v>
                </c:pt>
                <c:pt idx="3">
                  <c:v>34298.1</c:v>
                </c:pt>
                <c:pt idx="4">
                  <c:v>42024</c:v>
                </c:pt>
                <c:pt idx="5">
                  <c:v>53980.9</c:v>
                </c:pt>
                <c:pt idx="6">
                  <c:v>63379.9</c:v>
                </c:pt>
                <c:pt idx="7">
                  <c:v>74114.8</c:v>
                </c:pt>
                <c:pt idx="8">
                  <c:v>79200.100000000006</c:v>
                </c:pt>
                <c:pt idx="9">
                  <c:v>100113</c:v>
                </c:pt>
                <c:pt idx="10">
                  <c:v>103189</c:v>
                </c:pt>
                <c:pt idx="11">
                  <c:v>126620</c:v>
                </c:pt>
                <c:pt idx="12">
                  <c:v>154139</c:v>
                </c:pt>
                <c:pt idx="13">
                  <c:v>154446</c:v>
                </c:pt>
                <c:pt idx="14">
                  <c:v>166704</c:v>
                </c:pt>
                <c:pt idx="15">
                  <c:v>183783</c:v>
                </c:pt>
                <c:pt idx="16">
                  <c:v>201789</c:v>
                </c:pt>
                <c:pt idx="17">
                  <c:v>223509</c:v>
                </c:pt>
                <c:pt idx="18">
                  <c:v>235554</c:v>
                </c:pt>
                <c:pt idx="19">
                  <c:v>238778</c:v>
                </c:pt>
                <c:pt idx="20">
                  <c:v>254108</c:v>
                </c:pt>
                <c:pt idx="21">
                  <c:v>269133</c:v>
                </c:pt>
                <c:pt idx="22">
                  <c:v>295242</c:v>
                </c:pt>
                <c:pt idx="23">
                  <c:v>310846</c:v>
                </c:pt>
                <c:pt idx="24">
                  <c:v>302185</c:v>
                </c:pt>
                <c:pt idx="25">
                  <c:v>310647</c:v>
                </c:pt>
                <c:pt idx="26">
                  <c:v>364763</c:v>
                </c:pt>
                <c:pt idx="27">
                  <c:v>369222</c:v>
                </c:pt>
                <c:pt idx="28">
                  <c:v>373893</c:v>
                </c:pt>
                <c:pt idx="29">
                  <c:v>391402</c:v>
                </c:pt>
                <c:pt idx="30">
                  <c:v>399025</c:v>
                </c:pt>
                <c:pt idx="31">
                  <c:v>412596</c:v>
                </c:pt>
                <c:pt idx="32">
                  <c:v>432148</c:v>
                </c:pt>
                <c:pt idx="33">
                  <c:v>450213</c:v>
                </c:pt>
                <c:pt idx="34">
                  <c:v>466505</c:v>
                </c:pt>
                <c:pt idx="35">
                  <c:v>471626</c:v>
                </c:pt>
                <c:pt idx="36">
                  <c:v>502121</c:v>
                </c:pt>
                <c:pt idx="37">
                  <c:v>507430</c:v>
                </c:pt>
                <c:pt idx="38">
                  <c:v>538843</c:v>
                </c:pt>
                <c:pt idx="39">
                  <c:v>557849</c:v>
                </c:pt>
                <c:pt idx="40">
                  <c:v>588883</c:v>
                </c:pt>
                <c:pt idx="41">
                  <c:v>606206</c:v>
                </c:pt>
                <c:pt idx="42">
                  <c:v>617714</c:v>
                </c:pt>
                <c:pt idx="43">
                  <c:v>629811</c:v>
                </c:pt>
                <c:pt idx="44">
                  <c:v>640979</c:v>
                </c:pt>
                <c:pt idx="45">
                  <c:v>642499</c:v>
                </c:pt>
                <c:pt idx="46">
                  <c:v>678406</c:v>
                </c:pt>
                <c:pt idx="47">
                  <c:v>721886</c:v>
                </c:pt>
                <c:pt idx="48">
                  <c:v>739027</c:v>
                </c:pt>
                <c:pt idx="49">
                  <c:v>753506</c:v>
                </c:pt>
              </c:numCache>
            </c:numRef>
          </c:yVal>
          <c:smooth val="0"/>
          <c:extLst>
            <c:ext xmlns:c16="http://schemas.microsoft.com/office/drawing/2014/chart" uri="{C3380CC4-5D6E-409C-BE32-E72D297353CC}">
              <c16:uniqueId val="{00000000-ED42-461C-97ED-3EF7F899A4AD}"/>
            </c:ext>
          </c:extLst>
        </c:ser>
        <c:ser>
          <c:idx val="1"/>
          <c:order val="1"/>
          <c:tx>
            <c:strRef>
              <c:f>Sheet1!$D$4</c:f>
              <c:strCache>
                <c:ptCount val="1"/>
                <c:pt idx="0">
                  <c:v>Tree</c:v>
                </c:pt>
              </c:strCache>
            </c:strRef>
          </c:tx>
          <c:spPr>
            <a:ln w="25400" cap="rnd">
              <a:noFill/>
              <a:round/>
            </a:ln>
            <a:effectLst/>
          </c:spPr>
          <c:marker>
            <c:symbol val="triangle"/>
            <c:size val="5"/>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Sheet1!$AH$5:$AH$104</c:f>
              <c:numCache>
                <c:formatCode>General</c:formatCode>
                <c:ptCount val="100"/>
                <c:pt idx="0">
                  <c:v>9021.18</c:v>
                </c:pt>
                <c:pt idx="1">
                  <c:v>28581.4</c:v>
                </c:pt>
                <c:pt idx="2">
                  <c:v>47426</c:v>
                </c:pt>
                <c:pt idx="3">
                  <c:v>70742.399999999994</c:v>
                </c:pt>
                <c:pt idx="4">
                  <c:v>83152.7</c:v>
                </c:pt>
                <c:pt idx="5">
                  <c:v>102060</c:v>
                </c:pt>
                <c:pt idx="6">
                  <c:v>119030</c:v>
                </c:pt>
                <c:pt idx="7">
                  <c:v>138880</c:v>
                </c:pt>
                <c:pt idx="8">
                  <c:v>149247</c:v>
                </c:pt>
                <c:pt idx="9">
                  <c:v>178220</c:v>
                </c:pt>
                <c:pt idx="10">
                  <c:v>186193</c:v>
                </c:pt>
                <c:pt idx="11">
                  <c:v>223397</c:v>
                </c:pt>
                <c:pt idx="12">
                  <c:v>266300</c:v>
                </c:pt>
                <c:pt idx="13">
                  <c:v>273510</c:v>
                </c:pt>
                <c:pt idx="14">
                  <c:v>294213</c:v>
                </c:pt>
                <c:pt idx="15">
                  <c:v>322612</c:v>
                </c:pt>
                <c:pt idx="16">
                  <c:v>349623</c:v>
                </c:pt>
                <c:pt idx="17">
                  <c:v>390015</c:v>
                </c:pt>
                <c:pt idx="18">
                  <c:v>414886</c:v>
                </c:pt>
                <c:pt idx="19">
                  <c:v>418951</c:v>
                </c:pt>
                <c:pt idx="20">
                  <c:v>441760</c:v>
                </c:pt>
                <c:pt idx="21">
                  <c:v>465181</c:v>
                </c:pt>
                <c:pt idx="22">
                  <c:v>490972</c:v>
                </c:pt>
                <c:pt idx="23">
                  <c:v>520339</c:v>
                </c:pt>
                <c:pt idx="24">
                  <c:v>509362</c:v>
                </c:pt>
                <c:pt idx="25">
                  <c:v>527270</c:v>
                </c:pt>
                <c:pt idx="26">
                  <c:v>610957</c:v>
                </c:pt>
                <c:pt idx="27">
                  <c:v>654602</c:v>
                </c:pt>
                <c:pt idx="28">
                  <c:v>670284</c:v>
                </c:pt>
                <c:pt idx="29">
                  <c:v>699014</c:v>
                </c:pt>
                <c:pt idx="30">
                  <c:v>720317</c:v>
                </c:pt>
                <c:pt idx="31">
                  <c:v>757729</c:v>
                </c:pt>
                <c:pt idx="32">
                  <c:v>798307</c:v>
                </c:pt>
                <c:pt idx="33">
                  <c:v>820925</c:v>
                </c:pt>
                <c:pt idx="34">
                  <c:v>832621</c:v>
                </c:pt>
                <c:pt idx="35">
                  <c:v>829592</c:v>
                </c:pt>
                <c:pt idx="36">
                  <c:v>885756</c:v>
                </c:pt>
                <c:pt idx="37">
                  <c:v>905046</c:v>
                </c:pt>
                <c:pt idx="38">
                  <c:v>957047</c:v>
                </c:pt>
                <c:pt idx="39">
                  <c:v>995016</c:v>
                </c:pt>
                <c:pt idx="40" formatCode="0.00E+00">
                  <c:v>1027150</c:v>
                </c:pt>
                <c:pt idx="41" formatCode="0.00E+00">
                  <c:v>1060890</c:v>
                </c:pt>
                <c:pt idx="42" formatCode="0.00E+00">
                  <c:v>1080210</c:v>
                </c:pt>
                <c:pt idx="43" formatCode="0.00E+00">
                  <c:v>1099360</c:v>
                </c:pt>
                <c:pt idx="44" formatCode="0.00E+00">
                  <c:v>1137210</c:v>
                </c:pt>
                <c:pt idx="45" formatCode="0.00E+00">
                  <c:v>1192050</c:v>
                </c:pt>
                <c:pt idx="46">
                  <c:v>0</c:v>
                </c:pt>
                <c:pt idx="47">
                  <c:v>0</c:v>
                </c:pt>
                <c:pt idx="48">
                  <c:v>0</c:v>
                </c:pt>
                <c:pt idx="49">
                  <c:v>0</c:v>
                </c:pt>
              </c:numCache>
            </c:numRef>
          </c:yVal>
          <c:smooth val="0"/>
          <c:extLst>
            <c:ext xmlns:c16="http://schemas.microsoft.com/office/drawing/2014/chart" uri="{C3380CC4-5D6E-409C-BE32-E72D297353CC}">
              <c16:uniqueId val="{00000001-ED42-461C-97ED-3EF7F899A4AD}"/>
            </c:ext>
          </c:extLst>
        </c:ser>
        <c:ser>
          <c:idx val="2"/>
          <c:order val="2"/>
          <c:tx>
            <c:strRef>
              <c:f>Sheet1!$E$4</c:f>
              <c:strCache>
                <c:ptCount val="1"/>
                <c:pt idx="0">
                  <c:v>LI-DSN-Join</c:v>
                </c:pt>
              </c:strCache>
            </c:strRef>
          </c:tx>
          <c:spPr>
            <a:ln w="25400" cap="rnd">
              <a:noFill/>
              <a:round/>
            </a:ln>
            <a:effectLst/>
          </c:spPr>
          <c:marker>
            <c:symbol val="x"/>
            <c:size val="5"/>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Sheet1!$AI$5:$AI$104</c:f>
              <c:numCache>
                <c:formatCode>General</c:formatCode>
                <c:ptCount val="100"/>
                <c:pt idx="0">
                  <c:v>162.482</c:v>
                </c:pt>
                <c:pt idx="1">
                  <c:v>360.73399999999998</c:v>
                </c:pt>
                <c:pt idx="2">
                  <c:v>491.66399999999999</c:v>
                </c:pt>
                <c:pt idx="3">
                  <c:v>575.29</c:v>
                </c:pt>
                <c:pt idx="4">
                  <c:v>686.21400000000006</c:v>
                </c:pt>
                <c:pt idx="5">
                  <c:v>826.14499999999998</c:v>
                </c:pt>
                <c:pt idx="6">
                  <c:v>867.47</c:v>
                </c:pt>
                <c:pt idx="7">
                  <c:v>997.48500000000001</c:v>
                </c:pt>
                <c:pt idx="8">
                  <c:v>1047.49</c:v>
                </c:pt>
                <c:pt idx="9">
                  <c:v>1178.68</c:v>
                </c:pt>
                <c:pt idx="10">
                  <c:v>1201.3599999999999</c:v>
                </c:pt>
                <c:pt idx="11">
                  <c:v>1339.73</c:v>
                </c:pt>
                <c:pt idx="12">
                  <c:v>1455.4</c:v>
                </c:pt>
                <c:pt idx="13">
                  <c:v>1450.88</c:v>
                </c:pt>
                <c:pt idx="14">
                  <c:v>1543.39</c:v>
                </c:pt>
                <c:pt idx="15">
                  <c:v>1558.94</c:v>
                </c:pt>
                <c:pt idx="16">
                  <c:v>1678.08</c:v>
                </c:pt>
                <c:pt idx="17">
                  <c:v>1815.95</c:v>
                </c:pt>
                <c:pt idx="18">
                  <c:v>1837.01</c:v>
                </c:pt>
                <c:pt idx="19">
                  <c:v>1835.77</c:v>
                </c:pt>
                <c:pt idx="20">
                  <c:v>1888.61</c:v>
                </c:pt>
                <c:pt idx="21">
                  <c:v>1938.87</c:v>
                </c:pt>
                <c:pt idx="22">
                  <c:v>1992.97</c:v>
                </c:pt>
                <c:pt idx="23">
                  <c:v>2032.57</c:v>
                </c:pt>
                <c:pt idx="24">
                  <c:v>2014.31</c:v>
                </c:pt>
                <c:pt idx="25">
                  <c:v>2055.92</c:v>
                </c:pt>
                <c:pt idx="26">
                  <c:v>2184.31</c:v>
                </c:pt>
                <c:pt idx="27">
                  <c:v>2283.08</c:v>
                </c:pt>
                <c:pt idx="28">
                  <c:v>2333.2800000000002</c:v>
                </c:pt>
                <c:pt idx="29">
                  <c:v>2322.06</c:v>
                </c:pt>
                <c:pt idx="30">
                  <c:v>2354.16</c:v>
                </c:pt>
                <c:pt idx="31">
                  <c:v>2409.21</c:v>
                </c:pt>
                <c:pt idx="32">
                  <c:v>2429.08</c:v>
                </c:pt>
                <c:pt idx="33">
                  <c:v>2528.83</c:v>
                </c:pt>
                <c:pt idx="34">
                  <c:v>2531.91</c:v>
                </c:pt>
                <c:pt idx="35">
                  <c:v>2494.5300000000002</c:v>
                </c:pt>
                <c:pt idx="36">
                  <c:v>2581.48</c:v>
                </c:pt>
                <c:pt idx="37">
                  <c:v>2601.69</c:v>
                </c:pt>
                <c:pt idx="38">
                  <c:v>2611.77</c:v>
                </c:pt>
                <c:pt idx="39">
                  <c:v>2716.99</c:v>
                </c:pt>
                <c:pt idx="40">
                  <c:v>2774.59</c:v>
                </c:pt>
                <c:pt idx="41">
                  <c:v>2743.78</c:v>
                </c:pt>
                <c:pt idx="42">
                  <c:v>2798.48</c:v>
                </c:pt>
                <c:pt idx="43">
                  <c:v>2723.52</c:v>
                </c:pt>
                <c:pt idx="44">
                  <c:v>2907.33</c:v>
                </c:pt>
                <c:pt idx="45">
                  <c:v>2737.91</c:v>
                </c:pt>
                <c:pt idx="46">
                  <c:v>2942.47</c:v>
                </c:pt>
                <c:pt idx="47">
                  <c:v>2917.72</c:v>
                </c:pt>
                <c:pt idx="48">
                  <c:v>2939.63</c:v>
                </c:pt>
                <c:pt idx="49">
                  <c:v>2931.16</c:v>
                </c:pt>
                <c:pt idx="50">
                  <c:v>2996.98</c:v>
                </c:pt>
                <c:pt idx="51">
                  <c:v>3044.56</c:v>
                </c:pt>
                <c:pt idx="52">
                  <c:v>2956.56</c:v>
                </c:pt>
                <c:pt idx="53">
                  <c:v>3019.31</c:v>
                </c:pt>
                <c:pt idx="54">
                  <c:v>3101.82</c:v>
                </c:pt>
                <c:pt idx="55">
                  <c:v>3118.11</c:v>
                </c:pt>
                <c:pt idx="56">
                  <c:v>3144.43</c:v>
                </c:pt>
                <c:pt idx="57">
                  <c:v>3212.83</c:v>
                </c:pt>
                <c:pt idx="58">
                  <c:v>3068.67</c:v>
                </c:pt>
                <c:pt idx="59">
                  <c:v>3217.28</c:v>
                </c:pt>
                <c:pt idx="60">
                  <c:v>3124.87</c:v>
                </c:pt>
                <c:pt idx="61">
                  <c:v>3212.56</c:v>
                </c:pt>
                <c:pt idx="62">
                  <c:v>3210.22</c:v>
                </c:pt>
                <c:pt idx="63">
                  <c:v>3217.57</c:v>
                </c:pt>
                <c:pt idx="64">
                  <c:v>3248.19</c:v>
                </c:pt>
                <c:pt idx="65">
                  <c:v>3301.59</c:v>
                </c:pt>
                <c:pt idx="66">
                  <c:v>3345.32</c:v>
                </c:pt>
                <c:pt idx="67">
                  <c:v>3371.86</c:v>
                </c:pt>
                <c:pt idx="68">
                  <c:v>3441.5</c:v>
                </c:pt>
                <c:pt idx="69">
                  <c:v>3594.43</c:v>
                </c:pt>
                <c:pt idx="70">
                  <c:v>3437.95</c:v>
                </c:pt>
                <c:pt idx="71">
                  <c:v>3492.39</c:v>
                </c:pt>
                <c:pt idx="72">
                  <c:v>3320.75</c:v>
                </c:pt>
                <c:pt idx="73">
                  <c:v>3496.39</c:v>
                </c:pt>
                <c:pt idx="74">
                  <c:v>3472.74</c:v>
                </c:pt>
                <c:pt idx="75">
                  <c:v>3501.73</c:v>
                </c:pt>
                <c:pt idx="76">
                  <c:v>3519.47</c:v>
                </c:pt>
                <c:pt idx="77">
                  <c:v>3575.44</c:v>
                </c:pt>
                <c:pt idx="78">
                  <c:v>3490.72</c:v>
                </c:pt>
                <c:pt idx="79">
                  <c:v>3619.66</c:v>
                </c:pt>
                <c:pt idx="80">
                  <c:v>3643.96</c:v>
                </c:pt>
                <c:pt idx="81">
                  <c:v>3708.63</c:v>
                </c:pt>
                <c:pt idx="82">
                  <c:v>3690.5</c:v>
                </c:pt>
                <c:pt idx="83">
                  <c:v>3681.97</c:v>
                </c:pt>
                <c:pt idx="84">
                  <c:v>3713.38</c:v>
                </c:pt>
                <c:pt idx="85">
                  <c:v>3736.96</c:v>
                </c:pt>
                <c:pt idx="86">
                  <c:v>3593.82</c:v>
                </c:pt>
                <c:pt idx="87">
                  <c:v>3582.32</c:v>
                </c:pt>
                <c:pt idx="88">
                  <c:v>3744.45</c:v>
                </c:pt>
                <c:pt idx="89">
                  <c:v>3721.3</c:v>
                </c:pt>
                <c:pt idx="90">
                  <c:v>3696.86</c:v>
                </c:pt>
                <c:pt idx="91">
                  <c:v>3877.52</c:v>
                </c:pt>
                <c:pt idx="92">
                  <c:v>3816.7</c:v>
                </c:pt>
                <c:pt idx="93">
                  <c:v>3831.01</c:v>
                </c:pt>
                <c:pt idx="94">
                  <c:v>3881.9</c:v>
                </c:pt>
                <c:pt idx="95">
                  <c:v>3880.72</c:v>
                </c:pt>
                <c:pt idx="96">
                  <c:v>3947.92</c:v>
                </c:pt>
                <c:pt idx="97">
                  <c:v>3834.95</c:v>
                </c:pt>
                <c:pt idx="98">
                  <c:v>4029.05</c:v>
                </c:pt>
                <c:pt idx="99">
                  <c:v>3985.76</c:v>
                </c:pt>
              </c:numCache>
            </c:numRef>
          </c:yVal>
          <c:smooth val="0"/>
          <c:extLst>
            <c:ext xmlns:c16="http://schemas.microsoft.com/office/drawing/2014/chart" uri="{C3380CC4-5D6E-409C-BE32-E72D297353CC}">
              <c16:uniqueId val="{00000002-ED42-461C-97ED-3EF7F899A4AD}"/>
            </c:ext>
          </c:extLst>
        </c:ser>
        <c:dLbls>
          <c:showLegendKey val="0"/>
          <c:showVal val="0"/>
          <c:showCatName val="0"/>
          <c:showSerName val="0"/>
          <c:showPercent val="0"/>
          <c:showBubbleSize val="0"/>
        </c:dLbls>
        <c:axId val="1157310352"/>
        <c:axId val="1157296752"/>
      </c:scatterChart>
      <c:valAx>
        <c:axId val="1157310352"/>
        <c:scaling>
          <c:orientation val="minMax"/>
          <c:max val="5"/>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Number</a:t>
                </a:r>
                <a:r>
                  <a:rPr lang="en-US" altLang="ja-JP" sz="1200" baseline="0">
                    <a:solidFill>
                      <a:schemeClr val="tx1"/>
                    </a:solidFill>
                    <a:latin typeface="Segoe UI" panose="020B0502040204020203" pitchFamily="34" charset="0"/>
                    <a:cs typeface="Segoe UI" panose="020B0502040204020203" pitchFamily="34" charset="0"/>
                  </a:rPr>
                  <a:t> of operations [million] (Netflix)</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6752"/>
        <c:crosses val="autoZero"/>
        <c:crossBetween val="midCat"/>
      </c:valAx>
      <c:valAx>
        <c:axId val="1157296752"/>
        <c:scaling>
          <c:logBase val="10"/>
          <c:orientation val="minMax"/>
          <c:min val="10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10352"/>
        <c:crosses val="autoZero"/>
        <c:crossBetween val="midCat"/>
      </c:valAx>
      <c:spPr>
        <a:noFill/>
        <a:ln w="12700">
          <a:solidFill>
            <a:schemeClr val="bg1">
              <a:lumMod val="85000"/>
            </a:schemeClr>
          </a:solidFill>
        </a:ln>
        <a:effectLst/>
      </c:spPr>
    </c:plotArea>
    <c:legend>
      <c:legendPos val="b"/>
      <c:layout>
        <c:manualLayout>
          <c:xMode val="edge"/>
          <c:yMode val="edge"/>
          <c:x val="0.15348154761904764"/>
          <c:y val="1.4467045785943424E-2"/>
          <c:w val="0.81209999999999993"/>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0869047619048"/>
          <c:y val="0.13425925925925927"/>
          <c:w val="0.80036924603174608"/>
          <c:h val="0.69148571428571426"/>
        </c:manualLayout>
      </c:layout>
      <c:scatterChart>
        <c:scatterStyle val="lineMarker"/>
        <c:varyColors val="0"/>
        <c:ser>
          <c:idx val="0"/>
          <c:order val="0"/>
          <c:tx>
            <c:strRef>
              <c:f>Sheet1!$C$4</c:f>
              <c:strCache>
                <c:ptCount val="1"/>
                <c:pt idx="0">
                  <c:v>ALL</c:v>
                </c:pt>
              </c:strCache>
            </c:strRef>
          </c:tx>
          <c:spPr>
            <a:ln w="25400" cap="rnd">
              <a:noFill/>
              <a:round/>
            </a:ln>
            <a:effectLst/>
          </c:spPr>
          <c:marker>
            <c:symbol val="circle"/>
            <c:size val="5"/>
            <c:spPr>
              <a:noFill/>
              <a:ln w="635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Sheet1!$AL$5:$AL$104</c:f>
              <c:numCache>
                <c:formatCode>General</c:formatCode>
                <c:ptCount val="100"/>
                <c:pt idx="0">
                  <c:v>2.7397800000000001</c:v>
                </c:pt>
                <c:pt idx="1">
                  <c:v>3.4351099999999999</c:v>
                </c:pt>
                <c:pt idx="2">
                  <c:v>5.6727299999999996</c:v>
                </c:pt>
                <c:pt idx="3">
                  <c:v>5.3608399999999996</c:v>
                </c:pt>
                <c:pt idx="4">
                  <c:v>8.6608099999999997</c:v>
                </c:pt>
                <c:pt idx="5">
                  <c:v>8.0227299999999993</c:v>
                </c:pt>
                <c:pt idx="6">
                  <c:v>12.204000000000001</c:v>
                </c:pt>
                <c:pt idx="7">
                  <c:v>11.735300000000001</c:v>
                </c:pt>
                <c:pt idx="8">
                  <c:v>13.629300000000001</c:v>
                </c:pt>
                <c:pt idx="9">
                  <c:v>16.976700000000001</c:v>
                </c:pt>
                <c:pt idx="10">
                  <c:v>48.981499999999997</c:v>
                </c:pt>
                <c:pt idx="11">
                  <c:v>60.2012</c:v>
                </c:pt>
                <c:pt idx="12">
                  <c:v>96.302199999999999</c:v>
                </c:pt>
                <c:pt idx="13">
                  <c:v>95.661100000000005</c:v>
                </c:pt>
                <c:pt idx="14">
                  <c:v>43.836599999999997</c:v>
                </c:pt>
                <c:pt idx="15">
                  <c:v>139.94900000000001</c:v>
                </c:pt>
                <c:pt idx="16">
                  <c:v>220.60499999999999</c:v>
                </c:pt>
                <c:pt idx="17">
                  <c:v>314.298</c:v>
                </c:pt>
                <c:pt idx="18">
                  <c:v>279.149</c:v>
                </c:pt>
                <c:pt idx="19">
                  <c:v>273.33199999999999</c:v>
                </c:pt>
                <c:pt idx="20">
                  <c:v>313.661</c:v>
                </c:pt>
                <c:pt idx="21">
                  <c:v>285.66800000000001</c:v>
                </c:pt>
                <c:pt idx="22">
                  <c:v>376.78100000000001</c:v>
                </c:pt>
                <c:pt idx="23">
                  <c:v>295.79300000000001</c:v>
                </c:pt>
                <c:pt idx="24">
                  <c:v>357.32</c:v>
                </c:pt>
                <c:pt idx="25">
                  <c:v>477.78399999999999</c:v>
                </c:pt>
                <c:pt idx="26">
                  <c:v>433.06</c:v>
                </c:pt>
                <c:pt idx="27">
                  <c:v>491.36099999999999</c:v>
                </c:pt>
                <c:pt idx="28">
                  <c:v>423.96600000000001</c:v>
                </c:pt>
                <c:pt idx="29">
                  <c:v>512.87599999999998</c:v>
                </c:pt>
                <c:pt idx="30">
                  <c:v>516.36599999999999</c:v>
                </c:pt>
                <c:pt idx="31">
                  <c:v>791.74599999999998</c:v>
                </c:pt>
                <c:pt idx="32">
                  <c:v>542.79300000000001</c:v>
                </c:pt>
                <c:pt idx="33">
                  <c:v>507.97800000000001</c:v>
                </c:pt>
                <c:pt idx="34">
                  <c:v>858.99199999999996</c:v>
                </c:pt>
                <c:pt idx="35">
                  <c:v>730.44500000000005</c:v>
                </c:pt>
                <c:pt idx="36">
                  <c:v>844.71600000000001</c:v>
                </c:pt>
                <c:pt idx="37">
                  <c:v>483.91699999999997</c:v>
                </c:pt>
                <c:pt idx="38">
                  <c:v>708.03</c:v>
                </c:pt>
                <c:pt idx="39">
                  <c:v>799.07399999999996</c:v>
                </c:pt>
                <c:pt idx="40">
                  <c:v>807.09900000000005</c:v>
                </c:pt>
                <c:pt idx="41">
                  <c:v>786.07500000000005</c:v>
                </c:pt>
                <c:pt idx="42">
                  <c:v>1189.58</c:v>
                </c:pt>
                <c:pt idx="43">
                  <c:v>798.827</c:v>
                </c:pt>
                <c:pt idx="44">
                  <c:v>1205.0899999999999</c:v>
                </c:pt>
                <c:pt idx="45">
                  <c:v>1388.16</c:v>
                </c:pt>
                <c:pt idx="46">
                  <c:v>1166.7</c:v>
                </c:pt>
                <c:pt idx="47">
                  <c:v>563.59699999999998</c:v>
                </c:pt>
                <c:pt idx="48">
                  <c:v>951.827</c:v>
                </c:pt>
                <c:pt idx="49">
                  <c:v>1264.6099999999999</c:v>
                </c:pt>
                <c:pt idx="50">
                  <c:v>1356.08</c:v>
                </c:pt>
                <c:pt idx="51">
                  <c:v>1586.63</c:v>
                </c:pt>
                <c:pt idx="52">
                  <c:v>1262.19</c:v>
                </c:pt>
                <c:pt idx="53">
                  <c:v>1671.33</c:v>
                </c:pt>
                <c:pt idx="54">
                  <c:v>1621.1</c:v>
                </c:pt>
                <c:pt idx="55">
                  <c:v>1510.85</c:v>
                </c:pt>
                <c:pt idx="56">
                  <c:v>1880.83</c:v>
                </c:pt>
                <c:pt idx="57">
                  <c:v>1974.47</c:v>
                </c:pt>
                <c:pt idx="58">
                  <c:v>2115.71</c:v>
                </c:pt>
                <c:pt idx="59">
                  <c:v>1562.11</c:v>
                </c:pt>
                <c:pt idx="60">
                  <c:v>2118.9499999999998</c:v>
                </c:pt>
                <c:pt idx="61">
                  <c:v>1768.66</c:v>
                </c:pt>
                <c:pt idx="62">
                  <c:v>1373.1</c:v>
                </c:pt>
                <c:pt idx="63">
                  <c:v>1980.9</c:v>
                </c:pt>
                <c:pt idx="64">
                  <c:v>2409.12</c:v>
                </c:pt>
                <c:pt idx="65">
                  <c:v>1906.87</c:v>
                </c:pt>
                <c:pt idx="66">
                  <c:v>2704.99</c:v>
                </c:pt>
                <c:pt idx="67">
                  <c:v>2331.7399999999998</c:v>
                </c:pt>
                <c:pt idx="68">
                  <c:v>2270.84</c:v>
                </c:pt>
                <c:pt idx="69">
                  <c:v>1968.47</c:v>
                </c:pt>
                <c:pt idx="70">
                  <c:v>1924.55</c:v>
                </c:pt>
                <c:pt idx="71">
                  <c:v>3046.31</c:v>
                </c:pt>
                <c:pt idx="72">
                  <c:v>2703.79</c:v>
                </c:pt>
                <c:pt idx="73">
                  <c:v>2313.2199999999998</c:v>
                </c:pt>
                <c:pt idx="74">
                  <c:v>2634.45</c:v>
                </c:pt>
                <c:pt idx="75">
                  <c:v>2376.11</c:v>
                </c:pt>
                <c:pt idx="76">
                  <c:v>2903.76</c:v>
                </c:pt>
                <c:pt idx="77">
                  <c:v>2438.54</c:v>
                </c:pt>
                <c:pt idx="78">
                  <c:v>2816.58</c:v>
                </c:pt>
                <c:pt idx="79">
                  <c:v>3019.58</c:v>
                </c:pt>
                <c:pt idx="80">
                  <c:v>3193.84</c:v>
                </c:pt>
                <c:pt idx="81">
                  <c:v>3484.74</c:v>
                </c:pt>
                <c:pt idx="82">
                  <c:v>3035.69</c:v>
                </c:pt>
                <c:pt idx="83">
                  <c:v>3608.05</c:v>
                </c:pt>
                <c:pt idx="84">
                  <c:v>4075.54</c:v>
                </c:pt>
                <c:pt idx="85">
                  <c:v>3529.3</c:v>
                </c:pt>
                <c:pt idx="86">
                  <c:v>3582.67</c:v>
                </c:pt>
                <c:pt idx="87">
                  <c:v>3593.79</c:v>
                </c:pt>
                <c:pt idx="88">
                  <c:v>3824</c:v>
                </c:pt>
                <c:pt idx="89">
                  <c:v>4087.71</c:v>
                </c:pt>
                <c:pt idx="90">
                  <c:v>3565.86</c:v>
                </c:pt>
                <c:pt idx="91">
                  <c:v>4567.09</c:v>
                </c:pt>
                <c:pt idx="92">
                  <c:v>4080.21</c:v>
                </c:pt>
                <c:pt idx="93">
                  <c:v>4325.88</c:v>
                </c:pt>
                <c:pt idx="94">
                  <c:v>4097.63</c:v>
                </c:pt>
                <c:pt idx="95">
                  <c:v>4072.02</c:v>
                </c:pt>
                <c:pt idx="96">
                  <c:v>3790.24</c:v>
                </c:pt>
                <c:pt idx="97">
                  <c:v>4664.47</c:v>
                </c:pt>
                <c:pt idx="98">
                  <c:v>4882.8900000000003</c:v>
                </c:pt>
                <c:pt idx="99">
                  <c:v>4144.24</c:v>
                </c:pt>
              </c:numCache>
            </c:numRef>
          </c:yVal>
          <c:smooth val="0"/>
          <c:extLst>
            <c:ext xmlns:c16="http://schemas.microsoft.com/office/drawing/2014/chart" uri="{C3380CC4-5D6E-409C-BE32-E72D297353CC}">
              <c16:uniqueId val="{00000000-3D63-4770-AF9B-71E90A84D8EF}"/>
            </c:ext>
          </c:extLst>
        </c:ser>
        <c:ser>
          <c:idx val="1"/>
          <c:order val="1"/>
          <c:tx>
            <c:strRef>
              <c:f>Sheet1!$D$4</c:f>
              <c:strCache>
                <c:ptCount val="1"/>
                <c:pt idx="0">
                  <c:v>Tree</c:v>
                </c:pt>
              </c:strCache>
            </c:strRef>
          </c:tx>
          <c:spPr>
            <a:ln w="25400" cap="rnd">
              <a:noFill/>
              <a:round/>
            </a:ln>
            <a:effectLst/>
          </c:spPr>
          <c:marker>
            <c:symbol val="triangle"/>
            <c:size val="5"/>
            <c:spPr>
              <a:noFill/>
              <a:ln w="12700">
                <a:solidFill>
                  <a:schemeClr val="tx1"/>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Sheet1!$AM$5:$AM$104</c:f>
              <c:numCache>
                <c:formatCode>General</c:formatCode>
                <c:ptCount val="100"/>
                <c:pt idx="0">
                  <c:v>3118.57</c:v>
                </c:pt>
                <c:pt idx="1">
                  <c:v>4128.47</c:v>
                </c:pt>
                <c:pt idx="2">
                  <c:v>4919.6099999999997</c:v>
                </c:pt>
                <c:pt idx="3">
                  <c:v>5743.89</c:v>
                </c:pt>
                <c:pt idx="4">
                  <c:v>6985.57</c:v>
                </c:pt>
                <c:pt idx="5">
                  <c:v>8452.7099999999991</c:v>
                </c:pt>
                <c:pt idx="6">
                  <c:v>10164.6</c:v>
                </c:pt>
                <c:pt idx="7">
                  <c:v>11826.9</c:v>
                </c:pt>
                <c:pt idx="8">
                  <c:v>14090.9</c:v>
                </c:pt>
                <c:pt idx="9">
                  <c:v>16305.9</c:v>
                </c:pt>
                <c:pt idx="10">
                  <c:v>18704.7</c:v>
                </c:pt>
                <c:pt idx="11">
                  <c:v>20920.5</c:v>
                </c:pt>
                <c:pt idx="12">
                  <c:v>23648</c:v>
                </c:pt>
                <c:pt idx="13">
                  <c:v>26432.5</c:v>
                </c:pt>
                <c:pt idx="14">
                  <c:v>29120.7</c:v>
                </c:pt>
                <c:pt idx="15">
                  <c:v>31258.400000000001</c:v>
                </c:pt>
                <c:pt idx="16">
                  <c:v>35405</c:v>
                </c:pt>
                <c:pt idx="17">
                  <c:v>38387.5</c:v>
                </c:pt>
                <c:pt idx="18">
                  <c:v>40530.400000000001</c:v>
                </c:pt>
                <c:pt idx="19">
                  <c:v>44444.7</c:v>
                </c:pt>
                <c:pt idx="20">
                  <c:v>46934.400000000001</c:v>
                </c:pt>
                <c:pt idx="21">
                  <c:v>50837.2</c:v>
                </c:pt>
                <c:pt idx="22">
                  <c:v>52398.9</c:v>
                </c:pt>
                <c:pt idx="23">
                  <c:v>57139.6</c:v>
                </c:pt>
                <c:pt idx="24">
                  <c:v>60168.3</c:v>
                </c:pt>
                <c:pt idx="25">
                  <c:v>63193.599999999999</c:v>
                </c:pt>
                <c:pt idx="26">
                  <c:v>68735.600000000006</c:v>
                </c:pt>
                <c:pt idx="27">
                  <c:v>71426.3</c:v>
                </c:pt>
                <c:pt idx="28">
                  <c:v>75195</c:v>
                </c:pt>
                <c:pt idx="29">
                  <c:v>78274.399999999994</c:v>
                </c:pt>
                <c:pt idx="30">
                  <c:v>78191.7</c:v>
                </c:pt>
                <c:pt idx="31">
                  <c:v>86140.2</c:v>
                </c:pt>
                <c:pt idx="32">
                  <c:v>87227</c:v>
                </c:pt>
                <c:pt idx="33">
                  <c:v>91633.600000000006</c:v>
                </c:pt>
                <c:pt idx="34">
                  <c:v>94433.4</c:v>
                </c:pt>
                <c:pt idx="35">
                  <c:v>96542.1</c:v>
                </c:pt>
                <c:pt idx="36">
                  <c:v>102475</c:v>
                </c:pt>
                <c:pt idx="37">
                  <c:v>105064</c:v>
                </c:pt>
                <c:pt idx="38">
                  <c:v>111597</c:v>
                </c:pt>
                <c:pt idx="39">
                  <c:v>112449</c:v>
                </c:pt>
                <c:pt idx="40">
                  <c:v>117830</c:v>
                </c:pt>
                <c:pt idx="41">
                  <c:v>122746</c:v>
                </c:pt>
                <c:pt idx="42">
                  <c:v>124891</c:v>
                </c:pt>
                <c:pt idx="43">
                  <c:v>130018</c:v>
                </c:pt>
                <c:pt idx="44">
                  <c:v>134484</c:v>
                </c:pt>
                <c:pt idx="45">
                  <c:v>134645</c:v>
                </c:pt>
                <c:pt idx="46">
                  <c:v>140178</c:v>
                </c:pt>
                <c:pt idx="47">
                  <c:v>146163</c:v>
                </c:pt>
                <c:pt idx="48">
                  <c:v>146017</c:v>
                </c:pt>
                <c:pt idx="49">
                  <c:v>151774</c:v>
                </c:pt>
                <c:pt idx="50">
                  <c:v>154766</c:v>
                </c:pt>
                <c:pt idx="51">
                  <c:v>162784</c:v>
                </c:pt>
                <c:pt idx="52">
                  <c:v>164513</c:v>
                </c:pt>
                <c:pt idx="53">
                  <c:v>168202</c:v>
                </c:pt>
                <c:pt idx="54">
                  <c:v>174065</c:v>
                </c:pt>
                <c:pt idx="55">
                  <c:v>173294</c:v>
                </c:pt>
                <c:pt idx="56">
                  <c:v>178281</c:v>
                </c:pt>
                <c:pt idx="57">
                  <c:v>183329</c:v>
                </c:pt>
                <c:pt idx="58">
                  <c:v>192025</c:v>
                </c:pt>
                <c:pt idx="59">
                  <c:v>189322</c:v>
                </c:pt>
                <c:pt idx="60">
                  <c:v>197481</c:v>
                </c:pt>
                <c:pt idx="61">
                  <c:v>204884</c:v>
                </c:pt>
                <c:pt idx="62">
                  <c:v>208661</c:v>
                </c:pt>
                <c:pt idx="63">
                  <c:v>209939</c:v>
                </c:pt>
                <c:pt idx="64">
                  <c:v>206922</c:v>
                </c:pt>
                <c:pt idx="65">
                  <c:v>218057</c:v>
                </c:pt>
                <c:pt idx="66">
                  <c:v>226205</c:v>
                </c:pt>
                <c:pt idx="67">
                  <c:v>229857</c:v>
                </c:pt>
                <c:pt idx="68">
                  <c:v>228529</c:v>
                </c:pt>
                <c:pt idx="69">
                  <c:v>236536</c:v>
                </c:pt>
                <c:pt idx="70">
                  <c:v>237161</c:v>
                </c:pt>
                <c:pt idx="71">
                  <c:v>246723</c:v>
                </c:pt>
                <c:pt idx="72">
                  <c:v>246945</c:v>
                </c:pt>
                <c:pt idx="73">
                  <c:v>246328</c:v>
                </c:pt>
                <c:pt idx="74">
                  <c:v>250903</c:v>
                </c:pt>
                <c:pt idx="75">
                  <c:v>254428</c:v>
                </c:pt>
                <c:pt idx="76">
                  <c:v>262947</c:v>
                </c:pt>
                <c:pt idx="77">
                  <c:v>264858</c:v>
                </c:pt>
                <c:pt idx="78">
                  <c:v>271841</c:v>
                </c:pt>
                <c:pt idx="79">
                  <c:v>275403</c:v>
                </c:pt>
                <c:pt idx="80">
                  <c:v>286311</c:v>
                </c:pt>
                <c:pt idx="81">
                  <c:v>288668</c:v>
                </c:pt>
                <c:pt idx="82">
                  <c:v>288202</c:v>
                </c:pt>
                <c:pt idx="83">
                  <c:v>298148</c:v>
                </c:pt>
                <c:pt idx="84">
                  <c:v>297482</c:v>
                </c:pt>
                <c:pt idx="85">
                  <c:v>303412</c:v>
                </c:pt>
                <c:pt idx="86">
                  <c:v>307535</c:v>
                </c:pt>
                <c:pt idx="87">
                  <c:v>317506</c:v>
                </c:pt>
                <c:pt idx="88">
                  <c:v>320987</c:v>
                </c:pt>
                <c:pt idx="89">
                  <c:v>316320</c:v>
                </c:pt>
                <c:pt idx="90">
                  <c:v>318290</c:v>
                </c:pt>
                <c:pt idx="91">
                  <c:v>321744</c:v>
                </c:pt>
                <c:pt idx="92">
                  <c:v>333448</c:v>
                </c:pt>
                <c:pt idx="93">
                  <c:v>338055</c:v>
                </c:pt>
                <c:pt idx="94">
                  <c:v>327698</c:v>
                </c:pt>
                <c:pt idx="95">
                  <c:v>340549</c:v>
                </c:pt>
                <c:pt idx="96">
                  <c:v>350105</c:v>
                </c:pt>
                <c:pt idx="97">
                  <c:v>349213</c:v>
                </c:pt>
                <c:pt idx="98">
                  <c:v>361539</c:v>
                </c:pt>
                <c:pt idx="99">
                  <c:v>356844</c:v>
                </c:pt>
              </c:numCache>
            </c:numRef>
          </c:yVal>
          <c:smooth val="0"/>
          <c:extLst>
            <c:ext xmlns:c16="http://schemas.microsoft.com/office/drawing/2014/chart" uri="{C3380CC4-5D6E-409C-BE32-E72D297353CC}">
              <c16:uniqueId val="{00000001-3D63-4770-AF9B-71E90A84D8EF}"/>
            </c:ext>
          </c:extLst>
        </c:ser>
        <c:ser>
          <c:idx val="2"/>
          <c:order val="2"/>
          <c:tx>
            <c:strRef>
              <c:f>Sheet1!$E$4</c:f>
              <c:strCache>
                <c:ptCount val="1"/>
                <c:pt idx="0">
                  <c:v>LI-DSN-Join</c:v>
                </c:pt>
              </c:strCache>
            </c:strRef>
          </c:tx>
          <c:spPr>
            <a:ln w="25400" cap="rnd">
              <a:noFill/>
              <a:round/>
            </a:ln>
            <a:effectLst/>
          </c:spPr>
          <c:marker>
            <c:symbol val="x"/>
            <c:size val="5"/>
            <c:spPr>
              <a:noFill/>
              <a:ln w="12700">
                <a:solidFill>
                  <a:schemeClr val="accent2"/>
                </a:solidFill>
              </a:ln>
              <a:effectLst/>
            </c:spPr>
          </c:marker>
          <c:xVal>
            <c:numRef>
              <c:f>Sheet1!$B$5:$B$104</c:f>
              <c:numCache>
                <c:formatCode>General</c:formatCode>
                <c:ptCount val="100"/>
                <c:pt idx="0">
                  <c:v>0.1</c:v>
                </c:pt>
                <c:pt idx="1">
                  <c:v>0.2</c:v>
                </c:pt>
                <c:pt idx="2">
                  <c:v>0.3</c:v>
                </c:pt>
                <c:pt idx="3">
                  <c:v>0.4</c:v>
                </c:pt>
                <c:pt idx="4">
                  <c:v>0.5</c:v>
                </c:pt>
                <c:pt idx="5">
                  <c:v>0.6</c:v>
                </c:pt>
                <c:pt idx="6">
                  <c:v>0.7</c:v>
                </c:pt>
                <c:pt idx="7">
                  <c:v>0.8</c:v>
                </c:pt>
                <c:pt idx="8">
                  <c:v>0.9</c:v>
                </c:pt>
                <c:pt idx="9">
                  <c:v>1</c:v>
                </c:pt>
                <c:pt idx="10">
                  <c:v>1.1000000000000001</c:v>
                </c:pt>
                <c:pt idx="11">
                  <c:v>1.2</c:v>
                </c:pt>
                <c:pt idx="12">
                  <c:v>1.3</c:v>
                </c:pt>
                <c:pt idx="13">
                  <c:v>1.4</c:v>
                </c:pt>
                <c:pt idx="14">
                  <c:v>1.5</c:v>
                </c:pt>
                <c:pt idx="15">
                  <c:v>1.6</c:v>
                </c:pt>
                <c:pt idx="16">
                  <c:v>1.7</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8.1999999999999993</c:v>
                </c:pt>
                <c:pt idx="82">
                  <c:v>8.3000000000000007</c:v>
                </c:pt>
                <c:pt idx="83">
                  <c:v>8.4</c:v>
                </c:pt>
                <c:pt idx="84">
                  <c:v>8.5</c:v>
                </c:pt>
                <c:pt idx="85">
                  <c:v>8.6</c:v>
                </c:pt>
                <c:pt idx="86">
                  <c:v>8.6999999999999993</c:v>
                </c:pt>
                <c:pt idx="87">
                  <c:v>8.8000000000000007</c:v>
                </c:pt>
                <c:pt idx="88">
                  <c:v>8.9</c:v>
                </c:pt>
                <c:pt idx="89">
                  <c:v>9</c:v>
                </c:pt>
                <c:pt idx="90">
                  <c:v>9.1</c:v>
                </c:pt>
                <c:pt idx="91">
                  <c:v>9.1999999999999993</c:v>
                </c:pt>
                <c:pt idx="92">
                  <c:v>9.3000000000000007</c:v>
                </c:pt>
                <c:pt idx="93">
                  <c:v>9.4</c:v>
                </c:pt>
                <c:pt idx="94">
                  <c:v>9.5</c:v>
                </c:pt>
                <c:pt idx="95">
                  <c:v>9.6</c:v>
                </c:pt>
                <c:pt idx="96">
                  <c:v>9.6999999999999993</c:v>
                </c:pt>
                <c:pt idx="97">
                  <c:v>9.8000000000000007</c:v>
                </c:pt>
                <c:pt idx="98">
                  <c:v>9.9</c:v>
                </c:pt>
                <c:pt idx="99">
                  <c:v>10</c:v>
                </c:pt>
              </c:numCache>
            </c:numRef>
          </c:xVal>
          <c:yVal>
            <c:numRef>
              <c:f>Sheet1!$AN$5:$AN$104</c:f>
              <c:numCache>
                <c:formatCode>General</c:formatCode>
                <c:ptCount val="100"/>
                <c:pt idx="0">
                  <c:v>1.3896299999999999</c:v>
                </c:pt>
                <c:pt idx="1">
                  <c:v>1.85934</c:v>
                </c:pt>
                <c:pt idx="2">
                  <c:v>2.4962499999999999</c:v>
                </c:pt>
                <c:pt idx="3">
                  <c:v>3.06839</c:v>
                </c:pt>
                <c:pt idx="4">
                  <c:v>3.6396700000000002</c:v>
                </c:pt>
                <c:pt idx="5">
                  <c:v>4.42544</c:v>
                </c:pt>
                <c:pt idx="6">
                  <c:v>4.9260299999999999</c:v>
                </c:pt>
                <c:pt idx="7">
                  <c:v>5.5869799999999996</c:v>
                </c:pt>
                <c:pt idx="8">
                  <c:v>7.8585799999999999</c:v>
                </c:pt>
                <c:pt idx="9">
                  <c:v>6.9859200000000001</c:v>
                </c:pt>
                <c:pt idx="10">
                  <c:v>9.0773700000000002</c:v>
                </c:pt>
                <c:pt idx="11">
                  <c:v>9.1280199999999994</c:v>
                </c:pt>
                <c:pt idx="12">
                  <c:v>10.1745</c:v>
                </c:pt>
                <c:pt idx="13">
                  <c:v>10.9955</c:v>
                </c:pt>
                <c:pt idx="14">
                  <c:v>12.663600000000001</c:v>
                </c:pt>
                <c:pt idx="15">
                  <c:v>17.6587</c:v>
                </c:pt>
                <c:pt idx="16">
                  <c:v>15.8347</c:v>
                </c:pt>
                <c:pt idx="17">
                  <c:v>15.103</c:v>
                </c:pt>
                <c:pt idx="18">
                  <c:v>16.6142</c:v>
                </c:pt>
                <c:pt idx="19">
                  <c:v>18.115600000000001</c:v>
                </c:pt>
                <c:pt idx="20">
                  <c:v>19.8155</c:v>
                </c:pt>
                <c:pt idx="21">
                  <c:v>25.316299999999998</c:v>
                </c:pt>
                <c:pt idx="22">
                  <c:v>26.4817</c:v>
                </c:pt>
                <c:pt idx="23">
                  <c:v>22.2301</c:v>
                </c:pt>
                <c:pt idx="24">
                  <c:v>30.9283</c:v>
                </c:pt>
                <c:pt idx="25">
                  <c:v>25.040600000000001</c:v>
                </c:pt>
                <c:pt idx="26">
                  <c:v>29.694400000000002</c:v>
                </c:pt>
                <c:pt idx="27">
                  <c:v>27.974299999999999</c:v>
                </c:pt>
                <c:pt idx="28">
                  <c:v>40.226100000000002</c:v>
                </c:pt>
                <c:pt idx="29">
                  <c:v>32.139899999999997</c:v>
                </c:pt>
                <c:pt idx="30">
                  <c:v>35.2468</c:v>
                </c:pt>
                <c:pt idx="31">
                  <c:v>36.0396</c:v>
                </c:pt>
                <c:pt idx="32">
                  <c:v>36.381900000000002</c:v>
                </c:pt>
                <c:pt idx="33">
                  <c:v>42.483600000000003</c:v>
                </c:pt>
                <c:pt idx="34">
                  <c:v>39.477600000000002</c:v>
                </c:pt>
                <c:pt idx="35">
                  <c:v>43.016599999999997</c:v>
                </c:pt>
                <c:pt idx="36">
                  <c:v>49.694099999999999</c:v>
                </c:pt>
                <c:pt idx="37">
                  <c:v>51.862200000000001</c:v>
                </c:pt>
                <c:pt idx="38">
                  <c:v>46.838200000000001</c:v>
                </c:pt>
                <c:pt idx="39">
                  <c:v>50.0976</c:v>
                </c:pt>
                <c:pt idx="40">
                  <c:v>52.850499999999997</c:v>
                </c:pt>
                <c:pt idx="41">
                  <c:v>64.837199999999996</c:v>
                </c:pt>
                <c:pt idx="42">
                  <c:v>55.545900000000003</c:v>
                </c:pt>
                <c:pt idx="43">
                  <c:v>58.410899999999998</c:v>
                </c:pt>
                <c:pt idx="44">
                  <c:v>60.017499999999998</c:v>
                </c:pt>
                <c:pt idx="45">
                  <c:v>79.873400000000004</c:v>
                </c:pt>
                <c:pt idx="46">
                  <c:v>66.057500000000005</c:v>
                </c:pt>
                <c:pt idx="47">
                  <c:v>67.099199999999996</c:v>
                </c:pt>
                <c:pt idx="48">
                  <c:v>71.940299999999993</c:v>
                </c:pt>
                <c:pt idx="49">
                  <c:v>73.369399999999999</c:v>
                </c:pt>
                <c:pt idx="50">
                  <c:v>75.5291</c:v>
                </c:pt>
                <c:pt idx="51">
                  <c:v>79.072999999999993</c:v>
                </c:pt>
                <c:pt idx="52">
                  <c:v>101.48699999999999</c:v>
                </c:pt>
                <c:pt idx="53">
                  <c:v>94.281599999999997</c:v>
                </c:pt>
                <c:pt idx="54">
                  <c:v>96.421700000000001</c:v>
                </c:pt>
                <c:pt idx="55">
                  <c:v>119.95699999999999</c:v>
                </c:pt>
                <c:pt idx="56">
                  <c:v>92.627099999999999</c:v>
                </c:pt>
                <c:pt idx="57">
                  <c:v>102.154</c:v>
                </c:pt>
                <c:pt idx="58">
                  <c:v>104.58799999999999</c:v>
                </c:pt>
                <c:pt idx="59">
                  <c:v>120.812</c:v>
                </c:pt>
                <c:pt idx="60">
                  <c:v>114.9</c:v>
                </c:pt>
                <c:pt idx="61">
                  <c:v>102.56100000000001</c:v>
                </c:pt>
                <c:pt idx="62">
                  <c:v>130.173</c:v>
                </c:pt>
                <c:pt idx="63">
                  <c:v>106.98399999999999</c:v>
                </c:pt>
                <c:pt idx="64">
                  <c:v>129.572</c:v>
                </c:pt>
                <c:pt idx="65">
                  <c:v>115.006</c:v>
                </c:pt>
                <c:pt idx="66">
                  <c:v>146.95599999999999</c:v>
                </c:pt>
                <c:pt idx="67">
                  <c:v>131.07900000000001</c:v>
                </c:pt>
                <c:pt idx="68">
                  <c:v>153.48400000000001</c:v>
                </c:pt>
                <c:pt idx="69">
                  <c:v>142.929</c:v>
                </c:pt>
                <c:pt idx="70">
                  <c:v>140.52699999999999</c:v>
                </c:pt>
                <c:pt idx="71">
                  <c:v>141.04599999999999</c:v>
                </c:pt>
                <c:pt idx="72">
                  <c:v>153.19900000000001</c:v>
                </c:pt>
                <c:pt idx="73">
                  <c:v>156.63800000000001</c:v>
                </c:pt>
                <c:pt idx="74">
                  <c:v>170.614</c:v>
                </c:pt>
                <c:pt idx="75">
                  <c:v>182.21100000000001</c:v>
                </c:pt>
                <c:pt idx="76">
                  <c:v>180.89599999999999</c:v>
                </c:pt>
                <c:pt idx="77">
                  <c:v>186.14599999999999</c:v>
                </c:pt>
                <c:pt idx="78">
                  <c:v>186.72</c:v>
                </c:pt>
                <c:pt idx="79">
                  <c:v>171.51400000000001</c:v>
                </c:pt>
                <c:pt idx="80">
                  <c:v>194.26300000000001</c:v>
                </c:pt>
                <c:pt idx="81">
                  <c:v>176.42</c:v>
                </c:pt>
                <c:pt idx="82">
                  <c:v>183.553</c:v>
                </c:pt>
                <c:pt idx="83">
                  <c:v>187.51300000000001</c:v>
                </c:pt>
                <c:pt idx="84">
                  <c:v>188.39500000000001</c:v>
                </c:pt>
                <c:pt idx="85">
                  <c:v>205.785</c:v>
                </c:pt>
                <c:pt idx="86">
                  <c:v>200.72499999999999</c:v>
                </c:pt>
                <c:pt idx="87">
                  <c:v>206.75200000000001</c:v>
                </c:pt>
                <c:pt idx="88">
                  <c:v>204.83099999999999</c:v>
                </c:pt>
                <c:pt idx="89">
                  <c:v>220.453</c:v>
                </c:pt>
                <c:pt idx="90">
                  <c:v>217.04300000000001</c:v>
                </c:pt>
                <c:pt idx="91">
                  <c:v>249.06299999999999</c:v>
                </c:pt>
                <c:pt idx="92">
                  <c:v>259.72699999999998</c:v>
                </c:pt>
                <c:pt idx="93">
                  <c:v>240.39</c:v>
                </c:pt>
                <c:pt idx="94">
                  <c:v>229.32599999999999</c:v>
                </c:pt>
                <c:pt idx="95">
                  <c:v>234.89</c:v>
                </c:pt>
                <c:pt idx="96">
                  <c:v>264.745</c:v>
                </c:pt>
                <c:pt idx="97">
                  <c:v>273.77100000000002</c:v>
                </c:pt>
                <c:pt idx="98">
                  <c:v>247.72499999999999</c:v>
                </c:pt>
                <c:pt idx="99">
                  <c:v>262.46899999999999</c:v>
                </c:pt>
              </c:numCache>
            </c:numRef>
          </c:yVal>
          <c:smooth val="0"/>
          <c:extLst>
            <c:ext xmlns:c16="http://schemas.microsoft.com/office/drawing/2014/chart" uri="{C3380CC4-5D6E-409C-BE32-E72D297353CC}">
              <c16:uniqueId val="{00000002-3D63-4770-AF9B-71E90A84D8EF}"/>
            </c:ext>
          </c:extLst>
        </c:ser>
        <c:dLbls>
          <c:showLegendKey val="0"/>
          <c:showVal val="0"/>
          <c:showCatName val="0"/>
          <c:showSerName val="0"/>
          <c:showPercent val="0"/>
          <c:showBubbleSize val="0"/>
        </c:dLbls>
        <c:axId val="1157310896"/>
        <c:axId val="1157309264"/>
      </c:scatterChart>
      <c:valAx>
        <c:axId val="1157310896"/>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Number</a:t>
                </a:r>
                <a:r>
                  <a:rPr lang="en-US" altLang="ja-JP" sz="1200" baseline="0">
                    <a:solidFill>
                      <a:schemeClr val="tx1"/>
                    </a:solidFill>
                    <a:latin typeface="Segoe UI" panose="020B0502040204020203" pitchFamily="34" charset="0"/>
                    <a:cs typeface="Segoe UI" panose="020B0502040204020203" pitchFamily="34" charset="0"/>
                  </a:rPr>
                  <a:t> of operations [million] (Orkut)</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9264"/>
        <c:crosses val="autoZero"/>
        <c:crossBetween val="midCat"/>
      </c:valAx>
      <c:valAx>
        <c:axId val="1157309264"/>
        <c:scaling>
          <c:logBase val="10"/>
          <c:orientation val="minMax"/>
          <c:min val="1"/>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10896"/>
        <c:crosses val="autoZero"/>
        <c:crossBetween val="midCat"/>
      </c:valAx>
      <c:spPr>
        <a:noFill/>
        <a:ln w="12700">
          <a:solidFill>
            <a:schemeClr val="bg1">
              <a:lumMod val="85000"/>
            </a:schemeClr>
          </a:solidFill>
        </a:ln>
        <a:effectLst/>
      </c:spPr>
    </c:plotArea>
    <c:legend>
      <c:legendPos val="b"/>
      <c:layout>
        <c:manualLayout>
          <c:xMode val="edge"/>
          <c:yMode val="edge"/>
          <c:x val="0.15348154761904764"/>
          <c:y val="1.4467045785943424E-2"/>
          <c:w val="0.81209999999999993"/>
          <c:h val="0.1197922134733158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36865079365079"/>
          <c:y val="0.13425925925925927"/>
          <c:w val="0.82808750000000009"/>
          <c:h val="0.69148571428571426"/>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'Avg-result'!$B$5:$B$9</c:f>
              <c:numCache>
                <c:formatCode>General</c:formatCode>
                <c:ptCount val="5"/>
                <c:pt idx="0">
                  <c:v>2</c:v>
                </c:pt>
                <c:pt idx="1">
                  <c:v>4</c:v>
                </c:pt>
                <c:pt idx="2">
                  <c:v>8</c:v>
                </c:pt>
                <c:pt idx="3">
                  <c:v>16</c:v>
                </c:pt>
                <c:pt idx="4">
                  <c:v>32</c:v>
                </c:pt>
              </c:numCache>
            </c:numRef>
          </c:xVal>
          <c:yVal>
            <c:numRef>
              <c:f>'Avg-result'!$C$5:$C$9</c:f>
              <c:numCache>
                <c:formatCode>General</c:formatCode>
                <c:ptCount val="5"/>
                <c:pt idx="0">
                  <c:v>2791.85</c:v>
                </c:pt>
                <c:pt idx="1">
                  <c:v>2758.54</c:v>
                </c:pt>
                <c:pt idx="2">
                  <c:v>2750.77</c:v>
                </c:pt>
                <c:pt idx="3">
                  <c:v>2841.38</c:v>
                </c:pt>
                <c:pt idx="4">
                  <c:v>3007.14</c:v>
                </c:pt>
              </c:numCache>
            </c:numRef>
          </c:yVal>
          <c:smooth val="0"/>
          <c:extLst>
            <c:ext xmlns:c16="http://schemas.microsoft.com/office/drawing/2014/chart" uri="{C3380CC4-5D6E-409C-BE32-E72D297353CC}">
              <c16:uniqueId val="{00000000-0124-4A50-B82F-06B074A793F1}"/>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'Avg-result'!$B$5:$B$9</c:f>
              <c:numCache>
                <c:formatCode>General</c:formatCode>
                <c:ptCount val="5"/>
                <c:pt idx="0">
                  <c:v>2</c:v>
                </c:pt>
                <c:pt idx="1">
                  <c:v>4</c:v>
                </c:pt>
                <c:pt idx="2">
                  <c:v>8</c:v>
                </c:pt>
                <c:pt idx="3">
                  <c:v>16</c:v>
                </c:pt>
                <c:pt idx="4">
                  <c:v>32</c:v>
                </c:pt>
              </c:numCache>
            </c:numRef>
          </c:xVal>
          <c:yVal>
            <c:numRef>
              <c:f>'Avg-result'!$E$5:$E$9</c:f>
              <c:numCache>
                <c:formatCode>General</c:formatCode>
                <c:ptCount val="5"/>
                <c:pt idx="0">
                  <c:v>1145.57</c:v>
                </c:pt>
                <c:pt idx="1">
                  <c:v>1217.3</c:v>
                </c:pt>
                <c:pt idx="2">
                  <c:v>1242.51</c:v>
                </c:pt>
                <c:pt idx="3">
                  <c:v>1353.65</c:v>
                </c:pt>
                <c:pt idx="4">
                  <c:v>1610.28</c:v>
                </c:pt>
              </c:numCache>
            </c:numRef>
          </c:yVal>
          <c:smooth val="0"/>
          <c:extLst>
            <c:ext xmlns:c16="http://schemas.microsoft.com/office/drawing/2014/chart" uri="{C3380CC4-5D6E-409C-BE32-E72D297353CC}">
              <c16:uniqueId val="{00000001-0124-4A50-B82F-06B074A793F1}"/>
            </c:ext>
          </c:extLst>
        </c:ser>
        <c:dLbls>
          <c:showLegendKey val="0"/>
          <c:showVal val="0"/>
          <c:showCatName val="0"/>
          <c:showSerName val="0"/>
          <c:showPercent val="0"/>
          <c:showBubbleSize val="0"/>
        </c:dLbls>
        <c:axId val="1157297296"/>
        <c:axId val="1157299472"/>
      </c:scatterChart>
      <c:valAx>
        <c:axId val="1157297296"/>
        <c:scaling>
          <c:logBase val="2"/>
          <c:orientation val="minMax"/>
          <c:min val="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k</a:t>
                </a:r>
                <a:r>
                  <a:rPr lang="en-US" altLang="ja-JP" sz="1200" baseline="0">
                    <a:solidFill>
                      <a:schemeClr val="tx1"/>
                    </a:solidFill>
                    <a:latin typeface="Segoe UI" panose="020B0502040204020203" pitchFamily="34" charset="0"/>
                    <a:cs typeface="Segoe UI" panose="020B0502040204020203" pitchFamily="34" charset="0"/>
                  </a:rPr>
                  <a:t> (Amazon)</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9472"/>
        <c:crosses val="autoZero"/>
        <c:crossBetween val="midCat"/>
      </c:valAx>
      <c:valAx>
        <c:axId val="1157299472"/>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7296"/>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8849206349208"/>
          <c:y val="0.13425925925925927"/>
          <c:w val="0.82556765873015869"/>
          <c:h val="0.69148571428571426"/>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'Avg-result'!$B$5:$B$9</c:f>
              <c:numCache>
                <c:formatCode>General</c:formatCode>
                <c:ptCount val="5"/>
                <c:pt idx="0">
                  <c:v>2</c:v>
                </c:pt>
                <c:pt idx="1">
                  <c:v>4</c:v>
                </c:pt>
                <c:pt idx="2">
                  <c:v>8</c:v>
                </c:pt>
                <c:pt idx="3">
                  <c:v>16</c:v>
                </c:pt>
                <c:pt idx="4">
                  <c:v>32</c:v>
                </c:pt>
              </c:numCache>
            </c:numRef>
          </c:xVal>
          <c:yVal>
            <c:numRef>
              <c:f>'Avg-result'!$C$15:$C$19</c:f>
              <c:numCache>
                <c:formatCode>General</c:formatCode>
                <c:ptCount val="5"/>
                <c:pt idx="0">
                  <c:v>2023.5</c:v>
                </c:pt>
                <c:pt idx="1">
                  <c:v>1712.2</c:v>
                </c:pt>
                <c:pt idx="2">
                  <c:v>1454.43</c:v>
                </c:pt>
                <c:pt idx="3">
                  <c:v>1165.8</c:v>
                </c:pt>
                <c:pt idx="4">
                  <c:v>812.81399999999996</c:v>
                </c:pt>
              </c:numCache>
            </c:numRef>
          </c:yVal>
          <c:smooth val="0"/>
          <c:extLst>
            <c:ext xmlns:c16="http://schemas.microsoft.com/office/drawing/2014/chart" uri="{C3380CC4-5D6E-409C-BE32-E72D297353CC}">
              <c16:uniqueId val="{00000000-8539-459C-9807-B19A451500BA}"/>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'Avg-result'!$B$5:$B$9</c:f>
              <c:numCache>
                <c:formatCode>General</c:formatCode>
                <c:ptCount val="5"/>
                <c:pt idx="0">
                  <c:v>2</c:v>
                </c:pt>
                <c:pt idx="1">
                  <c:v>4</c:v>
                </c:pt>
                <c:pt idx="2">
                  <c:v>8</c:v>
                </c:pt>
                <c:pt idx="3">
                  <c:v>16</c:v>
                </c:pt>
                <c:pt idx="4">
                  <c:v>32</c:v>
                </c:pt>
              </c:numCache>
            </c:numRef>
          </c:xVal>
          <c:yVal>
            <c:numRef>
              <c:f>'Avg-result'!$E$15:$E$19</c:f>
              <c:numCache>
                <c:formatCode>General</c:formatCode>
                <c:ptCount val="5"/>
                <c:pt idx="0">
                  <c:v>134.86600000000001</c:v>
                </c:pt>
                <c:pt idx="1">
                  <c:v>148.80500000000001</c:v>
                </c:pt>
                <c:pt idx="2">
                  <c:v>169.119</c:v>
                </c:pt>
                <c:pt idx="3">
                  <c:v>219.44200000000001</c:v>
                </c:pt>
                <c:pt idx="4">
                  <c:v>296.20499999999998</c:v>
                </c:pt>
              </c:numCache>
            </c:numRef>
          </c:yVal>
          <c:smooth val="0"/>
          <c:extLst>
            <c:ext xmlns:c16="http://schemas.microsoft.com/office/drawing/2014/chart" uri="{C3380CC4-5D6E-409C-BE32-E72D297353CC}">
              <c16:uniqueId val="{00000001-8539-459C-9807-B19A451500BA}"/>
            </c:ext>
          </c:extLst>
        </c:ser>
        <c:dLbls>
          <c:showLegendKey val="0"/>
          <c:showVal val="0"/>
          <c:showCatName val="0"/>
          <c:showSerName val="0"/>
          <c:showPercent val="0"/>
          <c:showBubbleSize val="0"/>
        </c:dLbls>
        <c:axId val="1157307632"/>
        <c:axId val="1157304368"/>
      </c:scatterChart>
      <c:valAx>
        <c:axId val="1157307632"/>
        <c:scaling>
          <c:logBase val="2"/>
          <c:orientation val="minMax"/>
          <c:min val="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dirty="0">
                    <a:solidFill>
                      <a:schemeClr val="tx1"/>
                    </a:solidFill>
                    <a:latin typeface="Segoe UI" panose="020B0502040204020203" pitchFamily="34" charset="0"/>
                    <a:cs typeface="Segoe UI" panose="020B0502040204020203" pitchFamily="34" charset="0"/>
                  </a:rPr>
                  <a:t>k</a:t>
                </a:r>
                <a:r>
                  <a:rPr lang="en-US" altLang="ja-JP" sz="1200" baseline="0" dirty="0">
                    <a:solidFill>
                      <a:schemeClr val="tx1"/>
                    </a:solidFill>
                    <a:latin typeface="Segoe UI" panose="020B0502040204020203" pitchFamily="34" charset="0"/>
                    <a:cs typeface="Segoe UI" panose="020B0502040204020203" pitchFamily="34" charset="0"/>
                  </a:rPr>
                  <a:t> (LiveJournal)</a:t>
                </a:r>
                <a:endParaRPr lang="ja-JP" altLang="en-US"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4368"/>
        <c:crosses val="autoZero"/>
        <c:crossBetween val="midCat"/>
      </c:valAx>
      <c:valAx>
        <c:axId val="1157304368"/>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7632"/>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12658730158728"/>
          <c:y val="0.13425925925925927"/>
          <c:w val="0.79532956349206352"/>
          <c:h val="0.69148571428571426"/>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'Avg-result'!$B$5:$B$9</c:f>
              <c:numCache>
                <c:formatCode>General</c:formatCode>
                <c:ptCount val="5"/>
                <c:pt idx="0">
                  <c:v>2</c:v>
                </c:pt>
                <c:pt idx="1">
                  <c:v>4</c:v>
                </c:pt>
                <c:pt idx="2">
                  <c:v>8</c:v>
                </c:pt>
                <c:pt idx="3">
                  <c:v>16</c:v>
                </c:pt>
                <c:pt idx="4">
                  <c:v>32</c:v>
                </c:pt>
              </c:numCache>
            </c:numRef>
          </c:xVal>
          <c:yVal>
            <c:numRef>
              <c:f>'Avg-result'!$C$25:$C$29</c:f>
              <c:numCache>
                <c:formatCode>General</c:formatCode>
                <c:ptCount val="5"/>
                <c:pt idx="0">
                  <c:v>333713</c:v>
                </c:pt>
                <c:pt idx="1">
                  <c:v>335243</c:v>
                </c:pt>
                <c:pt idx="2">
                  <c:v>337296</c:v>
                </c:pt>
                <c:pt idx="3">
                  <c:v>344276</c:v>
                </c:pt>
                <c:pt idx="4">
                  <c:v>355654</c:v>
                </c:pt>
              </c:numCache>
            </c:numRef>
          </c:yVal>
          <c:smooth val="0"/>
          <c:extLst>
            <c:ext xmlns:c16="http://schemas.microsoft.com/office/drawing/2014/chart" uri="{C3380CC4-5D6E-409C-BE32-E72D297353CC}">
              <c16:uniqueId val="{00000000-D09D-4897-BED4-47D6B3E873AC}"/>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'Avg-result'!$B$5:$B$9</c:f>
              <c:numCache>
                <c:formatCode>General</c:formatCode>
                <c:ptCount val="5"/>
                <c:pt idx="0">
                  <c:v>2</c:v>
                </c:pt>
                <c:pt idx="1">
                  <c:v>4</c:v>
                </c:pt>
                <c:pt idx="2">
                  <c:v>8</c:v>
                </c:pt>
                <c:pt idx="3">
                  <c:v>16</c:v>
                </c:pt>
                <c:pt idx="4">
                  <c:v>32</c:v>
                </c:pt>
              </c:numCache>
            </c:numRef>
          </c:xVal>
          <c:yVal>
            <c:numRef>
              <c:f>'Avg-result'!$E$25:$E$29</c:f>
              <c:numCache>
                <c:formatCode>General</c:formatCode>
                <c:ptCount val="5"/>
                <c:pt idx="0">
                  <c:v>1954.23</c:v>
                </c:pt>
                <c:pt idx="1">
                  <c:v>1896.27</c:v>
                </c:pt>
                <c:pt idx="2">
                  <c:v>1952.65</c:v>
                </c:pt>
                <c:pt idx="3">
                  <c:v>2053.6999999999998</c:v>
                </c:pt>
                <c:pt idx="4">
                  <c:v>3065.59</c:v>
                </c:pt>
              </c:numCache>
            </c:numRef>
          </c:yVal>
          <c:smooth val="0"/>
          <c:extLst>
            <c:ext xmlns:c16="http://schemas.microsoft.com/office/drawing/2014/chart" uri="{C3380CC4-5D6E-409C-BE32-E72D297353CC}">
              <c16:uniqueId val="{00000001-D09D-4897-BED4-47D6B3E873AC}"/>
            </c:ext>
          </c:extLst>
        </c:ser>
        <c:dLbls>
          <c:showLegendKey val="0"/>
          <c:showVal val="0"/>
          <c:showCatName val="0"/>
          <c:showSerName val="0"/>
          <c:showPercent val="0"/>
          <c:showBubbleSize val="0"/>
        </c:dLbls>
        <c:axId val="1157297840"/>
        <c:axId val="1157308176"/>
      </c:scatterChart>
      <c:valAx>
        <c:axId val="1157297840"/>
        <c:scaling>
          <c:logBase val="2"/>
          <c:orientation val="minMax"/>
          <c:min val="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k</a:t>
                </a:r>
                <a:r>
                  <a:rPr lang="en-US" altLang="ja-JP" sz="1200" baseline="0">
                    <a:solidFill>
                      <a:schemeClr val="tx1"/>
                    </a:solidFill>
                    <a:latin typeface="Segoe UI" panose="020B0502040204020203" pitchFamily="34" charset="0"/>
                    <a:cs typeface="Segoe UI" panose="020B0502040204020203" pitchFamily="34" charset="0"/>
                  </a:rPr>
                  <a:t> (Netflix)</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8176"/>
        <c:crosses val="autoZero"/>
        <c:crossBetween val="midCat"/>
      </c:valAx>
      <c:valAx>
        <c:axId val="1157308176"/>
        <c:scaling>
          <c:logBase val="10"/>
          <c:orientation val="minMax"/>
          <c:min val="100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7840"/>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8849206349208"/>
          <c:y val="0.13425925925925927"/>
          <c:w val="0.82556765873015869"/>
          <c:h val="0.69148571428571426"/>
        </c:manualLayout>
      </c:layout>
      <c:scatterChart>
        <c:scatterStyle val="smoothMarker"/>
        <c:varyColors val="0"/>
        <c:ser>
          <c:idx val="0"/>
          <c:order val="0"/>
          <c:tx>
            <c:strRef>
              <c:f>Sheet1!$C$4</c:f>
              <c:strCache>
                <c:ptCount val="1"/>
                <c:pt idx="0">
                  <c:v>ALL</c:v>
                </c:pt>
              </c:strCache>
            </c:strRef>
          </c:tx>
          <c:spPr>
            <a:ln w="12700" cap="rnd">
              <a:solidFill>
                <a:schemeClr val="tx1"/>
              </a:solidFill>
              <a:round/>
            </a:ln>
            <a:effectLst/>
          </c:spPr>
          <c:marker>
            <c:symbol val="circle"/>
            <c:size val="8"/>
            <c:spPr>
              <a:noFill/>
              <a:ln w="6350">
                <a:solidFill>
                  <a:schemeClr val="tx1"/>
                </a:solidFill>
              </a:ln>
              <a:effectLst/>
            </c:spPr>
          </c:marker>
          <c:xVal>
            <c:numRef>
              <c:f>'Avg-result'!$B$5:$B$9</c:f>
              <c:numCache>
                <c:formatCode>General</c:formatCode>
                <c:ptCount val="5"/>
                <c:pt idx="0">
                  <c:v>2</c:v>
                </c:pt>
                <c:pt idx="1">
                  <c:v>4</c:v>
                </c:pt>
                <c:pt idx="2">
                  <c:v>8</c:v>
                </c:pt>
                <c:pt idx="3">
                  <c:v>16</c:v>
                </c:pt>
                <c:pt idx="4">
                  <c:v>32</c:v>
                </c:pt>
              </c:numCache>
            </c:numRef>
          </c:xVal>
          <c:yVal>
            <c:numRef>
              <c:f>'Avg-result'!$C$35:$C$39</c:f>
              <c:numCache>
                <c:formatCode>General</c:formatCode>
                <c:ptCount val="5"/>
                <c:pt idx="0">
                  <c:v>2227.91</c:v>
                </c:pt>
                <c:pt idx="1">
                  <c:v>1919.36</c:v>
                </c:pt>
                <c:pt idx="2">
                  <c:v>1642.92</c:v>
                </c:pt>
                <c:pt idx="3">
                  <c:v>1372.39</c:v>
                </c:pt>
                <c:pt idx="4">
                  <c:v>959.697</c:v>
                </c:pt>
              </c:numCache>
            </c:numRef>
          </c:yVal>
          <c:smooth val="0"/>
          <c:extLst>
            <c:ext xmlns:c16="http://schemas.microsoft.com/office/drawing/2014/chart" uri="{C3380CC4-5D6E-409C-BE32-E72D297353CC}">
              <c16:uniqueId val="{00000000-DA82-4249-A481-071B44251C7B}"/>
            </c:ext>
          </c:extLst>
        </c:ser>
        <c:ser>
          <c:idx val="2"/>
          <c:order val="1"/>
          <c:tx>
            <c:strRef>
              <c:f>Sheet1!$E$4</c:f>
              <c:strCache>
                <c:ptCount val="1"/>
                <c:pt idx="0">
                  <c:v>LI-DSN-Join</c:v>
                </c:pt>
              </c:strCache>
            </c:strRef>
          </c:tx>
          <c:spPr>
            <a:ln w="12700" cap="rnd">
              <a:solidFill>
                <a:schemeClr val="accent2"/>
              </a:solidFill>
              <a:round/>
            </a:ln>
            <a:effectLst/>
          </c:spPr>
          <c:marker>
            <c:symbol val="x"/>
            <c:size val="8"/>
            <c:spPr>
              <a:noFill/>
              <a:ln w="12700">
                <a:solidFill>
                  <a:schemeClr val="accent2"/>
                </a:solidFill>
              </a:ln>
              <a:effectLst/>
            </c:spPr>
          </c:marker>
          <c:xVal>
            <c:numRef>
              <c:f>'Avg-result'!$B$5:$B$9</c:f>
              <c:numCache>
                <c:formatCode>General</c:formatCode>
                <c:ptCount val="5"/>
                <c:pt idx="0">
                  <c:v>2</c:v>
                </c:pt>
                <c:pt idx="1">
                  <c:v>4</c:v>
                </c:pt>
                <c:pt idx="2">
                  <c:v>8</c:v>
                </c:pt>
                <c:pt idx="3">
                  <c:v>16</c:v>
                </c:pt>
                <c:pt idx="4">
                  <c:v>32</c:v>
                </c:pt>
              </c:numCache>
            </c:numRef>
          </c:xVal>
          <c:yVal>
            <c:numRef>
              <c:f>'Avg-result'!$E$35:$E$39</c:f>
              <c:numCache>
                <c:formatCode>General</c:formatCode>
                <c:ptCount val="5"/>
                <c:pt idx="0">
                  <c:v>96.883200000000002</c:v>
                </c:pt>
                <c:pt idx="1">
                  <c:v>95.221599999999995</c:v>
                </c:pt>
                <c:pt idx="2">
                  <c:v>99.165099999999995</c:v>
                </c:pt>
                <c:pt idx="3">
                  <c:v>107.24</c:v>
                </c:pt>
                <c:pt idx="4">
                  <c:v>113.327</c:v>
                </c:pt>
              </c:numCache>
            </c:numRef>
          </c:yVal>
          <c:smooth val="0"/>
          <c:extLst>
            <c:ext xmlns:c16="http://schemas.microsoft.com/office/drawing/2014/chart" uri="{C3380CC4-5D6E-409C-BE32-E72D297353CC}">
              <c16:uniqueId val="{00000001-DA82-4249-A481-071B44251C7B}"/>
            </c:ext>
          </c:extLst>
        </c:ser>
        <c:dLbls>
          <c:showLegendKey val="0"/>
          <c:showVal val="0"/>
          <c:showCatName val="0"/>
          <c:showSerName val="0"/>
          <c:showPercent val="0"/>
          <c:showBubbleSize val="0"/>
        </c:dLbls>
        <c:axId val="1157298384"/>
        <c:axId val="1157305456"/>
      </c:scatterChart>
      <c:valAx>
        <c:axId val="1157298384"/>
        <c:scaling>
          <c:logBase val="2"/>
          <c:orientation val="minMax"/>
          <c:min val="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200">
                    <a:solidFill>
                      <a:schemeClr val="tx1"/>
                    </a:solidFill>
                    <a:latin typeface="Segoe UI" panose="020B0502040204020203" pitchFamily="34" charset="0"/>
                    <a:cs typeface="Segoe UI" panose="020B0502040204020203" pitchFamily="34" charset="0"/>
                  </a:rPr>
                  <a:t>k</a:t>
                </a:r>
                <a:r>
                  <a:rPr lang="en-US" altLang="ja-JP" sz="1200" baseline="0">
                    <a:solidFill>
                      <a:schemeClr val="tx1"/>
                    </a:solidFill>
                    <a:latin typeface="Segoe UI" panose="020B0502040204020203" pitchFamily="34" charset="0"/>
                    <a:cs typeface="Segoe UI" panose="020B0502040204020203" pitchFamily="34" charset="0"/>
                  </a:rPr>
                  <a:t> (Orkut)</a:t>
                </a:r>
                <a:endParaRPr lang="ja-JP" altLang="en-US" sz="12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305456"/>
        <c:crosses val="autoZero"/>
        <c:crossBetween val="midCat"/>
      </c:valAx>
      <c:valAx>
        <c:axId val="1157305456"/>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ja-JP" sz="1200">
                    <a:solidFill>
                      <a:schemeClr val="tx1"/>
                    </a:solidFill>
                  </a:rPr>
                  <a:t>Update</a:t>
                </a:r>
                <a:r>
                  <a:rPr lang="en-US" altLang="ja-JP" sz="1200" baseline="0">
                    <a:solidFill>
                      <a:schemeClr val="tx1"/>
                    </a:solidFill>
                  </a:rPr>
                  <a:t> time [microsec]</a:t>
                </a:r>
                <a:endParaRPr lang="ja-JP" alt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157298384"/>
        <c:crosses val="autoZero"/>
        <c:crossBetween val="midCat"/>
      </c:valAx>
      <c:spPr>
        <a:noFill/>
        <a:ln w="12700">
          <a:solidFill>
            <a:schemeClr val="bg1">
              <a:lumMod val="85000"/>
            </a:schemeClr>
          </a:solidFill>
        </a:ln>
        <a:effectLst/>
      </c:spPr>
    </c:plotArea>
    <c:legend>
      <c:legendPos val="b"/>
      <c:layout>
        <c:manualLayout>
          <c:xMode val="edge"/>
          <c:yMode val="edge"/>
          <c:x val="0.12828313492063492"/>
          <c:y val="1.4467045785943424E-2"/>
          <c:w val="0.83754126984126986"/>
          <c:h val="0.1033313492063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ysClr val="window" lastClr="FFFFFF"/>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9C05F955-EE9C-4B9F-89FA-86D8EE045AC5}" type="datetimeFigureOut">
              <a:rPr kumimoji="1" lang="ja-JP" altLang="en-US" smtClean="0"/>
              <a:pPr/>
              <a:t>2019/4/2</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7DDBB0C3-C27B-4CCB-9F3B-778BBAECE803}" type="slidenum">
              <a:rPr kumimoji="1" lang="ja-JP" altLang="en-US" smtClean="0"/>
              <a:pPr/>
              <a:t>‹#›</a:t>
            </a:fld>
            <a:endParaRPr kumimoji="1" lang="ja-JP" altLang="en-US"/>
          </a:p>
        </p:txBody>
      </p:sp>
    </p:spTree>
    <p:extLst>
      <p:ext uri="{BB962C8B-B14F-4D97-AF65-F5344CB8AC3E}">
        <p14:creationId xmlns:p14="http://schemas.microsoft.com/office/powerpoint/2010/main" val="5124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732AFEDA-68F3-4BFA-B284-C83FAD0C241B}" type="datetimeFigureOut">
              <a:rPr kumimoji="1" lang="ja-JP" altLang="en-US" smtClean="0"/>
              <a:pPr/>
              <a:t>2019/4/2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2E10A433-E99A-40B7-999F-8DB0B8993636}" type="slidenum">
              <a:rPr kumimoji="1" lang="ja-JP" altLang="en-US" smtClean="0"/>
              <a:pPr/>
              <a:t>‹#›</a:t>
            </a:fld>
            <a:endParaRPr kumimoji="1" lang="ja-JP" altLang="en-US"/>
          </a:p>
        </p:txBody>
      </p:sp>
    </p:spTree>
    <p:extLst>
      <p:ext uri="{BB962C8B-B14F-4D97-AF65-F5344CB8AC3E}">
        <p14:creationId xmlns:p14="http://schemas.microsoft.com/office/powerpoint/2010/main" val="266306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0</a:t>
            </a:fld>
            <a:endParaRPr kumimoji="1" lang="ja-JP" altLang="en-US"/>
          </a:p>
        </p:txBody>
      </p:sp>
    </p:spTree>
    <p:extLst>
      <p:ext uri="{BB962C8B-B14F-4D97-AF65-F5344CB8AC3E}">
        <p14:creationId xmlns:p14="http://schemas.microsoft.com/office/powerpoint/2010/main" val="11078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Our algorithm LI-DSN-Join incrementally updates the join result basically. The main bottleneck of our problem is similarity computation between sets. If this cost becomes a constant, the update time becomes fast, but how to do it? We can see (that) the Jaccard similarity can be obtained in a constant time if we have the difference size between two sets. So, we maintain it in a local-index. It is a collection of pairs of ID and a difference size, and the size has not to be larger than a threshold. The rationale of this index is (that) if the difference between </a:t>
            </a:r>
            <a:r>
              <a:rPr kumimoji="1" lang="en-US" altLang="ja-JP" baseline="0" dirty="0" err="1" smtClean="0"/>
              <a:t>s_i</a:t>
            </a:r>
            <a:r>
              <a:rPr kumimoji="1" lang="en-US" altLang="ja-JP" baseline="0" dirty="0" smtClean="0"/>
              <a:t> and </a:t>
            </a:r>
            <a:r>
              <a:rPr kumimoji="1" lang="en-US" altLang="ja-JP" baseline="0" dirty="0" err="1" smtClean="0"/>
              <a:t>s_j</a:t>
            </a:r>
            <a:r>
              <a:rPr kumimoji="1" lang="en-US" altLang="ja-JP" baseline="0" dirty="0" smtClean="0"/>
              <a:t> is large, </a:t>
            </a:r>
            <a:r>
              <a:rPr kumimoji="1" lang="en-US" altLang="ja-JP" baseline="0" dirty="0" err="1" smtClean="0"/>
              <a:t>s_j</a:t>
            </a:r>
            <a:r>
              <a:rPr kumimoji="1" lang="en-US" altLang="ja-JP" baseline="0" dirty="0" smtClean="0"/>
              <a:t> cannot be the kNN of </a:t>
            </a:r>
            <a:r>
              <a:rPr kumimoji="1" lang="en-US" altLang="ja-JP" baseline="0" dirty="0" err="1" smtClean="0"/>
              <a:t>s_i</a:t>
            </a:r>
            <a:r>
              <a:rPr kumimoji="1" lang="en-US" altLang="ja-JP" baseline="0" dirty="0" smtClean="0"/>
              <a:t>. So if </a:t>
            </a:r>
            <a:r>
              <a:rPr kumimoji="1" lang="en-US" altLang="ja-JP" baseline="0" dirty="0" err="1" smtClean="0"/>
              <a:t>s_i</a:t>
            </a:r>
            <a:r>
              <a:rPr kumimoji="1" lang="en-US" altLang="ja-JP" baseline="0" dirty="0" smtClean="0"/>
              <a:t> has an index that maintains sets with small differences, we can update its kNN only by scanning its local-index. I later introduce how to set the threshold.</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9</a:t>
            </a:fld>
            <a:endParaRPr kumimoji="1" lang="ja-JP" altLang="en-US"/>
          </a:p>
        </p:txBody>
      </p:sp>
    </p:spTree>
    <p:extLst>
      <p:ext uri="{BB962C8B-B14F-4D97-AF65-F5344CB8AC3E}">
        <p14:creationId xmlns:p14="http://schemas.microsoft.com/office/powerpoint/2010/main" val="4193318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the flow of LI-DSN-Join when a set has a new element. It is quite simple, update our index, then update the join result.</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10</a:t>
            </a:fld>
            <a:endParaRPr kumimoji="1" lang="ja-JP" altLang="en-US"/>
          </a:p>
        </p:txBody>
      </p:sp>
    </p:spTree>
    <p:extLst>
      <p:ext uri="{BB962C8B-B14F-4D97-AF65-F5344CB8AC3E}">
        <p14:creationId xmlns:p14="http://schemas.microsoft.com/office/powerpoint/2010/main" val="50208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algorithm describes</a:t>
            </a:r>
            <a:r>
              <a:rPr kumimoji="1" lang="en-US" altLang="ja-JP" baseline="0" dirty="0" smtClean="0"/>
              <a:t> how to update our data structures including the inverted index, reverse kNN lists, and local-indexes, when a set has a new element. I don’t explain the detail, but I wanna say (that) the index update can be done by scanning only a single postings list. So this is done very quickly.</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11</a:t>
            </a:fld>
            <a:endParaRPr kumimoji="1" lang="ja-JP" altLang="en-US"/>
          </a:p>
        </p:txBody>
      </p:sp>
    </p:spTree>
    <p:extLst>
      <p:ext uri="{BB962C8B-B14F-4D97-AF65-F5344CB8AC3E}">
        <p14:creationId xmlns:p14="http://schemas.microsoft.com/office/powerpoint/2010/main" val="341680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Then</a:t>
            </a:r>
            <a:r>
              <a:rPr kumimoji="1" lang="en-US" altLang="ja-JP" baseline="0" dirty="0" smtClean="0"/>
              <a:t>, we update the join result by delta-Scan which scans local-indexes. Basically, delta-Scan is sufficient for the join result update. However, because thresholds, which are the k-th highest similarities, are dynamic, the threshold of the local-index may not guarantee the correctness. In this case, we execute IF-Scan to determine the threshold and update the local-index as well as the join result.</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12</a:t>
            </a:fld>
            <a:endParaRPr kumimoji="1" lang="ja-JP" altLang="en-US"/>
          </a:p>
        </p:txBody>
      </p:sp>
    </p:spTree>
    <p:extLst>
      <p:ext uri="{BB962C8B-B14F-4D97-AF65-F5344CB8AC3E}">
        <p14:creationId xmlns:p14="http://schemas.microsoft.com/office/powerpoint/2010/main" val="125367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Here I focus on how to set the threshold. This corollary tells a necessary difference size to guarantee the correctness. So one may consider this equation for determining the threshold.</a:t>
            </a:r>
            <a:r>
              <a:rPr kumimoji="1" lang="ja-JP" altLang="en-US" baseline="0" dirty="0" smtClean="0"/>
              <a:t> </a:t>
            </a:r>
            <a:r>
              <a:rPr kumimoji="1" lang="en-US" altLang="ja-JP" baseline="0" dirty="0" smtClean="0"/>
              <a:t>However, this is too strict in practice, so we allow some false positive, alpha. If alpha is large, we have less situation which need IF-Scan but the delta-Scan cost becomes larger. Now our challenge is how to set an well-balanced alpha. To get such alpha, we design a cost model. The cost of delta-Scan is derived from its scan cost, the size of a local-index. The cost of IF-Scan is derived from the cost of obtaining all sets with at least one common element and computing the difference for all of them. We can see this cost is very high, so we want to avoid this operation as much as possible. </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13</a:t>
            </a:fld>
            <a:endParaRPr kumimoji="1" lang="ja-JP" altLang="en-US"/>
          </a:p>
        </p:txBody>
      </p:sp>
    </p:spTree>
    <p:extLst>
      <p:ext uri="{BB962C8B-B14F-4D97-AF65-F5344CB8AC3E}">
        <p14:creationId xmlns:p14="http://schemas.microsoft.com/office/powerpoint/2010/main" val="1433850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problem is formulated</a:t>
            </a:r>
            <a:r>
              <a:rPr kumimoji="1" lang="en-US" altLang="ja-JP" baseline="0" dirty="0" smtClean="0"/>
              <a:t> so that the objective is to minimize the expected update cost of kNN result for </a:t>
            </a:r>
            <a:r>
              <a:rPr kumimoji="1" lang="en-US" altLang="ja-JP" baseline="0" dirty="0" err="1" smtClean="0"/>
              <a:t>s_i</a:t>
            </a:r>
            <a:r>
              <a:rPr kumimoji="1" lang="en-US" altLang="ja-JP" baseline="0" dirty="0" smtClean="0"/>
              <a:t>. The objective function is sum of the costs of delta-Scan and IF-Scan. They are also functions of alpha and derived from the costs in the previous slide. Actually, the objective function is a downward convex. We can easily obtain an optimal value. As can be seen from this figure, alpha is small in practice.</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14</a:t>
            </a:fld>
            <a:endParaRPr kumimoji="1" lang="ja-JP" altLang="en-US"/>
          </a:p>
        </p:txBody>
      </p:sp>
    </p:spTree>
    <p:extLst>
      <p:ext uri="{BB962C8B-B14F-4D97-AF65-F5344CB8AC3E}">
        <p14:creationId xmlns:p14="http://schemas.microsoft.com/office/powerpoint/2010/main" val="4152586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have</a:t>
            </a:r>
            <a:r>
              <a:rPr kumimoji="1" lang="en-US" altLang="ja-JP" baseline="0" dirty="0" smtClean="0"/>
              <a:t> solved all challenges, so I’m going to report the performance of LI-DSN-Join.</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15</a:t>
            </a:fld>
            <a:endParaRPr kumimoji="1" lang="ja-JP" altLang="en-US"/>
          </a:p>
        </p:txBody>
      </p:sp>
    </p:spTree>
    <p:extLst>
      <p:ext uri="{BB962C8B-B14F-4D97-AF65-F5344CB8AC3E}">
        <p14:creationId xmlns:p14="http://schemas.microsoft.com/office/powerpoint/2010/main" val="337674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compared</a:t>
            </a:r>
            <a:r>
              <a:rPr kumimoji="1" lang="en-US" altLang="ja-JP" baseline="0" dirty="0" smtClean="0"/>
              <a:t> LI-DSN-Join with ALL and Tree. ALL is a state-of-the-art set similarity join algorithm, and tree is a state-of-the-art set similarity search algorithm. We extended them to deal with our algorithm. We used 10 real datasets, but I show the results on 4 datasets. The experiments terminated when the algorithms deal with 10 million set updates.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16</a:t>
            </a:fld>
            <a:endParaRPr kumimoji="1" lang="ja-JP" altLang="en-US"/>
          </a:p>
        </p:txBody>
      </p:sp>
    </p:spTree>
    <p:extLst>
      <p:ext uri="{BB962C8B-B14F-4D97-AF65-F5344CB8AC3E}">
        <p14:creationId xmlns:p14="http://schemas.microsoft.com/office/powerpoint/2010/main" val="2217823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a:t>
            </a:r>
            <a:r>
              <a:rPr kumimoji="1" lang="en-US" altLang="ja-JP" baseline="0" dirty="0" smtClean="0"/>
              <a:t> show the index update time is very short. The table shows the ratio of index update time over total update time. We see</a:t>
            </a:r>
            <a:r>
              <a:rPr kumimoji="1" lang="ja-JP" altLang="en-US" baseline="0" dirty="0" smtClean="0"/>
              <a:t> </a:t>
            </a:r>
            <a:r>
              <a:rPr kumimoji="1" lang="en-US" altLang="ja-JP" baseline="0" dirty="0" smtClean="0"/>
              <a:t>(that) the index update is done quickly and kNN results update is the dominant factor.</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17</a:t>
            </a:fld>
            <a:endParaRPr kumimoji="1" lang="ja-JP" altLang="en-US"/>
          </a:p>
        </p:txBody>
      </p:sp>
    </p:spTree>
    <p:extLst>
      <p:ext uri="{BB962C8B-B14F-4D97-AF65-F5344CB8AC3E}">
        <p14:creationId xmlns:p14="http://schemas.microsoft.com/office/powerpoint/2010/main" val="1819996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 we</a:t>
            </a:r>
            <a:r>
              <a:rPr kumimoji="1" lang="en-US" altLang="ja-JP" baseline="0" dirty="0" smtClean="0"/>
              <a:t> compare LI-DSN-Join with ALL and Tree. We can see LI-DSN-Join updates the join result much faster </a:t>
            </a:r>
            <a:r>
              <a:rPr kumimoji="1" lang="en-US" altLang="ja-JP" baseline="0" smtClean="0"/>
              <a:t>than ALL </a:t>
            </a:r>
            <a:r>
              <a:rPr kumimoji="1" lang="en-US" altLang="ja-JP" baseline="0" dirty="0" smtClean="0"/>
              <a:t>and Tree. Although ALL and Tree employ the fundamental properties to avoid unnecessary result updates, they cannot scale well. On the other hand, LI-DSN-Join incrementally updates the join result with local-indexes, so its update time is faster significantly.</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18</a:t>
            </a:fld>
            <a:endParaRPr kumimoji="1" lang="ja-JP" altLang="en-US"/>
          </a:p>
        </p:txBody>
      </p:sp>
    </p:spTree>
    <p:extLst>
      <p:ext uri="{BB962C8B-B14F-4D97-AF65-F5344CB8AC3E}">
        <p14:creationId xmlns:p14="http://schemas.microsoft.com/office/powerpoint/2010/main" val="46192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Nowadays, we have</a:t>
            </a:r>
            <a:r>
              <a:rPr kumimoji="1" lang="en-US" altLang="ja-JP" baseline="0" dirty="0" smtClean="0"/>
              <a:t> many </a:t>
            </a:r>
            <a:r>
              <a:rPr kumimoji="1" lang="en-US" altLang="ja-JP" baseline="0" dirty="0" smtClean="0"/>
              <a:t>web </a:t>
            </a:r>
            <a:r>
              <a:rPr kumimoji="1" lang="en-US" altLang="ja-JP" baseline="0" dirty="0" smtClean="0"/>
              <a:t>applications which deal with sets of elements, such as video on-demand services, e-commerce, and social network services. For example, in Netflix, users may be represented by sets of movies, and we can observe (that) the sets are dynamic, because sets are updated when users take some actions. For instance, if we watch some movies or buy some products, sets have new elements.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a:t>
            </a:fld>
            <a:endParaRPr kumimoji="1" lang="ja-JP" altLang="en-US"/>
          </a:p>
        </p:txBody>
      </p:sp>
    </p:spTree>
    <p:extLst>
      <p:ext uri="{BB962C8B-B14F-4D97-AF65-F5344CB8AC3E}">
        <p14:creationId xmlns:p14="http://schemas.microsoft.com/office/powerpoint/2010/main" val="1888449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figure shows the memory costs</a:t>
            </a:r>
            <a:r>
              <a:rPr kumimoji="1" lang="en-US" altLang="ja-JP" baseline="0" dirty="0" smtClean="0"/>
              <a:t> of ALL and LI-DSN-Join. The memory cost of LI-DSN-Join is worse than that of ALL. This is because ALL does not employ local-index. However, the memory cost of LI-DSN-Join is still practical for in-memory systems.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19</a:t>
            </a:fld>
            <a:endParaRPr kumimoji="1" lang="ja-JP" altLang="en-US"/>
          </a:p>
        </p:txBody>
      </p:sp>
    </p:spTree>
    <p:extLst>
      <p:ext uri="{BB962C8B-B14F-4D97-AF65-F5344CB8AC3E}">
        <p14:creationId xmlns:p14="http://schemas.microsoft.com/office/powerpoint/2010/main" val="2026274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Finally,</a:t>
            </a:r>
            <a:r>
              <a:rPr kumimoji="1" lang="en-US" altLang="ja-JP" baseline="0" dirty="0" smtClean="0"/>
              <a:t> the figures show the impact of k. We can see (that) as k increases, the update time of LI-DSN-Join slightly increases. This is because local-index size increases. On the other hand, the update time of ALL decreases. This is because when k is large, thresholds tend to be stable, so it incurs less result verification costs.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20</a:t>
            </a:fld>
            <a:endParaRPr kumimoji="1" lang="ja-JP" altLang="en-US"/>
          </a:p>
        </p:txBody>
      </p:sp>
    </p:spTree>
    <p:extLst>
      <p:ext uri="{BB962C8B-B14F-4D97-AF65-F5344CB8AC3E}">
        <p14:creationId xmlns:p14="http://schemas.microsoft.com/office/powerpoint/2010/main" val="406379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conclude</a:t>
            </a:r>
            <a:r>
              <a:rPr kumimoji="1" lang="en-US" altLang="ja-JP" baseline="0" dirty="0" smtClean="0"/>
              <a:t> my presentation. We addressed the problem of dynamic set kNN self-join and proposed LI-DSN-Join. We empirically evaluated its efficiency.</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21</a:t>
            </a:fld>
            <a:endParaRPr kumimoji="1" lang="ja-JP" altLang="en-US"/>
          </a:p>
        </p:txBody>
      </p:sp>
    </p:spTree>
    <p:extLst>
      <p:ext uri="{BB962C8B-B14F-4D97-AF65-F5344CB8AC3E}">
        <p14:creationId xmlns:p14="http://schemas.microsoft.com/office/powerpoint/2010/main" val="2183708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22</a:t>
            </a:fld>
            <a:endParaRPr kumimoji="1" lang="ja-JP" altLang="en-US"/>
          </a:p>
        </p:txBody>
      </p:sp>
    </p:spTree>
    <p:extLst>
      <p:ext uri="{BB962C8B-B14F-4D97-AF65-F5344CB8AC3E}">
        <p14:creationId xmlns:p14="http://schemas.microsoft.com/office/powerpoint/2010/main" val="859101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a:t>
            </a:r>
            <a:r>
              <a:rPr kumimoji="1" lang="en-US" altLang="ja-JP" baseline="0" dirty="0" smtClean="0"/>
              <a:t> validate our cost model. To do it, we compared LI-DSN-Join with zero-alpha and random-alpha. We can see from the figures (that) LI-DSN-Join is the best. When alpha is zero, IF-Scan is executed frequently, so its update time is long. Random alpha is also worse than LI-DSN-Join. This is because random alpha can provide too small alpha and too large alpha, both of which incur large update costs.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23</a:t>
            </a:fld>
            <a:endParaRPr kumimoji="1" lang="ja-JP" altLang="en-US"/>
          </a:p>
        </p:txBody>
      </p:sp>
    </p:spTree>
    <p:extLst>
      <p:ext uri="{BB962C8B-B14F-4D97-AF65-F5344CB8AC3E}">
        <p14:creationId xmlns:p14="http://schemas.microsoft.com/office/powerpoint/2010/main" val="4197417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figures</a:t>
            </a:r>
            <a:r>
              <a:rPr kumimoji="1" lang="en-US" altLang="ja-JP" baseline="0" dirty="0" smtClean="0"/>
              <a:t> show the impact of deletion rate.</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24</a:t>
            </a:fld>
            <a:endParaRPr kumimoji="1" lang="ja-JP" altLang="en-US"/>
          </a:p>
        </p:txBody>
      </p:sp>
    </p:spTree>
    <p:extLst>
      <p:ext uri="{BB962C8B-B14F-4D97-AF65-F5344CB8AC3E}">
        <p14:creationId xmlns:p14="http://schemas.microsoft.com/office/powerpoint/2010/main" val="65322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applications</a:t>
            </a:r>
            <a:r>
              <a:rPr kumimoji="1" lang="en-US" altLang="ja-JP" baseline="0" dirty="0" smtClean="0"/>
              <a:t> which deal with sets, set similarity join is an important operator to enable collaborative and social filtering. They are utilized for recommendation and network analysis. You know (that) they have two important requirements. First, each set wants its answer. To satisfy this, we provide the k most similar sets</a:t>
            </a:r>
            <a:r>
              <a:rPr kumimoji="1" lang="ja-JP" altLang="en-US" baseline="0" dirty="0" smtClean="0"/>
              <a:t> </a:t>
            </a:r>
            <a:r>
              <a:rPr kumimoji="1" lang="en-US" altLang="ja-JP" baseline="0" dirty="0" smtClean="0"/>
              <a:t>for each set. This is kNN self-join. Second, the answer is continuously updated, since sets are dynamic. So, we need to monitor the join result. This is actually the problem of dynamic kNN self-join.</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2</a:t>
            </a:fld>
            <a:endParaRPr kumimoji="1" lang="ja-JP" altLang="en-US"/>
          </a:p>
        </p:txBody>
      </p:sp>
    </p:spTree>
    <p:extLst>
      <p:ext uri="{BB962C8B-B14F-4D97-AF65-F5344CB8AC3E}">
        <p14:creationId xmlns:p14="http://schemas.microsoft.com/office/powerpoint/2010/main" val="71459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Here I define the</a:t>
            </a:r>
            <a:r>
              <a:rPr kumimoji="1" lang="en-US" altLang="ja-JP" baseline="0" dirty="0" smtClean="0"/>
              <a:t> problem. Given a collection S of sets and k, we monitor the kNN records for each set in the collection. A set is a dynamic collection of elements. I use these notations to represent the insertion of an element </a:t>
            </a:r>
            <a:r>
              <a:rPr kumimoji="1" lang="en-US" altLang="ja-JP" baseline="0" dirty="0" err="1" smtClean="0"/>
              <a:t>e_j</a:t>
            </a:r>
            <a:r>
              <a:rPr kumimoji="1" lang="en-US" altLang="ja-JP" baseline="0" dirty="0" smtClean="0"/>
              <a:t> into a set </a:t>
            </a:r>
            <a:r>
              <a:rPr kumimoji="1" lang="en-US" altLang="ja-JP" baseline="0" dirty="0" err="1" smtClean="0"/>
              <a:t>s_i</a:t>
            </a:r>
            <a:r>
              <a:rPr kumimoji="1" lang="en-US" altLang="ja-JP" baseline="0" dirty="0" smtClean="0"/>
              <a:t>, and removal of </a:t>
            </a:r>
            <a:r>
              <a:rPr kumimoji="1" lang="en-US" altLang="ja-JP" baseline="0" dirty="0" err="1" smtClean="0"/>
              <a:t>e_j</a:t>
            </a:r>
            <a:r>
              <a:rPr kumimoji="1" lang="en-US" altLang="ja-JP" baseline="0" dirty="0" smtClean="0"/>
              <a:t> from </a:t>
            </a:r>
            <a:r>
              <a:rPr kumimoji="1" lang="en-US" altLang="ja-JP" baseline="0" dirty="0" err="1" smtClean="0"/>
              <a:t>s_i</a:t>
            </a:r>
            <a:r>
              <a:rPr kumimoji="1" lang="en-US" altLang="ja-JP" baseline="0" dirty="0" smtClean="0"/>
              <a:t>. To measure similarity between two sets, we use Jaccard and cosine similarities. In this presentation, I use Jaccard one. Besides, I consider only insertion case in this presentation. This problem is computationally challenging, because, when a set has a new element, the similarity between the set and the other sets vary. Hence, which kNN results of sets do we have to update? How to filter unnecessary similarity computation? We have to consider these concerns.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3</a:t>
            </a:fld>
            <a:endParaRPr kumimoji="1" lang="ja-JP" altLang="en-US"/>
          </a:p>
        </p:txBody>
      </p:sp>
    </p:spTree>
    <p:extLst>
      <p:ext uri="{BB962C8B-B14F-4D97-AF65-F5344CB8AC3E}">
        <p14:creationId xmlns:p14="http://schemas.microsoft.com/office/powerpoint/2010/main" val="329500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have three main contributions.</a:t>
            </a:r>
            <a:r>
              <a:rPr kumimoji="1" lang="en-US" altLang="ja-JP" baseline="0" dirty="0" smtClean="0"/>
              <a:t> First, we address a new problem: dynamic set kNN self-join. Second, we develop an efficient algorithm for the problem. Last, we investigate its efficiency by using real datasets.</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4</a:t>
            </a:fld>
            <a:endParaRPr kumimoji="1" lang="ja-JP" altLang="en-US"/>
          </a:p>
        </p:txBody>
      </p:sp>
    </p:spTree>
    <p:extLst>
      <p:ext uri="{BB962C8B-B14F-4D97-AF65-F5344CB8AC3E}">
        <p14:creationId xmlns:p14="http://schemas.microsoft.com/office/powerpoint/2010/main" val="676600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summarize</a:t>
            </a:r>
            <a:r>
              <a:rPr kumimoji="1" lang="en-US" altLang="ja-JP" baseline="0" dirty="0" smtClean="0"/>
              <a:t> our </a:t>
            </a:r>
            <a:r>
              <a:rPr kumimoji="1" lang="en-US" altLang="ja-JP" dirty="0" smtClean="0"/>
              <a:t>concrete </a:t>
            </a:r>
            <a:r>
              <a:rPr kumimoji="1" lang="en-US" altLang="ja-JP" baseline="0" dirty="0" smtClean="0"/>
              <a:t>challenges. First, we have to identify sets whose kNN results may change to avoid unnecessary computation. Second, we have to update the kNN results of the corresponding sets quickly. Last, we need to compute similarity between two sets quickly. I’m going to overcome these challenges from now.</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5</a:t>
            </a:fld>
            <a:endParaRPr kumimoji="1" lang="ja-JP" altLang="en-US"/>
          </a:p>
        </p:txBody>
      </p:sp>
    </p:spTree>
    <p:extLst>
      <p:ext uri="{BB962C8B-B14F-4D97-AF65-F5344CB8AC3E}">
        <p14:creationId xmlns:p14="http://schemas.microsoft.com/office/powerpoint/2010/main" val="118818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We provide some fundamental properties to solve the first challenge. They are derived from questions, when a set has a new element, which sets can newly become its kNN result? And, whose kNN results do we have to update? This lemma answers to the first question. If a set </a:t>
            </a:r>
            <a:r>
              <a:rPr kumimoji="1" lang="en-US" altLang="ja-JP" baseline="0" dirty="0" err="1" smtClean="0"/>
              <a:t>s_i</a:t>
            </a:r>
            <a:r>
              <a:rPr kumimoji="1" lang="en-US" altLang="ja-JP" baseline="0" dirty="0" smtClean="0"/>
              <a:t> has a new element e, the Jaccard similarity between </a:t>
            </a:r>
            <a:r>
              <a:rPr kumimoji="1" lang="en-US" altLang="ja-JP" baseline="0" dirty="0" err="1" smtClean="0"/>
              <a:t>s_i</a:t>
            </a:r>
            <a:r>
              <a:rPr kumimoji="1" lang="en-US" altLang="ja-JP" baseline="0" dirty="0" smtClean="0"/>
              <a:t> and </a:t>
            </a:r>
            <a:r>
              <a:rPr kumimoji="1" lang="en-US" altLang="ja-JP" baseline="0" dirty="0" err="1" smtClean="0"/>
              <a:t>s_j</a:t>
            </a:r>
            <a:r>
              <a:rPr kumimoji="1" lang="en-US" altLang="ja-JP" baseline="0" dirty="0" smtClean="0"/>
              <a:t> increases if and only if </a:t>
            </a:r>
            <a:r>
              <a:rPr kumimoji="1" lang="en-US" altLang="ja-JP" baseline="0" dirty="0" err="1" smtClean="0"/>
              <a:t>s_j</a:t>
            </a:r>
            <a:r>
              <a:rPr kumimoji="1" lang="en-US" altLang="ja-JP" baseline="0" dirty="0" smtClean="0"/>
              <a:t> has e. We can understand this lemma from this </a:t>
            </a:r>
            <a:r>
              <a:rPr lang="en-US" altLang="ja-JP" dirty="0" smtClean="0"/>
              <a:t>Venn diagram. So, to efficiently</a:t>
            </a:r>
            <a:r>
              <a:rPr lang="en-US" altLang="ja-JP" baseline="0" dirty="0" smtClean="0"/>
              <a:t> access such sets, we employ two data structures, inverted index and reverse kNN lists. The reverse kNN list of a set </a:t>
            </a:r>
            <a:r>
              <a:rPr lang="en-US" altLang="ja-JP" baseline="0" dirty="0" err="1" smtClean="0"/>
              <a:t>s_i</a:t>
            </a:r>
            <a:r>
              <a:rPr lang="en-US" altLang="ja-JP" baseline="0" dirty="0" smtClean="0"/>
              <a:t> maintains identifiers of sets that include </a:t>
            </a:r>
            <a:r>
              <a:rPr lang="en-US" altLang="ja-JP" baseline="0" dirty="0" err="1" smtClean="0"/>
              <a:t>s_i</a:t>
            </a:r>
            <a:r>
              <a:rPr lang="en-US" altLang="ja-JP" baseline="0" dirty="0" smtClean="0"/>
              <a:t> as their kNN. Now we can see the answer to the second question from this lemma. We can reduce the search space from all sets to only a single reverse kNN list and a single postings list.</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6</a:t>
            </a:fld>
            <a:endParaRPr kumimoji="1" lang="ja-JP" altLang="en-US"/>
          </a:p>
        </p:txBody>
      </p:sp>
    </p:spTree>
    <p:extLst>
      <p:ext uri="{BB962C8B-B14F-4D97-AF65-F5344CB8AC3E}">
        <p14:creationId xmlns:p14="http://schemas.microsoft.com/office/powerpoint/2010/main" val="86155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how to filter</a:t>
            </a:r>
            <a:r>
              <a:rPr kumimoji="1" lang="en-US" altLang="ja-JP" baseline="0" dirty="0" smtClean="0"/>
              <a:t> unnecessary similarity computation. Existing studies have proposed length filter and prefix filter. The length filter uses the idea, to be similar, the set size also should be similar. The prefix filter assumes sets are sorted in a frequency order, and uses the idea (that) to be similar, two sets must have at least one common element in their prefix. We see (that) the prefix filter is not suitable for dynamic sets, because we need many sorting operations for each set update. To avoid this, we use two techniques. First, we implement sets by using hash tables, because update and similarity computation costs are both reasonable. Also, we can use an early termination based on a similar approach to the prefix filter, without sorting.</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7</a:t>
            </a:fld>
            <a:endParaRPr kumimoji="1" lang="ja-JP" altLang="en-US"/>
          </a:p>
        </p:txBody>
      </p:sp>
    </p:spTree>
    <p:extLst>
      <p:ext uri="{BB962C8B-B14F-4D97-AF65-F5344CB8AC3E}">
        <p14:creationId xmlns:p14="http://schemas.microsoft.com/office/powerpoint/2010/main" val="249732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have solved the</a:t>
            </a:r>
            <a:r>
              <a:rPr kumimoji="1" lang="en-US" altLang="ja-JP" baseline="0" dirty="0" smtClean="0"/>
              <a:t> first and the last challenges. </a:t>
            </a:r>
            <a:r>
              <a:rPr kumimoji="1" lang="en-US" altLang="ja-JP" dirty="0" smtClean="0"/>
              <a:t>The</a:t>
            </a:r>
            <a:r>
              <a:rPr kumimoji="1" lang="en-US" altLang="ja-JP" baseline="0" dirty="0" smtClean="0"/>
              <a:t> remaining challenge is the main one of our problem, meaning (that) our main contribution is to solve it.</a:t>
            </a:r>
            <a:endParaRPr kumimoji="1" lang="ja-JP" altLang="en-US" dirty="0"/>
          </a:p>
        </p:txBody>
      </p:sp>
      <p:sp>
        <p:nvSpPr>
          <p:cNvPr id="4" name="スライド番号プレースホルダー 3"/>
          <p:cNvSpPr>
            <a:spLocks noGrp="1"/>
          </p:cNvSpPr>
          <p:nvPr>
            <p:ph type="sldNum" sz="quarter" idx="10"/>
          </p:nvPr>
        </p:nvSpPr>
        <p:spPr/>
        <p:txBody>
          <a:bodyPr/>
          <a:lstStyle/>
          <a:p>
            <a:fld id="{2E10A433-E99A-40B7-999F-8DB0B8993636}" type="slidenum">
              <a:rPr kumimoji="1" lang="ja-JP" altLang="en-US" smtClean="0"/>
              <a:pPr/>
              <a:t>8</a:t>
            </a:fld>
            <a:endParaRPr kumimoji="1" lang="ja-JP" altLang="en-US"/>
          </a:p>
        </p:txBody>
      </p:sp>
    </p:spTree>
    <p:extLst>
      <p:ext uri="{BB962C8B-B14F-4D97-AF65-F5344CB8AC3E}">
        <p14:creationId xmlns:p14="http://schemas.microsoft.com/office/powerpoint/2010/main" val="45444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gradFill flip="none" rotWithShape="1">
          <a:gsLst>
            <a:gs pos="0">
              <a:schemeClr val="accent1">
                <a:lumMod val="5000"/>
                <a:lumOff val="95000"/>
              </a:schemeClr>
            </a:gs>
            <a:gs pos="90000">
              <a:srgbClr val="DEEBF6"/>
            </a:gs>
            <a:gs pos="100000">
              <a:srgbClr val="C6DDF0"/>
            </a:gs>
          </a:gsLst>
          <a:lin ang="16200000" scaled="1"/>
          <a:tileRect/>
        </a:gra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normAutofit/>
          </a:bodyPr>
          <a:lstStyle>
            <a:lvl1pPr algn="ctr">
              <a:defRPr sz="4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86893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83DE4CB3-E4D2-43E0-8A20-4294CB6D905F}" type="datetime1">
              <a:rPr kumimoji="1" lang="ja-JP" altLang="en-US" smtClean="0"/>
              <a:pPr/>
              <a:t>2019/4/2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284167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6BEE897B-7610-45E4-92C2-B34238C6E4FE}" type="datetime1">
              <a:rPr kumimoji="1" lang="ja-JP" altLang="en-US" smtClean="0"/>
              <a:pPr/>
              <a:t>2019/4/2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354481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8246" y="128089"/>
            <a:ext cx="11863754" cy="704849"/>
          </a:xfrm>
        </p:spPr>
        <p:txBody>
          <a:bodyPr>
            <a:normAutofit/>
          </a:bodyPr>
          <a:lstStyle>
            <a:lvl1pPr algn="l">
              <a:defRPr sz="3600">
                <a:latin typeface="+mj-lt"/>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328246" y="1028361"/>
            <a:ext cx="11863754" cy="5829638"/>
          </a:xfrm>
        </p:spPr>
        <p:txBody>
          <a:bodyPr/>
          <a:lstStyle>
            <a:lvl1pPr>
              <a:buSzPct val="70000"/>
              <a:defRPr sz="2600"/>
            </a:lvl1pPr>
            <a:lvl2pPr>
              <a:buSzPct val="70000"/>
              <a:defRPr sz="2200"/>
            </a:lvl2pPr>
            <a:lvl3pPr>
              <a:defRPr sz="1800"/>
            </a:lvl3pPr>
            <a:lvl4pPr>
              <a:defRPr sz="1800"/>
            </a:lvl4pPr>
            <a:lvl5pPr>
              <a:defRPr sz="18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11583251" y="296331"/>
            <a:ext cx="438148" cy="322362"/>
          </a:xfrm>
        </p:spPr>
        <p:txBody>
          <a:bodyPr lIns="0" tIns="0" rIns="0" bIns="0"/>
          <a:lstStyle/>
          <a:p>
            <a:fld id="{8A183ADC-8791-4A11-8878-F3588F35E9E9}" type="slidenum">
              <a:rPr kumimoji="1" lang="ja-JP" altLang="en-US" smtClean="0"/>
              <a:pPr/>
              <a:t>‹#›</a:t>
            </a:fld>
            <a:endParaRPr kumimoji="1" lang="ja-JP" altLang="en-US"/>
          </a:p>
        </p:txBody>
      </p:sp>
      <p:sp>
        <p:nvSpPr>
          <p:cNvPr id="7" name="テキスト ボックス 6"/>
          <p:cNvSpPr txBox="1"/>
          <p:nvPr userDrawn="1"/>
        </p:nvSpPr>
        <p:spPr>
          <a:xfrm>
            <a:off x="11211775" y="310916"/>
            <a:ext cx="400050" cy="307777"/>
          </a:xfrm>
          <a:prstGeom prst="rect">
            <a:avLst/>
          </a:prstGeom>
          <a:noFill/>
        </p:spPr>
        <p:txBody>
          <a:bodyPr wrap="square" lIns="0" tIns="0" rIns="0" bIns="0" rtlCol="0">
            <a:spAutoFit/>
          </a:bodyPr>
          <a:lstStyle/>
          <a:p>
            <a:pPr algn="ctr"/>
            <a:r>
              <a:rPr kumimoji="1" lang="en-US" altLang="ja-JP" sz="2000" dirty="0" smtClean="0"/>
              <a:t>No.</a:t>
            </a:r>
            <a:endParaRPr kumimoji="1" lang="ja-JP" altLang="en-US" sz="2000" dirty="0"/>
          </a:p>
        </p:txBody>
      </p:sp>
    </p:spTree>
    <p:extLst>
      <p:ext uri="{BB962C8B-B14F-4D97-AF65-F5344CB8AC3E}">
        <p14:creationId xmlns:p14="http://schemas.microsoft.com/office/powerpoint/2010/main" val="3142569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F45E65C-B205-471C-9ABD-0DF23AE345F6}" type="datetime1">
              <a:rPr kumimoji="1" lang="ja-JP" altLang="en-US" smtClean="0"/>
              <a:pPr/>
              <a:t>2019/4/2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401651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95449524-E59B-406C-A057-7328C5B1004F}" type="datetime1">
              <a:rPr kumimoji="1" lang="ja-JP" altLang="en-US" smtClean="0"/>
              <a:pPr/>
              <a:t>2019/4/2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405018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fld id="{2651340E-BE21-4384-A37E-D4FC869EF921}" type="datetime1">
              <a:rPr kumimoji="1" lang="ja-JP" altLang="en-US" smtClean="0"/>
              <a:pPr/>
              <a:t>2019/4/2</a:t>
            </a:fld>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224213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95AC35AF-D837-4510-8251-862E297F2574}" type="datetime1">
              <a:rPr kumimoji="1" lang="ja-JP" altLang="en-US" smtClean="0"/>
              <a:pPr/>
              <a:t>2019/4/2</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18573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4BFECFFA-D38B-4C89-A10D-E3C713540F25}" type="datetime1">
              <a:rPr kumimoji="1" lang="ja-JP" altLang="en-US" smtClean="0"/>
              <a:pPr/>
              <a:t>2019/4/2</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394040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C3610639-DE87-46B0-9D27-9FD6C04B8940}" type="datetime1">
              <a:rPr kumimoji="1" lang="ja-JP" altLang="en-US" smtClean="0"/>
              <a:pPr/>
              <a:t>2019/4/2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364885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8C7F9680-3BDE-47B9-A04F-68C6D15D0A3B}" type="datetime1">
              <a:rPr kumimoji="1" lang="ja-JP" altLang="en-US" smtClean="0"/>
              <a:pPr/>
              <a:t>2019/4/2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183ADC-8791-4A11-8878-F3588F35E9E9}" type="slidenum">
              <a:rPr kumimoji="1" lang="ja-JP" altLang="en-US" smtClean="0"/>
              <a:pPr/>
              <a:t>‹#›</a:t>
            </a:fld>
            <a:endParaRPr kumimoji="1" lang="ja-JP" altLang="en-US"/>
          </a:p>
        </p:txBody>
      </p:sp>
    </p:spTree>
    <p:extLst>
      <p:ext uri="{BB962C8B-B14F-4D97-AF65-F5344CB8AC3E}">
        <p14:creationId xmlns:p14="http://schemas.microsoft.com/office/powerpoint/2010/main" val="163458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0000">
              <a:srgbClr val="DEEBF6"/>
            </a:gs>
            <a:gs pos="100000">
              <a:srgbClr val="C6DDF0"/>
            </a:gs>
          </a:gsLst>
          <a:lin ang="162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
            <a:ext cx="12192000" cy="704849"/>
          </a:xfrm>
          <a:prstGeom prst="rect">
            <a:avLst/>
          </a:prstGeom>
        </p:spPr>
        <p:txBody>
          <a:bodyPr vert="horz" lIns="36000" tIns="0" rIns="36000" bIns="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06136" y="790574"/>
            <a:ext cx="12085864" cy="6067425"/>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11669486" y="125480"/>
            <a:ext cx="522513" cy="365125"/>
          </a:xfrm>
          <a:prstGeom prst="rect">
            <a:avLst/>
          </a:prstGeom>
        </p:spPr>
        <p:txBody>
          <a:bodyPr vert="horz" lIns="91440" tIns="45720" rIns="91440" bIns="45720" rtlCol="0" anchor="ctr"/>
          <a:lstStyle>
            <a:lvl1pPr algn="ctr">
              <a:defRPr sz="2000">
                <a:solidFill>
                  <a:schemeClr val="tx1"/>
                </a:solidFill>
              </a:defRPr>
            </a:lvl1pPr>
          </a:lstStyle>
          <a:p>
            <a:fld id="{8A183ADC-8791-4A11-8878-F3588F35E9E9}" type="slidenum">
              <a:rPr lang="ja-JP" altLang="en-US" smtClean="0"/>
              <a:pPr/>
              <a:t>‹#›</a:t>
            </a:fld>
            <a:endParaRPr lang="ja-JP" altLang="en-US"/>
          </a:p>
        </p:txBody>
      </p:sp>
    </p:spTree>
    <p:extLst>
      <p:ext uri="{BB962C8B-B14F-4D97-AF65-F5344CB8AC3E}">
        <p14:creationId xmlns:p14="http://schemas.microsoft.com/office/powerpoint/2010/main" val="380426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kumimoji="1" sz="4000"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p"/>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7.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1.png"/><Relationship Id="rId5" Type="http://schemas.openxmlformats.org/officeDocument/2006/relationships/image" Target="../media/image491.png"/><Relationship Id="rId4" Type="http://schemas.openxmlformats.org/officeDocument/2006/relationships/image" Target="../media/image480.png"/></Relationships>
</file>

<file path=ppt/slides/_rels/slide13.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31.png"/><Relationship Id="rId5" Type="http://schemas.openxmlformats.org/officeDocument/2006/relationships/image" Target="../media/image61.png"/><Relationship Id="rId4" Type="http://schemas.openxmlformats.org/officeDocument/2006/relationships/image" Target="../media/image45.emf"/></Relationships>
</file>

<file path=ppt/slides/_rels/slide14.xml.rels><?xml version="1.0" encoding="UTF-8" standalone="yes"?>
<Relationships xmlns="http://schemas.openxmlformats.org/package/2006/relationships"><Relationship Id="rId8" Type="http://schemas.openxmlformats.org/officeDocument/2006/relationships/image" Target="../media/image621.png"/><Relationship Id="rId3" Type="http://schemas.openxmlformats.org/officeDocument/2006/relationships/image" Target="../media/image62.png"/><Relationship Id="rId7" Type="http://schemas.openxmlformats.org/officeDocument/2006/relationships/image" Target="../media/image5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0.png"/><Relationship Id="rId5" Type="http://schemas.openxmlformats.org/officeDocument/2006/relationships/image" Target="../media/image550.png"/><Relationship Id="rId10" Type="http://schemas.openxmlformats.org/officeDocument/2006/relationships/image" Target="../media/image601.png"/><Relationship Id="rId4" Type="http://schemas.openxmlformats.org/officeDocument/2006/relationships/image" Target="../media/image100.png"/><Relationship Id="rId9" Type="http://schemas.openxmlformats.org/officeDocument/2006/relationships/image" Target="../media/image590.png"/></Relationships>
</file>

<file path=ppt/slides/_rels/slide15.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00.png"/><Relationship Id="rId7"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70.png"/><Relationship Id="rId4" Type="http://schemas.openxmlformats.org/officeDocument/2006/relationships/chart" Target="../charts/chart11.xml"/></Relationships>
</file>

<file path=ppt/slides/_rels/slide2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0.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0.png"/><Relationship Id="rId9" Type="http://schemas.openxmlformats.org/officeDocument/2006/relationships/image" Target="../media/image21.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8.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028825"/>
            <a:ext cx="12192000" cy="1481138"/>
          </a:xfrm>
        </p:spPr>
        <p:txBody>
          <a:bodyPr>
            <a:noAutofit/>
          </a:bodyPr>
          <a:lstStyle/>
          <a:p>
            <a:r>
              <a:rPr kumimoji="1" lang="en-US" altLang="ja-JP" sz="6600" dirty="0" smtClean="0">
                <a:latin typeface="+mj-lt"/>
              </a:rPr>
              <a:t>Dynamic Set kNN Self-Join</a:t>
            </a:r>
            <a:endParaRPr kumimoji="1" lang="ja-JP" altLang="en-US" sz="6600" dirty="0">
              <a:latin typeface="+mj-lt"/>
            </a:endParaRPr>
          </a:p>
        </p:txBody>
      </p:sp>
      <p:sp>
        <p:nvSpPr>
          <p:cNvPr id="3" name="サブタイトル 2"/>
          <p:cNvSpPr>
            <a:spLocks noGrp="1"/>
          </p:cNvSpPr>
          <p:nvPr>
            <p:ph type="subTitle" idx="1"/>
          </p:nvPr>
        </p:nvSpPr>
        <p:spPr>
          <a:xfrm>
            <a:off x="1523999" y="4278313"/>
            <a:ext cx="9970477" cy="1427162"/>
          </a:xfrm>
        </p:spPr>
        <p:txBody>
          <a:bodyPr>
            <a:normAutofit/>
          </a:bodyPr>
          <a:lstStyle/>
          <a:p>
            <a:pPr algn="r"/>
            <a:r>
              <a:rPr kumimoji="1" lang="en-US" altLang="ja-JP" u="sng" dirty="0" smtClean="0"/>
              <a:t>Daichi Amagata</a:t>
            </a:r>
            <a:r>
              <a:rPr kumimoji="1" lang="en-US" altLang="ja-JP" dirty="0" smtClean="0"/>
              <a:t>, Takahiro Hara, </a:t>
            </a:r>
            <a:r>
              <a:rPr kumimoji="1" lang="en-US" altLang="ja-JP" dirty="0" err="1" smtClean="0"/>
              <a:t>Chuan</a:t>
            </a:r>
            <a:r>
              <a:rPr kumimoji="1" lang="en-US" altLang="ja-JP" dirty="0" smtClean="0"/>
              <a:t> Xiao</a:t>
            </a:r>
            <a:br>
              <a:rPr kumimoji="1" lang="en-US" altLang="ja-JP" dirty="0" smtClean="0"/>
            </a:br>
            <a:r>
              <a:rPr kumimoji="1" lang="en-US" altLang="ja-JP" dirty="0" smtClean="0"/>
              <a:t>Osaka University, Japan</a:t>
            </a:r>
            <a:endParaRPr kumimoji="1" lang="ja-JP" altLang="en-US" dirty="0"/>
          </a:p>
        </p:txBody>
      </p:sp>
      <p:pic>
        <p:nvPicPr>
          <p:cNvPr id="4" name="Picture 2" descr="é¢é£ç»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178" y="5342152"/>
            <a:ext cx="208551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980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LI-DSN-Join</a:t>
            </a:r>
            <a:r>
              <a:rPr kumimoji="1" lang="en-US" altLang="ja-JP" sz="2400" dirty="0" smtClean="0"/>
              <a:t>: Local-index (main idea)</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9</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28362" y="1018596"/>
                <a:ext cx="5364515" cy="861774"/>
              </a:xfrm>
              <a:prstGeom prst="rect">
                <a:avLst/>
              </a:prstGeom>
              <a:noFill/>
            </p:spPr>
            <p:txBody>
              <a:bodyPr wrap="square" rtlCol="0">
                <a:spAutoFit/>
              </a:bodyPr>
              <a:lstStyle/>
              <a:p>
                <a:pPr>
                  <a:lnSpc>
                    <a:spcPts val="3000"/>
                  </a:lnSpc>
                </a:pPr>
                <a:r>
                  <a:rPr lang="en-US" altLang="ja-JP" sz="2200" b="1" dirty="0" smtClean="0"/>
                  <a:t>Main bottleneck:</a:t>
                </a:r>
              </a:p>
              <a:p>
                <a:pPr>
                  <a:lnSpc>
                    <a:spcPts val="3000"/>
                  </a:lnSpc>
                </a:pPr>
                <a:r>
                  <a:rPr lang="en-US" altLang="ja-JP" dirty="0" smtClean="0"/>
                  <a:t>Similarity computation between sets </a:t>
                </a:r>
                <a:r>
                  <a:rPr lang="en-US" altLang="ja-JP" dirty="0"/>
                  <a:t>-&gt; </a:t>
                </a:r>
                <a14:m>
                  <m:oMath xmlns:m="http://schemas.openxmlformats.org/officeDocument/2006/math">
                    <m:r>
                      <a:rPr lang="en-US" altLang="ja-JP" b="1" i="1" dirty="0">
                        <a:solidFill>
                          <a:srgbClr val="002060"/>
                        </a:solidFill>
                        <a:latin typeface="Cambria Math" panose="02040503050406030204" pitchFamily="18" charset="0"/>
                      </a:rPr>
                      <m:t>𝑶</m:t>
                    </m:r>
                    <m:d>
                      <m:dPr>
                        <m:ctrlPr>
                          <a:rPr lang="en-US" altLang="ja-JP" b="1" i="1" dirty="0">
                            <a:solidFill>
                              <a:srgbClr val="002060"/>
                            </a:solidFill>
                            <a:latin typeface="Cambria Math" panose="02040503050406030204" pitchFamily="18" charset="0"/>
                          </a:rPr>
                        </m:ctrlPr>
                      </m:dPr>
                      <m:e>
                        <m:r>
                          <a:rPr lang="en-US" altLang="ja-JP" b="1" i="1" dirty="0">
                            <a:solidFill>
                              <a:srgbClr val="002060"/>
                            </a:solidFill>
                            <a:latin typeface="Cambria Math" panose="02040503050406030204" pitchFamily="18" charset="0"/>
                          </a:rPr>
                          <m:t>𝟏</m:t>
                        </m:r>
                      </m:e>
                    </m:d>
                  </m:oMath>
                </a14:m>
                <a:endParaRPr lang="en-US" altLang="ja-JP"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2" y="1018596"/>
                <a:ext cx="5364515" cy="861774"/>
              </a:xfrm>
              <a:prstGeom prst="rect">
                <a:avLst/>
              </a:prstGeom>
              <a:blipFill>
                <a:blip r:embed="rId3"/>
                <a:stretch>
                  <a:fillRect l="-1477" t="-2837" b="-56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28246" y="1980650"/>
                <a:ext cx="6183167" cy="861774"/>
              </a:xfrm>
              <a:prstGeom prst="rect">
                <a:avLst/>
              </a:prstGeom>
              <a:noFill/>
            </p:spPr>
            <p:txBody>
              <a:bodyPr wrap="square" rtlCol="0">
                <a:spAutoFit/>
              </a:bodyPr>
              <a:lstStyle/>
              <a:p>
                <a:pPr>
                  <a:lnSpc>
                    <a:spcPts val="3000"/>
                  </a:lnSpc>
                </a:pPr>
                <a:r>
                  <a:rPr lang="en-US" altLang="ja-JP" sz="2200" b="1" dirty="0" smtClean="0">
                    <a:solidFill>
                      <a:schemeClr val="accent2"/>
                    </a:solidFill>
                  </a:rPr>
                  <a:t>How?</a:t>
                </a:r>
              </a:p>
              <a:p>
                <a:pPr>
                  <a:lnSpc>
                    <a:spcPts val="3000"/>
                  </a:lnSpc>
                </a:pPr>
                <a14:m>
                  <m:oMath xmlns:m="http://schemas.openxmlformats.org/officeDocument/2006/math">
                    <m:r>
                      <m:rPr>
                        <m:sty m:val="p"/>
                      </m:rPr>
                      <a:rPr lang="en-US" altLang="ja-JP" b="0" i="1" smtClean="0">
                        <a:solidFill>
                          <a:schemeClr val="tx1"/>
                        </a:solidFill>
                        <a:latin typeface="Cambria Math" panose="02040503050406030204" pitchFamily="18" charset="0"/>
                      </a:rPr>
                      <m:t>Jac</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𝑖</m:t>
                            </m:r>
                          </m:sub>
                        </m:sSub>
                        <m:r>
                          <a:rPr lang="en-US" altLang="ja-JP" b="0"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𝑗</m:t>
                            </m:r>
                          </m:sub>
                        </m:sSub>
                      </m:e>
                    </m:d>
                    <m:r>
                      <a:rPr lang="en-US" altLang="ja-JP" b="1" i="1">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d>
                          <m:dPr>
                            <m:begChr m:val="|"/>
                            <m:endChr m:val="|"/>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𝑖</m:t>
                                </m:r>
                              </m:sub>
                            </m:sSub>
                            <m:r>
                              <a:rPr lang="en-US" altLang="ja-JP" b="0" i="1">
                                <a:solidFill>
                                  <a:schemeClr val="tx1"/>
                                </a:solidFill>
                                <a:latin typeface="Cambria Math" panose="02040503050406030204" pitchFamily="18" charset="0"/>
                              </a:rPr>
                              <m:t> ∩ </m:t>
                            </m:r>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𝑗</m:t>
                                </m:r>
                              </m:sub>
                            </m:sSub>
                          </m:e>
                        </m:d>
                      </m:num>
                      <m:den>
                        <m:d>
                          <m:dPr>
                            <m:begChr m:val="|"/>
                            <m:endChr m:val="|"/>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𝑖</m:t>
                                </m:r>
                              </m:sub>
                            </m:sSub>
                            <m:r>
                              <a:rPr lang="en-US" altLang="ja-JP" b="0" i="1">
                                <a:solidFill>
                                  <a:schemeClr val="tx1"/>
                                </a:solidFill>
                                <a:latin typeface="Cambria Math" panose="02040503050406030204" pitchFamily="18" charset="0"/>
                              </a:rPr>
                              <m:t> ∪ </m:t>
                            </m:r>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𝑠</m:t>
                                </m:r>
                              </m:e>
                              <m:sub>
                                <m:r>
                                  <a:rPr lang="en-US" altLang="ja-JP" b="0" i="1">
                                    <a:solidFill>
                                      <a:schemeClr val="tx1"/>
                                    </a:solidFill>
                                    <a:latin typeface="Cambria Math" panose="02040503050406030204" pitchFamily="18" charset="0"/>
                                  </a:rPr>
                                  <m:t>𝑗</m:t>
                                </m:r>
                              </m:sub>
                            </m:sSub>
                          </m:e>
                        </m:d>
                      </m:den>
                    </m:f>
                    <m:r>
                      <a:rPr lang="en-US" altLang="ja-JP" b="1" i="1" smtClean="0">
                        <a:solidFill>
                          <a:schemeClr val="tx1"/>
                        </a:solidFill>
                        <a:latin typeface="Cambria Math" panose="02040503050406030204" pitchFamily="18" charset="0"/>
                      </a:rPr>
                      <m:t>=</m:t>
                    </m:r>
                    <m:f>
                      <m:fPr>
                        <m:ctrlPr>
                          <a:rPr lang="en-US" altLang="ja-JP" b="1" i="1" smtClean="0">
                            <a:solidFill>
                              <a:schemeClr val="accent2"/>
                            </a:solidFill>
                            <a:latin typeface="Cambria Math" panose="02040503050406030204" pitchFamily="18" charset="0"/>
                          </a:rPr>
                        </m:ctrlPr>
                      </m:fPr>
                      <m:num>
                        <m:d>
                          <m:dPr>
                            <m:begChr m:val="|"/>
                            <m:endChr m:val="|"/>
                            <m:ctrlPr>
                              <a:rPr lang="en-US" altLang="ja-JP" b="1" i="1" smtClean="0">
                                <a:solidFill>
                                  <a:schemeClr val="accent2"/>
                                </a:solidFill>
                                <a:latin typeface="Cambria Math" panose="02040503050406030204" pitchFamily="18" charset="0"/>
                              </a:rPr>
                            </m:ctrlPr>
                          </m:dPr>
                          <m:e>
                            <m:sSub>
                              <m:sSubPr>
                                <m:ctrlPr>
                                  <a:rPr lang="en-US" altLang="ja-JP" b="1" i="1" smtClean="0">
                                    <a:solidFill>
                                      <a:schemeClr val="accent2"/>
                                    </a:solidFill>
                                    <a:latin typeface="Cambria Math" panose="02040503050406030204" pitchFamily="18" charset="0"/>
                                  </a:rPr>
                                </m:ctrlPr>
                              </m:sSubPr>
                              <m:e>
                                <m:r>
                                  <a:rPr lang="en-US" altLang="ja-JP" b="1" i="1" smtClean="0">
                                    <a:solidFill>
                                      <a:schemeClr val="accent2"/>
                                    </a:solidFill>
                                    <a:latin typeface="Cambria Math" panose="02040503050406030204" pitchFamily="18" charset="0"/>
                                  </a:rPr>
                                  <m:t>𝒔</m:t>
                                </m:r>
                              </m:e>
                              <m:sub>
                                <m:r>
                                  <a:rPr lang="en-US" altLang="ja-JP" b="1" i="1" smtClean="0">
                                    <a:solidFill>
                                      <a:schemeClr val="accent2"/>
                                    </a:solidFill>
                                    <a:latin typeface="Cambria Math" panose="02040503050406030204" pitchFamily="18" charset="0"/>
                                  </a:rPr>
                                  <m:t>𝒊</m:t>
                                </m:r>
                              </m:sub>
                            </m:sSub>
                          </m:e>
                        </m:d>
                        <m:r>
                          <a:rPr lang="en-US" altLang="ja-JP" b="1" i="1" smtClean="0">
                            <a:solidFill>
                              <a:schemeClr val="accent2"/>
                            </a:solidFill>
                            <a:latin typeface="Cambria Math" panose="02040503050406030204" pitchFamily="18" charset="0"/>
                          </a:rPr>
                          <m:t>−</m:t>
                        </m:r>
                        <m:sSub>
                          <m:sSubPr>
                            <m:ctrlPr>
                              <a:rPr lang="en-US" altLang="ja-JP" b="1" i="1" smtClean="0">
                                <a:solidFill>
                                  <a:schemeClr val="accent2"/>
                                </a:solidFill>
                                <a:latin typeface="Cambria Math" panose="02040503050406030204" pitchFamily="18" charset="0"/>
                              </a:rPr>
                            </m:ctrlPr>
                          </m:sSubPr>
                          <m:e>
                            <m:r>
                              <a:rPr lang="en-US" altLang="ja-JP" b="1" i="0" smtClean="0">
                                <a:solidFill>
                                  <a:schemeClr val="accent2"/>
                                </a:solidFill>
                                <a:latin typeface="Cambria Math" panose="02040503050406030204" pitchFamily="18" charset="0"/>
                              </a:rPr>
                              <m:t>𝚫</m:t>
                            </m:r>
                          </m:e>
                          <m:sub>
                            <m:r>
                              <a:rPr lang="en-US" altLang="ja-JP" b="1" i="1" smtClean="0">
                                <a:solidFill>
                                  <a:schemeClr val="accent2"/>
                                </a:solidFill>
                                <a:latin typeface="Cambria Math" panose="02040503050406030204" pitchFamily="18" charset="0"/>
                              </a:rPr>
                              <m:t>𝒊</m:t>
                            </m:r>
                            <m:r>
                              <a:rPr lang="en-US" altLang="ja-JP" b="1" i="1" smtClean="0">
                                <a:solidFill>
                                  <a:schemeClr val="accent2"/>
                                </a:solidFill>
                                <a:latin typeface="Cambria Math" panose="02040503050406030204" pitchFamily="18" charset="0"/>
                              </a:rPr>
                              <m:t>,</m:t>
                            </m:r>
                            <m:r>
                              <a:rPr lang="en-US" altLang="ja-JP" b="1" i="1" smtClean="0">
                                <a:solidFill>
                                  <a:schemeClr val="accent2"/>
                                </a:solidFill>
                                <a:latin typeface="Cambria Math" panose="02040503050406030204" pitchFamily="18" charset="0"/>
                              </a:rPr>
                              <m:t>𝒋</m:t>
                            </m:r>
                          </m:sub>
                        </m:sSub>
                      </m:num>
                      <m:den>
                        <m:d>
                          <m:dPr>
                            <m:begChr m:val="|"/>
                            <m:endChr m:val="|"/>
                            <m:ctrlPr>
                              <a:rPr lang="en-US" altLang="ja-JP" b="1" i="1" smtClean="0">
                                <a:solidFill>
                                  <a:schemeClr val="accent2"/>
                                </a:solidFill>
                                <a:latin typeface="Cambria Math" panose="02040503050406030204" pitchFamily="18" charset="0"/>
                              </a:rPr>
                            </m:ctrlPr>
                          </m:dPr>
                          <m:e>
                            <m:sSub>
                              <m:sSubPr>
                                <m:ctrlPr>
                                  <a:rPr lang="en-US" altLang="ja-JP" b="1" i="1" smtClean="0">
                                    <a:solidFill>
                                      <a:schemeClr val="accent2"/>
                                    </a:solidFill>
                                    <a:latin typeface="Cambria Math" panose="02040503050406030204" pitchFamily="18" charset="0"/>
                                  </a:rPr>
                                </m:ctrlPr>
                              </m:sSubPr>
                              <m:e>
                                <m:r>
                                  <a:rPr lang="en-US" altLang="ja-JP" b="1" i="1" smtClean="0">
                                    <a:solidFill>
                                      <a:schemeClr val="accent2"/>
                                    </a:solidFill>
                                    <a:latin typeface="Cambria Math" panose="02040503050406030204" pitchFamily="18" charset="0"/>
                                  </a:rPr>
                                  <m:t>𝒔</m:t>
                                </m:r>
                              </m:e>
                              <m:sub>
                                <m:r>
                                  <a:rPr lang="en-US" altLang="ja-JP" b="1" i="1" smtClean="0">
                                    <a:solidFill>
                                      <a:schemeClr val="accent2"/>
                                    </a:solidFill>
                                    <a:latin typeface="Cambria Math" panose="02040503050406030204" pitchFamily="18" charset="0"/>
                                  </a:rPr>
                                  <m:t>𝒋</m:t>
                                </m:r>
                              </m:sub>
                            </m:sSub>
                          </m:e>
                        </m:d>
                        <m:r>
                          <a:rPr lang="en-US" altLang="ja-JP" b="1" i="1" smtClean="0">
                            <a:solidFill>
                              <a:schemeClr val="accent2"/>
                            </a:solidFill>
                            <a:latin typeface="Cambria Math" panose="02040503050406030204" pitchFamily="18" charset="0"/>
                          </a:rPr>
                          <m:t>+</m:t>
                        </m:r>
                        <m:sSub>
                          <m:sSubPr>
                            <m:ctrlPr>
                              <a:rPr lang="en-US" altLang="ja-JP" b="1" i="1" smtClean="0">
                                <a:solidFill>
                                  <a:schemeClr val="accent2"/>
                                </a:solidFill>
                                <a:latin typeface="Cambria Math" panose="02040503050406030204" pitchFamily="18" charset="0"/>
                              </a:rPr>
                            </m:ctrlPr>
                          </m:sSubPr>
                          <m:e>
                            <m:r>
                              <a:rPr lang="en-US" altLang="ja-JP" b="1" i="0" smtClean="0">
                                <a:solidFill>
                                  <a:schemeClr val="accent2"/>
                                </a:solidFill>
                                <a:latin typeface="Cambria Math" panose="02040503050406030204" pitchFamily="18" charset="0"/>
                              </a:rPr>
                              <m:t>𝚫</m:t>
                            </m:r>
                          </m:e>
                          <m:sub>
                            <m:r>
                              <a:rPr lang="en-US" altLang="ja-JP" b="1" i="1" smtClean="0">
                                <a:solidFill>
                                  <a:schemeClr val="accent2"/>
                                </a:solidFill>
                                <a:latin typeface="Cambria Math" panose="02040503050406030204" pitchFamily="18" charset="0"/>
                              </a:rPr>
                              <m:t>𝒊</m:t>
                            </m:r>
                            <m:r>
                              <a:rPr lang="en-US" altLang="ja-JP" b="1" i="1" smtClean="0">
                                <a:solidFill>
                                  <a:schemeClr val="accent2"/>
                                </a:solidFill>
                                <a:latin typeface="Cambria Math" panose="02040503050406030204" pitchFamily="18" charset="0"/>
                              </a:rPr>
                              <m:t>,</m:t>
                            </m:r>
                            <m:r>
                              <a:rPr lang="en-US" altLang="ja-JP" b="1" i="1" smtClean="0">
                                <a:solidFill>
                                  <a:schemeClr val="accent2"/>
                                </a:solidFill>
                                <a:latin typeface="Cambria Math" panose="02040503050406030204" pitchFamily="18" charset="0"/>
                              </a:rPr>
                              <m:t>𝒋</m:t>
                            </m:r>
                          </m:sub>
                        </m:sSub>
                      </m:den>
                    </m:f>
                  </m:oMath>
                </a14:m>
                <a:r>
                  <a:rPr lang="en-US" altLang="ja-JP" i="1" dirty="0" smtClean="0"/>
                  <a:t>, </a:t>
                </a:r>
                <a:r>
                  <a:rPr lang="en-US" altLang="ja-JP" dirty="0" smtClean="0"/>
                  <a:t>where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oMath>
                </a14:m>
                <a:r>
                  <a:rPr lang="en-US" altLang="ja-JP" dirty="0" smtClean="0"/>
                  <a:t> </a:t>
                </a:r>
                <a:endParaRPr lang="en-US" altLang="ja-JP"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246" y="1980650"/>
                <a:ext cx="6183167" cy="861774"/>
              </a:xfrm>
              <a:prstGeom prst="rect">
                <a:avLst/>
              </a:prstGeom>
              <a:blipFill>
                <a:blip r:embed="rId4"/>
                <a:stretch>
                  <a:fillRect l="-1282" t="-2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28245" y="3028082"/>
                <a:ext cx="6234788" cy="1246495"/>
              </a:xfrm>
              <a:prstGeom prst="rect">
                <a:avLst/>
              </a:prstGeom>
              <a:noFill/>
            </p:spPr>
            <p:txBody>
              <a:bodyPr wrap="square" rtlCol="0">
                <a:spAutoFit/>
              </a:bodyPr>
              <a:lstStyle/>
              <a:p>
                <a:pPr>
                  <a:lnSpc>
                    <a:spcPts val="3000"/>
                  </a:lnSpc>
                </a:pPr>
                <a:r>
                  <a:rPr lang="en-US" altLang="ja-JP" sz="2200" b="1" dirty="0" smtClean="0">
                    <a:solidFill>
                      <a:schemeClr val="accent2"/>
                    </a:solidFill>
                  </a:rPr>
                  <a:t>Local-index of </a:t>
                </a:r>
                <a14:m>
                  <m:oMath xmlns:m="http://schemas.openxmlformats.org/officeDocument/2006/math">
                    <m:sSub>
                      <m:sSubPr>
                        <m:ctrlPr>
                          <a:rPr lang="en-US" altLang="ja-JP" sz="2200" b="1" i="1" smtClean="0">
                            <a:solidFill>
                              <a:schemeClr val="accent2"/>
                            </a:solidFill>
                            <a:latin typeface="Cambria Math" panose="02040503050406030204" pitchFamily="18" charset="0"/>
                          </a:rPr>
                        </m:ctrlPr>
                      </m:sSubPr>
                      <m:e>
                        <m:r>
                          <a:rPr lang="en-US" altLang="ja-JP" sz="2200" b="1" i="1" smtClean="0">
                            <a:solidFill>
                              <a:schemeClr val="accent2"/>
                            </a:solidFill>
                            <a:latin typeface="Cambria Math" panose="02040503050406030204" pitchFamily="18" charset="0"/>
                          </a:rPr>
                          <m:t>𝒔</m:t>
                        </m:r>
                      </m:e>
                      <m:sub>
                        <m:r>
                          <a:rPr lang="en-US" altLang="ja-JP" sz="2200" b="1" i="1" smtClean="0">
                            <a:solidFill>
                              <a:schemeClr val="accent2"/>
                            </a:solidFill>
                            <a:latin typeface="Cambria Math" panose="02040503050406030204" pitchFamily="18" charset="0"/>
                          </a:rPr>
                          <m:t>𝒊</m:t>
                        </m:r>
                      </m:sub>
                    </m:sSub>
                  </m:oMath>
                </a14:m>
                <a:r>
                  <a:rPr lang="en-US" altLang="ja-JP" sz="2200" b="1" dirty="0" smtClean="0">
                    <a:solidFill>
                      <a:schemeClr val="accent2"/>
                    </a:solidFill>
                  </a:rPr>
                  <a:t> (</a:t>
                </a:r>
                <a14:m>
                  <m:oMath xmlns:m="http://schemas.openxmlformats.org/officeDocument/2006/math">
                    <m:sSub>
                      <m:sSubPr>
                        <m:ctrlPr>
                          <a:rPr lang="en-US" altLang="ja-JP" sz="2200" b="1" i="1" dirty="0" smtClean="0">
                            <a:solidFill>
                              <a:schemeClr val="accent2"/>
                            </a:solidFill>
                            <a:latin typeface="Cambria Math" panose="02040503050406030204" pitchFamily="18" charset="0"/>
                          </a:rPr>
                        </m:ctrlPr>
                      </m:sSubPr>
                      <m:e>
                        <m:r>
                          <a:rPr lang="en-US" altLang="ja-JP" sz="2200" b="1" i="1" dirty="0" smtClean="0">
                            <a:solidFill>
                              <a:schemeClr val="accent2"/>
                            </a:solidFill>
                            <a:latin typeface="Cambria Math" panose="02040503050406030204" pitchFamily="18" charset="0"/>
                          </a:rPr>
                          <m:t>𝒔</m:t>
                        </m:r>
                      </m:e>
                      <m:sub>
                        <m:r>
                          <a:rPr lang="en-US" altLang="ja-JP" sz="2200" b="1" i="1" dirty="0" smtClean="0">
                            <a:solidFill>
                              <a:schemeClr val="accent2"/>
                            </a:solidFill>
                            <a:latin typeface="Cambria Math" panose="02040503050406030204" pitchFamily="18" charset="0"/>
                          </a:rPr>
                          <m:t>𝒊</m:t>
                        </m:r>
                      </m:sub>
                    </m:sSub>
                    <m:r>
                      <a:rPr lang="en-US" altLang="ja-JP" sz="2200" b="1" i="1" dirty="0" smtClean="0">
                        <a:solidFill>
                          <a:schemeClr val="accent2"/>
                        </a:solidFill>
                        <a:latin typeface="Cambria Math" panose="02040503050406030204" pitchFamily="18" charset="0"/>
                      </a:rPr>
                      <m:t>.</m:t>
                    </m:r>
                    <m:r>
                      <a:rPr lang="en-US" altLang="ja-JP" sz="2200" b="1" i="1" dirty="0" smtClean="0">
                        <a:solidFill>
                          <a:schemeClr val="accent2"/>
                        </a:solidFill>
                        <a:latin typeface="Cambria Math" panose="02040503050406030204" pitchFamily="18" charset="0"/>
                      </a:rPr>
                      <m:t>𝑫</m:t>
                    </m:r>
                  </m:oMath>
                </a14:m>
                <a:r>
                  <a:rPr lang="en-US" altLang="ja-JP" sz="2200" b="1" dirty="0" smtClean="0">
                    <a:solidFill>
                      <a:schemeClr val="accent2"/>
                    </a:solidFill>
                  </a:rPr>
                  <a:t>):</a:t>
                </a:r>
              </a:p>
              <a:p>
                <a:pPr marL="342900" indent="-342900">
                  <a:lnSpc>
                    <a:spcPts val="3000"/>
                  </a:lnSpc>
                  <a:buFont typeface="Arial" panose="020B0604020202020204" pitchFamily="34" charset="0"/>
                  <a:buChar char="•"/>
                </a:pPr>
                <a:r>
                  <a:rPr lang="en-US" altLang="ja-JP" b="1" dirty="0" smtClean="0">
                    <a:solidFill>
                      <a:schemeClr val="tx1"/>
                    </a:solidFill>
                  </a:rPr>
                  <a:t>Collection of </a:t>
                </a:r>
                <a14:m>
                  <m:oMath xmlns:m="http://schemas.openxmlformats.org/officeDocument/2006/math">
                    <m:d>
                      <m:dPr>
                        <m:begChr m:val="⟨"/>
                        <m:endChr m:val="⟩"/>
                        <m:ctrlPr>
                          <a:rPr lang="en-US" altLang="ja-JP" b="1" i="1" smtClean="0">
                            <a:solidFill>
                              <a:schemeClr val="tx1"/>
                            </a:solidFill>
                            <a:latin typeface="Cambria Math" panose="02040503050406030204" pitchFamily="18" charset="0"/>
                          </a:rPr>
                        </m:ctrlPr>
                      </m:dPr>
                      <m:e>
                        <m:r>
                          <a:rPr lang="en-US" altLang="ja-JP" b="1" i="1" smtClean="0">
                            <a:solidFill>
                              <a:schemeClr val="tx1"/>
                            </a:solidFill>
                            <a:latin typeface="Cambria Math" panose="02040503050406030204" pitchFamily="18" charset="0"/>
                          </a:rPr>
                          <m:t>𝒋</m:t>
                        </m:r>
                        <m:r>
                          <a:rPr lang="en-US" altLang="ja-JP" b="1" i="1" smtClean="0">
                            <a:solidFill>
                              <a:schemeClr val="tx1"/>
                            </a:solidFill>
                            <a:latin typeface="Cambria Math" panose="02040503050406030204" pitchFamily="18" charset="0"/>
                          </a:rPr>
                          <m:t>,</m:t>
                        </m:r>
                        <m:sSub>
                          <m:sSubPr>
                            <m:ctrlPr>
                              <a:rPr lang="en-US" altLang="ja-JP" b="1" i="1" smtClean="0">
                                <a:solidFill>
                                  <a:schemeClr val="tx1"/>
                                </a:solidFill>
                                <a:latin typeface="Cambria Math" panose="02040503050406030204" pitchFamily="18" charset="0"/>
                              </a:rPr>
                            </m:ctrlPr>
                          </m:sSubPr>
                          <m:e>
                            <m:r>
                              <a:rPr lang="en-US" altLang="ja-JP" b="1" i="0" smtClean="0">
                                <a:solidFill>
                                  <a:schemeClr val="tx1"/>
                                </a:solidFill>
                                <a:latin typeface="Cambria Math" panose="02040503050406030204" pitchFamily="18" charset="0"/>
                              </a:rPr>
                              <m:t>𝚫</m:t>
                            </m:r>
                          </m:e>
                          <m:sub>
                            <m:r>
                              <a:rPr lang="en-US" altLang="ja-JP" b="1" i="1" smtClean="0">
                                <a:solidFill>
                                  <a:schemeClr val="tx1"/>
                                </a:solidFill>
                                <a:latin typeface="Cambria Math" panose="02040503050406030204" pitchFamily="18" charset="0"/>
                              </a:rPr>
                              <m:t>𝒊</m:t>
                            </m:r>
                            <m:r>
                              <a:rPr lang="en-US" altLang="ja-JP" b="1" i="1" smtClean="0">
                                <a:solidFill>
                                  <a:schemeClr val="tx1"/>
                                </a:solidFill>
                                <a:latin typeface="Cambria Math" panose="02040503050406030204" pitchFamily="18" charset="0"/>
                              </a:rPr>
                              <m:t>,</m:t>
                            </m:r>
                            <m:r>
                              <a:rPr lang="en-US" altLang="ja-JP" b="1" i="1" smtClean="0">
                                <a:solidFill>
                                  <a:schemeClr val="tx1"/>
                                </a:solidFill>
                                <a:latin typeface="Cambria Math" panose="02040503050406030204" pitchFamily="18" charset="0"/>
                              </a:rPr>
                              <m:t>𝒋</m:t>
                            </m:r>
                          </m:sub>
                        </m:sSub>
                      </m:e>
                    </m:d>
                  </m:oMath>
                </a14:m>
                <a:r>
                  <a:rPr lang="en-US" altLang="ja-JP" b="1" dirty="0" smtClean="0">
                    <a:solidFill>
                      <a:schemeClr val="tx1"/>
                    </a:solidFill>
                  </a:rPr>
                  <a:t> that satisfies </a:t>
                </a:r>
                <a14:m>
                  <m:oMath xmlns:m="http://schemas.openxmlformats.org/officeDocument/2006/math">
                    <m:sSub>
                      <m:sSubPr>
                        <m:ctrlPr>
                          <a:rPr lang="en-US" altLang="ja-JP" b="1" i="1" smtClean="0">
                            <a:solidFill>
                              <a:schemeClr val="tx1"/>
                            </a:solidFill>
                            <a:latin typeface="Cambria Math" panose="02040503050406030204" pitchFamily="18" charset="0"/>
                          </a:rPr>
                        </m:ctrlPr>
                      </m:sSubPr>
                      <m:e>
                        <m:r>
                          <a:rPr lang="en-US" altLang="ja-JP" b="1" i="0" smtClean="0">
                            <a:solidFill>
                              <a:schemeClr val="tx1"/>
                            </a:solidFill>
                            <a:latin typeface="Cambria Math" panose="02040503050406030204" pitchFamily="18" charset="0"/>
                          </a:rPr>
                          <m:t>𝚫</m:t>
                        </m:r>
                      </m:e>
                      <m:sub>
                        <m:r>
                          <a:rPr lang="en-US" altLang="ja-JP" b="1" i="1" smtClean="0">
                            <a:solidFill>
                              <a:schemeClr val="tx1"/>
                            </a:solidFill>
                            <a:latin typeface="Cambria Math" panose="02040503050406030204" pitchFamily="18" charset="0"/>
                          </a:rPr>
                          <m:t>𝒊</m:t>
                        </m:r>
                        <m:r>
                          <a:rPr lang="en-US" altLang="ja-JP" b="1" i="1" smtClean="0">
                            <a:solidFill>
                              <a:schemeClr val="tx1"/>
                            </a:solidFill>
                            <a:latin typeface="Cambria Math" panose="02040503050406030204" pitchFamily="18" charset="0"/>
                          </a:rPr>
                          <m:t>,</m:t>
                        </m:r>
                        <m:r>
                          <a:rPr lang="en-US" altLang="ja-JP" b="1" i="1" smtClean="0">
                            <a:solidFill>
                              <a:schemeClr val="tx1"/>
                            </a:solidFill>
                            <a:latin typeface="Cambria Math" panose="02040503050406030204" pitchFamily="18" charset="0"/>
                          </a:rPr>
                          <m:t>𝒋</m:t>
                        </m:r>
                      </m:sub>
                    </m:sSub>
                    <m:r>
                      <a:rPr lang="en-US" altLang="ja-JP" b="1" i="1" smtClean="0">
                        <a:solidFill>
                          <a:schemeClr val="tx1"/>
                        </a:solidFill>
                        <a:latin typeface="Cambria Math" panose="02040503050406030204" pitchFamily="18" charset="0"/>
                      </a:rPr>
                      <m:t>≤</m:t>
                    </m:r>
                    <m:sSubSup>
                      <m:sSubSupPr>
                        <m:ctrlPr>
                          <a:rPr lang="en-US" altLang="ja-JP" b="1" i="1" smtClean="0">
                            <a:solidFill>
                              <a:schemeClr val="tx1"/>
                            </a:solidFill>
                            <a:latin typeface="Cambria Math" panose="02040503050406030204" pitchFamily="18" charset="0"/>
                          </a:rPr>
                        </m:ctrlPr>
                      </m:sSubSupPr>
                      <m:e>
                        <m:r>
                          <a:rPr lang="en-US" altLang="ja-JP" b="1" i="0" smtClean="0">
                            <a:solidFill>
                              <a:schemeClr val="tx1"/>
                            </a:solidFill>
                            <a:latin typeface="Cambria Math" panose="02040503050406030204" pitchFamily="18" charset="0"/>
                          </a:rPr>
                          <m:t>𝚫</m:t>
                        </m:r>
                      </m:e>
                      <m:sub>
                        <m:r>
                          <a:rPr lang="en-US" altLang="ja-JP" b="1" i="1" smtClean="0">
                            <a:solidFill>
                              <a:schemeClr val="tx1"/>
                            </a:solidFill>
                            <a:latin typeface="Cambria Math" panose="02040503050406030204" pitchFamily="18" charset="0"/>
                          </a:rPr>
                          <m:t>𝒊</m:t>
                        </m:r>
                      </m:sub>
                      <m:sup>
                        <m:r>
                          <a:rPr lang="en-US" altLang="ja-JP" b="1" i="1" smtClean="0">
                            <a:solidFill>
                              <a:schemeClr val="tx1"/>
                            </a:solidFill>
                            <a:latin typeface="Cambria Math" panose="02040503050406030204" pitchFamily="18" charset="0"/>
                          </a:rPr>
                          <m:t>𝒅</m:t>
                        </m:r>
                      </m:sup>
                    </m:sSubSup>
                  </m:oMath>
                </a14:m>
                <a:endParaRPr lang="en-US" altLang="ja-JP" b="1" dirty="0" smtClean="0">
                  <a:solidFill>
                    <a:schemeClr val="tx1"/>
                  </a:solidFill>
                </a:endParaRPr>
              </a:p>
              <a:p>
                <a:pPr marL="342900" indent="-342900">
                  <a:lnSpc>
                    <a:spcPts val="3000"/>
                  </a:lnSpc>
                  <a:buFont typeface="Arial" panose="020B0604020202020204" pitchFamily="34" charset="0"/>
                  <a:buChar char="•"/>
                </a:pP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m:rPr>
                            <m:sty m:val="p"/>
                          </m:rPr>
                          <a:rPr lang="en-US" altLang="ja-JP" b="0" i="0" smtClean="0">
                            <a:solidFill>
                              <a:schemeClr val="tx1"/>
                            </a:solidFill>
                            <a:latin typeface="Cambria Math" panose="02040503050406030204" pitchFamily="18" charset="0"/>
                          </a:rPr>
                          <m:t>Δ</m:t>
                        </m:r>
                      </m:e>
                      <m:sub>
                        <m:r>
                          <a:rPr lang="en-US" altLang="ja-JP" b="0" i="1" smtClean="0">
                            <a:solidFill>
                              <a:schemeClr val="tx1"/>
                            </a:solidFill>
                            <a:latin typeface="Cambria Math" panose="02040503050406030204" pitchFamily="18" charset="0"/>
                          </a:rPr>
                          <m:t>𝑖</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𝑗</m:t>
                        </m:r>
                      </m:sub>
                    </m:sSub>
                  </m:oMath>
                </a14:m>
                <a:r>
                  <a:rPr lang="en-US" altLang="ja-JP" dirty="0" smtClean="0">
                    <a:solidFill>
                      <a:schemeClr val="tx1"/>
                    </a:solidFill>
                  </a:rPr>
                  <a:t> can be updated in </a:t>
                </a:r>
                <a14:m>
                  <m:oMath xmlns:m="http://schemas.openxmlformats.org/officeDocument/2006/math">
                    <m:r>
                      <a:rPr lang="en-US" altLang="ja-JP" b="0" i="1" smtClean="0">
                        <a:solidFill>
                          <a:schemeClr val="tx1"/>
                        </a:solidFill>
                        <a:latin typeface="Cambria Math" panose="02040503050406030204" pitchFamily="18" charset="0"/>
                      </a:rPr>
                      <m:t>𝑂</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1</m:t>
                        </m:r>
                      </m:e>
                    </m:d>
                  </m:oMath>
                </a14:m>
                <a:r>
                  <a:rPr lang="en-US" altLang="ja-JP" dirty="0" smtClean="0">
                    <a:solidFill>
                      <a:schemeClr val="tx1"/>
                    </a:solidFill>
                  </a:rPr>
                  <a:t> time by the inverted index </a:t>
                </a:r>
                <a14:m>
                  <m:oMath xmlns:m="http://schemas.openxmlformats.org/officeDocument/2006/math">
                    <m:r>
                      <a:rPr lang="en-US" altLang="ja-JP" b="0" i="1" smtClean="0">
                        <a:solidFill>
                          <a:schemeClr val="tx1"/>
                        </a:solidFill>
                        <a:latin typeface="Cambria Math" panose="02040503050406030204" pitchFamily="18" charset="0"/>
                      </a:rPr>
                      <m:t>𝐼</m:t>
                    </m:r>
                  </m:oMath>
                </a14:m>
                <a:r>
                  <a:rPr lang="en-US" altLang="ja-JP" dirty="0" smtClean="0">
                    <a:solidFill>
                      <a:schemeClr val="tx1"/>
                    </a:solidFill>
                  </a:rPr>
                  <a:t>.</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28245" y="3028082"/>
                <a:ext cx="6234788" cy="1246495"/>
              </a:xfrm>
              <a:prstGeom prst="rect">
                <a:avLst/>
              </a:prstGeom>
              <a:blipFill>
                <a:blip r:embed="rId5"/>
                <a:stretch>
                  <a:fillRect l="-1271" t="-1961" b="-34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p:cNvGraphicFramePr>
                <a:graphicFrameLocks noGrp="1"/>
              </p:cNvGraphicFramePr>
              <p:nvPr>
                <p:extLst>
                  <p:ext uri="{D42A27DB-BD31-4B8C-83A1-F6EECF244321}">
                    <p14:modId xmlns:p14="http://schemas.microsoft.com/office/powerpoint/2010/main" val="3017913989"/>
                  </p:ext>
                </p:extLst>
              </p:nvPr>
            </p:nvGraphicFramePr>
            <p:xfrm>
              <a:off x="8154967" y="5458300"/>
              <a:ext cx="2592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gridCol w="648000">
                      <a:extLst>
                        <a:ext uri="{9D8B030D-6E8A-4147-A177-3AD203B41FA5}">
                          <a16:colId xmlns:a16="http://schemas.microsoft.com/office/drawing/2014/main" val="710798063"/>
                        </a:ext>
                      </a:extLst>
                    </a:gridCol>
                  </a:tblGrid>
                  <a:tr h="360000">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1,3</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3,2</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5,1</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Choice>
        <mc:Fallback xmlns="">
          <p:graphicFrame>
            <p:nvGraphicFramePr>
              <p:cNvPr id="9" name="表 8"/>
              <p:cNvGraphicFramePr>
                <a:graphicFrameLocks noGrp="1"/>
              </p:cNvGraphicFramePr>
              <p:nvPr>
                <p:extLst>
                  <p:ext uri="{D42A27DB-BD31-4B8C-83A1-F6EECF244321}">
                    <p14:modId xmlns:p14="http://schemas.microsoft.com/office/powerpoint/2010/main" val="3017913989"/>
                  </p:ext>
                </p:extLst>
              </p:nvPr>
            </p:nvGraphicFramePr>
            <p:xfrm>
              <a:off x="8154967" y="5458300"/>
              <a:ext cx="2592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xmlns:a14="http://schemas.microsoft.com/office/drawing/2010/main" xmlns="" val="3984618854"/>
                        </a:ext>
                      </a:extLst>
                    </a:gridCol>
                    <a:gridCol w="648000">
                      <a:extLst>
                        <a:ext uri="{9D8B030D-6E8A-4147-A177-3AD203B41FA5}">
                          <a16:colId xmlns:a16="http://schemas.microsoft.com/office/drawing/2014/main" xmlns:a14="http://schemas.microsoft.com/office/drawing/2010/main" xmlns="" val="367943675"/>
                        </a:ext>
                      </a:extLst>
                    </a:gridCol>
                    <a:gridCol w="648000">
                      <a:extLst>
                        <a:ext uri="{9D8B030D-6E8A-4147-A177-3AD203B41FA5}">
                          <a16:colId xmlns:a16="http://schemas.microsoft.com/office/drawing/2014/main" xmlns:a14="http://schemas.microsoft.com/office/drawing/2010/main" xmlns="" val="1048990661"/>
                        </a:ext>
                      </a:extLst>
                    </a:gridCol>
                    <a:gridCol w="648000">
                      <a:extLst>
                        <a:ext uri="{9D8B030D-6E8A-4147-A177-3AD203B41FA5}">
                          <a16:colId xmlns:a16="http://schemas.microsoft.com/office/drawing/2014/main" xmlns:a14="http://schemas.microsoft.com/office/drawing/2010/main" xmlns="" val="710798063"/>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935" t="-6667" r="-300935" b="-11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101887" t="-6667" r="-203774" b="-11667"/>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302830" t="-6667" r="-2830" b="-11667"/>
                          </a:stretch>
                        </a:blipFill>
                      </a:tcPr>
                    </a:tc>
                    <a:extLst>
                      <a:ext uri="{0D108BD9-81ED-4DB2-BD59-A6C34878D82A}">
                        <a16:rowId xmlns:a16="http://schemas.microsoft.com/office/drawing/2014/main" xmlns:a14="http://schemas.microsoft.com/office/drawing/2010/main" xmlns="" val="38652336"/>
                      </a:ext>
                    </a:extLst>
                  </a:tr>
                </a:tbl>
              </a:graphicData>
            </a:graphic>
          </p:graphicFrame>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7391328" y="5458300"/>
                <a:ext cx="707923"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391328" y="5458300"/>
                <a:ext cx="707923" cy="369397"/>
              </a:xfrm>
              <a:prstGeom prst="rect">
                <a:avLst/>
              </a:prstGeom>
              <a:blipFill rotWithShape="0">
                <a:blip r:embed="rId7"/>
                <a:stretch>
                  <a:fillRect b="-3279"/>
                </a:stretch>
              </a:blipFill>
            </p:spPr>
            <p:txBody>
              <a:bodyPr/>
              <a:lstStyle/>
              <a:p>
                <a:r>
                  <a:rPr lang="ja-JP" altLang="en-US">
                    <a:noFill/>
                  </a:rPr>
                  <a:t> </a:t>
                </a:r>
              </a:p>
            </p:txBody>
          </p:sp>
        </mc:Fallback>
      </mc:AlternateContent>
      <p:sp>
        <p:nvSpPr>
          <p:cNvPr id="11" name="右矢印 10"/>
          <p:cNvSpPr/>
          <p:nvPr/>
        </p:nvSpPr>
        <p:spPr>
          <a:xfrm>
            <a:off x="8154967" y="5865377"/>
            <a:ext cx="2592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328244" y="4424068"/>
            <a:ext cx="6300000" cy="1980000"/>
          </a:xfrm>
          <a:prstGeom prst="roundRect">
            <a:avLst>
              <a:gd name="adj" fmla="val 50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p:cNvSpPr txBox="1"/>
              <p:nvPr/>
            </p:nvSpPr>
            <p:spPr>
              <a:xfrm>
                <a:off x="409419" y="4460235"/>
                <a:ext cx="6153613" cy="1887696"/>
              </a:xfrm>
              <a:prstGeom prst="rect">
                <a:avLst/>
              </a:prstGeom>
              <a:noFill/>
            </p:spPr>
            <p:txBody>
              <a:bodyPr wrap="square" rtlCol="0">
                <a:spAutoFit/>
              </a:bodyPr>
              <a:lstStyle/>
              <a:p>
                <a:pPr>
                  <a:lnSpc>
                    <a:spcPts val="2800"/>
                  </a:lnSpc>
                </a:pPr>
                <a:r>
                  <a:rPr lang="en-US" altLang="ja-JP" sz="2200" b="1" dirty="0" smtClean="0">
                    <a:solidFill>
                      <a:srgbClr val="002060"/>
                    </a:solidFill>
                  </a:rPr>
                  <a:t>Corollary:</a:t>
                </a:r>
              </a:p>
              <a:p>
                <a:pPr marL="342900" indent="-342900">
                  <a:lnSpc>
                    <a:spcPts val="2800"/>
                  </a:lnSpc>
                  <a:buFont typeface="Arial" panose="020B0604020202020204" pitchFamily="34" charset="0"/>
                  <a:buChar char="•"/>
                </a:pPr>
                <a:r>
                  <a:rPr lang="en-US" altLang="ja-JP" i="1" dirty="0" smtClean="0"/>
                  <a:t>If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&gt;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𝜏</m:t>
                        </m:r>
                      </m:e>
                    </m:d>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e>
                    </m:d>
                  </m:oMath>
                </a14:m>
                <a:r>
                  <a:rPr lang="en-US" altLang="ja-JP" i="1" dirty="0" smtClean="0"/>
                  <a:t>, we have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𝜏</m:t>
                    </m:r>
                  </m:oMath>
                </a14:m>
                <a:r>
                  <a:rPr lang="en-US" altLang="ja-JP" i="1" dirty="0" smtClean="0"/>
                  <a:t>.</a:t>
                </a:r>
              </a:p>
              <a:p>
                <a:pPr marL="342900" indent="-342900">
                  <a:lnSpc>
                    <a:spcPts val="2800"/>
                  </a:lnSpc>
                  <a:buFont typeface="Arial" panose="020B0604020202020204" pitchFamily="34" charset="0"/>
                  <a:buChar char="•"/>
                </a:pPr>
                <a:r>
                  <a:rPr lang="en-US" altLang="ja-JP" b="1" dirty="0"/>
                  <a:t>If we set </a:t>
                </a:r>
                <a14:m>
                  <m:oMath xmlns:m="http://schemas.openxmlformats.org/officeDocument/2006/math">
                    <m:sSubSup>
                      <m:sSubSupPr>
                        <m:ctrlPr>
                          <a:rPr lang="en-US" altLang="ja-JP" b="1" i="1">
                            <a:latin typeface="Cambria Math" panose="02040503050406030204" pitchFamily="18" charset="0"/>
                          </a:rPr>
                        </m:ctrlPr>
                      </m:sSubSupPr>
                      <m:e>
                        <m:r>
                          <a:rPr lang="en-US" altLang="ja-JP" b="1" i="0">
                            <a:latin typeface="Cambria Math" panose="02040503050406030204" pitchFamily="18" charset="0"/>
                          </a:rPr>
                          <m:t>𝚫</m:t>
                        </m:r>
                      </m:e>
                      <m:sub>
                        <m:r>
                          <a:rPr lang="en-US" altLang="ja-JP" b="1" i="1">
                            <a:latin typeface="Cambria Math" panose="02040503050406030204" pitchFamily="18" charset="0"/>
                          </a:rPr>
                          <m:t>𝒊</m:t>
                        </m:r>
                      </m:sub>
                      <m:sup>
                        <m:r>
                          <a:rPr lang="en-US" altLang="ja-JP" b="1" i="1">
                            <a:latin typeface="Cambria Math" panose="02040503050406030204" pitchFamily="18" charset="0"/>
                          </a:rPr>
                          <m:t>𝒅</m:t>
                        </m:r>
                      </m:sup>
                    </m:sSubSup>
                  </m:oMath>
                </a14:m>
                <a:r>
                  <a:rPr lang="en-US" altLang="ja-JP" b="1" dirty="0"/>
                  <a:t> optimally</a:t>
                </a:r>
                <a:r>
                  <a:rPr lang="en-US" altLang="ja-JP" dirty="0" smtClean="0"/>
                  <a:t>,</a:t>
                </a:r>
              </a:p>
              <a:p>
                <a:pPr marL="800100" lvl="1" indent="-342900">
                  <a:lnSpc>
                    <a:spcPts val="2800"/>
                  </a:lnSpc>
                  <a:buFont typeface="Wingdings" panose="05000000000000000000" pitchFamily="2" charset="2"/>
                  <a:buChar char="ü"/>
                </a:pPr>
                <a:r>
                  <a:rPr lang="en-US" altLang="ja-JP" sz="1600" dirty="0" smtClean="0"/>
                  <a:t>We can update the </a:t>
                </a:r>
                <a:r>
                  <a:rPr lang="en-US" altLang="ja-JP" sz="1600" i="1" dirty="0" smtClean="0">
                    <a:latin typeface="Times New Roman" panose="02020603050405020304" pitchFamily="18" charset="0"/>
                    <a:cs typeface="Times New Roman" panose="02020603050405020304" pitchFamily="18" charset="0"/>
                  </a:rPr>
                  <a:t>k</a:t>
                </a:r>
                <a:r>
                  <a:rPr lang="en-US" altLang="ja-JP" sz="1600" dirty="0" smtClean="0"/>
                  <a:t>NN of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oMath>
                </a14:m>
                <a:r>
                  <a:rPr lang="en-US" altLang="ja-JP" sz="1600" dirty="0" smtClean="0"/>
                  <a:t> only by scanning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𝐷</m:t>
                    </m:r>
                  </m:oMath>
                </a14:m>
                <a:r>
                  <a:rPr lang="en-US" altLang="ja-JP" sz="1600" dirty="0" smtClean="0"/>
                  <a:t>.</a:t>
                </a:r>
                <a:endParaRPr lang="en-US" altLang="ja-JP" sz="1600" dirty="0"/>
              </a:p>
              <a:p>
                <a:pPr marL="800100" lvl="1" indent="-342900">
                  <a:lnSpc>
                    <a:spcPts val="2800"/>
                  </a:lnSpc>
                  <a:buFont typeface="Wingdings" panose="05000000000000000000" pitchFamily="2" charset="2"/>
                  <a:buChar char="ü"/>
                </a:pPr>
                <a:r>
                  <a:rPr lang="en-US" altLang="ja-JP" sz="1600" dirty="0" smtClean="0"/>
                  <a:t>We can ignore all non-indexed sets for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oMath>
                </a14:m>
                <a:r>
                  <a:rPr lang="en-US" altLang="ja-JP" dirty="0" smtClean="0"/>
                  <a:t>.</a:t>
                </a: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09419" y="4460235"/>
                <a:ext cx="6153613" cy="1887696"/>
              </a:xfrm>
              <a:prstGeom prst="rect">
                <a:avLst/>
              </a:prstGeom>
              <a:blipFill>
                <a:blip r:embed="rId8"/>
                <a:stretch>
                  <a:fillRect l="-1287" t="-2265" b="-25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516690" y="6009377"/>
                <a:ext cx="3436375" cy="338554"/>
              </a:xfrm>
              <a:prstGeom prst="rect">
                <a:avLst/>
              </a:prstGeom>
              <a:noFill/>
            </p:spPr>
            <p:txBody>
              <a:bodyPr wrap="square" rtlCol="0">
                <a:spAutoFit/>
              </a:bodyPr>
              <a:lstStyle/>
              <a:p>
                <a:r>
                  <a:rPr kumimoji="1" lang="en-US" altLang="ja-JP" sz="1600" dirty="0" smtClean="0"/>
                  <a:t>The operation </a:t>
                </a:r>
                <a:r>
                  <a:rPr lang="en-US" altLang="ja-JP" sz="1600" dirty="0" smtClean="0"/>
                  <a:t>of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t>NN update for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516690" y="6009377"/>
                <a:ext cx="3436375" cy="338554"/>
              </a:xfrm>
              <a:prstGeom prst="rect">
                <a:avLst/>
              </a:prstGeom>
              <a:blipFill rotWithShape="0">
                <a:blip r:embed="rId9"/>
                <a:stretch>
                  <a:fillRect l="-887" t="-7273"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角丸四角形吹き出し 2"/>
              <p:cNvSpPr/>
              <p:nvPr/>
            </p:nvSpPr>
            <p:spPr>
              <a:xfrm>
                <a:off x="7020967" y="3609839"/>
                <a:ext cx="4860000" cy="1440000"/>
              </a:xfrm>
              <a:prstGeom prst="wedgeRoundRectCallout">
                <a:avLst>
                  <a:gd name="adj1" fmla="val -62634"/>
                  <a:gd name="adj2" fmla="val 34308"/>
                  <a:gd name="adj3" fmla="val 16667"/>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kumimoji="1" lang="en-US" altLang="ja-JP" sz="2000" b="1" dirty="0" smtClean="0">
                    <a:solidFill>
                      <a:schemeClr val="tx1"/>
                    </a:solidFill>
                  </a:rPr>
                  <a:t>Rationale:</a:t>
                </a:r>
              </a:p>
              <a:p>
                <a:pPr>
                  <a:lnSpc>
                    <a:spcPts val="3000"/>
                  </a:lnSpc>
                </a:pPr>
                <a:r>
                  <a:rPr lang="en-US" altLang="ja-JP" dirty="0" smtClean="0">
                    <a:solidFill>
                      <a:schemeClr val="tx1"/>
                    </a:solidFill>
                  </a:rPr>
                  <a:t>If </a:t>
                </a:r>
                <a14:m>
                  <m:oMath xmlns:m="http://schemas.openxmlformats.org/officeDocument/2006/math">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𝑠</m:t>
                        </m:r>
                      </m:e>
                      <m:sub>
                        <m:r>
                          <a:rPr lang="en-US" altLang="ja-JP" i="1">
                            <a:solidFill>
                              <a:schemeClr val="tx1"/>
                            </a:solidFill>
                            <a:latin typeface="Cambria Math" panose="02040503050406030204" pitchFamily="18" charset="0"/>
                          </a:rPr>
                          <m:t>𝑖</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𝑠</m:t>
                        </m:r>
                      </m:e>
                      <m:sub>
                        <m:r>
                          <a:rPr lang="en-US" altLang="ja-JP" i="1">
                            <a:solidFill>
                              <a:schemeClr val="tx1"/>
                            </a:solidFill>
                            <a:latin typeface="Cambria Math" panose="02040503050406030204" pitchFamily="18" charset="0"/>
                          </a:rPr>
                          <m:t>𝑗</m:t>
                        </m:r>
                      </m:sub>
                    </m:sSub>
                    <m:r>
                      <a:rPr lang="en-US" altLang="ja-JP" i="1">
                        <a:solidFill>
                          <a:schemeClr val="tx1"/>
                        </a:solidFill>
                        <a:latin typeface="Cambria Math" panose="02040503050406030204" pitchFamily="18" charset="0"/>
                      </a:rPr>
                      <m:t>|</m:t>
                    </m:r>
                  </m:oMath>
                </a14:m>
                <a:r>
                  <a:rPr lang="en-US" altLang="ja-JP" dirty="0">
                    <a:solidFill>
                      <a:schemeClr val="tx1"/>
                    </a:solidFill>
                  </a:rPr>
                  <a:t> </a:t>
                </a:r>
                <a:r>
                  <a:rPr lang="en-US" altLang="ja-JP" dirty="0" smtClean="0">
                    <a:solidFill>
                      <a:schemeClr val="tx1"/>
                    </a:solidFill>
                  </a:rPr>
                  <a:t>is large,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𝑠</m:t>
                        </m:r>
                      </m:e>
                      <m:sub>
                        <m:r>
                          <a:rPr lang="en-US" altLang="ja-JP" b="0" i="1" smtClean="0">
                            <a:solidFill>
                              <a:schemeClr val="tx1"/>
                            </a:solidFill>
                            <a:latin typeface="Cambria Math" panose="02040503050406030204" pitchFamily="18" charset="0"/>
                          </a:rPr>
                          <m:t>𝑗</m:t>
                        </m:r>
                      </m:sub>
                    </m:sSub>
                  </m:oMath>
                </a14:m>
                <a:r>
                  <a:rPr kumimoji="1" lang="en-US" altLang="ja-JP" dirty="0" smtClean="0">
                    <a:solidFill>
                      <a:schemeClr val="tx1"/>
                    </a:solidFill>
                  </a:rPr>
                  <a:t> cannot be the </a:t>
                </a:r>
                <a:r>
                  <a:rPr kumimoji="1" lang="en-US" altLang="ja-JP" i="1" dirty="0" smtClean="0">
                    <a:solidFill>
                      <a:schemeClr val="tx1"/>
                    </a:solidFill>
                    <a:latin typeface="Times New Roman" panose="02020603050405020304" pitchFamily="18" charset="0"/>
                    <a:cs typeface="Times New Roman" panose="02020603050405020304" pitchFamily="18" charset="0"/>
                  </a:rPr>
                  <a:t>k</a:t>
                </a:r>
                <a:r>
                  <a:rPr kumimoji="1" lang="en-US" altLang="ja-JP" dirty="0" smtClean="0">
                    <a:solidFill>
                      <a:schemeClr val="tx1"/>
                    </a:solidFill>
                  </a:rPr>
                  <a:t>NN of </a:t>
                </a:r>
                <a14:m>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𝑖</m:t>
                        </m:r>
                      </m:sub>
                    </m:sSub>
                  </m:oMath>
                </a14:m>
                <a:r>
                  <a:rPr kumimoji="1" lang="en-US" altLang="ja-JP" dirty="0" smtClean="0">
                    <a:solidFill>
                      <a:schemeClr val="tx1"/>
                    </a:solidFill>
                  </a:rPr>
                  <a:t>.</a:t>
                </a:r>
              </a:p>
              <a:p>
                <a:pPr>
                  <a:lnSpc>
                    <a:spcPts val="3000"/>
                  </a:lnSpc>
                </a:pPr>
                <a:r>
                  <a:rPr kumimoji="1" lang="en-US" altLang="ja-JP" dirty="0" smtClean="0">
                    <a:solidFill>
                      <a:schemeClr val="tx1"/>
                    </a:solidFill>
                  </a:rPr>
                  <a:t>-&gt; Index sets with small differences</a:t>
                </a:r>
                <a:endParaRPr kumimoji="1" lang="ja-JP" altLang="en-US" dirty="0">
                  <a:solidFill>
                    <a:schemeClr val="tx1"/>
                  </a:solidFill>
                </a:endParaRPr>
              </a:p>
            </p:txBody>
          </p:sp>
        </mc:Choice>
        <mc:Fallback xmlns="">
          <p:sp>
            <p:nvSpPr>
              <p:cNvPr id="3" name="角丸四角形吹き出し 2"/>
              <p:cNvSpPr>
                <a:spLocks noRot="1" noChangeAspect="1" noMove="1" noResize="1" noEditPoints="1" noAdjustHandles="1" noChangeArrowheads="1" noChangeShapeType="1" noTextEdit="1"/>
              </p:cNvSpPr>
              <p:nvPr/>
            </p:nvSpPr>
            <p:spPr>
              <a:xfrm>
                <a:off x="7020967" y="3609839"/>
                <a:ext cx="4860000" cy="1440000"/>
              </a:xfrm>
              <a:prstGeom prst="wedgeRoundRectCallout">
                <a:avLst>
                  <a:gd name="adj1" fmla="val -62634"/>
                  <a:gd name="adj2" fmla="val 34308"/>
                  <a:gd name="adj3" fmla="val 16667"/>
                </a:avLst>
              </a:prstGeom>
              <a:blipFill>
                <a:blip r:embed="rId10"/>
                <a:stretch>
                  <a:fillRect/>
                </a:stretch>
              </a:blipFill>
              <a:ln>
                <a:solidFill>
                  <a:srgbClr val="002060"/>
                </a:solidFill>
              </a:ln>
            </p:spPr>
            <p:txBody>
              <a:bodyPr/>
              <a:lstStyle/>
              <a:p>
                <a:r>
                  <a:rPr lang="ja-JP" altLang="en-US">
                    <a:noFill/>
                  </a:rPr>
                  <a:t> </a:t>
                </a:r>
              </a:p>
            </p:txBody>
          </p:sp>
        </mc:Fallback>
      </mc:AlternateContent>
    </p:spTree>
    <p:extLst>
      <p:ext uri="{BB962C8B-B14F-4D97-AF65-F5344CB8AC3E}">
        <p14:creationId xmlns:p14="http://schemas.microsoft.com/office/powerpoint/2010/main" val="4240100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LI-DSN-Join</a:t>
            </a:r>
            <a:r>
              <a:rPr lang="en-US" altLang="ja-JP" sz="2400" dirty="0"/>
              <a:t>: </a:t>
            </a:r>
            <a:r>
              <a:rPr lang="en-US" altLang="ja-JP" sz="2400" dirty="0" smtClean="0"/>
              <a:t>overview</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328362" y="1018596"/>
                <a:ext cx="6610917" cy="3170099"/>
              </a:xfrm>
              <a:prstGeom prst="rect">
                <a:avLst/>
              </a:prstGeom>
              <a:noFill/>
            </p:spPr>
            <p:txBody>
              <a:bodyPr wrap="square" rtlCol="0">
                <a:spAutoFit/>
              </a:bodyPr>
              <a:lstStyle/>
              <a:p>
                <a:pPr>
                  <a:lnSpc>
                    <a:spcPts val="3000"/>
                  </a:lnSpc>
                </a:pPr>
                <a:r>
                  <a:rPr lang="en-US" altLang="ja-JP" sz="2200" dirty="0" smtClean="0"/>
                  <a:t>When a set </a:t>
                </a:r>
                <a14:m>
                  <m:oMath xmlns:m="http://schemas.openxmlformats.org/officeDocument/2006/math">
                    <m:r>
                      <a:rPr lang="en-US" altLang="ja-JP" sz="2200" b="0" i="1" smtClean="0">
                        <a:latin typeface="Cambria Math" panose="02040503050406030204" pitchFamily="18" charset="0"/>
                      </a:rPr>
                      <m:t>𝑠</m:t>
                    </m:r>
                  </m:oMath>
                </a14:m>
                <a:r>
                  <a:rPr lang="en-US" altLang="ja-JP" sz="2200" dirty="0" smtClean="0"/>
                  <a:t> has a new element </a:t>
                </a:r>
                <a14:m>
                  <m:oMath xmlns:m="http://schemas.openxmlformats.org/officeDocument/2006/math">
                    <m:r>
                      <a:rPr lang="en-US" altLang="ja-JP" sz="2200" b="0" i="1" smtClean="0">
                        <a:latin typeface="Cambria Math" panose="02040503050406030204" pitchFamily="18" charset="0"/>
                      </a:rPr>
                      <m:t>𝑒</m:t>
                    </m:r>
                  </m:oMath>
                </a14:m>
                <a:r>
                  <a:rPr lang="en-US" altLang="ja-JP" sz="2200" dirty="0" smtClean="0"/>
                  <a:t>,</a:t>
                </a:r>
              </a:p>
              <a:p>
                <a:pPr marL="457200" indent="-457200">
                  <a:lnSpc>
                    <a:spcPts val="3000"/>
                  </a:lnSpc>
                  <a:buFont typeface="+mj-lt"/>
                  <a:buAutoNum type="arabicPeriod"/>
                </a:pPr>
                <a:endParaRPr lang="en-US" altLang="ja-JP" sz="2200" b="1" dirty="0"/>
              </a:p>
              <a:p>
                <a:pPr marL="457200" indent="-457200">
                  <a:lnSpc>
                    <a:spcPts val="3000"/>
                  </a:lnSpc>
                  <a:buFont typeface="+mj-lt"/>
                  <a:buAutoNum type="arabicPeriod"/>
                </a:pPr>
                <a:r>
                  <a:rPr lang="en-US" altLang="ja-JP" sz="2200" b="1" dirty="0" smtClean="0"/>
                  <a:t>Index update:</a:t>
                </a:r>
              </a:p>
              <a:p>
                <a:pPr marL="285750" indent="-285750">
                  <a:lnSpc>
                    <a:spcPts val="3000"/>
                  </a:lnSpc>
                  <a:buFont typeface="Arial" panose="020B0604020202020204" pitchFamily="34" charset="0"/>
                  <a:buChar char="•"/>
                </a:pPr>
                <a:r>
                  <a:rPr lang="en-US" altLang="ja-JP" dirty="0" smtClean="0"/>
                  <a:t>Update inverted index, reverse </a:t>
                </a:r>
                <a:r>
                  <a:rPr lang="en-US" altLang="ja-JP" i="1" dirty="0" smtClean="0">
                    <a:latin typeface="Times New Roman" panose="02020603050405020304" pitchFamily="18" charset="0"/>
                    <a:cs typeface="Times New Roman" panose="02020603050405020304" pitchFamily="18" charset="0"/>
                  </a:rPr>
                  <a:t>k</a:t>
                </a:r>
                <a:r>
                  <a:rPr lang="en-US" altLang="ja-JP" dirty="0" smtClean="0"/>
                  <a:t>NN lists, and local-indexes.</a:t>
                </a:r>
              </a:p>
              <a:p>
                <a:pPr>
                  <a:lnSpc>
                    <a:spcPts val="3000"/>
                  </a:lnSpc>
                </a:pPr>
                <a:endParaRPr lang="en-US" altLang="ja-JP" dirty="0"/>
              </a:p>
              <a:p>
                <a:pPr marL="342900" indent="-342900">
                  <a:lnSpc>
                    <a:spcPts val="3000"/>
                  </a:lnSpc>
                  <a:buFont typeface="+mj-lt"/>
                  <a:buAutoNum type="arabicPeriod" startAt="2"/>
                </a:pPr>
                <a:r>
                  <a:rPr lang="en-US" altLang="ja-JP" sz="2200" b="1" dirty="0" smtClean="0"/>
                  <a:t>Join result update:</a:t>
                </a:r>
              </a:p>
              <a:p>
                <a:pPr marL="285750" indent="-285750">
                  <a:lnSpc>
                    <a:spcPts val="3000"/>
                  </a:lnSpc>
                  <a:buFont typeface="Arial" panose="020B0604020202020204" pitchFamily="34" charset="0"/>
                  <a:buChar char="•"/>
                </a:pPr>
                <a:r>
                  <a:rPr lang="en-US" altLang="ja-JP" dirty="0" smtClean="0"/>
                  <a:t>Scan the corresponding local-indexes</a:t>
                </a:r>
              </a:p>
              <a:p>
                <a:pPr marL="285750" indent="-285750">
                  <a:lnSpc>
                    <a:spcPts val="3000"/>
                  </a:lnSpc>
                  <a:buFont typeface="Arial" panose="020B0604020202020204" pitchFamily="34" charset="0"/>
                  <a:buChar char="•"/>
                </a:pPr>
                <a:r>
                  <a:rPr lang="en-US" altLang="ja-JP" dirty="0" smtClean="0"/>
                  <a:t>(If necessary,) scan the inverted index </a:t>
                </a:r>
                <a:endParaRPr lang="en-US" altLang="ja-JP"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362" y="1018596"/>
                <a:ext cx="6610917" cy="3170099"/>
              </a:xfrm>
              <a:prstGeom prst="rect">
                <a:avLst/>
              </a:prstGeom>
              <a:blipFill>
                <a:blip r:embed="rId3"/>
                <a:stretch>
                  <a:fillRect l="-1568" t="-769" b="-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7058865" y="2289812"/>
                <a:ext cx="396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bIns="108000" rtlCol="0" anchor="ctr"/>
              <a:lstStyle/>
              <a:p>
                <a:pPr algn="ctr"/>
                <a14:m>
                  <m:oMathPara xmlns:m="http://schemas.openxmlformats.org/officeDocument/2006/math">
                    <m:oMathParaPr>
                      <m:jc m:val="center"/>
                    </m:oMathParaPr>
                    <m:oMath xmlns:m="http://schemas.openxmlformats.org/officeDocument/2006/math">
                      <m:r>
                        <a:rPr kumimoji="1" lang="en-US" altLang="ja-JP" b="0" i="1" smtClean="0">
                          <a:solidFill>
                            <a:schemeClr val="tx1"/>
                          </a:solidFill>
                          <a:latin typeface="Cambria Math" panose="02040503050406030204" pitchFamily="18" charset="0"/>
                        </a:rPr>
                        <m:t>𝑒</m:t>
                      </m:r>
                    </m:oMath>
                  </m:oMathPara>
                </a14:m>
                <a:endParaRPr kumimoji="1" lang="ja-JP" altLang="en-US"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7058865" y="2289812"/>
                <a:ext cx="396000" cy="36000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cxnSp>
        <p:nvCxnSpPr>
          <p:cNvPr id="9" name="直線矢印コネクタ 8"/>
          <p:cNvCxnSpPr>
            <a:stCxn id="8" idx="3"/>
          </p:cNvCxnSpPr>
          <p:nvPr/>
        </p:nvCxnSpPr>
        <p:spPr>
          <a:xfrm>
            <a:off x="7454865" y="2469812"/>
            <a:ext cx="39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正方形/長方形 9"/>
              <p:cNvSpPr/>
              <p:nvPr/>
            </p:nvSpPr>
            <p:spPr>
              <a:xfrm>
                <a:off x="7905137" y="2289812"/>
                <a:ext cx="1224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bIns="108000" rtlCol="0" anchor="ctr"/>
              <a:lstStyle/>
              <a:p>
                <a:pPr algn="ctr"/>
                <a14:m>
                  <m:oMathPara xmlns:m="http://schemas.openxmlformats.org/officeDocument/2006/math">
                    <m:oMathParaPr>
                      <m:jc m:val="left"/>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3</m:t>
                          </m:r>
                        </m:sub>
                      </m:sSub>
                      <m:r>
                        <a:rPr kumimoji="1" lang="en-US" altLang="ja-JP" b="0" i="1" smtClean="0">
                          <a:solidFill>
                            <a:schemeClr val="tx1"/>
                          </a:solidFill>
                          <a:latin typeface="Cambria Math" panose="02040503050406030204" pitchFamily="18" charset="0"/>
                        </a:rPr>
                        <m:t>,…,</m:t>
                      </m:r>
                      <m:r>
                        <a:rPr kumimoji="1" lang="en-US" altLang="ja-JP" b="1" i="1" smtClean="0">
                          <a:solidFill>
                            <a:srgbClr val="FF0000"/>
                          </a:solidFill>
                          <a:latin typeface="Cambria Math" panose="02040503050406030204" pitchFamily="18" charset="0"/>
                        </a:rPr>
                        <m:t>𝒔</m:t>
                      </m:r>
                    </m:oMath>
                  </m:oMathPara>
                </a14:m>
                <a:endParaRPr kumimoji="1" lang="ja-JP" altLang="en-US" b="1" dirty="0">
                  <a:solidFill>
                    <a:srgbClr val="FF0000"/>
                  </a:solidFill>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7905137" y="2289812"/>
                <a:ext cx="1224000" cy="36000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058865" y="1885233"/>
                <a:ext cx="1972295" cy="338554"/>
              </a:xfrm>
              <a:prstGeom prst="rect">
                <a:avLst/>
              </a:prstGeom>
              <a:noFill/>
            </p:spPr>
            <p:txBody>
              <a:bodyPr wrap="square" rtlCol="0">
                <a:spAutoFit/>
              </a:bodyPr>
              <a:lstStyle/>
              <a:p>
                <a:pPr algn="ctr"/>
                <a:r>
                  <a:rPr kumimoji="1" lang="en-US" altLang="ja-JP" sz="1600" dirty="0" smtClean="0"/>
                  <a:t>Postings list </a:t>
                </a:r>
                <a14:m>
                  <m:oMath xmlns:m="http://schemas.openxmlformats.org/officeDocument/2006/math">
                    <m:r>
                      <a:rPr kumimoji="1" lang="en-US" altLang="ja-JP" sz="1600" b="0" i="1" smtClean="0">
                        <a:latin typeface="Cambria Math" panose="02040503050406030204" pitchFamily="18" charset="0"/>
                      </a:rPr>
                      <m:t>𝐼</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𝑒</m:t>
                        </m:r>
                      </m:e>
                    </m:d>
                  </m:oMath>
                </a14:m>
                <a:endParaRPr kumimoji="1" lang="ja-JP" altLang="en-US" sz="16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058865" y="1885233"/>
                <a:ext cx="1972295" cy="338554"/>
              </a:xfrm>
              <a:prstGeom prst="rect">
                <a:avLst/>
              </a:prstGeom>
              <a:blipFill>
                <a:blip r:embed="rId6"/>
                <a:stretch>
                  <a:fillRect t="-7143"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表 14"/>
              <p:cNvGraphicFramePr>
                <a:graphicFrameLocks noGrp="1"/>
              </p:cNvGraphicFramePr>
              <p:nvPr>
                <p:extLst>
                  <p:ext uri="{D42A27DB-BD31-4B8C-83A1-F6EECF244321}">
                    <p14:modId xmlns:p14="http://schemas.microsoft.com/office/powerpoint/2010/main" val="677903995"/>
                  </p:ext>
                </p:extLst>
              </p:nvPr>
            </p:nvGraphicFramePr>
            <p:xfrm>
              <a:off x="9569715" y="2293624"/>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rgbClr val="FF0000"/>
                                        </a:solidFill>
                                        <a:latin typeface="Cambria Math" panose="02040503050406030204" pitchFamily="18" charset="0"/>
                                      </a:rPr>
                                    </m:ctrlPr>
                                  </m:dPr>
                                  <m:e>
                                    <m:r>
                                      <a:rPr kumimoji="1" lang="en-US" altLang="ja-JP" sz="1600" b="0" i="1" smtClean="0">
                                        <a:solidFill>
                                          <a:srgbClr val="FF0000"/>
                                        </a:solidFill>
                                        <a:latin typeface="Cambria Math" panose="02040503050406030204" pitchFamily="18" charset="0"/>
                                      </a:rPr>
                                      <m:t>1,3</m:t>
                                    </m:r>
                                  </m:e>
                                </m:d>
                              </m:oMath>
                            </m:oMathPara>
                          </a14:m>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rgbClr val="FF0000"/>
                                        </a:solidFill>
                                        <a:latin typeface="Cambria Math" panose="02040503050406030204" pitchFamily="18" charset="0"/>
                                      </a:rPr>
                                    </m:ctrlPr>
                                  </m:dPr>
                                  <m:e>
                                    <m:r>
                                      <a:rPr kumimoji="1" lang="en-US" altLang="ja-JP" sz="1600" b="0" i="1" smtClean="0">
                                        <a:solidFill>
                                          <a:srgbClr val="FF0000"/>
                                        </a:solidFill>
                                        <a:latin typeface="Cambria Math" panose="02040503050406030204" pitchFamily="18" charset="0"/>
                                      </a:rPr>
                                      <m:t>3,2</m:t>
                                    </m:r>
                                  </m:e>
                                </m:d>
                              </m:oMath>
                            </m:oMathPara>
                          </a14:m>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Choice>
        <mc:Fallback xmlns="">
          <p:graphicFrame>
            <p:nvGraphicFramePr>
              <p:cNvPr id="15" name="表 14"/>
              <p:cNvGraphicFramePr>
                <a:graphicFrameLocks noGrp="1"/>
              </p:cNvGraphicFramePr>
              <p:nvPr>
                <p:extLst>
                  <p:ext uri="{D42A27DB-BD31-4B8C-83A1-F6EECF244321}">
                    <p14:modId xmlns:p14="http://schemas.microsoft.com/office/powerpoint/2010/main" val="677903995"/>
                  </p:ext>
                </p:extLst>
              </p:nvPr>
            </p:nvGraphicFramePr>
            <p:xfrm>
              <a:off x="9569715" y="2293624"/>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35" t="-6667" r="-200935" b="-11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887" t="-6667" r="-102830" b="-11667"/>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0187754" y="1875753"/>
                <a:ext cx="707923"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0187754" y="1875753"/>
                <a:ext cx="707923" cy="369397"/>
              </a:xfrm>
              <a:prstGeom prst="rect">
                <a:avLst/>
              </a:prstGeom>
              <a:blipFill>
                <a:blip r:embed="rId8"/>
                <a:stretch>
                  <a:fillRect/>
                </a:stretch>
              </a:blipFill>
            </p:spPr>
            <p:txBody>
              <a:bodyPr/>
              <a:lstStyle/>
              <a:p>
                <a:r>
                  <a:rPr lang="ja-JP" altLang="en-US">
                    <a:noFill/>
                  </a:rPr>
                  <a:t> </a:t>
                </a:r>
              </a:p>
            </p:txBody>
          </p:sp>
        </mc:Fallback>
      </mc:AlternateContent>
      <p:pic>
        <p:nvPicPr>
          <p:cNvPr id="1026" name="Picture 2" descr="ãupdateãã®ç»åæ¤ç´¢çµæ"/>
          <p:cNvPicPr>
            <a:picLocks noChangeAspect="1" noChangeArrowheads="1"/>
          </p:cNvPicPr>
          <p:nvPr/>
        </p:nvPicPr>
        <p:blipFill>
          <a:blip r:embed="rId9"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8752965" y="1130563"/>
            <a:ext cx="1233589" cy="9368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18" name="表 17"/>
              <p:cNvGraphicFramePr>
                <a:graphicFrameLocks noGrp="1"/>
              </p:cNvGraphicFramePr>
              <p:nvPr>
                <p:extLst>
                  <p:ext uri="{D42A27DB-BD31-4B8C-83A1-F6EECF244321}">
                    <p14:modId xmlns:p14="http://schemas.microsoft.com/office/powerpoint/2010/main" val="1130212953"/>
                  </p:ext>
                </p:extLst>
              </p:nvPr>
            </p:nvGraphicFramePr>
            <p:xfrm>
              <a:off x="7058865" y="3810060"/>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chemeClr val="tx1"/>
                                        </a:solidFill>
                                        <a:latin typeface="Cambria Math" panose="02040503050406030204" pitchFamily="18" charset="0"/>
                                      </a:rPr>
                                    </m:ctrlPr>
                                  </m:dPr>
                                  <m:e>
                                    <m:r>
                                      <a:rPr kumimoji="1" lang="en-US" altLang="ja-JP" sz="1600" b="0" i="1" smtClean="0">
                                        <a:solidFill>
                                          <a:schemeClr val="tx1"/>
                                        </a:solidFill>
                                        <a:latin typeface="Cambria Math" panose="02040503050406030204" pitchFamily="18" charset="0"/>
                                      </a:rPr>
                                      <m:t>1,3</m:t>
                                    </m:r>
                                  </m:e>
                                </m:d>
                              </m:oMath>
                            </m:oMathPara>
                          </a14:m>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chemeClr val="tx1"/>
                                        </a:solidFill>
                                        <a:latin typeface="Cambria Math" panose="02040503050406030204" pitchFamily="18" charset="0"/>
                                      </a:rPr>
                                    </m:ctrlPr>
                                  </m:dPr>
                                  <m:e>
                                    <m:r>
                                      <a:rPr kumimoji="1" lang="en-US" altLang="ja-JP" sz="1600" b="0" i="1" smtClean="0">
                                        <a:solidFill>
                                          <a:schemeClr val="tx1"/>
                                        </a:solidFill>
                                        <a:latin typeface="Cambria Math" panose="02040503050406030204" pitchFamily="18" charset="0"/>
                                      </a:rPr>
                                      <m:t>3,2</m:t>
                                    </m:r>
                                  </m:e>
                                </m:d>
                              </m:oMath>
                            </m:oMathPara>
                          </a14:m>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solidFill>
                                <a:schemeClr val="tx1"/>
                              </a:solidFill>
                            </a:rPr>
                            <a:t>…</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Choice>
        <mc:Fallback xmlns="">
          <p:graphicFrame>
            <p:nvGraphicFramePr>
              <p:cNvPr id="18" name="表 17"/>
              <p:cNvGraphicFramePr>
                <a:graphicFrameLocks noGrp="1"/>
              </p:cNvGraphicFramePr>
              <p:nvPr>
                <p:extLst>
                  <p:ext uri="{D42A27DB-BD31-4B8C-83A1-F6EECF244321}">
                    <p14:modId xmlns:p14="http://schemas.microsoft.com/office/powerpoint/2010/main" val="1130212953"/>
                  </p:ext>
                </p:extLst>
              </p:nvPr>
            </p:nvGraphicFramePr>
            <p:xfrm>
              <a:off x="7058865" y="3810060"/>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935" t="-6667" r="-200935" b="-11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1887" t="-6667" r="-102830" b="-11667"/>
                          </a:stretch>
                        </a:blipFill>
                      </a:tcPr>
                    </a:tc>
                    <a:tc>
                      <a:txBody>
                        <a:bodyPr/>
                        <a:lstStyle/>
                        <a:p>
                          <a:r>
                            <a:rPr kumimoji="1" lang="en-US" altLang="ja-JP" sz="1600" dirty="0" smtClean="0">
                              <a:solidFill>
                                <a:schemeClr val="tx1"/>
                              </a:solidFill>
                            </a:rPr>
                            <a:t>…</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7676904" y="3392189"/>
                <a:ext cx="707923"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oMath>
                  </m:oMathPara>
                </a14:m>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7676904" y="3392189"/>
                <a:ext cx="707923"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19"/>
              <p:cNvGraphicFramePr>
                <a:graphicFrameLocks noGrp="1"/>
              </p:cNvGraphicFramePr>
              <p:nvPr>
                <p:extLst>
                  <p:ext uri="{D42A27DB-BD31-4B8C-83A1-F6EECF244321}">
                    <p14:modId xmlns:p14="http://schemas.microsoft.com/office/powerpoint/2010/main" val="2009040491"/>
                  </p:ext>
                </p:extLst>
              </p:nvPr>
            </p:nvGraphicFramePr>
            <p:xfrm>
              <a:off x="9569715" y="3803974"/>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chemeClr val="tx1"/>
                                        </a:solidFill>
                                        <a:latin typeface="Cambria Math" panose="02040503050406030204" pitchFamily="18" charset="0"/>
                                      </a:rPr>
                                    </m:ctrlPr>
                                  </m:dPr>
                                  <m:e>
                                    <m:r>
                                      <a:rPr kumimoji="1" lang="en-US" altLang="ja-JP" sz="1600" b="0" i="1" smtClean="0">
                                        <a:solidFill>
                                          <a:schemeClr val="tx1"/>
                                        </a:solidFill>
                                        <a:latin typeface="Cambria Math" panose="02040503050406030204" pitchFamily="18" charset="0"/>
                                      </a:rPr>
                                      <m:t>2,1</m:t>
                                    </m:r>
                                  </m:e>
                                </m:d>
                              </m:oMath>
                            </m:oMathPara>
                          </a14:m>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solidFill>
                                          <a:schemeClr val="tx1"/>
                                        </a:solidFill>
                                        <a:latin typeface="Cambria Math" panose="02040503050406030204" pitchFamily="18" charset="0"/>
                                      </a:rPr>
                                    </m:ctrlPr>
                                  </m:dPr>
                                  <m:e>
                                    <m:r>
                                      <a:rPr kumimoji="1" lang="en-US" altLang="ja-JP" sz="1600" b="0" i="1" smtClean="0">
                                        <a:solidFill>
                                          <a:schemeClr val="tx1"/>
                                        </a:solidFill>
                                        <a:latin typeface="Cambria Math" panose="02040503050406030204" pitchFamily="18" charset="0"/>
                                      </a:rPr>
                                      <m:t>3,1</m:t>
                                    </m:r>
                                  </m:e>
                                </m:d>
                              </m:oMath>
                            </m:oMathPara>
                          </a14:m>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solidFill>
                                <a:schemeClr val="tx1"/>
                              </a:solidFill>
                            </a:rPr>
                            <a:t>…</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Choice>
        <mc:Fallback xmlns="">
          <p:graphicFrame>
            <p:nvGraphicFramePr>
              <p:cNvPr id="20" name="表 19"/>
              <p:cNvGraphicFramePr>
                <a:graphicFrameLocks noGrp="1"/>
              </p:cNvGraphicFramePr>
              <p:nvPr>
                <p:extLst>
                  <p:ext uri="{D42A27DB-BD31-4B8C-83A1-F6EECF244321}">
                    <p14:modId xmlns:p14="http://schemas.microsoft.com/office/powerpoint/2010/main" val="2009040491"/>
                  </p:ext>
                </p:extLst>
              </p:nvPr>
            </p:nvGraphicFramePr>
            <p:xfrm>
              <a:off x="9569715" y="3803974"/>
              <a:ext cx="1944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935" t="-6667" r="-200935" b="-11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01887" t="-6667" r="-102830" b="-11667"/>
                          </a:stretch>
                        </a:blipFill>
                      </a:tcPr>
                    </a:tc>
                    <a:tc>
                      <a:txBody>
                        <a:bodyPr/>
                        <a:lstStyle/>
                        <a:p>
                          <a:r>
                            <a:rPr kumimoji="1" lang="en-US" altLang="ja-JP" sz="1600" dirty="0" smtClean="0">
                              <a:solidFill>
                                <a:schemeClr val="tx1"/>
                              </a:solidFill>
                            </a:rPr>
                            <a:t>…</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10187754" y="3386103"/>
                <a:ext cx="707923"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oMath>
                  </m:oMathPara>
                </a14:m>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10187754" y="3386103"/>
                <a:ext cx="707923" cy="369397"/>
              </a:xfrm>
              <a:prstGeom prst="rect">
                <a:avLst/>
              </a:prstGeom>
              <a:blipFill>
                <a:blip r:embed="rId13"/>
                <a:stretch>
                  <a:fillRect b="-3279"/>
                </a:stretch>
              </a:blipFill>
            </p:spPr>
            <p:txBody>
              <a:bodyPr/>
              <a:lstStyle/>
              <a:p>
                <a:r>
                  <a:rPr lang="ja-JP" altLang="en-US">
                    <a:noFill/>
                  </a:rPr>
                  <a:t> </a:t>
                </a:r>
              </a:p>
            </p:txBody>
          </p:sp>
        </mc:Fallback>
      </mc:AlternateContent>
      <p:sp>
        <p:nvSpPr>
          <p:cNvPr id="22" name="右矢印 21"/>
          <p:cNvSpPr/>
          <p:nvPr/>
        </p:nvSpPr>
        <p:spPr>
          <a:xfrm>
            <a:off x="7058865" y="4225453"/>
            <a:ext cx="1944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9569715" y="4222770"/>
            <a:ext cx="1944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122312" y="3340494"/>
            <a:ext cx="400511" cy="369332"/>
          </a:xfrm>
          <a:prstGeom prst="rect">
            <a:avLst/>
          </a:prstGeom>
          <a:noFill/>
        </p:spPr>
        <p:txBody>
          <a:bodyPr wrap="squar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40440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LI-DSN-Join</a:t>
            </a:r>
            <a:r>
              <a:rPr kumimoji="1" lang="en-US" altLang="ja-JP" sz="2400" dirty="0" smtClean="0"/>
              <a:t>: Index update (insertion case)</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11</a:t>
            </a:fld>
            <a:endParaRPr kumimoji="1" lang="ja-JP" altLang="en-US"/>
          </a:p>
        </p:txBody>
      </p:sp>
      <p:pic>
        <p:nvPicPr>
          <p:cNvPr id="7" name="図 6"/>
          <p:cNvPicPr>
            <a:picLocks noChangeAspect="1"/>
          </p:cNvPicPr>
          <p:nvPr/>
        </p:nvPicPr>
        <p:blipFill>
          <a:blip r:embed="rId3"/>
          <a:stretch>
            <a:fillRect/>
          </a:stretch>
        </p:blipFill>
        <p:spPr>
          <a:xfrm>
            <a:off x="659267" y="1267161"/>
            <a:ext cx="5003607" cy="5031601"/>
          </a:xfrm>
          <a:prstGeom prst="rect">
            <a:avLst/>
          </a:prstGeom>
        </p:spPr>
      </p:pic>
      <p:sp>
        <p:nvSpPr>
          <p:cNvPr id="8" name="正方形/長方形 7"/>
          <p:cNvSpPr/>
          <p:nvPr/>
        </p:nvSpPr>
        <p:spPr>
          <a:xfrm>
            <a:off x="1187245" y="1968910"/>
            <a:ext cx="4395020" cy="58256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87245" y="2615381"/>
            <a:ext cx="4395020" cy="3298722"/>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6094990" y="1989832"/>
                <a:ext cx="2245226" cy="861774"/>
              </a:xfrm>
              <a:prstGeom prst="rect">
                <a:avLst/>
              </a:prstGeom>
              <a:noFill/>
            </p:spPr>
            <p:txBody>
              <a:bodyPr wrap="square" rtlCol="0">
                <a:spAutoFit/>
              </a:bodyPr>
              <a:lstStyle/>
              <a:p>
                <a:pPr>
                  <a:lnSpc>
                    <a:spcPts val="3000"/>
                  </a:lnSpc>
                </a:pPr>
                <a14:m>
                  <m:oMath xmlns:m="http://schemas.openxmlformats.org/officeDocument/2006/math">
                    <m:sSub>
                      <m:sSubPr>
                        <m:ctrlPr>
                          <a:rPr lang="en-US" altLang="ja-JP" sz="2200" i="1" smtClean="0">
                            <a:solidFill>
                              <a:schemeClr val="accent2"/>
                            </a:solidFill>
                            <a:latin typeface="Cambria Math" panose="02040503050406030204" pitchFamily="18" charset="0"/>
                          </a:rPr>
                        </m:ctrlPr>
                      </m:sSubPr>
                      <m:e>
                        <m:r>
                          <a:rPr lang="en-US" altLang="ja-JP" sz="2200" b="0" i="1" smtClean="0">
                            <a:solidFill>
                              <a:schemeClr val="accent2"/>
                            </a:solidFill>
                            <a:latin typeface="Cambria Math" panose="02040503050406030204" pitchFamily="18" charset="0"/>
                          </a:rPr>
                          <m:t>𝑠</m:t>
                        </m:r>
                      </m:e>
                      <m:sub>
                        <m:r>
                          <a:rPr lang="en-US" altLang="ja-JP" sz="2200" b="0" i="1" smtClean="0">
                            <a:solidFill>
                              <a:schemeClr val="accent2"/>
                            </a:solidFill>
                            <a:latin typeface="Cambria Math" panose="02040503050406030204" pitchFamily="18" charset="0"/>
                          </a:rPr>
                          <m:t>𝑖</m:t>
                        </m:r>
                      </m:sub>
                    </m:sSub>
                    <m:r>
                      <a:rPr lang="en-US" altLang="ja-JP" sz="2200" b="0" i="1" smtClean="0">
                        <a:solidFill>
                          <a:schemeClr val="accent2"/>
                        </a:solidFill>
                        <a:latin typeface="Cambria Math" panose="02040503050406030204" pitchFamily="18" charset="0"/>
                      </a:rPr>
                      <m:t>.</m:t>
                    </m:r>
                    <m:r>
                      <a:rPr lang="en-US" altLang="ja-JP" sz="2200" b="0" i="1" smtClean="0">
                        <a:solidFill>
                          <a:schemeClr val="accent2"/>
                        </a:solidFill>
                        <a:latin typeface="Cambria Math" panose="02040503050406030204" pitchFamily="18" charset="0"/>
                      </a:rPr>
                      <m:t>𝐷</m:t>
                    </m:r>
                  </m:oMath>
                </a14:m>
                <a:r>
                  <a:rPr lang="en-US" altLang="ja-JP" sz="2200" dirty="0" smtClean="0">
                    <a:solidFill>
                      <a:schemeClr val="accent2"/>
                    </a:solidFill>
                  </a:rPr>
                  <a:t> update:</a:t>
                </a:r>
              </a:p>
              <a:p>
                <a:pPr marL="342900" indent="-342900">
                  <a:lnSpc>
                    <a:spcPts val="3000"/>
                  </a:lnSpc>
                  <a:buFont typeface="Arial" panose="020B0604020202020204" pitchFamily="34" charset="0"/>
                  <a:buChar char="•"/>
                </a:pPr>
                <a:r>
                  <a:rPr lang="en-US" altLang="ja-JP" dirty="0" smtClean="0"/>
                  <a:t>Update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endParaRPr lang="en-US" altLang="ja-JP"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094990" y="1989832"/>
                <a:ext cx="2245226" cy="861774"/>
              </a:xfrm>
              <a:prstGeom prst="rect">
                <a:avLst/>
              </a:prstGeom>
              <a:blipFill>
                <a:blip r:embed="rId4"/>
                <a:stretch>
                  <a:fillRect l="-1902" t="-2113" b="-4930"/>
                </a:stretch>
              </a:blipFill>
            </p:spPr>
            <p:txBody>
              <a:bodyPr/>
              <a:lstStyle/>
              <a:p>
                <a:r>
                  <a:rPr lang="ja-JP" altLang="en-US">
                    <a:noFill/>
                  </a:rPr>
                  <a:t> </a:t>
                </a:r>
              </a:p>
            </p:txBody>
          </p:sp>
        </mc:Fallback>
      </mc:AlternateContent>
      <p:cxnSp>
        <p:nvCxnSpPr>
          <p:cNvPr id="12" name="直線矢印コネクタ 11"/>
          <p:cNvCxnSpPr/>
          <p:nvPr/>
        </p:nvCxnSpPr>
        <p:spPr>
          <a:xfrm flipH="1">
            <a:off x="5252461" y="2260190"/>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6094991" y="3062984"/>
                <a:ext cx="4273126" cy="1246495"/>
              </a:xfrm>
              <a:prstGeom prst="rect">
                <a:avLst/>
              </a:prstGeom>
              <a:noFill/>
            </p:spPr>
            <p:txBody>
              <a:bodyPr wrap="square" rtlCol="0">
                <a:spAutoFit/>
              </a:bodyPr>
              <a:lstStyle/>
              <a:p>
                <a:pPr>
                  <a:lnSpc>
                    <a:spcPts val="3000"/>
                  </a:lnSpc>
                </a:pPr>
                <a14:m>
                  <m:oMath xmlns:m="http://schemas.openxmlformats.org/officeDocument/2006/math">
                    <m:sSub>
                      <m:sSubPr>
                        <m:ctrlPr>
                          <a:rPr lang="en-US" altLang="ja-JP" sz="2200" i="1" smtClean="0">
                            <a:solidFill>
                              <a:srgbClr val="002060"/>
                            </a:solidFill>
                            <a:latin typeface="Cambria Math" panose="02040503050406030204" pitchFamily="18" charset="0"/>
                          </a:rPr>
                        </m:ctrlPr>
                      </m:sSubPr>
                      <m:e>
                        <m:r>
                          <a:rPr lang="en-US" altLang="ja-JP" sz="2200" b="0" i="1" smtClean="0">
                            <a:solidFill>
                              <a:srgbClr val="002060"/>
                            </a:solidFill>
                            <a:latin typeface="Cambria Math" panose="02040503050406030204" pitchFamily="18" charset="0"/>
                          </a:rPr>
                          <m:t>𝑠</m:t>
                        </m:r>
                      </m:e>
                      <m:sub>
                        <m:r>
                          <a:rPr lang="en-US" altLang="ja-JP" sz="2200" b="0" i="1" smtClean="0">
                            <a:solidFill>
                              <a:srgbClr val="002060"/>
                            </a:solidFill>
                            <a:latin typeface="Cambria Math" panose="02040503050406030204" pitchFamily="18" charset="0"/>
                          </a:rPr>
                          <m:t>𝑗</m:t>
                        </m:r>
                      </m:sub>
                    </m:sSub>
                    <m:r>
                      <a:rPr lang="en-US" altLang="ja-JP" sz="2200" b="0" i="1" smtClean="0">
                        <a:solidFill>
                          <a:srgbClr val="002060"/>
                        </a:solidFill>
                        <a:latin typeface="Cambria Math" panose="02040503050406030204" pitchFamily="18" charset="0"/>
                      </a:rPr>
                      <m:t>.</m:t>
                    </m:r>
                    <m:r>
                      <a:rPr lang="en-US" altLang="ja-JP" sz="2200" b="0" i="1" smtClean="0">
                        <a:solidFill>
                          <a:srgbClr val="002060"/>
                        </a:solidFill>
                        <a:latin typeface="Cambria Math" panose="02040503050406030204" pitchFamily="18" charset="0"/>
                      </a:rPr>
                      <m:t>𝐷</m:t>
                    </m:r>
                  </m:oMath>
                </a14:m>
                <a:r>
                  <a:rPr lang="en-US" altLang="ja-JP" sz="2200" dirty="0" smtClean="0">
                    <a:solidFill>
                      <a:srgbClr val="002060"/>
                    </a:solidFill>
                  </a:rPr>
                  <a:t> update:</a:t>
                </a:r>
              </a:p>
              <a:p>
                <a:pPr marL="342900" indent="-342900">
                  <a:lnSpc>
                    <a:spcPts val="3000"/>
                  </a:lnSpc>
                  <a:buFont typeface="Arial" panose="020B0604020202020204" pitchFamily="34" charset="0"/>
                  <a:buChar char="•"/>
                </a:pPr>
                <a:r>
                  <a:rPr lang="en-US" altLang="ja-JP" dirty="0" smtClean="0"/>
                  <a:t>Update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b>
                    </m:sSub>
                  </m:oMath>
                </a14:m>
                <a:endParaRPr lang="en-US" altLang="ja-JP" dirty="0" smtClean="0"/>
              </a:p>
              <a:p>
                <a:pPr marL="342900" indent="-342900">
                  <a:lnSpc>
                    <a:spcPts val="3000"/>
                  </a:lnSpc>
                  <a:buFont typeface="Arial" panose="020B0604020202020204" pitchFamily="34" charset="0"/>
                  <a:buChar char="•"/>
                </a:pPr>
                <a:r>
                  <a:rPr lang="en-US" altLang="ja-JP" dirty="0" smtClean="0"/>
                  <a:t>Add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oMath>
                </a14:m>
                <a:r>
                  <a:rPr lang="en-US" altLang="ja-JP" dirty="0" smtClean="0"/>
                  <a:t> to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𝑅𝐿</m:t>
                    </m:r>
                  </m:oMath>
                </a14:m>
                <a:r>
                  <a:rPr lang="en-US" altLang="ja-JP" dirty="0" smtClean="0"/>
                  <a:t> </a:t>
                </a:r>
                <a:r>
                  <a:rPr lang="en-US" altLang="ja-JP" sz="1600" dirty="0" smtClean="0"/>
                  <a:t>(</a:t>
                </a:r>
                <a14:m>
                  <m:oMath xmlns:m="http://schemas.openxmlformats.org/officeDocument/2006/math">
                    <m:sSub>
                      <m:sSubPr>
                        <m:ctrlPr>
                          <a:rPr lang="en-US" altLang="ja-JP" sz="1600" b="0" i="1" dirty="0" smtClean="0">
                            <a:latin typeface="Cambria Math" panose="02040503050406030204" pitchFamily="18" charset="0"/>
                          </a:rPr>
                        </m:ctrlPr>
                      </m:sSubPr>
                      <m:e>
                        <m:r>
                          <a:rPr lang="en-US" altLang="ja-JP" sz="1600" b="0" i="1" dirty="0" smtClean="0">
                            <a:latin typeface="Cambria Math" panose="02040503050406030204" pitchFamily="18" charset="0"/>
                          </a:rPr>
                          <m:t>𝑠</m:t>
                        </m:r>
                      </m:e>
                      <m:sub>
                        <m:r>
                          <a:rPr lang="en-US" altLang="ja-JP" sz="1600" b="0" i="1" dirty="0" smtClean="0">
                            <a:latin typeface="Cambria Math" panose="02040503050406030204" pitchFamily="18" charset="0"/>
                          </a:rPr>
                          <m:t>𝑗</m:t>
                        </m:r>
                      </m:sub>
                    </m:sSub>
                  </m:oMath>
                </a14:m>
                <a:r>
                  <a:rPr lang="en-US" altLang="ja-JP" sz="1600" dirty="0" smtClean="0"/>
                  <a:t> can be </a:t>
                </a:r>
                <a:r>
                  <a:rPr lang="en-US" altLang="ja-JP" sz="1600" i="1" dirty="0" smtClean="0">
                    <a:latin typeface="Times New Roman" panose="02020603050405020304" pitchFamily="18" charset="0"/>
                    <a:cs typeface="Times New Roman" panose="02020603050405020304" pitchFamily="18" charset="0"/>
                  </a:rPr>
                  <a:t>k</a:t>
                </a:r>
                <a:r>
                  <a:rPr lang="en-US" altLang="ja-JP" sz="1600" dirty="0" smtClean="0"/>
                  <a:t>NN of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oMath>
                </a14:m>
                <a:r>
                  <a:rPr lang="en-US" altLang="ja-JP" sz="1600" dirty="0" smtClean="0"/>
                  <a:t>)</a:t>
                </a:r>
                <a:endParaRPr lang="en-US" altLang="ja-JP" sz="16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094991" y="3062984"/>
                <a:ext cx="4273126" cy="1246495"/>
              </a:xfrm>
              <a:prstGeom prst="rect">
                <a:avLst/>
              </a:prstGeom>
              <a:blipFill>
                <a:blip r:embed="rId5"/>
                <a:stretch>
                  <a:fillRect l="-999" t="-1951" b="-2927"/>
                </a:stretch>
              </a:blipFill>
            </p:spPr>
            <p:txBody>
              <a:bodyPr/>
              <a:lstStyle/>
              <a:p>
                <a:r>
                  <a:rPr lang="ja-JP" altLang="en-US">
                    <a:noFill/>
                  </a:rPr>
                  <a:t> </a:t>
                </a:r>
              </a:p>
            </p:txBody>
          </p:sp>
        </mc:Fallback>
      </mc:AlternateContent>
      <p:cxnSp>
        <p:nvCxnSpPr>
          <p:cNvPr id="14" name="直線矢印コネクタ 13"/>
          <p:cNvCxnSpPr/>
          <p:nvPr/>
        </p:nvCxnSpPr>
        <p:spPr>
          <a:xfrm flipH="1">
            <a:off x="5252461" y="3320832"/>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1511711" y="2961940"/>
            <a:ext cx="4070554" cy="71778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p:cNvSpPr txBox="1"/>
              <p:nvPr/>
            </p:nvSpPr>
            <p:spPr>
              <a:xfrm>
                <a:off x="6094989" y="1178241"/>
                <a:ext cx="4470665" cy="477054"/>
              </a:xfrm>
              <a:prstGeom prst="rect">
                <a:avLst/>
              </a:prstGeom>
              <a:noFill/>
            </p:spPr>
            <p:txBody>
              <a:bodyPr wrap="square" rtlCol="0">
                <a:spAutoFit/>
              </a:bodyPr>
              <a:lstStyle/>
              <a:p>
                <a:pPr>
                  <a:lnSpc>
                    <a:spcPts val="3000"/>
                  </a:lnSpc>
                </a:pPr>
                <a:r>
                  <a:rPr lang="en-US" altLang="ja-JP" sz="2200" b="1" dirty="0" smtClean="0">
                    <a:solidFill>
                      <a:schemeClr val="tx1"/>
                    </a:solidFill>
                  </a:rPr>
                  <a:t>Scan only the postings list </a:t>
                </a:r>
                <a14:m>
                  <m:oMath xmlns:m="http://schemas.openxmlformats.org/officeDocument/2006/math">
                    <m:r>
                      <a:rPr lang="en-US" altLang="ja-JP" sz="2200" b="1" i="1" smtClean="0">
                        <a:solidFill>
                          <a:schemeClr val="tx1"/>
                        </a:solidFill>
                        <a:latin typeface="Cambria Math" panose="02040503050406030204" pitchFamily="18" charset="0"/>
                      </a:rPr>
                      <m:t>𝑰</m:t>
                    </m:r>
                    <m:r>
                      <a:rPr lang="en-US" altLang="ja-JP" sz="2200" b="1" i="1" smtClean="0">
                        <a:solidFill>
                          <a:schemeClr val="tx1"/>
                        </a:solidFill>
                        <a:latin typeface="Cambria Math" panose="02040503050406030204" pitchFamily="18" charset="0"/>
                      </a:rPr>
                      <m:t>(</m:t>
                    </m:r>
                    <m:r>
                      <a:rPr lang="en-US" altLang="ja-JP" sz="2200" b="1" i="1" smtClean="0">
                        <a:solidFill>
                          <a:schemeClr val="tx1"/>
                        </a:solidFill>
                        <a:latin typeface="Cambria Math" panose="02040503050406030204" pitchFamily="18" charset="0"/>
                      </a:rPr>
                      <m:t>𝒆</m:t>
                    </m:r>
                    <m:r>
                      <a:rPr lang="en-US" altLang="ja-JP" sz="2200" b="1" i="1" smtClean="0">
                        <a:solidFill>
                          <a:schemeClr val="tx1"/>
                        </a:solidFill>
                        <a:latin typeface="Cambria Math" panose="02040503050406030204" pitchFamily="18" charset="0"/>
                      </a:rPr>
                      <m:t>)</m:t>
                    </m:r>
                  </m:oMath>
                </a14:m>
                <a:r>
                  <a:rPr lang="en-US" altLang="ja-JP" sz="2200" b="1" dirty="0" smtClean="0">
                    <a:solidFill>
                      <a:schemeClr val="tx1"/>
                    </a:solidFill>
                  </a:rPr>
                  <a:t>!</a:t>
                </a:r>
                <a:endParaRPr lang="en-US" altLang="ja-JP" sz="2200" b="1" dirty="0">
                  <a:solidFill>
                    <a:schemeClr val="tx1"/>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094989" y="1178241"/>
                <a:ext cx="4470665" cy="477054"/>
              </a:xfrm>
              <a:prstGeom prst="rect">
                <a:avLst/>
              </a:prstGeom>
              <a:blipFill>
                <a:blip r:embed="rId6"/>
                <a:stretch>
                  <a:fillRect l="-1774" t="-3797" b="-18987"/>
                </a:stretch>
              </a:blipFill>
            </p:spPr>
            <p:txBody>
              <a:bodyPr/>
              <a:lstStyle/>
              <a:p>
                <a:r>
                  <a:rPr lang="ja-JP" altLang="en-US">
                    <a:noFill/>
                  </a:rPr>
                  <a:t> </a:t>
                </a:r>
              </a:p>
            </p:txBody>
          </p:sp>
        </mc:Fallback>
      </mc:AlternateContent>
      <p:cxnSp>
        <p:nvCxnSpPr>
          <p:cNvPr id="17" name="直線矢印コネクタ 16"/>
          <p:cNvCxnSpPr/>
          <p:nvPr/>
        </p:nvCxnSpPr>
        <p:spPr>
          <a:xfrm flipH="1">
            <a:off x="5252461" y="1448599"/>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3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en-US" altLang="ja-JP" dirty="0" smtClean="0"/>
                  <a:t>LI-DSN-Join</a:t>
                </a:r>
                <a:r>
                  <a:rPr lang="en-US" altLang="ja-JP" sz="2400" dirty="0" smtClean="0"/>
                  <a:t>: </a:t>
                </a:r>
                <a14:m>
                  <m:oMath xmlns:m="http://schemas.openxmlformats.org/officeDocument/2006/math">
                    <m:r>
                      <a:rPr lang="en-US" altLang="ja-JP" sz="2400" b="1" i="0" smtClean="0">
                        <a:latin typeface="Cambria Math" panose="02040503050406030204" pitchFamily="18" charset="0"/>
                      </a:rPr>
                      <m:t>𝚫</m:t>
                    </m:r>
                  </m:oMath>
                </a14:m>
                <a:r>
                  <a:rPr kumimoji="1" lang="en-US" altLang="ja-JP" sz="2400" dirty="0" smtClean="0"/>
                  <a:t>-Scan &amp; IF-Scan</a:t>
                </a:r>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2055" t="-12931" b="-2413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12</a:t>
            </a:fld>
            <a:endParaRPr kumimoji="1" lang="ja-JP" altLang="en-US"/>
          </a:p>
        </p:txBody>
      </p:sp>
      <p:pic>
        <p:nvPicPr>
          <p:cNvPr id="5" name="図 4"/>
          <p:cNvPicPr>
            <a:picLocks noChangeAspect="1"/>
          </p:cNvPicPr>
          <p:nvPr/>
        </p:nvPicPr>
        <p:blipFill rotWithShape="1">
          <a:blip r:embed="rId4"/>
          <a:srcRect t="1098"/>
          <a:stretch/>
        </p:blipFill>
        <p:spPr>
          <a:xfrm>
            <a:off x="659267" y="999309"/>
            <a:ext cx="4231238" cy="5740704"/>
          </a:xfrm>
          <a:prstGeom prst="rect">
            <a:avLst/>
          </a:prstGeom>
        </p:spPr>
      </p:pic>
      <p:sp>
        <p:nvSpPr>
          <p:cNvPr id="7" name="正方形/長方形 6"/>
          <p:cNvSpPr/>
          <p:nvPr/>
        </p:nvSpPr>
        <p:spPr>
          <a:xfrm>
            <a:off x="659268" y="1430595"/>
            <a:ext cx="4231238" cy="299392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p:cNvSpPr txBox="1"/>
              <p:nvPr/>
            </p:nvSpPr>
            <p:spPr>
              <a:xfrm>
                <a:off x="5379249" y="1482214"/>
                <a:ext cx="6642150" cy="3170099"/>
              </a:xfrm>
              <a:prstGeom prst="rect">
                <a:avLst/>
              </a:prstGeom>
              <a:noFill/>
            </p:spPr>
            <p:txBody>
              <a:bodyPr wrap="square" rtlCol="0">
                <a:spAutoFit/>
              </a:bodyPr>
              <a:lstStyle/>
              <a:p>
                <a:pPr>
                  <a:lnSpc>
                    <a:spcPts val="3000"/>
                  </a:lnSpc>
                </a:pPr>
                <a:r>
                  <a:rPr lang="en-US" altLang="ja-JP" sz="2200" dirty="0" smtClean="0">
                    <a:solidFill>
                      <a:schemeClr val="accent2"/>
                    </a:solidFill>
                  </a:rPr>
                  <a:t>Update </a:t>
                </a:r>
                <a14:m>
                  <m:oMath xmlns:m="http://schemas.openxmlformats.org/officeDocument/2006/math">
                    <m:sSub>
                      <m:sSubPr>
                        <m:ctrlPr>
                          <a:rPr lang="en-US" altLang="ja-JP" sz="2200" i="1" smtClean="0">
                            <a:solidFill>
                              <a:schemeClr val="accent2"/>
                            </a:solidFill>
                            <a:latin typeface="Cambria Math" panose="02040503050406030204" pitchFamily="18" charset="0"/>
                          </a:rPr>
                        </m:ctrlPr>
                      </m:sSubPr>
                      <m:e>
                        <m:r>
                          <a:rPr lang="en-US" altLang="ja-JP" sz="2200" b="0" i="1" smtClean="0">
                            <a:solidFill>
                              <a:schemeClr val="accent2"/>
                            </a:solidFill>
                            <a:latin typeface="Cambria Math" panose="02040503050406030204" pitchFamily="18" charset="0"/>
                          </a:rPr>
                          <m:t>𝑠</m:t>
                        </m:r>
                      </m:e>
                      <m:sub>
                        <m:r>
                          <a:rPr lang="en-US" altLang="ja-JP" sz="2200" b="0" i="1" smtClean="0">
                            <a:solidFill>
                              <a:schemeClr val="accent2"/>
                            </a:solidFill>
                            <a:latin typeface="Cambria Math" panose="02040503050406030204" pitchFamily="18" charset="0"/>
                          </a:rPr>
                          <m:t>𝑖</m:t>
                        </m:r>
                      </m:sub>
                    </m:sSub>
                    <m:r>
                      <a:rPr lang="en-US" altLang="ja-JP" sz="2200" b="0" i="1" smtClean="0">
                        <a:solidFill>
                          <a:schemeClr val="accent2"/>
                        </a:solidFill>
                        <a:latin typeface="Cambria Math" panose="02040503050406030204" pitchFamily="18" charset="0"/>
                      </a:rPr>
                      <m:t>.</m:t>
                    </m:r>
                    <m:r>
                      <a:rPr lang="en-US" altLang="ja-JP" sz="2200" b="0" i="1" smtClean="0">
                        <a:solidFill>
                          <a:schemeClr val="accent2"/>
                        </a:solidFill>
                        <a:latin typeface="Cambria Math" panose="02040503050406030204" pitchFamily="18" charset="0"/>
                      </a:rPr>
                      <m:t>𝐴</m:t>
                    </m:r>
                  </m:oMath>
                </a14:m>
                <a:r>
                  <a:rPr lang="en-US" altLang="ja-JP" sz="2200" dirty="0" smtClean="0">
                    <a:solidFill>
                      <a:schemeClr val="accent2"/>
                    </a:solidFill>
                  </a:rPr>
                  <a:t> </a:t>
                </a:r>
                <a:r>
                  <a:rPr lang="en-US" altLang="ja-JP" sz="1600" dirty="0" smtClean="0">
                    <a:solidFill>
                      <a:schemeClr val="accent2"/>
                    </a:solidFill>
                  </a:rPr>
                  <a:t>(i.e., </a:t>
                </a:r>
                <a:r>
                  <a:rPr lang="en-US" altLang="ja-JP" sz="1600" i="1" dirty="0" smtClean="0">
                    <a:solidFill>
                      <a:schemeClr val="accent2"/>
                    </a:solidFill>
                    <a:latin typeface="Times New Roman" panose="02020603050405020304" pitchFamily="18" charset="0"/>
                    <a:cs typeface="Times New Roman" panose="02020603050405020304" pitchFamily="18" charset="0"/>
                  </a:rPr>
                  <a:t>k</a:t>
                </a:r>
                <a:r>
                  <a:rPr lang="en-US" altLang="ja-JP" sz="1600" dirty="0" smtClean="0">
                    <a:solidFill>
                      <a:schemeClr val="accent2"/>
                    </a:solidFill>
                  </a:rPr>
                  <a:t>NN of </a:t>
                </a:r>
                <a14:m>
                  <m:oMath xmlns:m="http://schemas.openxmlformats.org/officeDocument/2006/math">
                    <m:sSub>
                      <m:sSubPr>
                        <m:ctrlPr>
                          <a:rPr lang="en-US" altLang="ja-JP" sz="1600" i="1" smtClean="0">
                            <a:solidFill>
                              <a:schemeClr val="accent2"/>
                            </a:solidFill>
                            <a:latin typeface="Cambria Math" panose="02040503050406030204" pitchFamily="18" charset="0"/>
                          </a:rPr>
                        </m:ctrlPr>
                      </m:sSubPr>
                      <m:e>
                        <m:r>
                          <a:rPr lang="en-US" altLang="ja-JP" sz="1600" b="0" i="1" smtClean="0">
                            <a:solidFill>
                              <a:schemeClr val="accent2"/>
                            </a:solidFill>
                            <a:latin typeface="Cambria Math" panose="02040503050406030204" pitchFamily="18" charset="0"/>
                          </a:rPr>
                          <m:t>𝑠</m:t>
                        </m:r>
                      </m:e>
                      <m:sub>
                        <m:r>
                          <a:rPr lang="en-US" altLang="ja-JP" sz="1600" b="0" i="1" smtClean="0">
                            <a:solidFill>
                              <a:schemeClr val="accent2"/>
                            </a:solidFill>
                            <a:latin typeface="Cambria Math" panose="02040503050406030204" pitchFamily="18" charset="0"/>
                          </a:rPr>
                          <m:t>𝑖</m:t>
                        </m:r>
                      </m:sub>
                    </m:sSub>
                  </m:oMath>
                </a14:m>
                <a:r>
                  <a:rPr lang="en-US" altLang="ja-JP" sz="1600" dirty="0" smtClean="0">
                    <a:solidFill>
                      <a:schemeClr val="accent2"/>
                    </a:solidFill>
                  </a:rPr>
                  <a:t>)</a:t>
                </a:r>
                <a:r>
                  <a:rPr lang="en-US" altLang="ja-JP" sz="2200" dirty="0" smtClean="0">
                    <a:solidFill>
                      <a:schemeClr val="accent2"/>
                    </a:solidFill>
                  </a:rPr>
                  <a:t>:</a:t>
                </a:r>
              </a:p>
              <a:p>
                <a:pPr marL="457200" indent="-457200">
                  <a:lnSpc>
                    <a:spcPts val="3000"/>
                  </a:lnSpc>
                  <a:buFont typeface="+mj-lt"/>
                  <a:buAutoNum type="arabicPeriod"/>
                </a:pPr>
                <a:r>
                  <a:rPr lang="en-US" altLang="ja-JP" dirty="0" smtClean="0"/>
                  <a:t>Scan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𝐷</m:t>
                    </m:r>
                  </m:oMath>
                </a14:m>
                <a:endParaRPr lang="en-US" altLang="ja-JP" dirty="0" smtClean="0"/>
              </a:p>
              <a:p>
                <a:pPr lvl="1">
                  <a:lnSpc>
                    <a:spcPts val="3000"/>
                  </a:lnSpc>
                </a:pPr>
                <a:r>
                  <a:rPr lang="en-US" altLang="ja-JP" sz="1600" dirty="0" smtClean="0"/>
                  <a:t>1-1.	Obtain a temporal answer</a:t>
                </a:r>
              </a:p>
              <a:p>
                <a:pPr lvl="1">
                  <a:lnSpc>
                    <a:spcPts val="3000"/>
                  </a:lnSpc>
                </a:pPr>
                <a:r>
                  <a:rPr lang="en-US" altLang="ja-JP" sz="1600" dirty="0" smtClean="0"/>
                  <a:t>1-2.	Update the answer and </a:t>
                </a:r>
                <a:r>
                  <a:rPr lang="en-US" altLang="ja-JP" sz="1600" i="1" dirty="0" smtClean="0">
                    <a:latin typeface="Times New Roman" panose="02020603050405020304" pitchFamily="18" charset="0"/>
                    <a:cs typeface="Times New Roman" panose="02020603050405020304" pitchFamily="18" charset="0"/>
                  </a:rPr>
                  <a:t>k</a:t>
                </a:r>
                <a:r>
                  <a:rPr lang="en-US" altLang="ja-JP" sz="1600" dirty="0" smtClean="0"/>
                  <a:t>NN lists</a:t>
                </a:r>
              </a:p>
              <a:p>
                <a:pPr lvl="1">
                  <a:lnSpc>
                    <a:spcPts val="3000"/>
                  </a:lnSpc>
                </a:pPr>
                <a:r>
                  <a:rPr lang="en-US" altLang="ja-JP" sz="1600" dirty="0" smtClean="0"/>
                  <a:t>1-3.	</a:t>
                </a:r>
                <a:r>
                  <a:rPr lang="en-US" altLang="ja-JP" sz="1600" b="1" dirty="0" smtClean="0"/>
                  <a:t>Check whether </a:t>
                </a:r>
                <a14:m>
                  <m:oMath xmlns:m="http://schemas.openxmlformats.org/officeDocument/2006/math">
                    <m:sSubSup>
                      <m:sSubSupPr>
                        <m:ctrlPr>
                          <a:rPr lang="en-US" altLang="ja-JP" sz="1600" b="1" i="1">
                            <a:latin typeface="Cambria Math" panose="02040503050406030204" pitchFamily="18" charset="0"/>
                          </a:rPr>
                        </m:ctrlPr>
                      </m:sSubSupPr>
                      <m:e>
                        <m:r>
                          <a:rPr lang="en-US" altLang="ja-JP" sz="1600" b="1" i="0">
                            <a:latin typeface="Cambria Math" panose="02040503050406030204" pitchFamily="18" charset="0"/>
                          </a:rPr>
                          <m:t>𝚫</m:t>
                        </m:r>
                      </m:e>
                      <m:sub>
                        <m:r>
                          <a:rPr lang="en-US" altLang="ja-JP" sz="1600" b="1" i="1">
                            <a:latin typeface="Cambria Math" panose="02040503050406030204" pitchFamily="18" charset="0"/>
                          </a:rPr>
                          <m:t>𝒊</m:t>
                        </m:r>
                      </m:sub>
                      <m:sup>
                        <m:r>
                          <a:rPr lang="en-US" altLang="ja-JP" sz="1600" b="1" i="1">
                            <a:latin typeface="Cambria Math" panose="02040503050406030204" pitchFamily="18" charset="0"/>
                          </a:rPr>
                          <m:t>𝒅</m:t>
                        </m:r>
                      </m:sup>
                    </m:sSubSup>
                    <m:r>
                      <a:rPr lang="en-US" altLang="ja-JP" sz="1600" b="1" i="1">
                        <a:latin typeface="Cambria Math" panose="02040503050406030204" pitchFamily="18" charset="0"/>
                      </a:rPr>
                      <m:t>&gt;</m:t>
                    </m:r>
                    <m:d>
                      <m:dPr>
                        <m:ctrlPr>
                          <a:rPr lang="en-US" altLang="ja-JP" sz="1600" b="1" i="1">
                            <a:latin typeface="Cambria Math" panose="02040503050406030204" pitchFamily="18" charset="0"/>
                          </a:rPr>
                        </m:ctrlPr>
                      </m:dPr>
                      <m:e>
                        <m:r>
                          <a:rPr lang="en-US" altLang="ja-JP" sz="1600" b="1" i="1">
                            <a:latin typeface="Cambria Math" panose="02040503050406030204" pitchFamily="18" charset="0"/>
                          </a:rPr>
                          <m:t>𝟏</m:t>
                        </m:r>
                        <m:r>
                          <a:rPr lang="en-US" altLang="ja-JP" sz="1600" b="1" i="1">
                            <a:latin typeface="Cambria Math" panose="02040503050406030204" pitchFamily="18" charset="0"/>
                          </a:rPr>
                          <m:t>−</m:t>
                        </m:r>
                        <m:sSub>
                          <m:sSubPr>
                            <m:ctrlPr>
                              <a:rPr lang="en-US" altLang="ja-JP" sz="1600" b="1" i="1">
                                <a:latin typeface="Cambria Math" panose="02040503050406030204" pitchFamily="18" charset="0"/>
                              </a:rPr>
                            </m:ctrlPr>
                          </m:sSubPr>
                          <m:e>
                            <m:r>
                              <a:rPr lang="en-US" altLang="ja-JP" sz="1600" b="1" i="1">
                                <a:latin typeface="Cambria Math" panose="02040503050406030204" pitchFamily="18" charset="0"/>
                              </a:rPr>
                              <m:t>𝒔</m:t>
                            </m:r>
                          </m:e>
                          <m:sub>
                            <m:r>
                              <a:rPr lang="en-US" altLang="ja-JP" sz="1600" b="1" i="1">
                                <a:latin typeface="Cambria Math" panose="02040503050406030204" pitchFamily="18" charset="0"/>
                              </a:rPr>
                              <m:t>𝒊</m:t>
                            </m:r>
                          </m:sub>
                        </m:sSub>
                        <m:r>
                          <a:rPr lang="en-US" altLang="ja-JP" sz="1600" b="1" i="1">
                            <a:latin typeface="Cambria Math" panose="02040503050406030204" pitchFamily="18" charset="0"/>
                          </a:rPr>
                          <m:t>.</m:t>
                        </m:r>
                        <m:r>
                          <a:rPr lang="en-US" altLang="ja-JP" sz="1600" b="1" i="1">
                            <a:latin typeface="Cambria Math" panose="02040503050406030204" pitchFamily="18" charset="0"/>
                          </a:rPr>
                          <m:t>𝝉</m:t>
                        </m:r>
                      </m:e>
                    </m:d>
                    <m:d>
                      <m:dPr>
                        <m:begChr m:val="|"/>
                        <m:endChr m:val="|"/>
                        <m:ctrlPr>
                          <a:rPr lang="en-US" altLang="ja-JP" sz="1600" b="1" i="1">
                            <a:latin typeface="Cambria Math" panose="02040503050406030204" pitchFamily="18" charset="0"/>
                          </a:rPr>
                        </m:ctrlPr>
                      </m:dPr>
                      <m:e>
                        <m:sSub>
                          <m:sSubPr>
                            <m:ctrlPr>
                              <a:rPr lang="en-US" altLang="ja-JP" sz="1600" b="1" i="1">
                                <a:latin typeface="Cambria Math" panose="02040503050406030204" pitchFamily="18" charset="0"/>
                              </a:rPr>
                            </m:ctrlPr>
                          </m:sSubPr>
                          <m:e>
                            <m:r>
                              <a:rPr lang="en-US" altLang="ja-JP" sz="1600" b="1" i="1">
                                <a:latin typeface="Cambria Math" panose="02040503050406030204" pitchFamily="18" charset="0"/>
                              </a:rPr>
                              <m:t>𝒔</m:t>
                            </m:r>
                          </m:e>
                          <m:sub>
                            <m:r>
                              <a:rPr lang="en-US" altLang="ja-JP" sz="1600" b="1" i="1">
                                <a:latin typeface="Cambria Math" panose="02040503050406030204" pitchFamily="18" charset="0"/>
                              </a:rPr>
                              <m:t>𝒊</m:t>
                            </m:r>
                          </m:sub>
                        </m:sSub>
                      </m:e>
                    </m:d>
                  </m:oMath>
                </a14:m>
                <a:r>
                  <a:rPr lang="en-US" altLang="ja-JP" sz="1600" b="1" dirty="0" smtClean="0"/>
                  <a:t> or not.</a:t>
                </a:r>
              </a:p>
              <a:p>
                <a:pPr marL="457200" indent="-457200">
                  <a:lnSpc>
                    <a:spcPts val="3000"/>
                  </a:lnSpc>
                  <a:buFont typeface="+mj-lt"/>
                  <a:buAutoNum type="arabicPeriod"/>
                </a:pPr>
                <a:r>
                  <a:rPr lang="en-US" altLang="ja-JP" dirty="0" smtClean="0"/>
                  <a:t>Execute </a:t>
                </a:r>
                <a:r>
                  <a:rPr lang="en-US" altLang="ja-JP" b="1" dirty="0" smtClean="0"/>
                  <a:t>IF-Scan</a:t>
                </a:r>
                <a:r>
                  <a:rPr lang="en-US" altLang="ja-JP" dirty="0" smtClean="0"/>
                  <a:t> </a:t>
                </a:r>
                <a:r>
                  <a:rPr lang="en-US" altLang="ja-JP" sz="1400" dirty="0" smtClean="0"/>
                  <a:t>(if we cannot guarantee the exact answer)</a:t>
                </a:r>
              </a:p>
              <a:p>
                <a:pPr lvl="1">
                  <a:lnSpc>
                    <a:spcPts val="3000"/>
                  </a:lnSpc>
                </a:pPr>
                <a:r>
                  <a:rPr lang="en-US" altLang="ja-JP" sz="1600" dirty="0" smtClean="0"/>
                  <a:t>2-1.	Determine </a:t>
                </a:r>
                <a14:m>
                  <m:oMath xmlns:m="http://schemas.openxmlformats.org/officeDocument/2006/math">
                    <m:sSubSup>
                      <m:sSubSupPr>
                        <m:ctrlPr>
                          <a:rPr lang="en-US" altLang="ja-JP" sz="1600" b="0" i="1" smtClean="0">
                            <a:latin typeface="Cambria Math" panose="02040503050406030204" pitchFamily="18" charset="0"/>
                          </a:rPr>
                        </m:ctrlPr>
                      </m:sSubSupPr>
                      <m:e>
                        <m:r>
                          <m:rPr>
                            <m:sty m:val="p"/>
                          </m:rPr>
                          <a:rPr lang="en-US" altLang="ja-JP" sz="1600" b="0" i="0" smtClean="0">
                            <a:latin typeface="Cambria Math" panose="02040503050406030204" pitchFamily="18" charset="0"/>
                          </a:rPr>
                          <m:t>Δ</m:t>
                        </m:r>
                      </m:e>
                      <m:sub>
                        <m:r>
                          <a:rPr lang="en-US" altLang="ja-JP" sz="1600" b="0" i="1" smtClean="0">
                            <a:latin typeface="Cambria Math" panose="02040503050406030204" pitchFamily="18" charset="0"/>
                          </a:rPr>
                          <m:t>𝑖</m:t>
                        </m:r>
                      </m:sub>
                      <m:sup>
                        <m:r>
                          <a:rPr lang="en-US" altLang="ja-JP" sz="1600" b="0" i="1" smtClean="0">
                            <a:latin typeface="Cambria Math" panose="02040503050406030204" pitchFamily="18" charset="0"/>
                          </a:rPr>
                          <m:t>𝑑</m:t>
                        </m:r>
                      </m:sup>
                    </m:sSubSup>
                  </m:oMath>
                </a14:m>
                <a:r>
                  <a:rPr lang="en-US" altLang="ja-JP" sz="1600" dirty="0" smtClean="0"/>
                  <a:t> based on a cost model (next slide)</a:t>
                </a:r>
              </a:p>
              <a:p>
                <a:pPr lvl="1">
                  <a:lnSpc>
                    <a:spcPts val="3000"/>
                  </a:lnSpc>
                </a:pPr>
                <a:r>
                  <a:rPr lang="en-US" altLang="ja-JP" sz="1600" dirty="0" smtClean="0"/>
                  <a:t>2-2.	Update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𝐷</m:t>
                    </m:r>
                  </m:oMath>
                </a14:m>
                <a:r>
                  <a:rPr lang="en-US" altLang="ja-JP" sz="1600" dirty="0" smtClean="0"/>
                  <a:t> and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𝐴</m:t>
                    </m:r>
                  </m:oMath>
                </a14:m>
                <a:r>
                  <a:rPr lang="en-US" altLang="ja-JP" sz="1600" dirty="0" smtClean="0"/>
                  <a:t> while obtaining all </a:t>
                </a:r>
                <a14:m>
                  <m:oMath xmlns:m="http://schemas.openxmlformats.org/officeDocument/2006/math">
                    <m:d>
                      <m:dPr>
                        <m:begChr m:val="⟨"/>
                        <m:endChr m:val="⟩"/>
                        <m:ctrlPr>
                          <a:rPr lang="en-US" altLang="ja-JP" sz="1600" i="1" smtClean="0">
                            <a:latin typeface="Cambria Math" panose="02040503050406030204" pitchFamily="18" charset="0"/>
                          </a:rPr>
                        </m:ctrlPr>
                      </m:dPr>
                      <m:e>
                        <m: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m:rPr>
                                <m:sty m:val="p"/>
                              </m:rPr>
                              <a:rPr lang="en-US" altLang="ja-JP" sz="1600" b="0" i="0" smtClean="0">
                                <a:latin typeface="Cambria Math" panose="02040503050406030204" pitchFamily="18" charset="0"/>
                              </a:rPr>
                              <m:t>Δ</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sub>
                        </m:sSub>
                      </m:e>
                    </m:d>
                  </m:oMath>
                </a14:m>
                <a:r>
                  <a:rPr lang="en-US" altLang="ja-JP" sz="1600" dirty="0" smtClean="0"/>
                  <a:t> </a:t>
                </a:r>
                <a:r>
                  <a:rPr lang="en-US" altLang="ja-JP" sz="1600" dirty="0" err="1" smtClean="0"/>
                  <a:t>s.t.</a:t>
                </a:r>
                <a:r>
                  <a:rPr lang="en-US" altLang="ja-JP" sz="1600" dirty="0" smtClean="0"/>
                  <a:t> </a:t>
                </a:r>
                <a14:m>
                  <m:oMath xmlns:m="http://schemas.openxmlformats.org/officeDocument/2006/math">
                    <m:sSub>
                      <m:sSubPr>
                        <m:ctrlPr>
                          <a:rPr lang="en-US" altLang="ja-JP" sz="1600" b="0" i="1" smtClean="0">
                            <a:latin typeface="Cambria Math" panose="02040503050406030204" pitchFamily="18" charset="0"/>
                          </a:rPr>
                        </m:ctrlPr>
                      </m:sSubPr>
                      <m:e>
                        <m:r>
                          <m:rPr>
                            <m:sty m:val="p"/>
                          </m:rPr>
                          <a:rPr lang="en-US" altLang="ja-JP" sz="1600" b="0" i="0" smtClean="0">
                            <a:latin typeface="Cambria Math" panose="02040503050406030204" pitchFamily="18" charset="0"/>
                          </a:rPr>
                          <m:t>Δ</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ja-JP" sz="1600" b="0" i="1" smtClean="0">
                            <a:latin typeface="Cambria Math" panose="02040503050406030204" pitchFamily="18" charset="0"/>
                          </a:rPr>
                        </m:ctrlPr>
                      </m:sSubSupPr>
                      <m:e>
                        <m:r>
                          <m:rPr>
                            <m:sty m:val="p"/>
                          </m:rPr>
                          <a:rPr lang="en-US" altLang="ja-JP" sz="1600" b="0" i="0" smtClean="0">
                            <a:latin typeface="Cambria Math" panose="02040503050406030204" pitchFamily="18" charset="0"/>
                          </a:rPr>
                          <m:t>Δ</m:t>
                        </m:r>
                      </m:e>
                      <m:sub>
                        <m:r>
                          <a:rPr lang="en-US" altLang="ja-JP" sz="1600" b="0" i="1" smtClean="0">
                            <a:latin typeface="Cambria Math" panose="02040503050406030204" pitchFamily="18" charset="0"/>
                          </a:rPr>
                          <m:t>𝑖</m:t>
                        </m:r>
                      </m:sub>
                      <m:sup>
                        <m:r>
                          <a:rPr lang="en-US" altLang="ja-JP" sz="1600" b="0" i="1" smtClean="0">
                            <a:latin typeface="Cambria Math" panose="02040503050406030204" pitchFamily="18" charset="0"/>
                          </a:rPr>
                          <m:t>𝑑</m:t>
                        </m:r>
                      </m:sup>
                    </m:sSubSup>
                  </m:oMath>
                </a14:m>
                <a:r>
                  <a:rPr lang="en-US" altLang="ja-JP" sz="1600" dirty="0" smtClean="0"/>
                  <a:t> </a:t>
                </a:r>
                <a:endParaRPr lang="en-US" altLang="ja-JP" sz="16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379249" y="1482214"/>
                <a:ext cx="6642150" cy="3170099"/>
              </a:xfrm>
              <a:prstGeom prst="rect">
                <a:avLst/>
              </a:prstGeom>
              <a:blipFill>
                <a:blip r:embed="rId5"/>
                <a:stretch>
                  <a:fillRect l="-1193" t="-769"/>
                </a:stretch>
              </a:blipFill>
            </p:spPr>
            <p:txBody>
              <a:bodyPr/>
              <a:lstStyle/>
              <a:p>
                <a:r>
                  <a:rPr lang="ja-JP" altLang="en-US">
                    <a:noFill/>
                  </a:rPr>
                  <a:t> </a:t>
                </a:r>
              </a:p>
            </p:txBody>
          </p:sp>
        </mc:Fallback>
      </mc:AlternateContent>
      <p:cxnSp>
        <p:nvCxnSpPr>
          <p:cNvPr id="9" name="直線矢印コネクタ 8"/>
          <p:cNvCxnSpPr/>
          <p:nvPr/>
        </p:nvCxnSpPr>
        <p:spPr>
          <a:xfrm flipH="1">
            <a:off x="4603532" y="1700953"/>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59267" y="4460823"/>
            <a:ext cx="4212000" cy="21240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mc:AlternateContent xmlns:mc="http://schemas.openxmlformats.org/markup-compatibility/2006" xmlns:a14="http://schemas.microsoft.com/office/drawing/2010/main">
        <mc:Choice Requires="a14">
          <p:sp>
            <p:nvSpPr>
              <p:cNvPr id="15" name="テキスト ボックス 14"/>
              <p:cNvSpPr txBox="1"/>
              <p:nvPr/>
            </p:nvSpPr>
            <p:spPr>
              <a:xfrm>
                <a:off x="5323533" y="5212376"/>
                <a:ext cx="5501784" cy="861774"/>
              </a:xfrm>
              <a:prstGeom prst="rect">
                <a:avLst/>
              </a:prstGeom>
              <a:noFill/>
            </p:spPr>
            <p:txBody>
              <a:bodyPr wrap="square" rtlCol="0">
                <a:spAutoFit/>
              </a:bodyPr>
              <a:lstStyle/>
              <a:p>
                <a:pPr>
                  <a:lnSpc>
                    <a:spcPts val="3000"/>
                  </a:lnSpc>
                </a:pPr>
                <a:r>
                  <a:rPr lang="en-US" altLang="ja-JP" sz="2200" dirty="0" smtClean="0">
                    <a:solidFill>
                      <a:srgbClr val="002060"/>
                    </a:solidFill>
                  </a:rPr>
                  <a:t>Update </a:t>
                </a:r>
                <a14:m>
                  <m:oMath xmlns:m="http://schemas.openxmlformats.org/officeDocument/2006/math">
                    <m:sSub>
                      <m:sSubPr>
                        <m:ctrlPr>
                          <a:rPr lang="en-US" altLang="ja-JP" sz="2200" i="1">
                            <a:solidFill>
                              <a:srgbClr val="002060"/>
                            </a:solidFill>
                            <a:latin typeface="Cambria Math" panose="02040503050406030204" pitchFamily="18" charset="0"/>
                          </a:rPr>
                        </m:ctrlPr>
                      </m:sSubPr>
                      <m:e>
                        <m:r>
                          <a:rPr lang="en-US" altLang="ja-JP" sz="2200" b="0" i="1">
                            <a:solidFill>
                              <a:srgbClr val="002060"/>
                            </a:solidFill>
                            <a:latin typeface="Cambria Math" panose="02040503050406030204" pitchFamily="18" charset="0"/>
                          </a:rPr>
                          <m:t>𝑠</m:t>
                        </m:r>
                      </m:e>
                      <m:sub>
                        <m:r>
                          <a:rPr lang="en-US" altLang="ja-JP" sz="2200" b="0" i="1" smtClean="0">
                            <a:solidFill>
                              <a:srgbClr val="002060"/>
                            </a:solidFill>
                            <a:latin typeface="Cambria Math" panose="02040503050406030204" pitchFamily="18" charset="0"/>
                          </a:rPr>
                          <m:t>𝑗</m:t>
                        </m:r>
                      </m:sub>
                    </m:sSub>
                    <m:r>
                      <a:rPr lang="en-US" altLang="ja-JP" sz="2200" b="0" i="1">
                        <a:solidFill>
                          <a:srgbClr val="002060"/>
                        </a:solidFill>
                        <a:latin typeface="Cambria Math" panose="02040503050406030204" pitchFamily="18" charset="0"/>
                      </a:rPr>
                      <m:t>.</m:t>
                    </m:r>
                    <m:r>
                      <a:rPr lang="en-US" altLang="ja-JP" sz="2200" b="0" i="1">
                        <a:solidFill>
                          <a:srgbClr val="002060"/>
                        </a:solidFill>
                        <a:latin typeface="Cambria Math" panose="02040503050406030204" pitchFamily="18" charset="0"/>
                      </a:rPr>
                      <m:t>𝐴</m:t>
                    </m:r>
                  </m:oMath>
                </a14:m>
                <a:r>
                  <a:rPr lang="en-US" altLang="ja-JP" sz="2200" dirty="0">
                    <a:solidFill>
                      <a:srgbClr val="002060"/>
                    </a:solidFill>
                  </a:rPr>
                  <a:t> </a:t>
                </a:r>
                <a:r>
                  <a:rPr lang="en-US" altLang="ja-JP" sz="1600" dirty="0" smtClean="0">
                    <a:solidFill>
                      <a:srgbClr val="002060"/>
                    </a:solidFill>
                  </a:rPr>
                  <a:t>(reverse </a:t>
                </a:r>
                <a:r>
                  <a:rPr lang="en-US" altLang="ja-JP" sz="1600" i="1" dirty="0" smtClean="0">
                    <a:solidFill>
                      <a:srgbClr val="002060"/>
                    </a:solidFill>
                    <a:latin typeface="Times New Roman" panose="02020603050405020304" pitchFamily="18" charset="0"/>
                    <a:cs typeface="Times New Roman" panose="02020603050405020304" pitchFamily="18" charset="0"/>
                  </a:rPr>
                  <a:t>k</a:t>
                </a:r>
                <a:r>
                  <a:rPr lang="en-US" altLang="ja-JP" sz="1600" dirty="0" smtClean="0">
                    <a:solidFill>
                      <a:srgbClr val="002060"/>
                    </a:solidFill>
                  </a:rPr>
                  <a:t>NN of </a:t>
                </a:r>
                <a14:m>
                  <m:oMath xmlns:m="http://schemas.openxmlformats.org/officeDocument/2006/math">
                    <m:sSub>
                      <m:sSubPr>
                        <m:ctrlPr>
                          <a:rPr lang="en-US" altLang="ja-JP" sz="1600" i="1" smtClean="0">
                            <a:solidFill>
                              <a:srgbClr val="002060"/>
                            </a:solidFill>
                            <a:latin typeface="Cambria Math" panose="02040503050406030204" pitchFamily="18" charset="0"/>
                          </a:rPr>
                        </m:ctrlPr>
                      </m:sSubPr>
                      <m:e>
                        <m:r>
                          <a:rPr lang="en-US" altLang="ja-JP" sz="1600" b="0" i="1" smtClean="0">
                            <a:solidFill>
                              <a:srgbClr val="002060"/>
                            </a:solidFill>
                            <a:latin typeface="Cambria Math" panose="02040503050406030204" pitchFamily="18" charset="0"/>
                          </a:rPr>
                          <m:t>𝑠</m:t>
                        </m:r>
                      </m:e>
                      <m:sub>
                        <m:r>
                          <a:rPr lang="en-US" altLang="ja-JP" sz="1600" b="0" i="1" smtClean="0">
                            <a:solidFill>
                              <a:srgbClr val="002060"/>
                            </a:solidFill>
                            <a:latin typeface="Cambria Math" panose="02040503050406030204" pitchFamily="18" charset="0"/>
                          </a:rPr>
                          <m:t>𝑖</m:t>
                        </m:r>
                      </m:sub>
                    </m:sSub>
                  </m:oMath>
                </a14:m>
                <a:r>
                  <a:rPr lang="en-US" altLang="ja-JP" sz="1600" dirty="0" smtClean="0">
                    <a:solidFill>
                      <a:srgbClr val="002060"/>
                    </a:solidFill>
                  </a:rPr>
                  <a:t>)</a:t>
                </a:r>
                <a:r>
                  <a:rPr lang="en-US" altLang="ja-JP" sz="2200" dirty="0" smtClean="0">
                    <a:solidFill>
                      <a:srgbClr val="002060"/>
                    </a:solidFill>
                  </a:rPr>
                  <a:t>:</a:t>
                </a:r>
              </a:p>
              <a:p>
                <a:pPr marL="457200" indent="-457200">
                  <a:lnSpc>
                    <a:spcPts val="3000"/>
                  </a:lnSpc>
                  <a:buFont typeface="Arial" panose="020B0604020202020204" pitchFamily="34" charset="0"/>
                  <a:buChar char="•"/>
                </a:pPr>
                <a:r>
                  <a:rPr lang="en-US" altLang="ja-JP" dirty="0" smtClean="0"/>
                  <a:t>Almost the same as the above operations</a:t>
                </a:r>
                <a:endParaRPr lang="en-US" altLang="ja-JP" sz="16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323533" y="5212376"/>
                <a:ext cx="5501784" cy="861774"/>
              </a:xfrm>
              <a:prstGeom prst="rect">
                <a:avLst/>
              </a:prstGeom>
              <a:blipFill rotWithShape="0">
                <a:blip r:embed="rId6"/>
                <a:stretch>
                  <a:fillRect l="-1440" t="-3546" b="-5674"/>
                </a:stretch>
              </a:blipFill>
            </p:spPr>
            <p:txBody>
              <a:bodyPr/>
              <a:lstStyle/>
              <a:p>
                <a:r>
                  <a:rPr lang="ja-JP" altLang="en-US">
                    <a:noFill/>
                  </a:rPr>
                  <a:t> </a:t>
                </a:r>
              </a:p>
            </p:txBody>
          </p:sp>
        </mc:Fallback>
      </mc:AlternateContent>
      <p:cxnSp>
        <p:nvCxnSpPr>
          <p:cNvPr id="16" name="直線矢印コネクタ 15"/>
          <p:cNvCxnSpPr/>
          <p:nvPr/>
        </p:nvCxnSpPr>
        <p:spPr>
          <a:xfrm flipH="1">
            <a:off x="4547816" y="5431115"/>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表 16"/>
              <p:cNvGraphicFramePr>
                <a:graphicFrameLocks noGrp="1"/>
              </p:cNvGraphicFramePr>
              <p:nvPr>
                <p:extLst>
                  <p:ext uri="{D42A27DB-BD31-4B8C-83A1-F6EECF244321}">
                    <p14:modId xmlns:p14="http://schemas.microsoft.com/office/powerpoint/2010/main" val="1084991591"/>
                  </p:ext>
                </p:extLst>
              </p:nvPr>
            </p:nvGraphicFramePr>
            <p:xfrm>
              <a:off x="9271850" y="1892265"/>
              <a:ext cx="2592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gridCol w="648000">
                      <a:extLst>
                        <a:ext uri="{9D8B030D-6E8A-4147-A177-3AD203B41FA5}">
                          <a16:colId xmlns:a16="http://schemas.microsoft.com/office/drawing/2014/main" val="710798063"/>
                        </a:ext>
                      </a:extLst>
                    </a:gridCol>
                  </a:tblGrid>
                  <a:tr h="360000">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1,3</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3,2</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5,1</m:t>
                                    </m:r>
                                  </m:e>
                                </m:d>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2336"/>
                      </a:ext>
                    </a:extLst>
                  </a:tr>
                </a:tbl>
              </a:graphicData>
            </a:graphic>
          </p:graphicFrame>
        </mc:Choice>
        <mc:Fallback xmlns="">
          <p:graphicFrame>
            <p:nvGraphicFramePr>
              <p:cNvPr id="17" name="表 16"/>
              <p:cNvGraphicFramePr>
                <a:graphicFrameLocks noGrp="1"/>
              </p:cNvGraphicFramePr>
              <p:nvPr>
                <p:extLst>
                  <p:ext uri="{D42A27DB-BD31-4B8C-83A1-F6EECF244321}">
                    <p14:modId xmlns:p14="http://schemas.microsoft.com/office/powerpoint/2010/main" val="1084991591"/>
                  </p:ext>
                </p:extLst>
              </p:nvPr>
            </p:nvGraphicFramePr>
            <p:xfrm>
              <a:off x="9271850" y="1892265"/>
              <a:ext cx="2592000" cy="360000"/>
            </p:xfrm>
            <a:graphic>
              <a:graphicData uri="http://schemas.openxmlformats.org/drawingml/2006/table">
                <a:tbl>
                  <a:tblPr firstRow="1" bandRow="1">
                    <a:tableStyleId>{2D5ABB26-0587-4C30-8999-92F81FD0307C}</a:tableStyleId>
                  </a:tblPr>
                  <a:tblGrid>
                    <a:gridCol w="648000">
                      <a:extLst>
                        <a:ext uri="{9D8B030D-6E8A-4147-A177-3AD203B41FA5}">
                          <a16:colId xmlns:a16="http://schemas.microsoft.com/office/drawing/2014/main" val="3984618854"/>
                        </a:ext>
                      </a:extLst>
                    </a:gridCol>
                    <a:gridCol w="648000">
                      <a:extLst>
                        <a:ext uri="{9D8B030D-6E8A-4147-A177-3AD203B41FA5}">
                          <a16:colId xmlns:a16="http://schemas.microsoft.com/office/drawing/2014/main" val="367943675"/>
                        </a:ext>
                      </a:extLst>
                    </a:gridCol>
                    <a:gridCol w="648000">
                      <a:extLst>
                        <a:ext uri="{9D8B030D-6E8A-4147-A177-3AD203B41FA5}">
                          <a16:colId xmlns:a16="http://schemas.microsoft.com/office/drawing/2014/main" val="1048990661"/>
                        </a:ext>
                      </a:extLst>
                    </a:gridCol>
                    <a:gridCol w="648000">
                      <a:extLst>
                        <a:ext uri="{9D8B030D-6E8A-4147-A177-3AD203B41FA5}">
                          <a16:colId xmlns:a16="http://schemas.microsoft.com/office/drawing/2014/main" val="710798063"/>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35" t="-6667" r="-300935" b="-11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935" t="-6667" r="-200935" b="-11667"/>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00000" t="-6667" r="-1869" b="-11667"/>
                          </a:stretch>
                        </a:blipFill>
                      </a:tcPr>
                    </a:tc>
                    <a:extLst>
                      <a:ext uri="{0D108BD9-81ED-4DB2-BD59-A6C34878D82A}">
                        <a16:rowId xmlns:a16="http://schemas.microsoft.com/office/drawing/2014/main" val="38652336"/>
                      </a:ext>
                    </a:extLst>
                  </a:tr>
                </a:tbl>
              </a:graphicData>
            </a:graphic>
          </p:graphicFrame>
        </mc:Fallback>
      </mc:AlternateContent>
      <p:sp>
        <p:nvSpPr>
          <p:cNvPr id="19" name="右矢印 18"/>
          <p:cNvSpPr/>
          <p:nvPr/>
        </p:nvSpPr>
        <p:spPr>
          <a:xfrm>
            <a:off x="9271850" y="2299342"/>
            <a:ext cx="2592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4569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328246" y="2211715"/>
            <a:ext cx="7452000" cy="1944000"/>
          </a:xfrm>
          <a:prstGeom prst="roundRect">
            <a:avLst>
              <a:gd name="adj" fmla="val 6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409421" y="2225807"/>
                <a:ext cx="7389563" cy="1951816"/>
              </a:xfrm>
              <a:prstGeom prst="rect">
                <a:avLst/>
              </a:prstGeom>
              <a:noFill/>
            </p:spPr>
            <p:txBody>
              <a:bodyPr wrap="square" rtlCol="0">
                <a:spAutoFit/>
              </a:bodyPr>
              <a:lstStyle/>
              <a:p>
                <a:pPr>
                  <a:lnSpc>
                    <a:spcPts val="2800"/>
                  </a:lnSpc>
                </a:pPr>
                <a:r>
                  <a:rPr lang="en-US" altLang="ja-JP" sz="2200" b="1" dirty="0" smtClean="0">
                    <a:solidFill>
                      <a:schemeClr val="accent2"/>
                    </a:solidFill>
                  </a:rPr>
                  <a:t>Our solution:</a:t>
                </a:r>
              </a:p>
              <a:p>
                <a:pPr marL="342900" indent="-342900">
                  <a:lnSpc>
                    <a:spcPts val="2800"/>
                  </a:lnSpc>
                  <a:buFont typeface="Arial" panose="020B0604020202020204" pitchFamily="34" charset="0"/>
                  <a:buChar char="•"/>
                </a:pPr>
                <a14:m>
                  <m:oMath xmlns:m="http://schemas.openxmlformats.org/officeDocument/2006/math">
                    <m:sSubSup>
                      <m:sSubSupPr>
                        <m:ctrlPr>
                          <a:rPr lang="en-US" altLang="ja-JP" i="1">
                            <a:latin typeface="Cambria Math" panose="02040503050406030204" pitchFamily="18" charset="0"/>
                          </a:rPr>
                        </m:ctrlPr>
                      </m:sSubSupPr>
                      <m:e>
                        <m:r>
                          <m:rPr>
                            <m:sty m:val="p"/>
                          </m:rPr>
                          <a:rPr lang="en-US" altLang="ja-JP">
                            <a:latin typeface="Cambria Math" panose="02040503050406030204" pitchFamily="18" charset="0"/>
                          </a:rPr>
                          <m:t>Δ</m:t>
                        </m:r>
                      </m:e>
                      <m:sub>
                        <m:r>
                          <a:rPr lang="en-US" altLang="ja-JP" i="1">
                            <a:latin typeface="Cambria Math" panose="02040503050406030204" pitchFamily="18" charset="0"/>
                          </a:rPr>
                          <m:t>𝑖</m:t>
                        </m:r>
                      </m:sub>
                      <m:sup>
                        <m:r>
                          <a:rPr lang="en-US" altLang="ja-JP" i="1">
                            <a:latin typeface="Cambria Math" panose="02040503050406030204" pitchFamily="18" charset="0"/>
                          </a:rPr>
                          <m:t>𝑑</m:t>
                        </m:r>
                      </m:sup>
                    </m:sSubSup>
                    <m:r>
                      <a:rPr lang="en-US" altLang="ja-JP" i="1">
                        <a:latin typeface="Cambria Math" panose="02040503050406030204" pitchFamily="18" charset="0"/>
                      </a:rPr>
                      <m:t>=</m:t>
                    </m:r>
                    <m:d>
                      <m:dPr>
                        <m:begChr m:val="⌊"/>
                        <m:endChr m:val="⌋"/>
                        <m:ctrlPr>
                          <a:rPr lang="en-US" altLang="ja-JP" i="1" smtClean="0">
                            <a:latin typeface="Cambria Math" panose="02040503050406030204" pitchFamily="18" charset="0"/>
                          </a:rPr>
                        </m:ctrlPr>
                      </m:dPr>
                      <m:e>
                        <m:d>
                          <m:dPr>
                            <m:ctrlPr>
                              <a:rPr lang="en-US" altLang="ja-JP" i="1">
                                <a:latin typeface="Cambria Math" panose="02040503050406030204" pitchFamily="18" charset="0"/>
                              </a:rPr>
                            </m:ctrlPr>
                          </m:dPr>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𝜏</m:t>
                            </m:r>
                          </m:e>
                        </m:d>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e>
                    </m:d>
                    <m:r>
                      <a:rPr lang="en-US" altLang="ja-JP" b="1" i="1" smtClean="0">
                        <a:solidFill>
                          <a:schemeClr val="accent2"/>
                        </a:solidFill>
                        <a:latin typeface="Cambria Math" panose="02040503050406030204" pitchFamily="18" charset="0"/>
                      </a:rPr>
                      <m:t>+</m:t>
                    </m:r>
                    <m:r>
                      <a:rPr lang="en-US" altLang="ja-JP" b="1" i="1" smtClean="0">
                        <a:solidFill>
                          <a:schemeClr val="accent2"/>
                        </a:solidFill>
                        <a:latin typeface="Cambria Math" panose="02040503050406030204" pitchFamily="18" charset="0"/>
                      </a:rPr>
                      <m:t>𝜶</m:t>
                    </m:r>
                  </m:oMath>
                </a14:m>
                <a:endParaRPr lang="en-US" altLang="ja-JP" b="1" dirty="0" smtClean="0"/>
              </a:p>
              <a:p>
                <a:pPr marL="342900" indent="-342900">
                  <a:lnSpc>
                    <a:spcPts val="2800"/>
                  </a:lnSpc>
                  <a:buFont typeface="Arial" panose="020B0604020202020204" pitchFamily="34" charset="0"/>
                  <a:buChar char="•"/>
                </a:pPr>
                <a:r>
                  <a:rPr lang="en-US" altLang="ja-JP" dirty="0" smtClean="0"/>
                  <a:t>If </a:t>
                </a:r>
                <a14:m>
                  <m:oMath xmlns:m="http://schemas.openxmlformats.org/officeDocument/2006/math">
                    <m:r>
                      <a:rPr lang="en-US" altLang="ja-JP" b="0" i="1" smtClean="0">
                        <a:latin typeface="Cambria Math" panose="02040503050406030204" pitchFamily="18" charset="0"/>
                      </a:rPr>
                      <m:t>𝛼</m:t>
                    </m:r>
                  </m:oMath>
                </a14:m>
                <a:r>
                  <a:rPr lang="ja-JP" altLang="en-US" dirty="0" smtClean="0"/>
                  <a:t> </a:t>
                </a:r>
                <a:r>
                  <a:rPr lang="en-US" altLang="ja-JP" dirty="0" smtClean="0"/>
                  <a:t>is large,</a:t>
                </a:r>
              </a:p>
              <a:p>
                <a:pPr marL="800100" lvl="1" indent="-342900">
                  <a:lnSpc>
                    <a:spcPts val="2800"/>
                  </a:lnSpc>
                  <a:buFont typeface="Wingdings" panose="05000000000000000000" pitchFamily="2" charset="2"/>
                  <a:buChar char="ü"/>
                </a:pPr>
                <a:r>
                  <a:rPr lang="en-US" altLang="ja-JP" sz="1600" dirty="0" smtClean="0"/>
                  <a:t>We have less situations that need IF-Scan (i.e., </a:t>
                </a:r>
                <a14:m>
                  <m:oMath xmlns:m="http://schemas.openxmlformats.org/officeDocument/2006/math">
                    <m:d>
                      <m:dPr>
                        <m:ctrlPr>
                          <a:rPr lang="en-US" altLang="ja-JP" sz="1600" i="1">
                            <a:latin typeface="Cambria Math" panose="02040503050406030204" pitchFamily="18" charset="0"/>
                          </a:rPr>
                        </m:ctrlPr>
                      </m:dPr>
                      <m:e>
                        <m:r>
                          <a:rPr lang="en-US" altLang="ja-JP" sz="1600" i="1">
                            <a:latin typeface="Cambria Math" panose="02040503050406030204" pitchFamily="18" charset="0"/>
                          </a:rPr>
                          <m:t>1−</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a:latin typeface="Cambria Math" panose="02040503050406030204" pitchFamily="18" charset="0"/>
                              </a:rPr>
                              <m:t>𝜏</m:t>
                            </m:r>
                          </m:e>
                          <m:sub>
                            <m:r>
                              <a:rPr lang="en-US" altLang="ja-JP" sz="1600" b="0" i="1" smtClean="0">
                                <a:latin typeface="Cambria Math" panose="02040503050406030204" pitchFamily="18" charset="0"/>
                              </a:rPr>
                              <m:t>𝑡𝑒𝑚𝑝</m:t>
                            </m:r>
                          </m:sub>
                        </m:sSub>
                      </m:e>
                    </m:d>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𝑖</m:t>
                            </m:r>
                          </m:sub>
                        </m:sSub>
                      </m:e>
                    </m:d>
                    <m:r>
                      <a:rPr lang="en-US" altLang="ja-JP" sz="1600" b="0" i="1" smtClean="0">
                        <a:latin typeface="Cambria Math" panose="02040503050406030204" pitchFamily="18" charset="0"/>
                      </a:rPr>
                      <m:t>&gt;</m:t>
                    </m:r>
                    <m:sSubSup>
                      <m:sSubSupPr>
                        <m:ctrlPr>
                          <a:rPr lang="en-US" altLang="ja-JP" sz="1600" b="0" i="1" smtClean="0">
                            <a:latin typeface="Cambria Math" panose="02040503050406030204" pitchFamily="18" charset="0"/>
                          </a:rPr>
                        </m:ctrlPr>
                      </m:sSubSupPr>
                      <m:e>
                        <m:r>
                          <m:rPr>
                            <m:sty m:val="p"/>
                          </m:rPr>
                          <a:rPr lang="en-US" altLang="ja-JP" sz="1600" b="0" i="0" smtClean="0">
                            <a:latin typeface="Cambria Math" panose="02040503050406030204" pitchFamily="18" charset="0"/>
                          </a:rPr>
                          <m:t>Δ</m:t>
                        </m:r>
                      </m:e>
                      <m:sub>
                        <m:r>
                          <a:rPr lang="en-US" altLang="ja-JP" sz="1600" b="0" i="1" smtClean="0">
                            <a:latin typeface="Cambria Math" panose="02040503050406030204" pitchFamily="18" charset="0"/>
                          </a:rPr>
                          <m:t>𝑖</m:t>
                        </m:r>
                      </m:sub>
                      <m:sup>
                        <m:r>
                          <a:rPr lang="en-US" altLang="ja-JP" sz="1600" b="0" i="1" smtClean="0">
                            <a:latin typeface="Cambria Math" panose="02040503050406030204" pitchFamily="18" charset="0"/>
                          </a:rPr>
                          <m:t>𝑑</m:t>
                        </m:r>
                      </m:sup>
                    </m:sSubSup>
                  </m:oMath>
                </a14:m>
                <a:r>
                  <a:rPr lang="en-US" altLang="ja-JP" sz="1600" dirty="0" smtClean="0"/>
                  <a:t>).</a:t>
                </a:r>
              </a:p>
              <a:p>
                <a:pPr marL="800100" lvl="1" indent="-342900">
                  <a:lnSpc>
                    <a:spcPts val="2800"/>
                  </a:lnSpc>
                  <a:buFont typeface="Wingdings" panose="05000000000000000000" pitchFamily="2" charset="2"/>
                  <a:buChar char="ü"/>
                </a:pPr>
                <a14:m>
                  <m:oMath xmlns:m="http://schemas.openxmlformats.org/officeDocument/2006/math">
                    <m:r>
                      <m:rPr>
                        <m:sty m:val="p"/>
                      </m:rPr>
                      <a:rPr lang="en-US" altLang="ja-JP" sz="1600" b="0" i="0" smtClean="0">
                        <a:latin typeface="Cambria Math" panose="02040503050406030204" pitchFamily="18" charset="0"/>
                      </a:rPr>
                      <m:t>Δ</m:t>
                    </m:r>
                  </m:oMath>
                </a14:m>
                <a:r>
                  <a:rPr lang="en-US" altLang="ja-JP" sz="1600" dirty="0" smtClean="0"/>
                  <a:t>-Scan needs more cost </a:t>
                </a:r>
                <a:r>
                  <a:rPr lang="en-US" altLang="ja-JP" sz="1400" dirty="0" smtClean="0"/>
                  <a:t>(the size of local-index becomes larger)</a:t>
                </a:r>
                <a:r>
                  <a:rPr lang="en-US" altLang="ja-JP" sz="1600" dirty="0" smtClean="0"/>
                  <a:t>.</a:t>
                </a:r>
                <a:endParaRPr lang="ja-JP" altLang="en-US" sz="16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409421" y="2225807"/>
                <a:ext cx="7389563" cy="1951816"/>
              </a:xfrm>
              <a:prstGeom prst="rect">
                <a:avLst/>
              </a:prstGeom>
              <a:blipFill rotWithShape="0">
                <a:blip r:embed="rId3"/>
                <a:stretch>
                  <a:fillRect l="-1073" t="-21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kumimoji="1" lang="en-US" altLang="ja-JP" dirty="0" smtClean="0"/>
                  <a:t>LI-DSN-Join</a:t>
                </a:r>
                <a:r>
                  <a:rPr kumimoji="1" lang="en-US" altLang="ja-JP" sz="2400" dirty="0" smtClean="0"/>
                  <a:t>: Cost model for determining </a:t>
                </a:r>
                <a14:m>
                  <m:oMath xmlns:m="http://schemas.openxmlformats.org/officeDocument/2006/math">
                    <m:sSubSup>
                      <m:sSubSupPr>
                        <m:ctrlPr>
                          <a:rPr kumimoji="1" lang="en-US" altLang="ja-JP" sz="2400" b="1" i="1" smtClean="0">
                            <a:latin typeface="Cambria Math" panose="02040503050406030204" pitchFamily="18" charset="0"/>
                          </a:rPr>
                        </m:ctrlPr>
                      </m:sSubSupPr>
                      <m:e>
                        <m:r>
                          <a:rPr kumimoji="1" lang="en-US" altLang="ja-JP" sz="2400" b="1" i="0" smtClean="0">
                            <a:latin typeface="Cambria Math" panose="02040503050406030204" pitchFamily="18" charset="0"/>
                          </a:rPr>
                          <m:t>𝚫</m:t>
                        </m:r>
                      </m:e>
                      <m:sub>
                        <m:r>
                          <a:rPr kumimoji="1" lang="en-US" altLang="ja-JP" sz="2400" b="1" i="1" smtClean="0">
                            <a:latin typeface="Cambria Math" panose="02040503050406030204" pitchFamily="18" charset="0"/>
                          </a:rPr>
                          <m:t>𝒊</m:t>
                        </m:r>
                      </m:sub>
                      <m:sup>
                        <m:r>
                          <a:rPr kumimoji="1" lang="en-US" altLang="ja-JP" sz="2400" b="1" i="1" smtClean="0">
                            <a:latin typeface="Cambria Math" panose="02040503050406030204" pitchFamily="18" charset="0"/>
                          </a:rPr>
                          <m:t>𝒅</m:t>
                        </m:r>
                      </m:sup>
                    </m:sSubSup>
                  </m:oMath>
                </a14:m>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4"/>
                <a:stretch>
                  <a:fillRect l="-2055" t="-12931" b="-2413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13</a:t>
            </a:fld>
            <a:endParaRPr kumimoji="1" lang="ja-JP" altLang="en-US"/>
          </a:p>
        </p:txBody>
      </p:sp>
      <p:sp>
        <p:nvSpPr>
          <p:cNvPr id="14" name="角丸四角形 13"/>
          <p:cNvSpPr/>
          <p:nvPr/>
        </p:nvSpPr>
        <p:spPr>
          <a:xfrm>
            <a:off x="328246" y="1044481"/>
            <a:ext cx="5400000" cy="900000"/>
          </a:xfrm>
          <a:prstGeom prst="roundRect">
            <a:avLst>
              <a:gd name="adj" fmla="val 6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409421" y="1022457"/>
                <a:ext cx="5593173" cy="861774"/>
              </a:xfrm>
              <a:prstGeom prst="rect">
                <a:avLst/>
              </a:prstGeom>
              <a:noFill/>
            </p:spPr>
            <p:txBody>
              <a:bodyPr wrap="square" rtlCol="0">
                <a:spAutoFit/>
              </a:bodyPr>
              <a:lstStyle/>
              <a:p>
                <a:pPr>
                  <a:lnSpc>
                    <a:spcPts val="3000"/>
                  </a:lnSpc>
                </a:pPr>
                <a:r>
                  <a:rPr lang="en-US" altLang="ja-JP" sz="2200" b="1" dirty="0" smtClean="0">
                    <a:solidFill>
                      <a:srgbClr val="002060"/>
                    </a:solidFill>
                  </a:rPr>
                  <a:t>Corollary:</a:t>
                </a:r>
              </a:p>
              <a:p>
                <a:pPr marL="342900" indent="-342900">
                  <a:lnSpc>
                    <a:spcPts val="3000"/>
                  </a:lnSpc>
                  <a:buFont typeface="Arial" panose="020B0604020202020204" pitchFamily="34" charset="0"/>
                  <a:buChar char="•"/>
                </a:pPr>
                <a:r>
                  <a:rPr lang="en-US" altLang="ja-JP" i="1" dirty="0" smtClean="0"/>
                  <a:t>If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𝚫</m:t>
                        </m:r>
                      </m:e>
                      <m:sub>
                        <m:r>
                          <a:rPr lang="en-US" altLang="ja-JP" b="1" i="1" smtClean="0">
                            <a:latin typeface="Cambria Math" panose="02040503050406030204" pitchFamily="18" charset="0"/>
                          </a:rPr>
                          <m:t>𝒊</m:t>
                        </m:r>
                        <m:r>
                          <a:rPr lang="en-US" altLang="ja-JP" b="1" i="1" smtClean="0">
                            <a:latin typeface="Cambria Math" panose="02040503050406030204" pitchFamily="18" charset="0"/>
                          </a:rPr>
                          <m:t>,</m:t>
                        </m:r>
                        <m:r>
                          <a:rPr lang="en-US" altLang="ja-JP" b="1" i="1" smtClean="0">
                            <a:latin typeface="Cambria Math" panose="02040503050406030204" pitchFamily="18" charset="0"/>
                          </a:rPr>
                          <m:t>𝒋</m:t>
                        </m:r>
                      </m:sub>
                    </m:sSub>
                    <m:r>
                      <a:rPr lang="en-US" altLang="ja-JP" b="1" i="1" smtClean="0">
                        <a:latin typeface="Cambria Math" panose="02040503050406030204" pitchFamily="18" charset="0"/>
                      </a:rPr>
                      <m:t>&gt;</m:t>
                    </m:r>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𝟏</m:t>
                        </m:r>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r>
                          <a:rPr lang="en-US" altLang="ja-JP" b="1" i="1" smtClean="0">
                            <a:latin typeface="Cambria Math" panose="02040503050406030204" pitchFamily="18" charset="0"/>
                          </a:rPr>
                          <m:t>.</m:t>
                        </m:r>
                        <m:r>
                          <a:rPr lang="en-US" altLang="ja-JP" b="1" i="1" smtClean="0">
                            <a:latin typeface="Cambria Math" panose="02040503050406030204" pitchFamily="18" charset="0"/>
                          </a:rPr>
                          <m:t>𝝉</m:t>
                        </m:r>
                      </m:e>
                    </m:d>
                    <m:d>
                      <m:dPr>
                        <m:begChr m:val="|"/>
                        <m:endChr m:val="|"/>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e>
                    </m:d>
                  </m:oMath>
                </a14:m>
                <a:r>
                  <a:rPr lang="en-US" altLang="ja-JP" i="1" dirty="0" smtClean="0"/>
                  <a:t>, we have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𝜏</m:t>
                    </m:r>
                  </m:oMath>
                </a14:m>
                <a:r>
                  <a:rPr lang="en-US" altLang="ja-JP" i="1" dirty="0" smtClean="0"/>
                  <a:t>.</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9421" y="1022457"/>
                <a:ext cx="5593173" cy="861774"/>
              </a:xfrm>
              <a:prstGeom prst="rect">
                <a:avLst/>
              </a:prstGeom>
              <a:blipFill rotWithShape="0">
                <a:blip r:embed="rId5"/>
                <a:stretch>
                  <a:fillRect l="-1416" t="-2837" b="-5674"/>
                </a:stretch>
              </a:blipFill>
            </p:spPr>
            <p:txBody>
              <a:bodyPr/>
              <a:lstStyle/>
              <a:p>
                <a:r>
                  <a:rPr lang="ja-JP" altLang="en-US">
                    <a:noFill/>
                  </a:rPr>
                  <a:t> </a:t>
                </a:r>
              </a:p>
            </p:txBody>
          </p:sp>
        </mc:Fallback>
      </mc:AlternateContent>
      <p:sp>
        <p:nvSpPr>
          <p:cNvPr id="16" name="直角三角形 15"/>
          <p:cNvSpPr/>
          <p:nvPr/>
        </p:nvSpPr>
        <p:spPr>
          <a:xfrm rot="18900000" flipH="1">
            <a:off x="5779024" y="1232394"/>
            <a:ext cx="540000" cy="540000"/>
          </a:xfrm>
          <a:prstGeom prst="rtTriangl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6644149" y="1282050"/>
                <a:ext cx="2883310" cy="424860"/>
              </a:xfrm>
              <a:prstGeom prst="rect">
                <a:avLst/>
              </a:prstGeom>
              <a:noFill/>
            </p:spPr>
            <p:txBody>
              <a:bodyPr wrap="square" rtlCol="0">
                <a:spAutoFit/>
              </a:bodyPr>
              <a:lstStyle/>
              <a:p>
                <a14:m>
                  <m:oMath xmlns:m="http://schemas.openxmlformats.org/officeDocument/2006/math">
                    <m:sSubSup>
                      <m:sSubSupPr>
                        <m:ctrlPr>
                          <a:rPr kumimoji="1" lang="en-US" altLang="ja-JP" sz="2000" b="0" i="1" smtClean="0">
                            <a:latin typeface="Cambria Math" panose="02040503050406030204" pitchFamily="18" charset="0"/>
                          </a:rPr>
                        </m:ctrlPr>
                      </m:sSubSupPr>
                      <m:e>
                        <m:r>
                          <m:rPr>
                            <m:sty m:val="p"/>
                          </m:rPr>
                          <a:rPr kumimoji="1" lang="en-US" altLang="ja-JP" sz="2000" b="0" i="0" smtClean="0">
                            <a:latin typeface="Cambria Math" panose="02040503050406030204" pitchFamily="18" charset="0"/>
                          </a:rPr>
                          <m:t>Δ</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𝑑</m:t>
                        </m:r>
                      </m:sup>
                    </m:sSubSup>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𝜏</m:t>
                        </m:r>
                      </m:e>
                    </m:d>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𝑖</m:t>
                            </m:r>
                          </m:sub>
                        </m:sSub>
                      </m:e>
                    </m:d>
                  </m:oMath>
                </a14:m>
                <a:r>
                  <a:rPr kumimoji="1" lang="ja-JP" altLang="en-US" sz="2000" dirty="0" smtClean="0"/>
                  <a:t> </a:t>
                </a:r>
                <a:r>
                  <a:rPr kumimoji="1" lang="en-US" altLang="ja-JP" sz="2000" dirty="0" smtClean="0"/>
                  <a:t>?</a:t>
                </a:r>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6644149" y="1282050"/>
                <a:ext cx="2883310" cy="424860"/>
              </a:xfrm>
              <a:prstGeom prst="rect">
                <a:avLst/>
              </a:prstGeom>
              <a:blipFill rotWithShape="0">
                <a:blip r:embed="rId6"/>
                <a:stretch>
                  <a:fillRect t="-2857"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328361" y="4337224"/>
                <a:ext cx="2087293" cy="861774"/>
              </a:xfrm>
              <a:prstGeom prst="rect">
                <a:avLst/>
              </a:prstGeom>
              <a:noFill/>
            </p:spPr>
            <p:txBody>
              <a:bodyPr wrap="square" rtlCol="0">
                <a:spAutoFit/>
              </a:bodyPr>
              <a:lstStyle/>
              <a:p>
                <a:pPr>
                  <a:lnSpc>
                    <a:spcPts val="3000"/>
                  </a:lnSpc>
                </a:pPr>
                <a:r>
                  <a:rPr lang="en-US" altLang="ja-JP" sz="2200" dirty="0" smtClean="0">
                    <a:solidFill>
                      <a:schemeClr val="tx1"/>
                    </a:solidFill>
                  </a:rPr>
                  <a:t>Cost of </a:t>
                </a:r>
                <a14:m>
                  <m:oMath xmlns:m="http://schemas.openxmlformats.org/officeDocument/2006/math">
                    <m:r>
                      <m:rPr>
                        <m:sty m:val="p"/>
                      </m:rPr>
                      <a:rPr lang="en-US" altLang="ja-JP" sz="2200" b="0" i="0" smtClean="0">
                        <a:solidFill>
                          <a:schemeClr val="tx1"/>
                        </a:solidFill>
                        <a:latin typeface="Cambria Math" panose="02040503050406030204" pitchFamily="18" charset="0"/>
                      </a:rPr>
                      <m:t>Δ</m:t>
                    </m:r>
                  </m:oMath>
                </a14:m>
                <a:r>
                  <a:rPr lang="en-US" altLang="ja-JP" sz="2200" dirty="0" smtClean="0">
                    <a:solidFill>
                      <a:schemeClr val="tx1"/>
                    </a:solidFill>
                  </a:rPr>
                  <a:t>-Scan:</a:t>
                </a:r>
              </a:p>
              <a:p>
                <a:pPr marL="342900" indent="-342900">
                  <a:lnSpc>
                    <a:spcPts val="3000"/>
                  </a:lnSpc>
                  <a:buFont typeface="Arial" panose="020B0604020202020204" pitchFamily="34" charset="0"/>
                  <a:buChar char="•"/>
                </a:pPr>
                <a14:m>
                  <m:oMath xmlns:m="http://schemas.openxmlformats.org/officeDocument/2006/math">
                    <m:r>
                      <a:rPr lang="en-US" altLang="ja-JP" b="1" i="1" smtClean="0">
                        <a:latin typeface="Cambria Math" panose="02040503050406030204" pitchFamily="18" charset="0"/>
                      </a:rPr>
                      <m:t>𝑶</m:t>
                    </m:r>
                    <m:d>
                      <m:dPr>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r>
                              <a:rPr lang="en-US" altLang="ja-JP" b="1" i="1" smtClean="0">
                                <a:latin typeface="Cambria Math" panose="02040503050406030204" pitchFamily="18" charset="0"/>
                              </a:rPr>
                              <m:t>.</m:t>
                            </m:r>
                            <m:r>
                              <a:rPr lang="en-US" altLang="ja-JP" b="1" i="1" smtClean="0">
                                <a:latin typeface="Cambria Math" panose="02040503050406030204" pitchFamily="18" charset="0"/>
                              </a:rPr>
                              <m:t>𝑫</m:t>
                            </m:r>
                          </m:e>
                        </m:d>
                      </m:e>
                    </m:d>
                  </m:oMath>
                </a14:m>
                <a:endParaRPr lang="en-US" altLang="ja-JP" b="1" i="1"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328361" y="4337224"/>
                <a:ext cx="2087293" cy="861774"/>
              </a:xfrm>
              <a:prstGeom prst="rect">
                <a:avLst/>
              </a:prstGeom>
              <a:blipFill rotWithShape="0">
                <a:blip r:embed="rId7"/>
                <a:stretch>
                  <a:fillRect l="-3801" t="-2113" r="-1754" b="-2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328246" y="5302280"/>
                <a:ext cx="9582670" cy="861774"/>
              </a:xfrm>
              <a:prstGeom prst="rect">
                <a:avLst/>
              </a:prstGeom>
              <a:noFill/>
            </p:spPr>
            <p:txBody>
              <a:bodyPr wrap="square" rtlCol="0">
                <a:spAutoFit/>
              </a:bodyPr>
              <a:lstStyle/>
              <a:p>
                <a:pPr>
                  <a:lnSpc>
                    <a:spcPts val="3000"/>
                  </a:lnSpc>
                </a:pPr>
                <a:r>
                  <a:rPr lang="en-US" altLang="ja-JP" sz="2200" dirty="0" smtClean="0">
                    <a:solidFill>
                      <a:schemeClr val="tx1"/>
                    </a:solidFill>
                  </a:rPr>
                  <a:t>Cost of IF-Scan:</a:t>
                </a:r>
              </a:p>
              <a:p>
                <a:pPr marL="342900" indent="-342900">
                  <a:lnSpc>
                    <a:spcPts val="3000"/>
                  </a:lnSpc>
                  <a:buFont typeface="Arial" panose="020B0604020202020204" pitchFamily="34" charset="0"/>
                  <a:buChar char="•"/>
                </a:pPr>
                <a14:m>
                  <m:oMath xmlns:m="http://schemas.openxmlformats.org/officeDocument/2006/math">
                    <m:r>
                      <a:rPr lang="en-US" altLang="ja-JP" b="1" i="1" smtClean="0">
                        <a:latin typeface="Cambria Math" panose="02040503050406030204" pitchFamily="18" charset="0"/>
                      </a:rPr>
                      <m:t>𝑶</m:t>
                    </m:r>
                    <m:d>
                      <m:dPr>
                        <m:ctrlPr>
                          <a:rPr lang="en-US" altLang="ja-JP" b="1" i="1" smtClean="0">
                            <a:latin typeface="Cambria Math" panose="02040503050406030204" pitchFamily="18" charset="0"/>
                          </a:rPr>
                        </m:ctrlPr>
                      </m:dPr>
                      <m:e>
                        <m:nary>
                          <m:naryPr>
                            <m:chr m:val="∑"/>
                            <m:limLoc m:val="subSup"/>
                            <m:supHide m:val="on"/>
                            <m:ctrlPr>
                              <a:rPr lang="en-US" altLang="ja-JP" b="1" i="1" smtClean="0">
                                <a:latin typeface="Cambria Math" panose="02040503050406030204" pitchFamily="18" charset="0"/>
                              </a:rPr>
                            </m:ctrlPr>
                          </m:naryPr>
                          <m:sub>
                            <m:sSup>
                              <m:sSupPr>
                                <m:ctrlPr>
                                  <a:rPr lang="en-US" altLang="ja-JP" b="1" i="1" smtClean="0">
                                    <a:latin typeface="Cambria Math" panose="02040503050406030204" pitchFamily="18" charset="0"/>
                                  </a:rPr>
                                </m:ctrlPr>
                              </m:sSupPr>
                              <m:e>
                                <m:r>
                                  <m:rPr>
                                    <m:brk m:alnAt="9"/>
                                  </m:rPr>
                                  <a:rPr lang="en-US" altLang="ja-JP" b="1" i="1" smtClean="0">
                                    <a:latin typeface="Cambria Math" panose="02040503050406030204" pitchFamily="18" charset="0"/>
                                  </a:rPr>
                                  <m:t>𝒆</m:t>
                                </m:r>
                              </m:e>
                              <m:sup>
                                <m:r>
                                  <a:rPr lang="en-US" altLang="ja-JP" b="1" i="1" smtClean="0">
                                    <a:latin typeface="Cambria Math" panose="02040503050406030204" pitchFamily="18" charset="0"/>
                                  </a:rPr>
                                  <m:t>′</m:t>
                                </m:r>
                              </m:sup>
                            </m:sSup>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sub>
                          <m:sup/>
                          <m:e>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𝑰</m:t>
                                </m:r>
                                <m:d>
                                  <m:dPr>
                                    <m:ctrlPr>
                                      <a:rPr lang="en-US" altLang="ja-JP" b="1" i="1" smtClean="0">
                                        <a:latin typeface="Cambria Math" panose="02040503050406030204" pitchFamily="18" charset="0"/>
                                      </a:rPr>
                                    </m:ctrlPr>
                                  </m:dPr>
                                  <m:e>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𝒆</m:t>
                                        </m:r>
                                      </m:e>
                                      <m:sup>
                                        <m:r>
                                          <a:rPr lang="en-US" altLang="ja-JP" b="1" i="1" smtClean="0">
                                            <a:latin typeface="Cambria Math" panose="02040503050406030204" pitchFamily="18" charset="0"/>
                                          </a:rPr>
                                          <m:t>′</m:t>
                                        </m:r>
                                      </m:sup>
                                    </m:sSup>
                                  </m:e>
                                </m:d>
                              </m:e>
                            </m:d>
                            <m:r>
                              <a:rPr lang="en-US" altLang="ja-JP" b="1" i="1" smtClean="0">
                                <a:latin typeface="Cambria Math" panose="02040503050406030204" pitchFamily="18" charset="0"/>
                              </a:rPr>
                              <m:t>+</m:t>
                            </m:r>
                            <m:d>
                              <m:dPr>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𝑺</m:t>
                                        </m:r>
                                      </m:e>
                                      <m:sub>
                                        <m:r>
                                          <a:rPr lang="en-US" altLang="ja-JP" b="1" i="1" smtClean="0">
                                            <a:latin typeface="Cambria Math" panose="02040503050406030204" pitchFamily="18" charset="0"/>
                                          </a:rPr>
                                          <m:t>𝒊</m:t>
                                        </m:r>
                                      </m:sub>
                                    </m:sSub>
                                  </m:e>
                                </m:d>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r>
                                      <a:rPr lang="en-US" altLang="ja-JP" b="1" i="1" smtClean="0">
                                        <a:latin typeface="Cambria Math" panose="02040503050406030204" pitchFamily="18" charset="0"/>
                                      </a:rPr>
                                      <m:t>.</m:t>
                                    </m:r>
                                    <m:r>
                                      <a:rPr lang="en-US" altLang="ja-JP" b="1" i="1" smtClean="0">
                                        <a:latin typeface="Cambria Math" panose="02040503050406030204" pitchFamily="18" charset="0"/>
                                      </a:rPr>
                                      <m:t>𝑫</m:t>
                                    </m:r>
                                  </m:e>
                                </m:d>
                              </m:e>
                            </m:d>
                          </m:e>
                        </m:nary>
                        <m:d>
                          <m:dPr>
                            <m:begChr m:val="|"/>
                            <m:endChr m:val="|"/>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e>
                        </m:d>
                      </m:e>
                    </m:d>
                  </m:oMath>
                </a14:m>
                <a:r>
                  <a:rPr lang="en-US" altLang="ja-JP" i="1" dirty="0" smtClean="0"/>
                  <a:t>,</a:t>
                </a:r>
                <a:r>
                  <a:rPr lang="en-US" altLang="ja-JP" sz="2000" i="1" dirty="0" smtClean="0"/>
                  <a:t> </a:t>
                </a:r>
                <a:r>
                  <a:rPr lang="en-US" altLang="ja-JP" dirty="0" smtClean="0"/>
                  <a:t>where</a:t>
                </a:r>
                <a:r>
                  <a:rPr lang="en-US" altLang="ja-JP" i="1"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oMath>
                </a14:m>
                <a:r>
                  <a:rPr lang="en-US" altLang="ja-JP" i="1" dirty="0" smtClean="0"/>
                  <a:t> </a:t>
                </a:r>
                <a:r>
                  <a:rPr lang="en-US" altLang="ja-JP" dirty="0" smtClean="0"/>
                  <a:t>is a collection of sets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oMath>
                </a14:m>
                <a:r>
                  <a:rPr lang="en-US" altLang="ja-JP" i="1" dirty="0" smtClean="0"/>
                  <a:t> </a:t>
                </a:r>
                <a:r>
                  <a:rPr lang="en-US" altLang="ja-JP" dirty="0" err="1" smtClean="0"/>
                  <a:t>s.t.</a:t>
                </a:r>
                <a:r>
                  <a:rPr lang="en-US" altLang="ja-JP" i="1" dirty="0" smtClean="0"/>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𝑠</m:t>
                        </m:r>
                      </m:e>
                      <m:sub>
                        <m:r>
                          <a:rPr lang="en-US" altLang="ja-JP" b="0" i="1" smtClean="0">
                            <a:solidFill>
                              <a:schemeClr val="tx1"/>
                            </a:solidFill>
                            <a:latin typeface="Cambria Math" panose="02040503050406030204" pitchFamily="18" charset="0"/>
                          </a:rPr>
                          <m:t>𝑖</m:t>
                        </m:r>
                      </m:sub>
                    </m:sSub>
                    <m:r>
                      <a:rPr lang="en-US" altLang="ja-JP"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𝑠</m:t>
                        </m:r>
                      </m:e>
                      <m:sub>
                        <m:r>
                          <a:rPr lang="en-US" altLang="ja-JP" b="0" i="1" smtClean="0">
                            <a:solidFill>
                              <a:schemeClr val="tx1"/>
                            </a:solidFill>
                            <a:latin typeface="Cambria Math" panose="02040503050406030204" pitchFamily="18" charset="0"/>
                          </a:rPr>
                          <m:t>𝑗</m:t>
                        </m:r>
                      </m:sub>
                    </m:sSub>
                    <m:r>
                      <a:rPr lang="en-US" altLang="ja-JP" i="1">
                        <a:solidFill>
                          <a:schemeClr val="tx1"/>
                        </a:solidFill>
                        <a:latin typeface="Cambria Math" panose="02040503050406030204" pitchFamily="18" charset="0"/>
                      </a:rPr>
                      <m:t>≠∅</m:t>
                    </m:r>
                  </m:oMath>
                </a14:m>
                <a:r>
                  <a:rPr lang="en-US" altLang="ja-JP" sz="2000" i="1" dirty="0" smtClean="0"/>
                  <a:t> </a:t>
                </a:r>
                <a:endParaRPr lang="en-US" altLang="ja-JP" sz="2000" i="1"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328246" y="5302280"/>
                <a:ext cx="9582670" cy="861774"/>
              </a:xfrm>
              <a:prstGeom prst="rect">
                <a:avLst/>
              </a:prstGeom>
              <a:blipFill>
                <a:blip r:embed="rId8"/>
                <a:stretch>
                  <a:fillRect l="-827" t="-2837" b="-75177"/>
                </a:stretch>
              </a:blipFill>
            </p:spPr>
            <p:txBody>
              <a:bodyPr/>
              <a:lstStyle/>
              <a:p>
                <a:r>
                  <a:rPr lang="ja-JP" altLang="en-US">
                    <a:noFill/>
                  </a:rPr>
                  <a:t> </a:t>
                </a:r>
              </a:p>
            </p:txBody>
          </p:sp>
        </mc:Fallback>
      </mc:AlternateContent>
      <p:cxnSp>
        <p:nvCxnSpPr>
          <p:cNvPr id="23" name="直線コネクタ 22"/>
          <p:cNvCxnSpPr/>
          <p:nvPr/>
        </p:nvCxnSpPr>
        <p:spPr>
          <a:xfrm>
            <a:off x="1025012" y="6163807"/>
            <a:ext cx="115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p:cNvSpPr txBox="1"/>
              <p:nvPr/>
            </p:nvSpPr>
            <p:spPr>
              <a:xfrm>
                <a:off x="929148" y="6230174"/>
                <a:ext cx="2319019" cy="325089"/>
              </a:xfrm>
              <a:prstGeom prst="rect">
                <a:avLst/>
              </a:prstGeom>
              <a:noFill/>
            </p:spPr>
            <p:txBody>
              <a:bodyPr wrap="square" rtlCol="0">
                <a:spAutoFit/>
              </a:bodyPr>
              <a:lstStyle/>
              <a:p>
                <a:r>
                  <a:rPr kumimoji="1" lang="en-US" altLang="ja-JP" sz="1400" dirty="0" smtClean="0">
                    <a:solidFill>
                      <a:schemeClr val="accent2"/>
                    </a:solidFill>
                  </a:rPr>
                  <a:t>Obtain all </a:t>
                </a:r>
                <a14:m>
                  <m:oMath xmlns:m="http://schemas.openxmlformats.org/officeDocument/2006/math">
                    <m:sSub>
                      <m:sSubPr>
                        <m:ctrlPr>
                          <a:rPr kumimoji="1" lang="en-US" altLang="ja-JP" sz="1400" b="0" i="1" smtClean="0">
                            <a:solidFill>
                              <a:schemeClr val="accent2"/>
                            </a:solidFill>
                            <a:latin typeface="Cambria Math" panose="02040503050406030204" pitchFamily="18" charset="0"/>
                          </a:rPr>
                        </m:ctrlPr>
                      </m:sSubPr>
                      <m:e>
                        <m:r>
                          <a:rPr kumimoji="1" lang="en-US" altLang="ja-JP" sz="1400" b="0" i="1" smtClean="0">
                            <a:solidFill>
                              <a:schemeClr val="accent2"/>
                            </a:solidFill>
                            <a:latin typeface="Cambria Math" panose="02040503050406030204" pitchFamily="18" charset="0"/>
                          </a:rPr>
                          <m:t>𝑠</m:t>
                        </m:r>
                      </m:e>
                      <m:sub>
                        <m:r>
                          <a:rPr kumimoji="1" lang="en-US" altLang="ja-JP" sz="1400" b="0" i="1" smtClean="0">
                            <a:solidFill>
                              <a:schemeClr val="accent2"/>
                            </a:solidFill>
                            <a:latin typeface="Cambria Math" panose="02040503050406030204" pitchFamily="18" charset="0"/>
                          </a:rPr>
                          <m:t>𝑗</m:t>
                        </m:r>
                      </m:sub>
                    </m:sSub>
                  </m:oMath>
                </a14:m>
                <a:r>
                  <a:rPr kumimoji="1" lang="ja-JP" altLang="en-US" sz="1400" dirty="0" smtClean="0">
                    <a:solidFill>
                      <a:schemeClr val="accent2"/>
                    </a:solidFill>
                  </a:rPr>
                  <a:t> </a:t>
                </a:r>
                <a:r>
                  <a:rPr kumimoji="1" lang="en-US" altLang="ja-JP" sz="1400" dirty="0" err="1" smtClean="0">
                    <a:solidFill>
                      <a:schemeClr val="accent2"/>
                    </a:solidFill>
                  </a:rPr>
                  <a:t>s.t.</a:t>
                </a:r>
                <a:r>
                  <a:rPr kumimoji="1" lang="en-US" altLang="ja-JP" sz="1400" dirty="0" smtClean="0">
                    <a:solidFill>
                      <a:schemeClr val="accent2"/>
                    </a:solidFill>
                  </a:rPr>
                  <a:t> </a:t>
                </a:r>
                <a14:m>
                  <m:oMath xmlns:m="http://schemas.openxmlformats.org/officeDocument/2006/math">
                    <m:sSub>
                      <m:sSubPr>
                        <m:ctrlPr>
                          <a:rPr kumimoji="1" lang="en-US" altLang="ja-JP" sz="1400" b="0" i="1" smtClean="0">
                            <a:solidFill>
                              <a:schemeClr val="accent2"/>
                            </a:solidFill>
                            <a:latin typeface="Cambria Math" panose="02040503050406030204" pitchFamily="18" charset="0"/>
                          </a:rPr>
                        </m:ctrlPr>
                      </m:sSubPr>
                      <m:e>
                        <m:r>
                          <a:rPr kumimoji="1" lang="en-US" altLang="ja-JP" sz="1400" b="0" i="1" smtClean="0">
                            <a:solidFill>
                              <a:schemeClr val="accent2"/>
                            </a:solidFill>
                            <a:latin typeface="Cambria Math" panose="02040503050406030204" pitchFamily="18" charset="0"/>
                          </a:rPr>
                          <m:t>𝑠</m:t>
                        </m:r>
                      </m:e>
                      <m:sub>
                        <m:r>
                          <a:rPr kumimoji="1" lang="en-US" altLang="ja-JP" sz="1400" b="0" i="1" smtClean="0">
                            <a:solidFill>
                              <a:schemeClr val="accent2"/>
                            </a:solidFill>
                            <a:latin typeface="Cambria Math" panose="02040503050406030204" pitchFamily="18" charset="0"/>
                          </a:rPr>
                          <m:t>𝑖</m:t>
                        </m:r>
                      </m:sub>
                    </m:sSub>
                    <m:r>
                      <a:rPr kumimoji="1" lang="en-US" altLang="ja-JP" sz="1400" b="0" i="1" smtClean="0">
                        <a:solidFill>
                          <a:schemeClr val="accent2"/>
                        </a:solidFill>
                        <a:latin typeface="Cambria Math" panose="02040503050406030204" pitchFamily="18" charset="0"/>
                      </a:rPr>
                      <m:t>∩</m:t>
                    </m:r>
                    <m:sSub>
                      <m:sSubPr>
                        <m:ctrlPr>
                          <a:rPr kumimoji="1" lang="en-US" altLang="ja-JP" sz="1400" b="0" i="1" smtClean="0">
                            <a:solidFill>
                              <a:schemeClr val="accent2"/>
                            </a:solidFill>
                            <a:latin typeface="Cambria Math" panose="02040503050406030204" pitchFamily="18" charset="0"/>
                          </a:rPr>
                        </m:ctrlPr>
                      </m:sSubPr>
                      <m:e>
                        <m:r>
                          <a:rPr kumimoji="1" lang="en-US" altLang="ja-JP" sz="1400" b="0" i="1" smtClean="0">
                            <a:solidFill>
                              <a:schemeClr val="accent2"/>
                            </a:solidFill>
                            <a:latin typeface="Cambria Math" panose="02040503050406030204" pitchFamily="18" charset="0"/>
                          </a:rPr>
                          <m:t>𝑠</m:t>
                        </m:r>
                      </m:e>
                      <m:sub>
                        <m:r>
                          <a:rPr kumimoji="1" lang="en-US" altLang="ja-JP" sz="1400" b="0" i="1" smtClean="0">
                            <a:solidFill>
                              <a:schemeClr val="accent2"/>
                            </a:solidFill>
                            <a:latin typeface="Cambria Math" panose="02040503050406030204" pitchFamily="18" charset="0"/>
                          </a:rPr>
                          <m:t>𝑗</m:t>
                        </m:r>
                      </m:sub>
                    </m:sSub>
                    <m:r>
                      <a:rPr kumimoji="1" lang="en-US" altLang="ja-JP" sz="1400" b="0" i="1" smtClean="0">
                        <a:solidFill>
                          <a:schemeClr val="accent2"/>
                        </a:solidFill>
                        <a:latin typeface="Cambria Math" panose="02040503050406030204" pitchFamily="18" charset="0"/>
                      </a:rPr>
                      <m:t>≠∅</m:t>
                    </m:r>
                  </m:oMath>
                </a14:m>
                <a:r>
                  <a:rPr kumimoji="1" lang="en-US" altLang="ja-JP" sz="1400" dirty="0" smtClean="0">
                    <a:solidFill>
                      <a:schemeClr val="accent2"/>
                    </a:solidFill>
                  </a:rPr>
                  <a:t>.</a:t>
                </a:r>
                <a:endParaRPr kumimoji="1" lang="ja-JP" altLang="en-US" sz="1400" dirty="0">
                  <a:solidFill>
                    <a:schemeClr val="accent2"/>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929148" y="6230174"/>
                <a:ext cx="2319019" cy="325089"/>
              </a:xfrm>
              <a:prstGeom prst="rect">
                <a:avLst/>
              </a:prstGeom>
              <a:blipFill rotWithShape="0">
                <a:blip r:embed="rId9"/>
                <a:stretch>
                  <a:fillRect l="-787" t="-5660" b="-13208"/>
                </a:stretch>
              </a:blipFill>
            </p:spPr>
            <p:txBody>
              <a:bodyPr/>
              <a:lstStyle/>
              <a:p>
                <a:r>
                  <a:rPr lang="ja-JP" altLang="en-US">
                    <a:noFill/>
                  </a:rPr>
                  <a:t> </a:t>
                </a:r>
              </a:p>
            </p:txBody>
          </p:sp>
        </mc:Fallback>
      </mc:AlternateContent>
      <p:cxnSp>
        <p:nvCxnSpPr>
          <p:cNvPr id="25" name="直線コネクタ 24"/>
          <p:cNvCxnSpPr/>
          <p:nvPr/>
        </p:nvCxnSpPr>
        <p:spPr>
          <a:xfrm>
            <a:off x="2622862" y="6163807"/>
            <a:ext cx="1620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p:cNvSpPr txBox="1"/>
              <p:nvPr/>
            </p:nvSpPr>
            <p:spPr>
              <a:xfrm>
                <a:off x="3323784" y="6230174"/>
                <a:ext cx="2305918" cy="325089"/>
              </a:xfrm>
              <a:prstGeom prst="rect">
                <a:avLst/>
              </a:prstGeom>
              <a:noFill/>
            </p:spPr>
            <p:txBody>
              <a:bodyPr wrap="square" rtlCol="0">
                <a:spAutoFit/>
              </a:bodyPr>
              <a:lstStyle/>
              <a:p>
                <a:r>
                  <a:rPr kumimoji="1" lang="en-US" altLang="ja-JP" sz="1400" dirty="0" smtClean="0">
                    <a:solidFill>
                      <a:srgbClr val="002060"/>
                    </a:solidFill>
                  </a:rPr>
                  <a:t>Compute </a:t>
                </a:r>
                <a14:m>
                  <m:oMath xmlns:m="http://schemas.openxmlformats.org/officeDocument/2006/math">
                    <m:sSub>
                      <m:sSubPr>
                        <m:ctrlPr>
                          <a:rPr kumimoji="1" lang="en-US" altLang="ja-JP" sz="1400" b="0" i="1" smtClean="0">
                            <a:solidFill>
                              <a:srgbClr val="002060"/>
                            </a:solidFill>
                            <a:latin typeface="Cambria Math" panose="02040503050406030204" pitchFamily="18" charset="0"/>
                          </a:rPr>
                        </m:ctrlPr>
                      </m:sSubPr>
                      <m:e>
                        <m:r>
                          <m:rPr>
                            <m:sty m:val="p"/>
                          </m:rPr>
                          <a:rPr kumimoji="1" lang="en-US" altLang="ja-JP" sz="1400" b="0" i="0" smtClean="0">
                            <a:solidFill>
                              <a:srgbClr val="002060"/>
                            </a:solidFill>
                            <a:latin typeface="Cambria Math" panose="02040503050406030204" pitchFamily="18" charset="0"/>
                          </a:rPr>
                          <m:t>Δ</m:t>
                        </m:r>
                      </m:e>
                      <m:sub>
                        <m:r>
                          <a:rPr kumimoji="1" lang="en-US" altLang="ja-JP" sz="1400" b="0" i="1" smtClean="0">
                            <a:solidFill>
                              <a:srgbClr val="002060"/>
                            </a:solidFill>
                            <a:latin typeface="Cambria Math" panose="02040503050406030204" pitchFamily="18" charset="0"/>
                          </a:rPr>
                          <m:t>𝑖</m:t>
                        </m:r>
                        <m:r>
                          <a:rPr kumimoji="1" lang="en-US" altLang="ja-JP" sz="1400" b="0" i="1" smtClean="0">
                            <a:solidFill>
                              <a:srgbClr val="002060"/>
                            </a:solidFill>
                            <a:latin typeface="Cambria Math" panose="02040503050406030204" pitchFamily="18" charset="0"/>
                          </a:rPr>
                          <m:t>,</m:t>
                        </m:r>
                        <m:r>
                          <a:rPr kumimoji="1" lang="en-US" altLang="ja-JP" sz="1400" b="0" i="1" smtClean="0">
                            <a:solidFill>
                              <a:srgbClr val="002060"/>
                            </a:solidFill>
                            <a:latin typeface="Cambria Math" panose="02040503050406030204" pitchFamily="18" charset="0"/>
                          </a:rPr>
                          <m:t>𝑗</m:t>
                        </m:r>
                      </m:sub>
                    </m:sSub>
                  </m:oMath>
                </a14:m>
                <a:r>
                  <a:rPr kumimoji="1" lang="ja-JP" altLang="en-US" sz="1400" dirty="0" smtClean="0">
                    <a:solidFill>
                      <a:srgbClr val="002060"/>
                    </a:solidFill>
                  </a:rPr>
                  <a:t> </a:t>
                </a:r>
                <a:r>
                  <a:rPr kumimoji="1" lang="en-US" altLang="ja-JP" sz="1400" dirty="0" smtClean="0">
                    <a:solidFill>
                      <a:srgbClr val="002060"/>
                    </a:solidFill>
                  </a:rPr>
                  <a:t>for all</a:t>
                </a:r>
                <a:r>
                  <a:rPr kumimoji="1" lang="ja-JP" altLang="en-US" sz="1400" dirty="0" smtClean="0">
                    <a:solidFill>
                      <a:srgbClr val="002060"/>
                    </a:solidFill>
                  </a:rPr>
                  <a:t> </a:t>
                </a:r>
                <a14:m>
                  <m:oMath xmlns:m="http://schemas.openxmlformats.org/officeDocument/2006/math">
                    <m:sSub>
                      <m:sSubPr>
                        <m:ctrlPr>
                          <a:rPr kumimoji="1" lang="en-US" altLang="ja-JP" sz="1400" b="0" i="1" dirty="0" smtClean="0">
                            <a:solidFill>
                              <a:srgbClr val="002060"/>
                            </a:solidFill>
                            <a:latin typeface="Cambria Math" panose="02040503050406030204" pitchFamily="18" charset="0"/>
                          </a:rPr>
                        </m:ctrlPr>
                      </m:sSubPr>
                      <m:e>
                        <m:r>
                          <a:rPr kumimoji="1" lang="en-US" altLang="ja-JP" sz="1400" b="0" i="1" dirty="0" smtClean="0">
                            <a:solidFill>
                              <a:srgbClr val="002060"/>
                            </a:solidFill>
                            <a:latin typeface="Cambria Math" panose="02040503050406030204" pitchFamily="18" charset="0"/>
                          </a:rPr>
                          <m:t>𝑠</m:t>
                        </m:r>
                      </m:e>
                      <m:sub>
                        <m:r>
                          <a:rPr kumimoji="1" lang="en-US" altLang="ja-JP" sz="1400" b="0" i="1" dirty="0" smtClean="0">
                            <a:solidFill>
                              <a:srgbClr val="002060"/>
                            </a:solidFill>
                            <a:latin typeface="Cambria Math" panose="02040503050406030204" pitchFamily="18" charset="0"/>
                          </a:rPr>
                          <m:t>𝑗</m:t>
                        </m:r>
                      </m:sub>
                    </m:sSub>
                    <m:r>
                      <a:rPr kumimoji="1" lang="en-US" altLang="ja-JP" sz="1400" b="0" i="1" dirty="0" smtClean="0">
                        <a:solidFill>
                          <a:srgbClr val="002060"/>
                        </a:solidFill>
                        <a:latin typeface="Cambria Math" panose="02040503050406030204" pitchFamily="18" charset="0"/>
                      </a:rPr>
                      <m:t>∈</m:t>
                    </m:r>
                    <m:sSub>
                      <m:sSubPr>
                        <m:ctrlPr>
                          <a:rPr kumimoji="1" lang="en-US" altLang="ja-JP" sz="1400" b="0" i="1" dirty="0" smtClean="0">
                            <a:solidFill>
                              <a:srgbClr val="002060"/>
                            </a:solidFill>
                            <a:latin typeface="Cambria Math" panose="02040503050406030204" pitchFamily="18" charset="0"/>
                          </a:rPr>
                        </m:ctrlPr>
                      </m:sSubPr>
                      <m:e>
                        <m:r>
                          <a:rPr kumimoji="1" lang="en-US" altLang="ja-JP" sz="1400" b="0" i="1" dirty="0" smtClean="0">
                            <a:solidFill>
                              <a:srgbClr val="002060"/>
                            </a:solidFill>
                            <a:latin typeface="Cambria Math" panose="02040503050406030204" pitchFamily="18" charset="0"/>
                          </a:rPr>
                          <m:t>𝑆</m:t>
                        </m:r>
                      </m:e>
                      <m:sub>
                        <m:r>
                          <a:rPr kumimoji="1" lang="en-US" altLang="ja-JP" sz="1400" b="0" i="1" dirty="0" smtClean="0">
                            <a:solidFill>
                              <a:srgbClr val="002060"/>
                            </a:solidFill>
                            <a:latin typeface="Cambria Math" panose="02040503050406030204" pitchFamily="18" charset="0"/>
                          </a:rPr>
                          <m:t>𝑖</m:t>
                        </m:r>
                      </m:sub>
                    </m:sSub>
                  </m:oMath>
                </a14:m>
                <a:r>
                  <a:rPr kumimoji="1" lang="en-US" altLang="ja-JP" sz="1400" dirty="0" smtClean="0">
                    <a:solidFill>
                      <a:srgbClr val="002060"/>
                    </a:solidFill>
                  </a:rPr>
                  <a:t>.</a:t>
                </a:r>
                <a:endParaRPr kumimoji="1" lang="ja-JP" altLang="en-US" sz="1400" dirty="0">
                  <a:solidFill>
                    <a:srgbClr val="002060"/>
                  </a:solidFill>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3323784" y="6230174"/>
                <a:ext cx="2305918" cy="325089"/>
              </a:xfrm>
              <a:prstGeom prst="rect">
                <a:avLst/>
              </a:prstGeom>
              <a:blipFill rotWithShape="0">
                <a:blip r:embed="rId10"/>
                <a:stretch>
                  <a:fillRect l="-792" t="-5660" b="-13208"/>
                </a:stretch>
              </a:blipFill>
            </p:spPr>
            <p:txBody>
              <a:bodyPr/>
              <a:lstStyle/>
              <a:p>
                <a:r>
                  <a:rPr lang="ja-JP" altLang="en-US">
                    <a:noFill/>
                  </a:rPr>
                  <a:t> </a:t>
                </a:r>
              </a:p>
            </p:txBody>
          </p:sp>
        </mc:Fallback>
      </mc:AlternateContent>
      <p:sp>
        <p:nvSpPr>
          <p:cNvPr id="27" name="角丸四角形吹き出し 26"/>
          <p:cNvSpPr/>
          <p:nvPr/>
        </p:nvSpPr>
        <p:spPr>
          <a:xfrm>
            <a:off x="8185355" y="4686849"/>
            <a:ext cx="3240000" cy="720000"/>
          </a:xfrm>
          <a:prstGeom prst="wedgeRoundRectCallout">
            <a:avLst>
              <a:gd name="adj1" fmla="val -39268"/>
              <a:gd name="adj2" fmla="val 87081"/>
              <a:gd name="adj3" fmla="val 16667"/>
            </a:avLst>
          </a:prstGeom>
          <a:solidFill>
            <a:srgbClr val="FFFA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rPr>
              <a:t>We want to avoid this </a:t>
            </a:r>
            <a:r>
              <a:rPr lang="en-US" altLang="ja-JP" sz="1600" dirty="0" smtClean="0">
                <a:solidFill>
                  <a:schemeClr val="tx1"/>
                </a:solidFill>
              </a:rPr>
              <a:t>operation as much as possible!</a:t>
            </a:r>
            <a:endParaRPr kumimoji="1" lang="ja-JP" altLang="en-US" sz="1600" dirty="0">
              <a:solidFill>
                <a:schemeClr val="tx1"/>
              </a:solidFill>
            </a:endParaRPr>
          </a:p>
        </p:txBody>
      </p:sp>
    </p:spTree>
    <p:extLst>
      <p:ext uri="{BB962C8B-B14F-4D97-AF65-F5344CB8AC3E}">
        <p14:creationId xmlns:p14="http://schemas.microsoft.com/office/powerpoint/2010/main" val="409863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animBg="1"/>
      <p:bldP spid="17" grpId="0"/>
      <p:bldP spid="21" grpId="0"/>
      <p:bldP spid="22" grpId="0"/>
      <p:bldP spid="24" grpId="0"/>
      <p:bldP spid="26"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r>
                  <a:rPr kumimoji="1" lang="en-US" altLang="ja-JP" dirty="0" smtClean="0"/>
                  <a:t>LI-DSN-Join</a:t>
                </a:r>
                <a:r>
                  <a:rPr kumimoji="1" lang="en-US" altLang="ja-JP" sz="2400" dirty="0" smtClean="0"/>
                  <a:t>: Determining an optimal </a:t>
                </a:r>
                <a14:m>
                  <m:oMath xmlns:m="http://schemas.openxmlformats.org/officeDocument/2006/math">
                    <m:r>
                      <a:rPr kumimoji="1" lang="en-US" altLang="ja-JP" sz="2400" b="1" i="1" smtClean="0">
                        <a:latin typeface="Cambria Math" panose="02040503050406030204" pitchFamily="18" charset="0"/>
                      </a:rPr>
                      <m:t>𝜶</m:t>
                    </m:r>
                  </m:oMath>
                </a14:m>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2055" t="-12931" b="-2413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14</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28361" y="1018596"/>
                <a:ext cx="7419741" cy="1169551"/>
              </a:xfrm>
              <a:prstGeom prst="rect">
                <a:avLst/>
              </a:prstGeom>
              <a:noFill/>
            </p:spPr>
            <p:txBody>
              <a:bodyPr wrap="square" rtlCol="0">
                <a:spAutoFit/>
              </a:bodyPr>
              <a:lstStyle/>
              <a:p>
                <a:pPr>
                  <a:lnSpc>
                    <a:spcPts val="2800"/>
                  </a:lnSpc>
                </a:pPr>
                <a:r>
                  <a:rPr lang="en-US" altLang="ja-JP" sz="2200" dirty="0" smtClean="0">
                    <a:solidFill>
                      <a:schemeClr val="tx1"/>
                    </a:solidFill>
                  </a:rPr>
                  <a:t>Minimizing the expected update cost of</a:t>
                </a:r>
                <a:r>
                  <a:rPr lang="ja-JP" altLang="en-US" sz="2200" dirty="0"/>
                  <a:t> </a:t>
                </a:r>
                <a:r>
                  <a:rPr lang="en-US" altLang="ja-JP" sz="2200" i="1" dirty="0" smtClean="0">
                    <a:latin typeface="Times New Roman" panose="02020603050405020304" pitchFamily="18" charset="0"/>
                    <a:cs typeface="Times New Roman" panose="02020603050405020304" pitchFamily="18" charset="0"/>
                  </a:rPr>
                  <a:t>k</a:t>
                </a:r>
                <a:r>
                  <a:rPr lang="en-US" altLang="ja-JP" sz="2200" dirty="0" smtClean="0"/>
                  <a:t>NN result for </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𝑠</m:t>
                        </m:r>
                      </m:e>
                      <m:sub>
                        <m:r>
                          <a:rPr lang="en-US" altLang="ja-JP" sz="2200" b="0" i="1" smtClean="0">
                            <a:latin typeface="Cambria Math" panose="02040503050406030204" pitchFamily="18" charset="0"/>
                          </a:rPr>
                          <m:t>𝑖</m:t>
                        </m:r>
                      </m:sub>
                    </m:sSub>
                  </m:oMath>
                </a14:m>
                <a:r>
                  <a:rPr lang="en-US" altLang="ja-JP" sz="2200" dirty="0" smtClean="0">
                    <a:solidFill>
                      <a:schemeClr val="tx1"/>
                    </a:solidFill>
                  </a:rPr>
                  <a:t>:</a:t>
                </a:r>
              </a:p>
              <a:p>
                <a:pPr marL="342900" indent="-342900">
                  <a:lnSpc>
                    <a:spcPts val="2800"/>
                  </a:lnSpc>
                  <a:buFont typeface="Arial" panose="020B0604020202020204" pitchFamily="34" charset="0"/>
                  <a:buChar char="•"/>
                </a:pPr>
                <a14:m>
                  <m:oMath xmlns:m="http://schemas.openxmlformats.org/officeDocument/2006/math">
                    <m:sSup>
                      <m:sSupPr>
                        <m:ctrlPr>
                          <a:rPr lang="en-US" altLang="ja-JP" b="1" i="1">
                            <a:solidFill>
                              <a:schemeClr val="accent2"/>
                            </a:solidFill>
                            <a:latin typeface="Cambria Math" panose="02040503050406030204" pitchFamily="18" charset="0"/>
                          </a:rPr>
                        </m:ctrlPr>
                      </m:sSupPr>
                      <m:e>
                        <m:r>
                          <a:rPr lang="en-US" altLang="ja-JP" b="1" i="1">
                            <a:solidFill>
                              <a:schemeClr val="accent2"/>
                            </a:solidFill>
                            <a:latin typeface="Cambria Math" panose="02040503050406030204" pitchFamily="18" charset="0"/>
                          </a:rPr>
                          <m:t>𝜶</m:t>
                        </m:r>
                      </m:e>
                      <m:sup>
                        <m:r>
                          <a:rPr lang="en-US" altLang="ja-JP" b="1" i="1">
                            <a:solidFill>
                              <a:schemeClr val="accent2"/>
                            </a:solidFill>
                            <a:latin typeface="Cambria Math" panose="02040503050406030204" pitchFamily="18" charset="0"/>
                          </a:rPr>
                          <m:t>∗</m:t>
                        </m:r>
                      </m:sup>
                    </m:sSup>
                    <m:r>
                      <a:rPr lang="en-US" altLang="ja-JP" b="1" i="1">
                        <a:solidFill>
                          <a:schemeClr val="accent2"/>
                        </a:solidFill>
                        <a:latin typeface="Cambria Math" panose="02040503050406030204" pitchFamily="18" charset="0"/>
                      </a:rPr>
                      <m:t>=</m:t>
                    </m:r>
                    <m:r>
                      <a:rPr lang="en-US" altLang="ja-JP" b="1">
                        <a:solidFill>
                          <a:schemeClr val="accent2"/>
                        </a:solidFill>
                        <a:latin typeface="Cambria Math" panose="02040503050406030204" pitchFamily="18" charset="0"/>
                      </a:rPr>
                      <m:t>𝐚𝐫𝐠</m:t>
                    </m:r>
                    <m:r>
                      <a:rPr lang="en-US" altLang="ja-JP" b="1">
                        <a:solidFill>
                          <a:schemeClr val="accent2"/>
                        </a:solidFill>
                        <a:latin typeface="Cambria Math" panose="02040503050406030204" pitchFamily="18" charset="0"/>
                      </a:rPr>
                      <m:t> </m:t>
                    </m:r>
                    <m:r>
                      <a:rPr lang="en-US" altLang="ja-JP" b="1">
                        <a:solidFill>
                          <a:schemeClr val="accent2"/>
                        </a:solidFill>
                        <a:latin typeface="Cambria Math" panose="02040503050406030204" pitchFamily="18" charset="0"/>
                      </a:rPr>
                      <m:t>𝐦𝐢</m:t>
                    </m:r>
                    <m:sSub>
                      <m:sSubPr>
                        <m:ctrlPr>
                          <a:rPr lang="en-US" altLang="ja-JP" b="1" i="1">
                            <a:solidFill>
                              <a:schemeClr val="accent2"/>
                            </a:solidFill>
                            <a:latin typeface="Cambria Math" panose="02040503050406030204" pitchFamily="18" charset="0"/>
                          </a:rPr>
                        </m:ctrlPr>
                      </m:sSubPr>
                      <m:e>
                        <m:r>
                          <a:rPr lang="en-US" altLang="ja-JP" b="1">
                            <a:solidFill>
                              <a:schemeClr val="accent2"/>
                            </a:solidFill>
                            <a:latin typeface="Cambria Math" panose="02040503050406030204" pitchFamily="18" charset="0"/>
                          </a:rPr>
                          <m:t>𝐧</m:t>
                        </m:r>
                      </m:e>
                      <m:sub>
                        <m:r>
                          <a:rPr lang="en-US" altLang="ja-JP" b="1" i="1">
                            <a:solidFill>
                              <a:schemeClr val="accent2"/>
                            </a:solidFill>
                            <a:latin typeface="Cambria Math" panose="02040503050406030204" pitchFamily="18" charset="0"/>
                          </a:rPr>
                          <m:t>𝟎</m:t>
                        </m:r>
                        <m:r>
                          <a:rPr lang="en-US" altLang="ja-JP" b="1" i="1">
                            <a:solidFill>
                              <a:schemeClr val="accent2"/>
                            </a:solidFill>
                            <a:latin typeface="Cambria Math" panose="02040503050406030204" pitchFamily="18" charset="0"/>
                          </a:rPr>
                          <m:t>≤</m:t>
                        </m:r>
                        <m:r>
                          <a:rPr lang="en-US" altLang="ja-JP" b="1" i="1">
                            <a:solidFill>
                              <a:schemeClr val="accent2"/>
                            </a:solidFill>
                            <a:latin typeface="Cambria Math" panose="02040503050406030204" pitchFamily="18" charset="0"/>
                          </a:rPr>
                          <m:t>𝜶</m:t>
                        </m:r>
                        <m:r>
                          <a:rPr lang="en-US" altLang="ja-JP" b="1" i="1">
                            <a:solidFill>
                              <a:schemeClr val="accent2"/>
                            </a:solidFill>
                            <a:latin typeface="Cambria Math" panose="02040503050406030204" pitchFamily="18" charset="0"/>
                          </a:rPr>
                          <m:t>≤</m:t>
                        </m:r>
                        <m:d>
                          <m:dPr>
                            <m:begChr m:val="|"/>
                            <m:endChr m:val="|"/>
                            <m:ctrlPr>
                              <a:rPr lang="en-US" altLang="ja-JP" b="1" i="1">
                                <a:solidFill>
                                  <a:schemeClr val="accent2"/>
                                </a:solidFill>
                                <a:latin typeface="Cambria Math" panose="02040503050406030204" pitchFamily="18" charset="0"/>
                              </a:rPr>
                            </m:ctrlPr>
                          </m:dPr>
                          <m:e>
                            <m:sSub>
                              <m:sSubPr>
                                <m:ctrlPr>
                                  <a:rPr lang="en-US" altLang="ja-JP" b="1" i="1">
                                    <a:solidFill>
                                      <a:schemeClr val="accent2"/>
                                    </a:solidFill>
                                    <a:latin typeface="Cambria Math" panose="02040503050406030204" pitchFamily="18" charset="0"/>
                                  </a:rPr>
                                </m:ctrlPr>
                              </m:sSubPr>
                              <m:e>
                                <m:r>
                                  <a:rPr lang="en-US" altLang="ja-JP" b="1" i="1">
                                    <a:solidFill>
                                      <a:schemeClr val="accent2"/>
                                    </a:solidFill>
                                    <a:latin typeface="Cambria Math" panose="02040503050406030204" pitchFamily="18" charset="0"/>
                                  </a:rPr>
                                  <m:t>𝑺</m:t>
                                </m:r>
                              </m:e>
                              <m:sub>
                                <m:r>
                                  <a:rPr lang="en-US" altLang="ja-JP" b="1" i="1">
                                    <a:solidFill>
                                      <a:schemeClr val="accent2"/>
                                    </a:solidFill>
                                    <a:latin typeface="Cambria Math" panose="02040503050406030204" pitchFamily="18" charset="0"/>
                                  </a:rPr>
                                  <m:t>𝒊</m:t>
                                </m:r>
                              </m:sub>
                            </m:sSub>
                          </m:e>
                        </m:d>
                        <m:r>
                          <a:rPr lang="en-US" altLang="ja-JP" b="1" i="1">
                            <a:solidFill>
                              <a:schemeClr val="accent2"/>
                            </a:solidFill>
                            <a:latin typeface="Cambria Math" panose="02040503050406030204" pitchFamily="18" charset="0"/>
                          </a:rPr>
                          <m:t>−</m:t>
                        </m:r>
                        <m:r>
                          <a:rPr lang="en-US" altLang="ja-JP" b="1" i="1">
                            <a:solidFill>
                              <a:schemeClr val="accent2"/>
                            </a:solidFill>
                            <a:latin typeface="Cambria Math" panose="02040503050406030204" pitchFamily="18" charset="0"/>
                          </a:rPr>
                          <m:t>𝜸</m:t>
                        </m:r>
                      </m:sub>
                    </m:sSub>
                    <m:r>
                      <a:rPr lang="en-US" altLang="ja-JP" b="1" i="1">
                        <a:solidFill>
                          <a:schemeClr val="accent2"/>
                        </a:solidFill>
                        <a:latin typeface="Cambria Math" panose="02040503050406030204" pitchFamily="18" charset="0"/>
                      </a:rPr>
                      <m:t> </m:t>
                    </m:r>
                    <m:r>
                      <a:rPr lang="en-US" altLang="ja-JP" b="1" i="1">
                        <a:solidFill>
                          <a:schemeClr val="accent2"/>
                        </a:solidFill>
                        <a:latin typeface="Cambria Math" panose="02040503050406030204" pitchFamily="18" charset="0"/>
                      </a:rPr>
                      <m:t>𝒇</m:t>
                    </m:r>
                    <m:d>
                      <m:dPr>
                        <m:ctrlPr>
                          <a:rPr lang="en-US" altLang="ja-JP" b="1" i="1">
                            <a:solidFill>
                              <a:schemeClr val="accent2"/>
                            </a:solidFill>
                            <a:latin typeface="Cambria Math" panose="02040503050406030204" pitchFamily="18" charset="0"/>
                          </a:rPr>
                        </m:ctrlPr>
                      </m:dPr>
                      <m:e>
                        <m:r>
                          <a:rPr lang="en-US" altLang="ja-JP" b="1" i="1">
                            <a:solidFill>
                              <a:schemeClr val="accent2"/>
                            </a:solidFill>
                            <a:latin typeface="Cambria Math" panose="02040503050406030204" pitchFamily="18" charset="0"/>
                          </a:rPr>
                          <m:t>𝜶</m:t>
                        </m:r>
                      </m:e>
                    </m:d>
                    <m:r>
                      <a:rPr lang="en-US" altLang="ja-JP" b="1" i="1">
                        <a:solidFill>
                          <a:schemeClr val="accent2"/>
                        </a:solidFill>
                        <a:latin typeface="Cambria Math" panose="02040503050406030204" pitchFamily="18" charset="0"/>
                      </a:rPr>
                      <m:t> </m:t>
                    </m:r>
                  </m:oMath>
                </a14:m>
                <a:endParaRPr lang="en-US" altLang="ja-JP" b="1" i="1" dirty="0" smtClean="0">
                  <a:solidFill>
                    <a:srgbClr val="002060"/>
                  </a:solidFill>
                  <a:latin typeface="Cambria Math" panose="02040503050406030204" pitchFamily="18" charset="0"/>
                </a:endParaRPr>
              </a:p>
              <a:p>
                <a:pPr marL="342900" indent="-342900">
                  <a:lnSpc>
                    <a:spcPts val="2800"/>
                  </a:lnSpc>
                  <a:buFont typeface="Arial" panose="020B0604020202020204" pitchFamily="34" charset="0"/>
                  <a:buChar char="•"/>
                </a:pPr>
                <a14:m>
                  <m:oMath xmlns:m="http://schemas.openxmlformats.org/officeDocument/2006/math">
                    <m:r>
                      <a:rPr lang="en-US" altLang="ja-JP" b="1" i="1" smtClean="0">
                        <a:solidFill>
                          <a:srgbClr val="002060"/>
                        </a:solidFill>
                        <a:latin typeface="Cambria Math" panose="02040503050406030204" pitchFamily="18" charset="0"/>
                      </a:rPr>
                      <m:t>𝒇</m:t>
                    </m:r>
                    <m:d>
                      <m:dPr>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𝜶</m:t>
                        </m:r>
                      </m:e>
                    </m:d>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𝒄𝒐𝒔</m:t>
                    </m:r>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𝒕</m:t>
                        </m:r>
                      </m:e>
                      <m:sub>
                        <m:r>
                          <a:rPr lang="en-US" altLang="ja-JP" b="1" i="0" smtClean="0">
                            <a:solidFill>
                              <a:srgbClr val="002060"/>
                            </a:solidFill>
                            <a:latin typeface="Cambria Math" panose="02040503050406030204" pitchFamily="18" charset="0"/>
                          </a:rPr>
                          <m:t>𝚫</m:t>
                        </m:r>
                      </m:sub>
                    </m:sSub>
                    <m:d>
                      <m:dPr>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𝜶</m:t>
                        </m:r>
                      </m:e>
                    </m:d>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𝒄𝒐𝒔</m:t>
                    </m:r>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𝒕</m:t>
                        </m:r>
                      </m:e>
                      <m:sub>
                        <m:r>
                          <a:rPr lang="en-US" altLang="ja-JP" b="1" i="1" smtClean="0">
                            <a:solidFill>
                              <a:srgbClr val="002060"/>
                            </a:solidFill>
                            <a:latin typeface="Cambria Math" panose="02040503050406030204" pitchFamily="18" charset="0"/>
                          </a:rPr>
                          <m:t>𝑰𝑭</m:t>
                        </m:r>
                      </m:sub>
                    </m:sSub>
                    <m:d>
                      <m:dPr>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𝜶</m:t>
                        </m:r>
                      </m:e>
                    </m:d>
                  </m:oMath>
                </a14:m>
                <a:endParaRPr lang="en-US" altLang="ja-JP" sz="2000" b="1" i="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1" y="1018596"/>
                <a:ext cx="7419741" cy="1169551"/>
              </a:xfrm>
              <a:prstGeom prst="rect">
                <a:avLst/>
              </a:prstGeom>
              <a:blipFill>
                <a:blip r:embed="rId4"/>
                <a:stretch>
                  <a:fillRect l="-1068" t="-3646" b="-2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28246" y="2334268"/>
                <a:ext cx="8075920" cy="1169551"/>
              </a:xfrm>
              <a:prstGeom prst="rect">
                <a:avLst/>
              </a:prstGeom>
              <a:noFill/>
            </p:spPr>
            <p:txBody>
              <a:bodyPr wrap="square" rtlCol="0">
                <a:spAutoFit/>
              </a:bodyPr>
              <a:lstStyle/>
              <a:p>
                <a:pPr>
                  <a:lnSpc>
                    <a:spcPts val="2800"/>
                  </a:lnSpc>
                </a:pPr>
                <a:r>
                  <a:rPr lang="en-US" altLang="ja-JP" sz="2200" dirty="0" smtClean="0">
                    <a:solidFill>
                      <a:schemeClr val="tx1"/>
                    </a:solidFill>
                  </a:rPr>
                  <a:t>Expected cost of</a:t>
                </a:r>
                <a:r>
                  <a:rPr lang="ja-JP" altLang="en-US" sz="2200" dirty="0"/>
                  <a:t> </a:t>
                </a:r>
                <a14:m>
                  <m:oMath xmlns:m="http://schemas.openxmlformats.org/officeDocument/2006/math">
                    <m:r>
                      <m:rPr>
                        <m:sty m:val="p"/>
                      </m:rPr>
                      <a:rPr lang="en-US" altLang="ja-JP" sz="2200" b="0" i="0" smtClean="0">
                        <a:latin typeface="Cambria Math" panose="02040503050406030204" pitchFamily="18" charset="0"/>
                      </a:rPr>
                      <m:t>Δ</m:t>
                    </m:r>
                  </m:oMath>
                </a14:m>
                <a:r>
                  <a:rPr lang="en-US" altLang="ja-JP" sz="2200" dirty="0" smtClean="0"/>
                  <a:t>-Scan</a:t>
                </a:r>
                <a:r>
                  <a:rPr lang="ja-JP" altLang="en-US" sz="2200" dirty="0" smtClean="0"/>
                  <a:t> </a:t>
                </a:r>
                <a:r>
                  <a:rPr lang="en-US" altLang="ja-JP" sz="2200" dirty="0" smtClean="0"/>
                  <a:t>for </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𝑠</m:t>
                        </m:r>
                      </m:e>
                      <m:sub>
                        <m:r>
                          <a:rPr lang="en-US" altLang="ja-JP" sz="2200" b="0" i="1" smtClean="0">
                            <a:latin typeface="Cambria Math" panose="02040503050406030204" pitchFamily="18" charset="0"/>
                          </a:rPr>
                          <m:t>𝑖</m:t>
                        </m:r>
                      </m:sub>
                    </m:sSub>
                  </m:oMath>
                </a14:m>
                <a:r>
                  <a:rPr lang="en-US" altLang="ja-JP" sz="2200" dirty="0" smtClean="0">
                    <a:solidFill>
                      <a:schemeClr val="tx1"/>
                    </a:solidFill>
                  </a:rPr>
                  <a:t>:</a:t>
                </a:r>
              </a:p>
              <a:p>
                <a:pPr marL="342900" indent="-342900">
                  <a:lnSpc>
                    <a:spcPts val="2800"/>
                  </a:lnSpc>
                  <a:buFont typeface="Arial" panose="020B0604020202020204" pitchFamily="34" charset="0"/>
                  <a:buChar char="•"/>
                </a:pPr>
                <a14:m>
                  <m:oMath xmlns:m="http://schemas.openxmlformats.org/officeDocument/2006/math">
                    <m:r>
                      <a:rPr lang="en-US" altLang="ja-JP" b="1" i="1" smtClean="0">
                        <a:solidFill>
                          <a:srgbClr val="002060"/>
                        </a:solidFill>
                        <a:latin typeface="Cambria Math" panose="02040503050406030204" pitchFamily="18" charset="0"/>
                      </a:rPr>
                      <m:t>𝒄𝒐𝒔</m:t>
                    </m:r>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𝒕</m:t>
                        </m:r>
                      </m:e>
                      <m:sub>
                        <m:r>
                          <a:rPr lang="en-US" altLang="ja-JP" b="1" i="0" smtClean="0">
                            <a:solidFill>
                              <a:srgbClr val="002060"/>
                            </a:solidFill>
                            <a:latin typeface="Cambria Math" panose="02040503050406030204" pitchFamily="18" charset="0"/>
                          </a:rPr>
                          <m:t>𝚫</m:t>
                        </m:r>
                      </m:sub>
                    </m:sSub>
                    <m:d>
                      <m:dPr>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𝜶</m:t>
                        </m:r>
                      </m:e>
                    </m:d>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𝜸</m:t>
                    </m:r>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𝜶</m:t>
                    </m:r>
                    <m:r>
                      <a:rPr lang="en-US" altLang="ja-JP" b="1" i="1" smtClean="0">
                        <a:solidFill>
                          <a:srgbClr val="002060"/>
                        </a:solidFill>
                        <a:latin typeface="Cambria Math" panose="02040503050406030204" pitchFamily="18" charset="0"/>
                      </a:rPr>
                      <m:t>)</m:t>
                    </m:r>
                    <m:f>
                      <m:fPr>
                        <m:ctrlPr>
                          <a:rPr lang="en-US" altLang="ja-JP" b="1" i="1" smtClean="0">
                            <a:solidFill>
                              <a:srgbClr val="002060"/>
                            </a:solidFill>
                            <a:latin typeface="Cambria Math" panose="02040503050406030204" pitchFamily="18" charset="0"/>
                          </a:rPr>
                        </m:ctrlPr>
                      </m:fPr>
                      <m:num>
                        <m:r>
                          <a:rPr lang="en-US" altLang="ja-JP" b="1" i="1" smtClean="0">
                            <a:solidFill>
                              <a:srgbClr val="002060"/>
                            </a:solidFill>
                            <a:latin typeface="Cambria Math" panose="02040503050406030204" pitchFamily="18" charset="0"/>
                          </a:rPr>
                          <m:t>𝒌</m:t>
                        </m:r>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𝟏</m:t>
                        </m:r>
                      </m:num>
                      <m:den>
                        <m:d>
                          <m:dPr>
                            <m:begChr m:val="|"/>
                            <m:endChr m:val="|"/>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𝑺</m:t>
                            </m:r>
                          </m:e>
                        </m:d>
                      </m:den>
                    </m:f>
                  </m:oMath>
                </a14:m>
                <a:endParaRPr lang="en-US" altLang="ja-JP" b="1" i="1" dirty="0" smtClean="0"/>
              </a:p>
              <a:p>
                <a:pPr marL="342900" indent="-342900">
                  <a:lnSpc>
                    <a:spcPts val="2800"/>
                  </a:lnSpc>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𝛾</m:t>
                    </m:r>
                  </m:oMath>
                </a14:m>
                <a:r>
                  <a:rPr lang="en-US" altLang="ja-JP" i="1" dirty="0" smtClean="0"/>
                  <a:t> </a:t>
                </a:r>
                <a:r>
                  <a:rPr lang="en-US" altLang="ja-JP" dirty="0" smtClean="0"/>
                  <a:t>is an estimated minimum number of </a:t>
                </a:r>
                <a14:m>
                  <m:oMath xmlns:m="http://schemas.openxmlformats.org/officeDocument/2006/math">
                    <m:sSub>
                      <m:sSubPr>
                        <m:ctrlPr>
                          <a:rPr lang="en-US" altLang="ja-JP"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i="1" dirty="0" smtClean="0"/>
                  <a:t> </a:t>
                </a:r>
                <a:r>
                  <a:rPr lang="en-US" altLang="ja-JP" dirty="0" smtClean="0"/>
                  <a:t>that satisfies</a:t>
                </a:r>
                <a:r>
                  <a:rPr lang="en-US" altLang="ja-JP" i="1" dirty="0" smtClean="0"/>
                  <a:t>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𝑑</m:t>
                        </m:r>
                      </m:sup>
                    </m:sSubSup>
                  </m:oMath>
                </a14:m>
                <a:r>
                  <a:rPr lang="en-US" altLang="ja-JP" i="1" dirty="0" smtClean="0"/>
                  <a:t>. </a:t>
                </a:r>
                <a:endParaRPr lang="en-US" altLang="ja-JP" i="1"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8246" y="2334268"/>
                <a:ext cx="8075920" cy="1169551"/>
              </a:xfrm>
              <a:prstGeom prst="rect">
                <a:avLst/>
              </a:prstGeom>
              <a:blipFill>
                <a:blip r:embed="rId5"/>
                <a:stretch>
                  <a:fillRect l="-981" t="-3646"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28246" y="3649940"/>
                <a:ext cx="7419856" cy="861774"/>
              </a:xfrm>
              <a:prstGeom prst="rect">
                <a:avLst/>
              </a:prstGeom>
              <a:noFill/>
            </p:spPr>
            <p:txBody>
              <a:bodyPr wrap="square" rtlCol="0">
                <a:spAutoFit/>
              </a:bodyPr>
              <a:lstStyle/>
              <a:p>
                <a:pPr>
                  <a:lnSpc>
                    <a:spcPts val="3000"/>
                  </a:lnSpc>
                </a:pPr>
                <a:r>
                  <a:rPr lang="en-US" altLang="ja-JP" sz="2200" dirty="0" smtClean="0">
                    <a:solidFill>
                      <a:schemeClr val="tx1"/>
                    </a:solidFill>
                  </a:rPr>
                  <a:t>Expected cost of</a:t>
                </a:r>
                <a:r>
                  <a:rPr lang="ja-JP" altLang="en-US" sz="2200" dirty="0"/>
                  <a:t> </a:t>
                </a:r>
                <a:r>
                  <a:rPr lang="en-US" altLang="ja-JP" sz="2200" dirty="0" smtClean="0"/>
                  <a:t>IF-Scan</a:t>
                </a:r>
                <a:r>
                  <a:rPr lang="ja-JP" altLang="en-US" sz="2200" dirty="0" smtClean="0"/>
                  <a:t> </a:t>
                </a:r>
                <a:r>
                  <a:rPr lang="en-US" altLang="ja-JP" sz="2200" dirty="0" smtClean="0"/>
                  <a:t>for </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𝑠</m:t>
                        </m:r>
                      </m:e>
                      <m:sub>
                        <m:r>
                          <a:rPr lang="en-US" altLang="ja-JP" sz="2200" b="0" i="1" smtClean="0">
                            <a:latin typeface="Cambria Math" panose="02040503050406030204" pitchFamily="18" charset="0"/>
                          </a:rPr>
                          <m:t>𝑖</m:t>
                        </m:r>
                      </m:sub>
                    </m:sSub>
                  </m:oMath>
                </a14:m>
                <a:r>
                  <a:rPr lang="en-US" altLang="ja-JP" sz="2200" dirty="0" smtClean="0">
                    <a:solidFill>
                      <a:schemeClr val="tx1"/>
                    </a:solidFill>
                  </a:rPr>
                  <a:t>:</a:t>
                </a:r>
              </a:p>
              <a:p>
                <a:pPr marL="342900" indent="-342900">
                  <a:lnSpc>
                    <a:spcPts val="3000"/>
                  </a:lnSpc>
                  <a:buFont typeface="Arial" panose="020B0604020202020204" pitchFamily="34" charset="0"/>
                  <a:buChar char="•"/>
                </a:pPr>
                <a14:m>
                  <m:oMath xmlns:m="http://schemas.openxmlformats.org/officeDocument/2006/math">
                    <m:r>
                      <a:rPr lang="en-US" altLang="ja-JP" b="1" i="1" smtClean="0">
                        <a:solidFill>
                          <a:srgbClr val="002060"/>
                        </a:solidFill>
                        <a:latin typeface="Cambria Math" panose="02040503050406030204" pitchFamily="18" charset="0"/>
                      </a:rPr>
                      <m:t>𝒄𝒐𝒔</m:t>
                    </m:r>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𝒕</m:t>
                        </m:r>
                      </m:e>
                      <m:sub>
                        <m:r>
                          <a:rPr lang="en-US" altLang="ja-JP" b="1" i="1" smtClean="0">
                            <a:solidFill>
                              <a:srgbClr val="002060"/>
                            </a:solidFill>
                            <a:latin typeface="Cambria Math" panose="02040503050406030204" pitchFamily="18" charset="0"/>
                          </a:rPr>
                          <m:t>𝑰𝑭</m:t>
                        </m:r>
                      </m:sub>
                    </m:sSub>
                    <m:d>
                      <m:dPr>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𝜶</m:t>
                        </m:r>
                      </m:e>
                    </m:d>
                    <m:r>
                      <a:rPr lang="en-US" altLang="ja-JP" b="1" i="1" smtClean="0">
                        <a:solidFill>
                          <a:srgbClr val="002060"/>
                        </a:solidFill>
                        <a:latin typeface="Cambria Math" panose="02040503050406030204" pitchFamily="18" charset="0"/>
                      </a:rPr>
                      <m:t>=</m:t>
                    </m:r>
                    <m:d>
                      <m:dPr>
                        <m:ctrlPr>
                          <a:rPr lang="en-US" altLang="ja-JP" b="1" i="1">
                            <a:solidFill>
                              <a:srgbClr val="002060"/>
                            </a:solidFill>
                            <a:latin typeface="Cambria Math" panose="02040503050406030204" pitchFamily="18" charset="0"/>
                          </a:rPr>
                        </m:ctrlPr>
                      </m:dPr>
                      <m:e>
                        <m:nary>
                          <m:naryPr>
                            <m:chr m:val="∑"/>
                            <m:limLoc m:val="subSup"/>
                            <m:supHide m:val="on"/>
                            <m:ctrlPr>
                              <a:rPr lang="en-US" altLang="ja-JP" b="1" i="1">
                                <a:solidFill>
                                  <a:srgbClr val="002060"/>
                                </a:solidFill>
                                <a:latin typeface="Cambria Math" panose="02040503050406030204" pitchFamily="18" charset="0"/>
                              </a:rPr>
                            </m:ctrlPr>
                          </m:naryPr>
                          <m:sub>
                            <m:sSup>
                              <m:sSupPr>
                                <m:ctrlPr>
                                  <a:rPr lang="en-US" altLang="ja-JP" b="1" i="1">
                                    <a:solidFill>
                                      <a:srgbClr val="002060"/>
                                    </a:solidFill>
                                    <a:latin typeface="Cambria Math" panose="02040503050406030204" pitchFamily="18" charset="0"/>
                                  </a:rPr>
                                </m:ctrlPr>
                              </m:sSupPr>
                              <m:e>
                                <m:r>
                                  <m:rPr>
                                    <m:brk m:alnAt="9"/>
                                  </m:rPr>
                                  <a:rPr lang="en-US" altLang="ja-JP" b="1" i="1">
                                    <a:solidFill>
                                      <a:srgbClr val="002060"/>
                                    </a:solidFill>
                                    <a:latin typeface="Cambria Math" panose="02040503050406030204" pitchFamily="18" charset="0"/>
                                  </a:rPr>
                                  <m:t>𝒆</m:t>
                                </m:r>
                              </m:e>
                              <m:sup>
                                <m:r>
                                  <a:rPr lang="en-US" altLang="ja-JP" b="1" i="1">
                                    <a:solidFill>
                                      <a:srgbClr val="002060"/>
                                    </a:solidFill>
                                    <a:latin typeface="Cambria Math" panose="02040503050406030204" pitchFamily="18" charset="0"/>
                                  </a:rPr>
                                  <m:t>′</m:t>
                                </m:r>
                              </m:sup>
                            </m:sSup>
                            <m:r>
                              <a:rPr lang="en-US" altLang="ja-JP" b="1" i="1">
                                <a:solidFill>
                                  <a:srgbClr val="002060"/>
                                </a:solidFill>
                                <a:latin typeface="Cambria Math" panose="02040503050406030204" pitchFamily="18" charset="0"/>
                              </a:rPr>
                              <m:t>∈</m:t>
                            </m:r>
                            <m:sSub>
                              <m:sSubPr>
                                <m:ctrlPr>
                                  <a:rPr lang="en-US" altLang="ja-JP" b="1" i="1">
                                    <a:solidFill>
                                      <a:srgbClr val="002060"/>
                                    </a:solidFill>
                                    <a:latin typeface="Cambria Math" panose="02040503050406030204" pitchFamily="18" charset="0"/>
                                  </a:rPr>
                                </m:ctrlPr>
                              </m:sSubPr>
                              <m:e>
                                <m:r>
                                  <a:rPr lang="en-US" altLang="ja-JP" b="1" i="1">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𝒊</m:t>
                                </m:r>
                              </m:sub>
                            </m:sSub>
                          </m:sub>
                          <m:sup/>
                          <m:e>
                            <m:d>
                              <m:dPr>
                                <m:begChr m:val="|"/>
                                <m:endChr m:val="|"/>
                                <m:ctrlPr>
                                  <a:rPr lang="en-US" altLang="ja-JP" b="1" i="1">
                                    <a:solidFill>
                                      <a:srgbClr val="002060"/>
                                    </a:solidFill>
                                    <a:latin typeface="Cambria Math" panose="02040503050406030204" pitchFamily="18" charset="0"/>
                                  </a:rPr>
                                </m:ctrlPr>
                              </m:dPr>
                              <m:e>
                                <m:r>
                                  <a:rPr lang="en-US" altLang="ja-JP" b="1" i="1">
                                    <a:solidFill>
                                      <a:srgbClr val="002060"/>
                                    </a:solidFill>
                                    <a:latin typeface="Cambria Math" panose="02040503050406030204" pitchFamily="18" charset="0"/>
                                  </a:rPr>
                                  <m:t>𝑰</m:t>
                                </m:r>
                                <m:d>
                                  <m:dPr>
                                    <m:ctrlPr>
                                      <a:rPr lang="en-US" altLang="ja-JP" b="1" i="1">
                                        <a:solidFill>
                                          <a:srgbClr val="002060"/>
                                        </a:solidFill>
                                        <a:latin typeface="Cambria Math" panose="02040503050406030204" pitchFamily="18" charset="0"/>
                                      </a:rPr>
                                    </m:ctrlPr>
                                  </m:dPr>
                                  <m:e>
                                    <m:sSup>
                                      <m:sSupPr>
                                        <m:ctrlPr>
                                          <a:rPr lang="en-US" altLang="ja-JP" b="1" i="1">
                                            <a:solidFill>
                                              <a:srgbClr val="002060"/>
                                            </a:solidFill>
                                            <a:latin typeface="Cambria Math" panose="02040503050406030204" pitchFamily="18" charset="0"/>
                                          </a:rPr>
                                        </m:ctrlPr>
                                      </m:sSupPr>
                                      <m:e>
                                        <m:r>
                                          <a:rPr lang="en-US" altLang="ja-JP" b="1" i="1">
                                            <a:solidFill>
                                              <a:srgbClr val="002060"/>
                                            </a:solidFill>
                                            <a:latin typeface="Cambria Math" panose="02040503050406030204" pitchFamily="18" charset="0"/>
                                          </a:rPr>
                                          <m:t>𝒆</m:t>
                                        </m:r>
                                      </m:e>
                                      <m:sup>
                                        <m:r>
                                          <a:rPr lang="en-US" altLang="ja-JP" b="1" i="1">
                                            <a:solidFill>
                                              <a:srgbClr val="002060"/>
                                            </a:solidFill>
                                            <a:latin typeface="Cambria Math" panose="02040503050406030204" pitchFamily="18" charset="0"/>
                                          </a:rPr>
                                          <m:t>′</m:t>
                                        </m:r>
                                      </m:sup>
                                    </m:sSup>
                                  </m:e>
                                </m:d>
                              </m:e>
                            </m:d>
                            <m:r>
                              <a:rPr lang="en-US" altLang="ja-JP" b="1" i="1">
                                <a:solidFill>
                                  <a:srgbClr val="002060"/>
                                </a:solidFill>
                                <a:latin typeface="Cambria Math" panose="02040503050406030204" pitchFamily="18" charset="0"/>
                              </a:rPr>
                              <m:t>+</m:t>
                            </m:r>
                            <m:d>
                              <m:dPr>
                                <m:ctrlPr>
                                  <a:rPr lang="en-US" altLang="ja-JP" b="1" i="1">
                                    <a:solidFill>
                                      <a:srgbClr val="002060"/>
                                    </a:solidFill>
                                    <a:latin typeface="Cambria Math" panose="02040503050406030204" pitchFamily="18" charset="0"/>
                                  </a:rPr>
                                </m:ctrlPr>
                              </m:dPr>
                              <m:e>
                                <m:d>
                                  <m:dPr>
                                    <m:begChr m:val="|"/>
                                    <m:endChr m:val="|"/>
                                    <m:ctrlPr>
                                      <a:rPr lang="en-US" altLang="ja-JP" b="1" i="1">
                                        <a:solidFill>
                                          <a:srgbClr val="002060"/>
                                        </a:solidFill>
                                        <a:latin typeface="Cambria Math" panose="02040503050406030204" pitchFamily="18" charset="0"/>
                                      </a:rPr>
                                    </m:ctrlPr>
                                  </m:dPr>
                                  <m:e>
                                    <m:sSub>
                                      <m:sSubPr>
                                        <m:ctrlPr>
                                          <a:rPr lang="en-US" altLang="ja-JP" b="1" i="1">
                                            <a:solidFill>
                                              <a:srgbClr val="002060"/>
                                            </a:solidFill>
                                            <a:latin typeface="Cambria Math" panose="02040503050406030204" pitchFamily="18" charset="0"/>
                                          </a:rPr>
                                        </m:ctrlPr>
                                      </m:sSubPr>
                                      <m:e>
                                        <m:r>
                                          <a:rPr lang="en-US" altLang="ja-JP" b="1" i="1">
                                            <a:solidFill>
                                              <a:srgbClr val="002060"/>
                                            </a:solidFill>
                                            <a:latin typeface="Cambria Math" panose="02040503050406030204" pitchFamily="18" charset="0"/>
                                          </a:rPr>
                                          <m:t>𝑺</m:t>
                                        </m:r>
                                      </m:e>
                                      <m:sub>
                                        <m:r>
                                          <a:rPr lang="en-US" altLang="ja-JP" b="1" i="1">
                                            <a:solidFill>
                                              <a:srgbClr val="002060"/>
                                            </a:solidFill>
                                            <a:latin typeface="Cambria Math" panose="02040503050406030204" pitchFamily="18" charset="0"/>
                                          </a:rPr>
                                          <m:t>𝒊</m:t>
                                        </m:r>
                                      </m:sub>
                                    </m:sSub>
                                  </m:e>
                                </m:d>
                                <m:r>
                                  <a:rPr lang="en-US" altLang="ja-JP" b="1" i="1">
                                    <a:solidFill>
                                      <a:srgbClr val="002060"/>
                                    </a:solidFill>
                                    <a:latin typeface="Cambria Math" panose="02040503050406030204" pitchFamily="18" charset="0"/>
                                  </a:rPr>
                                  <m:t>−</m:t>
                                </m:r>
                                <m:d>
                                  <m:dPr>
                                    <m:begChr m:val="|"/>
                                    <m:endChr m:val="|"/>
                                    <m:ctrlPr>
                                      <a:rPr lang="en-US" altLang="ja-JP" b="1" i="1">
                                        <a:solidFill>
                                          <a:srgbClr val="002060"/>
                                        </a:solidFill>
                                        <a:latin typeface="Cambria Math" panose="02040503050406030204" pitchFamily="18" charset="0"/>
                                      </a:rPr>
                                    </m:ctrlPr>
                                  </m:dPr>
                                  <m:e>
                                    <m:sSub>
                                      <m:sSubPr>
                                        <m:ctrlPr>
                                          <a:rPr lang="en-US" altLang="ja-JP" b="1" i="1">
                                            <a:solidFill>
                                              <a:srgbClr val="002060"/>
                                            </a:solidFill>
                                            <a:latin typeface="Cambria Math" panose="02040503050406030204" pitchFamily="18" charset="0"/>
                                          </a:rPr>
                                        </m:ctrlPr>
                                      </m:sSubPr>
                                      <m:e>
                                        <m:r>
                                          <a:rPr lang="en-US" altLang="ja-JP" b="1" i="1">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𝒊</m:t>
                                        </m:r>
                                      </m:sub>
                                    </m:sSub>
                                    <m:r>
                                      <a:rPr lang="en-US" altLang="ja-JP" b="1" i="1">
                                        <a:solidFill>
                                          <a:srgbClr val="002060"/>
                                        </a:solidFill>
                                        <a:latin typeface="Cambria Math" panose="02040503050406030204" pitchFamily="18" charset="0"/>
                                      </a:rPr>
                                      <m:t>.</m:t>
                                    </m:r>
                                    <m:r>
                                      <a:rPr lang="en-US" altLang="ja-JP" b="1" i="1">
                                        <a:solidFill>
                                          <a:srgbClr val="002060"/>
                                        </a:solidFill>
                                        <a:latin typeface="Cambria Math" panose="02040503050406030204" pitchFamily="18" charset="0"/>
                                      </a:rPr>
                                      <m:t>𝑫</m:t>
                                    </m:r>
                                  </m:e>
                                </m:d>
                              </m:e>
                            </m:d>
                          </m:e>
                        </m:nary>
                        <m:d>
                          <m:dPr>
                            <m:begChr m:val="|"/>
                            <m:endChr m:val="|"/>
                            <m:ctrlPr>
                              <a:rPr lang="en-US" altLang="ja-JP" b="1" i="1">
                                <a:solidFill>
                                  <a:srgbClr val="002060"/>
                                </a:solidFill>
                                <a:latin typeface="Cambria Math" panose="02040503050406030204" pitchFamily="18" charset="0"/>
                              </a:rPr>
                            </m:ctrlPr>
                          </m:dPr>
                          <m:e>
                            <m:sSub>
                              <m:sSubPr>
                                <m:ctrlPr>
                                  <a:rPr lang="en-US" altLang="ja-JP" b="1" i="1">
                                    <a:solidFill>
                                      <a:srgbClr val="002060"/>
                                    </a:solidFill>
                                    <a:latin typeface="Cambria Math" panose="02040503050406030204" pitchFamily="18" charset="0"/>
                                  </a:rPr>
                                </m:ctrlPr>
                              </m:sSubPr>
                              <m:e>
                                <m:r>
                                  <a:rPr lang="en-US" altLang="ja-JP" b="1" i="1">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𝒊</m:t>
                                </m:r>
                              </m:sub>
                            </m:sSub>
                          </m:e>
                        </m:d>
                      </m:e>
                    </m:d>
                    <m:sSup>
                      <m:sSupPr>
                        <m:ctrlPr>
                          <a:rPr lang="en-US" altLang="ja-JP" b="1" i="1" smtClean="0">
                            <a:solidFill>
                              <a:srgbClr val="002060"/>
                            </a:solidFill>
                            <a:latin typeface="Cambria Math" panose="02040503050406030204" pitchFamily="18" charset="0"/>
                          </a:rPr>
                        </m:ctrlPr>
                      </m:sSupPr>
                      <m:e>
                        <m:d>
                          <m:dPr>
                            <m:ctrlPr>
                              <a:rPr lang="en-US" altLang="ja-JP" b="1" i="1" smtClean="0">
                                <a:solidFill>
                                  <a:srgbClr val="002060"/>
                                </a:solidFill>
                                <a:latin typeface="Cambria Math" panose="02040503050406030204" pitchFamily="18" charset="0"/>
                              </a:rPr>
                            </m:ctrlPr>
                          </m:dPr>
                          <m:e>
                            <m:f>
                              <m:fPr>
                                <m:ctrlPr>
                                  <a:rPr lang="en-US" altLang="ja-JP" b="1" i="1" smtClean="0">
                                    <a:solidFill>
                                      <a:srgbClr val="002060"/>
                                    </a:solidFill>
                                    <a:latin typeface="Cambria Math" panose="02040503050406030204" pitchFamily="18" charset="0"/>
                                  </a:rPr>
                                </m:ctrlPr>
                              </m:fPr>
                              <m:num>
                                <m:d>
                                  <m:dPr>
                                    <m:begChr m:val="|"/>
                                    <m:endChr m:val="|"/>
                                    <m:ctrlPr>
                                      <a:rPr lang="en-US" altLang="ja-JP" b="1" i="1" smtClean="0">
                                        <a:solidFill>
                                          <a:srgbClr val="002060"/>
                                        </a:solidFill>
                                        <a:latin typeface="Cambria Math" panose="02040503050406030204" pitchFamily="18" charset="0"/>
                                      </a:rPr>
                                    </m:ctrlPr>
                                  </m:dPr>
                                  <m:e>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𝑺</m:t>
                                        </m:r>
                                      </m:e>
                                      <m:sub>
                                        <m:r>
                                          <a:rPr lang="en-US" altLang="ja-JP" b="1" i="1" smtClean="0">
                                            <a:solidFill>
                                              <a:srgbClr val="002060"/>
                                            </a:solidFill>
                                            <a:latin typeface="Cambria Math" panose="02040503050406030204" pitchFamily="18" charset="0"/>
                                          </a:rPr>
                                          <m:t>𝒊</m:t>
                                        </m:r>
                                      </m:sub>
                                    </m:sSub>
                                  </m:e>
                                </m:d>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𝜸</m:t>
                                </m:r>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𝜶</m:t>
                                </m:r>
                              </m:num>
                              <m:den>
                                <m:d>
                                  <m:dPr>
                                    <m:begChr m:val="|"/>
                                    <m:endChr m:val="|"/>
                                    <m:ctrlPr>
                                      <a:rPr lang="en-US" altLang="ja-JP" b="1" i="1" smtClean="0">
                                        <a:solidFill>
                                          <a:srgbClr val="002060"/>
                                        </a:solidFill>
                                        <a:latin typeface="Cambria Math" panose="02040503050406030204" pitchFamily="18" charset="0"/>
                                      </a:rPr>
                                    </m:ctrlPr>
                                  </m:dPr>
                                  <m:e>
                                    <m:r>
                                      <a:rPr lang="en-US" altLang="ja-JP" b="1" i="1" smtClean="0">
                                        <a:solidFill>
                                          <a:srgbClr val="002060"/>
                                        </a:solidFill>
                                        <a:latin typeface="Cambria Math" panose="02040503050406030204" pitchFamily="18" charset="0"/>
                                      </a:rPr>
                                      <m:t>𝑺</m:t>
                                    </m:r>
                                  </m:e>
                                </m:d>
                              </m:den>
                            </m:f>
                          </m:e>
                        </m:d>
                      </m:e>
                      <m:sup>
                        <m:r>
                          <a:rPr lang="en-US" altLang="ja-JP" b="1" i="1" smtClean="0">
                            <a:solidFill>
                              <a:srgbClr val="002060"/>
                            </a:solidFill>
                            <a:latin typeface="Cambria Math" panose="02040503050406030204" pitchFamily="18" charset="0"/>
                          </a:rPr>
                          <m:t>𝜶</m:t>
                        </m:r>
                        <m:r>
                          <a:rPr lang="en-US" altLang="ja-JP" b="1" i="1" smtClean="0">
                            <a:solidFill>
                              <a:srgbClr val="002060"/>
                            </a:solidFill>
                            <a:latin typeface="Cambria Math" panose="02040503050406030204" pitchFamily="18" charset="0"/>
                          </a:rPr>
                          <m:t>+</m:t>
                        </m:r>
                        <m:r>
                          <a:rPr lang="en-US" altLang="ja-JP" b="1" i="1" smtClean="0">
                            <a:solidFill>
                              <a:srgbClr val="002060"/>
                            </a:solidFill>
                            <a:latin typeface="Cambria Math" panose="02040503050406030204" pitchFamily="18" charset="0"/>
                          </a:rPr>
                          <m:t>𝟏</m:t>
                        </m:r>
                      </m:sup>
                    </m:sSup>
                  </m:oMath>
                </a14:m>
                <a:endParaRPr lang="en-US" altLang="ja-JP" b="1" i="1" dirty="0">
                  <a:solidFill>
                    <a:srgbClr val="002060"/>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246" y="3649940"/>
                <a:ext cx="7419856" cy="861774"/>
              </a:xfrm>
              <a:prstGeom prst="rect">
                <a:avLst/>
              </a:prstGeom>
              <a:blipFill>
                <a:blip r:embed="rId6"/>
                <a:stretch>
                  <a:fillRect l="-1068" t="-2837"/>
                </a:stretch>
              </a:blipFill>
            </p:spPr>
            <p:txBody>
              <a:bodyPr/>
              <a:lstStyle/>
              <a:p>
                <a:r>
                  <a:rPr lang="ja-JP" altLang="en-US">
                    <a:noFill/>
                  </a:rPr>
                  <a:t> </a:t>
                </a:r>
              </a:p>
            </p:txBody>
          </p:sp>
        </mc:Fallback>
      </mc:AlternateContent>
      <p:graphicFrame>
        <p:nvGraphicFramePr>
          <p:cNvPr id="10" name="グラフ 9"/>
          <p:cNvGraphicFramePr>
            <a:graphicFrameLocks/>
          </p:cNvGraphicFramePr>
          <p:nvPr>
            <p:extLst>
              <p:ext uri="{D42A27DB-BD31-4B8C-83A1-F6EECF244321}">
                <p14:modId xmlns:p14="http://schemas.microsoft.com/office/powerpoint/2010/main" val="3266264988"/>
              </p:ext>
            </p:extLst>
          </p:nvPr>
        </p:nvGraphicFramePr>
        <p:xfrm>
          <a:off x="3974123" y="4814081"/>
          <a:ext cx="4572000" cy="144000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1" name="テキスト ボックス 10"/>
              <p:cNvSpPr txBox="1"/>
              <p:nvPr/>
            </p:nvSpPr>
            <p:spPr>
              <a:xfrm>
                <a:off x="328246" y="4657835"/>
                <a:ext cx="3540894" cy="1169551"/>
              </a:xfrm>
              <a:prstGeom prst="rect">
                <a:avLst/>
              </a:prstGeom>
              <a:noFill/>
            </p:spPr>
            <p:txBody>
              <a:bodyPr wrap="square" rtlCol="0">
                <a:spAutoFit/>
              </a:bodyPr>
              <a:lstStyle/>
              <a:p>
                <a:pPr>
                  <a:lnSpc>
                    <a:spcPts val="2800"/>
                  </a:lnSpc>
                </a:pPr>
                <a:r>
                  <a:rPr lang="en-US" altLang="ja-JP" sz="2200" dirty="0" smtClean="0">
                    <a:solidFill>
                      <a:schemeClr val="tx1"/>
                    </a:solidFill>
                  </a:rPr>
                  <a:t>Observation:</a:t>
                </a:r>
              </a:p>
              <a:p>
                <a:pPr marL="342900" indent="-342900">
                  <a:lnSpc>
                    <a:spcPts val="2800"/>
                  </a:lnSpc>
                  <a:buFont typeface="Arial" panose="020B0604020202020204" pitchFamily="34" charset="0"/>
                  <a:buChar char="•"/>
                </a:pPr>
                <a14:m>
                  <m:oMath xmlns:m="http://schemas.openxmlformats.org/officeDocument/2006/math">
                    <m:r>
                      <a:rPr lang="en-US" altLang="ja-JP" b="0" i="1" smtClean="0">
                        <a:solidFill>
                          <a:schemeClr val="tx1"/>
                        </a:solidFill>
                        <a:latin typeface="Cambria Math" panose="02040503050406030204" pitchFamily="18" charset="0"/>
                      </a:rPr>
                      <m:t>𝑓</m:t>
                    </m:r>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𝛼</m:t>
                        </m:r>
                      </m:e>
                    </m:d>
                  </m:oMath>
                </a14:m>
                <a:r>
                  <a:rPr lang="en-US" altLang="ja-JP" dirty="0" smtClean="0"/>
                  <a:t> is a downward-convex.</a:t>
                </a:r>
              </a:p>
              <a:p>
                <a:pPr marL="342900" indent="-342900">
                  <a:lnSpc>
                    <a:spcPts val="2800"/>
                  </a:lnSpc>
                  <a:buFont typeface="Arial" panose="020B0604020202020204" pitchFamily="34" charset="0"/>
                  <a:buChar char="•"/>
                </a:pPr>
                <a14:m>
                  <m:oMath xmlns:m="http://schemas.openxmlformats.org/officeDocument/2006/math">
                    <m:r>
                      <a:rPr lang="en-US" altLang="ja-JP" b="1" i="1" smtClean="0">
                        <a:solidFill>
                          <a:schemeClr val="accent2"/>
                        </a:solidFill>
                        <a:latin typeface="Cambria Math" panose="02040503050406030204" pitchFamily="18" charset="0"/>
                      </a:rPr>
                      <m:t>𝜶</m:t>
                    </m:r>
                  </m:oMath>
                </a14:m>
                <a:r>
                  <a:rPr lang="en-US" altLang="ja-JP" b="1" dirty="0" smtClean="0">
                    <a:solidFill>
                      <a:schemeClr val="accent2"/>
                    </a:solidFill>
                  </a:rPr>
                  <a:t> is small.</a:t>
                </a:r>
                <a:endParaRPr lang="en-US" altLang="ja-JP" b="1" dirty="0">
                  <a:solidFill>
                    <a:schemeClr val="accent2"/>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28246" y="4657835"/>
                <a:ext cx="3540894" cy="1169551"/>
              </a:xfrm>
              <a:prstGeom prst="rect">
                <a:avLst/>
              </a:prstGeom>
              <a:blipFill>
                <a:blip r:embed="rId8"/>
                <a:stretch>
                  <a:fillRect l="-2238" t="-3646"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50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Summary of </a:t>
            </a:r>
            <a:r>
              <a:rPr lang="en-US" altLang="ja-JP" dirty="0"/>
              <a:t>concrete challenges</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15</a:t>
            </a:fld>
            <a:endParaRPr kumimoji="1" lang="ja-JP" altLang="en-US"/>
          </a:p>
        </p:txBody>
      </p:sp>
      <p:sp>
        <p:nvSpPr>
          <p:cNvPr id="5" name="テキスト ボックス 4"/>
          <p:cNvSpPr txBox="1"/>
          <p:nvPr/>
        </p:nvSpPr>
        <p:spPr>
          <a:xfrm>
            <a:off x="1451650" y="2037806"/>
            <a:ext cx="10239605" cy="584775"/>
          </a:xfrm>
          <a:prstGeom prst="rect">
            <a:avLst/>
          </a:prstGeom>
          <a:noFill/>
        </p:spPr>
        <p:txBody>
          <a:bodyPr wrap="square" rtlCol="0">
            <a:spAutoFit/>
          </a:bodyPr>
          <a:lstStyle/>
          <a:p>
            <a:r>
              <a:rPr kumimoji="1" lang="en-US" altLang="ja-JP" sz="3200" dirty="0" smtClean="0"/>
              <a:t>1. Identifying sets whose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may change</a:t>
            </a:r>
            <a:endParaRPr kumimoji="1" lang="ja-JP" altLang="en-US" sz="3200" dirty="0"/>
          </a:p>
        </p:txBody>
      </p:sp>
      <p:sp>
        <p:nvSpPr>
          <p:cNvPr id="6" name="テキスト ボックス 5"/>
          <p:cNvSpPr txBox="1"/>
          <p:nvPr/>
        </p:nvSpPr>
        <p:spPr>
          <a:xfrm>
            <a:off x="1451650" y="2964596"/>
            <a:ext cx="8946383" cy="584775"/>
          </a:xfrm>
          <a:prstGeom prst="rect">
            <a:avLst/>
          </a:prstGeom>
          <a:noFill/>
        </p:spPr>
        <p:txBody>
          <a:bodyPr wrap="square" rtlCol="0">
            <a:spAutoFit/>
          </a:bodyPr>
          <a:lstStyle/>
          <a:p>
            <a:r>
              <a:rPr lang="en-US" altLang="ja-JP" sz="3200" dirty="0"/>
              <a:t>2</a:t>
            </a:r>
            <a:r>
              <a:rPr kumimoji="1" lang="en-US" altLang="ja-JP" sz="3200" dirty="0" smtClean="0"/>
              <a:t>. Quick update of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of the above sets</a:t>
            </a:r>
            <a:endParaRPr kumimoji="1" lang="ja-JP" altLang="en-US" sz="3200" dirty="0"/>
          </a:p>
        </p:txBody>
      </p:sp>
      <p:sp>
        <p:nvSpPr>
          <p:cNvPr id="7" name="テキスト ボックス 6"/>
          <p:cNvSpPr txBox="1"/>
          <p:nvPr/>
        </p:nvSpPr>
        <p:spPr>
          <a:xfrm>
            <a:off x="1451651" y="3891386"/>
            <a:ext cx="9455834" cy="584775"/>
          </a:xfrm>
          <a:prstGeom prst="rect">
            <a:avLst/>
          </a:prstGeom>
          <a:noFill/>
        </p:spPr>
        <p:txBody>
          <a:bodyPr wrap="square" rtlCol="0">
            <a:spAutoFit/>
          </a:bodyPr>
          <a:lstStyle/>
          <a:p>
            <a:r>
              <a:rPr lang="en-US" altLang="ja-JP" sz="3200" dirty="0" smtClean="0"/>
              <a:t>3</a:t>
            </a:r>
            <a:r>
              <a:rPr kumimoji="1" lang="en-US" altLang="ja-JP" sz="3200" dirty="0" smtClean="0"/>
              <a:t>. Quick similarity computation between two sets</a:t>
            </a:r>
            <a:endParaRPr kumimoji="1" lang="ja-JP" altLang="en-US" sz="3200" dirty="0"/>
          </a:p>
        </p:txBody>
      </p:sp>
      <p:sp>
        <p:nvSpPr>
          <p:cNvPr id="8" name="正方形/長方形 7"/>
          <p:cNvSpPr/>
          <p:nvPr/>
        </p:nvSpPr>
        <p:spPr>
          <a:xfrm>
            <a:off x="842553" y="211419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42553" y="304098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2553" y="396777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9304" y="1567628"/>
            <a:ext cx="1038497" cy="369332"/>
          </a:xfrm>
          <a:prstGeom prst="rect">
            <a:avLst/>
          </a:prstGeom>
          <a:noFill/>
        </p:spPr>
        <p:txBody>
          <a:bodyPr wrap="square" rtlCol="0">
            <a:spAutoFit/>
          </a:bodyPr>
          <a:lstStyle/>
          <a:p>
            <a:pPr algn="ctr"/>
            <a:r>
              <a:rPr kumimoji="1" lang="en-US" altLang="ja-JP" dirty="0" smtClean="0"/>
              <a:t>Solve?</a:t>
            </a:r>
            <a:endParaRPr kumimoji="1" lang="ja-JP" altLang="en-US" dirty="0"/>
          </a:p>
        </p:txBody>
      </p:sp>
      <p:pic>
        <p:nvPicPr>
          <p:cNvPr id="1030" name="Picture 6" descr="é¢é£ç»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 y="183871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é¢é£ç»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 y="3684161"/>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é¢é£ç»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 y="2761438"/>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64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Setting</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16</a:t>
            </a:fld>
            <a:endParaRPr kumimoji="1" lang="ja-JP" altLang="en-US"/>
          </a:p>
        </p:txBody>
      </p:sp>
      <p:sp>
        <p:nvSpPr>
          <p:cNvPr id="6" name="テキスト ボックス 5"/>
          <p:cNvSpPr txBox="1"/>
          <p:nvPr/>
        </p:nvSpPr>
        <p:spPr>
          <a:xfrm>
            <a:off x="328360" y="1129206"/>
            <a:ext cx="10224561" cy="1246495"/>
          </a:xfrm>
          <a:prstGeom prst="rect">
            <a:avLst/>
          </a:prstGeom>
          <a:noFill/>
        </p:spPr>
        <p:txBody>
          <a:bodyPr wrap="square" rtlCol="0">
            <a:spAutoFit/>
          </a:bodyPr>
          <a:lstStyle/>
          <a:p>
            <a:pPr>
              <a:lnSpc>
                <a:spcPts val="3000"/>
              </a:lnSpc>
            </a:pPr>
            <a:r>
              <a:rPr lang="en-US" altLang="ja-JP" sz="2200" b="1" dirty="0" smtClean="0">
                <a:solidFill>
                  <a:srgbClr val="002060"/>
                </a:solidFill>
              </a:rPr>
              <a:t>Competitors:</a:t>
            </a:r>
            <a:endParaRPr kumimoji="1" lang="en-US" altLang="ja-JP" sz="2200" b="1" dirty="0" smtClean="0">
              <a:solidFill>
                <a:srgbClr val="002060"/>
              </a:solidFill>
            </a:endParaRPr>
          </a:p>
          <a:p>
            <a:pPr marL="457200" indent="-457200">
              <a:lnSpc>
                <a:spcPts val="3000"/>
              </a:lnSpc>
              <a:buFont typeface="Arial" panose="020B0604020202020204" pitchFamily="34" charset="0"/>
              <a:buChar char="•"/>
            </a:pPr>
            <a:r>
              <a:rPr kumimoji="1" lang="en-US" altLang="ja-JP" b="1" dirty="0" smtClean="0"/>
              <a:t>ALL</a:t>
            </a:r>
            <a:r>
              <a:rPr kumimoji="1" lang="en-US" altLang="ja-JP" dirty="0" smtClean="0"/>
              <a:t>: A state-of-the-art set similarity join algorithm with prefix- and length-filter [2]</a:t>
            </a:r>
            <a:endParaRPr kumimoji="1" lang="en-US" altLang="ja-JP" b="1" dirty="0" smtClean="0"/>
          </a:p>
          <a:p>
            <a:pPr marL="457200" indent="-457200">
              <a:lnSpc>
                <a:spcPts val="3000"/>
              </a:lnSpc>
              <a:buFont typeface="Arial" panose="020B0604020202020204" pitchFamily="34" charset="0"/>
              <a:buChar char="•"/>
            </a:pPr>
            <a:r>
              <a:rPr lang="en-US" altLang="ja-JP" b="1" dirty="0" smtClean="0"/>
              <a:t>Tree</a:t>
            </a:r>
            <a:r>
              <a:rPr lang="en-US" altLang="ja-JP" dirty="0" smtClean="0"/>
              <a:t>: A state-of-the-art set similarity search algorithm with a B-tree like index [3]</a:t>
            </a:r>
            <a:endParaRPr kumimoji="1" lang="ja-JP" altLang="en-US" b="1" dirty="0"/>
          </a:p>
        </p:txBody>
      </p:sp>
      <p:sp>
        <p:nvSpPr>
          <p:cNvPr id="3" name="テキスト ボックス 2"/>
          <p:cNvSpPr txBox="1"/>
          <p:nvPr/>
        </p:nvSpPr>
        <p:spPr>
          <a:xfrm>
            <a:off x="157645" y="6238875"/>
            <a:ext cx="7990068" cy="523220"/>
          </a:xfrm>
          <a:prstGeom prst="rect">
            <a:avLst/>
          </a:prstGeom>
          <a:noFill/>
        </p:spPr>
        <p:txBody>
          <a:bodyPr wrap="square" rtlCol="0">
            <a:spAutoFit/>
          </a:bodyPr>
          <a:lstStyle/>
          <a:p>
            <a:r>
              <a:rPr kumimoji="1" lang="en-US" altLang="ja-JP" sz="1400" dirty="0" smtClean="0"/>
              <a:t>[2] </a:t>
            </a:r>
            <a:r>
              <a:rPr lang="en-US" altLang="ja-JP" sz="1400" dirty="0"/>
              <a:t>Scaling up all pairs </a:t>
            </a:r>
            <a:r>
              <a:rPr lang="en-US" altLang="ja-JP" sz="1400" dirty="0" smtClean="0"/>
              <a:t>similarity search, In </a:t>
            </a:r>
            <a:r>
              <a:rPr lang="en-US" altLang="ja-JP" sz="1400" i="1" dirty="0" smtClean="0"/>
              <a:t>WWW</a:t>
            </a:r>
            <a:r>
              <a:rPr lang="en-US" altLang="ja-JP" sz="1400" dirty="0" smtClean="0"/>
              <a:t> 2007.</a:t>
            </a:r>
          </a:p>
          <a:p>
            <a:r>
              <a:rPr kumimoji="1" lang="en-US" altLang="ja-JP" sz="1400" dirty="0" smtClean="0"/>
              <a:t>[3] </a:t>
            </a:r>
            <a:r>
              <a:rPr lang="en-US" altLang="ja-JP" sz="1400" dirty="0"/>
              <a:t>An </a:t>
            </a:r>
            <a:r>
              <a:rPr lang="en-US" altLang="ja-JP" sz="1400" dirty="0" smtClean="0"/>
              <a:t>efficient framework </a:t>
            </a:r>
            <a:r>
              <a:rPr lang="en-US" altLang="ja-JP" sz="1400" dirty="0"/>
              <a:t>for exact set similarity search using tree structure </a:t>
            </a:r>
            <a:r>
              <a:rPr lang="en-US" altLang="ja-JP" sz="1400" dirty="0" smtClean="0"/>
              <a:t>indexes, In </a:t>
            </a:r>
            <a:r>
              <a:rPr lang="en-US" altLang="ja-JP" sz="1400" i="1" dirty="0" smtClean="0"/>
              <a:t>ICDE</a:t>
            </a:r>
            <a:r>
              <a:rPr lang="en-US" altLang="ja-JP" sz="1400" dirty="0" smtClean="0"/>
              <a:t> 2017.</a:t>
            </a:r>
            <a:endParaRPr kumimoji="1" lang="ja-JP" altLang="en-US" sz="1400" dirty="0"/>
          </a:p>
        </p:txBody>
      </p:sp>
      <p:sp>
        <p:nvSpPr>
          <p:cNvPr id="7" name="テキスト ボックス 6"/>
          <p:cNvSpPr txBox="1"/>
          <p:nvPr/>
        </p:nvSpPr>
        <p:spPr>
          <a:xfrm>
            <a:off x="328245" y="2503789"/>
            <a:ext cx="4994382" cy="1246495"/>
          </a:xfrm>
          <a:prstGeom prst="rect">
            <a:avLst/>
          </a:prstGeom>
          <a:noFill/>
        </p:spPr>
        <p:txBody>
          <a:bodyPr wrap="square" rtlCol="0">
            <a:spAutoFit/>
          </a:bodyPr>
          <a:lstStyle/>
          <a:p>
            <a:pPr>
              <a:lnSpc>
                <a:spcPts val="3000"/>
              </a:lnSpc>
            </a:pPr>
            <a:r>
              <a:rPr lang="en-US" altLang="ja-JP" sz="2200" b="1" dirty="0" smtClean="0">
                <a:solidFill>
                  <a:srgbClr val="002060"/>
                </a:solidFill>
              </a:rPr>
              <a:t>Parameters:</a:t>
            </a:r>
            <a:endParaRPr kumimoji="1" lang="en-US" altLang="ja-JP" sz="2200" b="1" dirty="0" smtClean="0">
              <a:solidFill>
                <a:srgbClr val="002060"/>
              </a:solidFill>
            </a:endParaRPr>
          </a:p>
          <a:p>
            <a:pPr marL="457200" indent="-457200">
              <a:lnSpc>
                <a:spcPts val="3000"/>
              </a:lnSpc>
              <a:buFont typeface="Arial" panose="020B0604020202020204" pitchFamily="34" charset="0"/>
              <a:buChar char="•"/>
            </a:pPr>
            <a:r>
              <a:rPr kumimoji="1" lang="en-US" altLang="ja-JP" i="1" dirty="0" smtClean="0">
                <a:latin typeface="Times New Roman" panose="02020603050405020304" pitchFamily="18" charset="0"/>
                <a:cs typeface="Times New Roman" panose="02020603050405020304" pitchFamily="18" charset="0"/>
              </a:rPr>
              <a:t>k</a:t>
            </a:r>
            <a:r>
              <a:rPr kumimoji="1" lang="en-US" altLang="ja-JP" dirty="0" smtClean="0"/>
              <a:t>: 2, 4, </a:t>
            </a:r>
            <a:r>
              <a:rPr kumimoji="1" lang="en-US" altLang="ja-JP" b="1" dirty="0" smtClean="0"/>
              <a:t>8</a:t>
            </a:r>
            <a:r>
              <a:rPr kumimoji="1" lang="en-US" altLang="ja-JP" dirty="0" smtClean="0"/>
              <a:t>, 16, 32</a:t>
            </a:r>
            <a:endParaRPr kumimoji="1" lang="en-US" altLang="ja-JP" b="1" dirty="0" smtClean="0"/>
          </a:p>
          <a:p>
            <a:pPr marL="457200" indent="-457200">
              <a:lnSpc>
                <a:spcPts val="3000"/>
              </a:lnSpc>
              <a:buFont typeface="Arial" panose="020B0604020202020204" pitchFamily="34" charset="0"/>
              <a:buChar char="•"/>
            </a:pPr>
            <a:r>
              <a:rPr lang="en-US" altLang="ja-JP" dirty="0" smtClean="0"/>
              <a:t>Deletion rate: 0, </a:t>
            </a:r>
            <a:r>
              <a:rPr lang="en-US" altLang="ja-JP" b="1" dirty="0" smtClean="0"/>
              <a:t>0.001</a:t>
            </a:r>
            <a:r>
              <a:rPr lang="en-US" altLang="ja-JP" dirty="0" smtClean="0"/>
              <a:t>, 0.002, 0.004, 0.008</a:t>
            </a:r>
            <a:endParaRPr kumimoji="1" lang="ja-JP" altLang="en-US" b="1" dirty="0"/>
          </a:p>
        </p:txBody>
      </p:sp>
      <p:sp>
        <p:nvSpPr>
          <p:cNvPr id="8" name="テキスト ボックス 7"/>
          <p:cNvSpPr txBox="1"/>
          <p:nvPr/>
        </p:nvSpPr>
        <p:spPr>
          <a:xfrm>
            <a:off x="328245" y="3878372"/>
            <a:ext cx="11456597" cy="1438855"/>
          </a:xfrm>
          <a:prstGeom prst="rect">
            <a:avLst/>
          </a:prstGeom>
          <a:noFill/>
        </p:spPr>
        <p:txBody>
          <a:bodyPr wrap="square" rtlCol="0">
            <a:spAutoFit/>
          </a:bodyPr>
          <a:lstStyle/>
          <a:p>
            <a:pPr>
              <a:lnSpc>
                <a:spcPts val="3500"/>
              </a:lnSpc>
            </a:pPr>
            <a:r>
              <a:rPr lang="en-US" altLang="ja-JP" sz="2200" b="1" dirty="0" smtClean="0">
                <a:solidFill>
                  <a:srgbClr val="002060"/>
                </a:solidFill>
              </a:rPr>
              <a:t>Datasets:</a:t>
            </a:r>
          </a:p>
          <a:p>
            <a:pPr marL="342900" indent="-342900">
              <a:lnSpc>
                <a:spcPts val="3500"/>
              </a:lnSpc>
              <a:buFont typeface="Arial" panose="020B0604020202020204" pitchFamily="34" charset="0"/>
              <a:buChar char="•"/>
            </a:pPr>
            <a:r>
              <a:rPr kumimoji="1" lang="en-US" altLang="ja-JP" dirty="0" smtClean="0"/>
              <a:t>Amazon </a:t>
            </a:r>
            <a:r>
              <a:rPr kumimoji="1" lang="en-US" altLang="ja-JP" sz="1400" dirty="0" smtClean="0"/>
              <a:t>(product)</a:t>
            </a:r>
            <a:r>
              <a:rPr kumimoji="1" lang="en-US" altLang="ja-JP" dirty="0" smtClean="0"/>
              <a:t>, </a:t>
            </a:r>
            <a:r>
              <a:rPr lang="en-US" altLang="ja-JP" dirty="0" smtClean="0"/>
              <a:t>LiveJournal </a:t>
            </a:r>
            <a:r>
              <a:rPr lang="en-US" altLang="ja-JP" sz="1400" dirty="0" smtClean="0"/>
              <a:t>(social network)</a:t>
            </a:r>
            <a:r>
              <a:rPr lang="en-US" altLang="ja-JP" dirty="0" smtClean="0"/>
              <a:t>, Netflix </a:t>
            </a:r>
            <a:r>
              <a:rPr lang="en-US" altLang="ja-JP" sz="1400" dirty="0" smtClean="0"/>
              <a:t>(rating)</a:t>
            </a:r>
            <a:r>
              <a:rPr lang="en-US" altLang="ja-JP" dirty="0" smtClean="0"/>
              <a:t>, Orkut </a:t>
            </a:r>
            <a:r>
              <a:rPr lang="en-US" altLang="ja-JP" sz="1400" dirty="0" smtClean="0"/>
              <a:t>(social network) </a:t>
            </a:r>
            <a:r>
              <a:rPr lang="en-US" altLang="ja-JP" sz="1600" dirty="0" smtClean="0"/>
              <a:t>+ additional 6 datasets</a:t>
            </a:r>
            <a:r>
              <a:rPr lang="en-US" altLang="ja-JP" sz="1400" dirty="0" smtClean="0"/>
              <a:t> (in the paper)</a:t>
            </a:r>
          </a:p>
          <a:p>
            <a:pPr marL="342900" indent="-342900">
              <a:lnSpc>
                <a:spcPts val="3500"/>
              </a:lnSpc>
              <a:buFont typeface="Arial" panose="020B0604020202020204" pitchFamily="34" charset="0"/>
              <a:buChar char="•"/>
            </a:pPr>
            <a:r>
              <a:rPr kumimoji="1" lang="en-US" altLang="ja-JP" dirty="0" smtClean="0"/>
              <a:t>10,000,000 set updates </a:t>
            </a:r>
            <a:r>
              <a:rPr kumimoji="1" lang="en-US" altLang="ja-JP" sz="1600" dirty="0" smtClean="0"/>
              <a:t>(consisting </a:t>
            </a:r>
            <a:r>
              <a:rPr kumimoji="1" lang="en-US" altLang="ja-JP" sz="1600" smtClean="0"/>
              <a:t>of element </a:t>
            </a:r>
            <a:r>
              <a:rPr kumimoji="1" lang="en-US" altLang="ja-JP" sz="1600" dirty="0" smtClean="0"/>
              <a:t>insertions and deletions)</a:t>
            </a:r>
          </a:p>
        </p:txBody>
      </p:sp>
    </p:spTree>
    <p:extLst>
      <p:ext uri="{BB962C8B-B14F-4D97-AF65-F5344CB8AC3E}">
        <p14:creationId xmlns:p14="http://schemas.microsoft.com/office/powerpoint/2010/main" val="2381820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Index update time  </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17</a:t>
            </a:fld>
            <a:endParaRPr kumimoji="1" lang="ja-JP" altLang="en-US"/>
          </a:p>
        </p:txBody>
      </p:sp>
      <mc:AlternateContent xmlns:mc="http://schemas.openxmlformats.org/markup-compatibility/2006" xmlns:a14="http://schemas.microsoft.com/office/drawing/2010/main">
        <mc:Choice Requires="a14">
          <p:graphicFrame>
            <p:nvGraphicFramePr>
              <p:cNvPr id="3" name="表 2"/>
              <p:cNvGraphicFramePr>
                <a:graphicFrameLocks noGrp="1"/>
              </p:cNvGraphicFramePr>
              <p:nvPr>
                <p:extLst>
                  <p:ext uri="{D42A27DB-BD31-4B8C-83A1-F6EECF244321}">
                    <p14:modId xmlns:p14="http://schemas.microsoft.com/office/powerpoint/2010/main" val="970637967"/>
                  </p:ext>
                </p:extLst>
              </p:nvPr>
            </p:nvGraphicFramePr>
            <p:xfrm>
              <a:off x="1955800" y="1729316"/>
              <a:ext cx="8280000" cy="900000"/>
            </p:xfrm>
            <a:graphic>
              <a:graphicData uri="http://schemas.openxmlformats.org/drawingml/2006/table">
                <a:tbl>
                  <a:tblPr firstRow="1" bandRow="1">
                    <a:tableStyleId>{2D5ABB26-0587-4C30-8999-92F81FD0307C}</a:tableStyleId>
                  </a:tblPr>
                  <a:tblGrid>
                    <a:gridCol w="1656000">
                      <a:extLst>
                        <a:ext uri="{9D8B030D-6E8A-4147-A177-3AD203B41FA5}">
                          <a16:colId xmlns:a16="http://schemas.microsoft.com/office/drawing/2014/main" val="4233657614"/>
                        </a:ext>
                      </a:extLst>
                    </a:gridCol>
                    <a:gridCol w="1656000">
                      <a:extLst>
                        <a:ext uri="{9D8B030D-6E8A-4147-A177-3AD203B41FA5}">
                          <a16:colId xmlns:a16="http://schemas.microsoft.com/office/drawing/2014/main" val="3493802963"/>
                        </a:ext>
                      </a:extLst>
                    </a:gridCol>
                    <a:gridCol w="1656000">
                      <a:extLst>
                        <a:ext uri="{9D8B030D-6E8A-4147-A177-3AD203B41FA5}">
                          <a16:colId xmlns:a16="http://schemas.microsoft.com/office/drawing/2014/main" val="1942098220"/>
                        </a:ext>
                      </a:extLst>
                    </a:gridCol>
                    <a:gridCol w="1656000">
                      <a:extLst>
                        <a:ext uri="{9D8B030D-6E8A-4147-A177-3AD203B41FA5}">
                          <a16:colId xmlns:a16="http://schemas.microsoft.com/office/drawing/2014/main" val="2959060169"/>
                        </a:ext>
                      </a:extLst>
                    </a:gridCol>
                    <a:gridCol w="1656000">
                      <a:extLst>
                        <a:ext uri="{9D8B030D-6E8A-4147-A177-3AD203B41FA5}">
                          <a16:colId xmlns:a16="http://schemas.microsoft.com/office/drawing/2014/main" val="2821242736"/>
                        </a:ext>
                      </a:extLst>
                    </a:gridCol>
                  </a:tblGrid>
                  <a:tr h="450000">
                    <a:tc>
                      <a:txBody>
                        <a:bodyPr/>
                        <a:lstStyle/>
                        <a:p>
                          <a:pPr algn="ctr"/>
                          <a:r>
                            <a:rPr kumimoji="1" lang="en-US" altLang="ja-JP" sz="2000" dirty="0" smtClean="0"/>
                            <a:t>Datasets</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Amazon</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LiveJournal</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Netflix</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Orkut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73195393"/>
                      </a:ext>
                    </a:extLst>
                  </a:tr>
                  <a:tr h="450000">
                    <a:tc>
                      <a:txBody>
                        <a:bodyPr/>
                        <a:lstStyle/>
                        <a:p>
                          <a:pPr algn="ctr"/>
                          <a:r>
                            <a:rPr kumimoji="1" lang="en-US" altLang="ja-JP" sz="2000" dirty="0" smtClean="0"/>
                            <a:t>Rate</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1.88×</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−2</m:t>
                                    </m:r>
                                  </m:sup>
                                </m:sSup>
                              </m:oMath>
                            </m:oMathPara>
                          </a14:m>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1.09×</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−1</m:t>
                                    </m:r>
                                  </m:sup>
                                </m:sSup>
                              </m:oMath>
                            </m:oMathPara>
                          </a14:m>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9.57×</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9.21×</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−2</m:t>
                                    </m:r>
                                  </m:sup>
                                </m:sSup>
                              </m:oMath>
                            </m:oMathPara>
                          </a14:m>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119788"/>
                      </a:ext>
                    </a:extLst>
                  </a:tr>
                </a:tbl>
              </a:graphicData>
            </a:graphic>
          </p:graphicFrame>
        </mc:Choice>
        <mc:Fallback xmlns="">
          <p:graphicFrame>
            <p:nvGraphicFramePr>
              <p:cNvPr id="3" name="表 2"/>
              <p:cNvGraphicFramePr>
                <a:graphicFrameLocks noGrp="1"/>
              </p:cNvGraphicFramePr>
              <p:nvPr>
                <p:extLst>
                  <p:ext uri="{D42A27DB-BD31-4B8C-83A1-F6EECF244321}">
                    <p14:modId xmlns:p14="http://schemas.microsoft.com/office/powerpoint/2010/main" val="970637967"/>
                  </p:ext>
                </p:extLst>
              </p:nvPr>
            </p:nvGraphicFramePr>
            <p:xfrm>
              <a:off x="1955800" y="1729316"/>
              <a:ext cx="8280000" cy="900000"/>
            </p:xfrm>
            <a:graphic>
              <a:graphicData uri="http://schemas.openxmlformats.org/drawingml/2006/table">
                <a:tbl>
                  <a:tblPr firstRow="1" bandRow="1">
                    <a:tableStyleId>{2D5ABB26-0587-4C30-8999-92F81FD0307C}</a:tableStyleId>
                  </a:tblPr>
                  <a:tblGrid>
                    <a:gridCol w="1656000">
                      <a:extLst>
                        <a:ext uri="{9D8B030D-6E8A-4147-A177-3AD203B41FA5}">
                          <a16:colId xmlns:a16="http://schemas.microsoft.com/office/drawing/2014/main" xmlns:a14="http://schemas.microsoft.com/office/drawing/2010/main" xmlns="" val="4233657614"/>
                        </a:ext>
                      </a:extLst>
                    </a:gridCol>
                    <a:gridCol w="1656000">
                      <a:extLst>
                        <a:ext uri="{9D8B030D-6E8A-4147-A177-3AD203B41FA5}">
                          <a16:colId xmlns:a16="http://schemas.microsoft.com/office/drawing/2014/main" xmlns:a14="http://schemas.microsoft.com/office/drawing/2010/main" xmlns="" val="3493802963"/>
                        </a:ext>
                      </a:extLst>
                    </a:gridCol>
                    <a:gridCol w="1656000">
                      <a:extLst>
                        <a:ext uri="{9D8B030D-6E8A-4147-A177-3AD203B41FA5}">
                          <a16:colId xmlns:a16="http://schemas.microsoft.com/office/drawing/2014/main" xmlns:a14="http://schemas.microsoft.com/office/drawing/2010/main" xmlns="" val="1942098220"/>
                        </a:ext>
                      </a:extLst>
                    </a:gridCol>
                    <a:gridCol w="1656000">
                      <a:extLst>
                        <a:ext uri="{9D8B030D-6E8A-4147-A177-3AD203B41FA5}">
                          <a16:colId xmlns:a16="http://schemas.microsoft.com/office/drawing/2014/main" xmlns:a14="http://schemas.microsoft.com/office/drawing/2010/main" xmlns="" val="2959060169"/>
                        </a:ext>
                      </a:extLst>
                    </a:gridCol>
                    <a:gridCol w="1656000">
                      <a:extLst>
                        <a:ext uri="{9D8B030D-6E8A-4147-A177-3AD203B41FA5}">
                          <a16:colId xmlns:a16="http://schemas.microsoft.com/office/drawing/2014/main" xmlns:a14="http://schemas.microsoft.com/office/drawing/2010/main" xmlns="" val="2821242736"/>
                        </a:ext>
                      </a:extLst>
                    </a:gridCol>
                  </a:tblGrid>
                  <a:tr h="450000">
                    <a:tc>
                      <a:txBody>
                        <a:bodyPr/>
                        <a:lstStyle/>
                        <a:p>
                          <a:pPr algn="ctr"/>
                          <a:r>
                            <a:rPr kumimoji="1" lang="en-US" altLang="ja-JP" sz="2000" dirty="0" smtClean="0"/>
                            <a:t>Datasets</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Amazon</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LiveJournal</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Netflix</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000" dirty="0" smtClean="0"/>
                            <a:t>Orkut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a14="http://schemas.microsoft.com/office/drawing/2010/main" xmlns="" val="2073195393"/>
                      </a:ext>
                    </a:extLst>
                  </a:tr>
                  <a:tr h="450000">
                    <a:tc>
                      <a:txBody>
                        <a:bodyPr/>
                        <a:lstStyle/>
                        <a:p>
                          <a:pPr algn="ctr"/>
                          <a:r>
                            <a:rPr kumimoji="1" lang="en-US" altLang="ja-JP" sz="2000" dirty="0" smtClean="0"/>
                            <a:t>Rate</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368" t="-106757" r="-300735" b="-121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368" t="-106757" r="-200735" b="-121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0368" t="-106757" r="-100735" b="-121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400368" t="-106757" r="-735" b="-12162"/>
                          </a:stretch>
                        </a:blipFill>
                      </a:tcPr>
                    </a:tc>
                    <a:extLst>
                      <a:ext uri="{0D108BD9-81ED-4DB2-BD59-A6C34878D82A}">
                        <a16:rowId xmlns:a16="http://schemas.microsoft.com/office/drawing/2014/main" xmlns:a14="http://schemas.microsoft.com/office/drawing/2010/main" xmlns="" val="1917119788"/>
                      </a:ext>
                    </a:extLst>
                  </a:tr>
                </a:tbl>
              </a:graphicData>
            </a:graphic>
          </p:graphicFrame>
        </mc:Fallback>
      </mc:AlternateContent>
      <p:sp>
        <p:nvSpPr>
          <p:cNvPr id="5" name="テキスト ボックス 4"/>
          <p:cNvSpPr txBox="1"/>
          <p:nvPr/>
        </p:nvSpPr>
        <p:spPr>
          <a:xfrm>
            <a:off x="1955800" y="1229178"/>
            <a:ext cx="5997575" cy="400110"/>
          </a:xfrm>
          <a:prstGeom prst="rect">
            <a:avLst/>
          </a:prstGeom>
          <a:noFill/>
        </p:spPr>
        <p:txBody>
          <a:bodyPr wrap="square" rtlCol="0">
            <a:spAutoFit/>
          </a:bodyPr>
          <a:lstStyle/>
          <a:p>
            <a:r>
              <a:rPr lang="en-US" altLang="ja-JP" sz="2000" dirty="0" smtClean="0"/>
              <a:t>Table 1: Index update time / Total update time</a:t>
            </a:r>
            <a:endParaRPr kumimoji="1" lang="ja-JP" altLang="en-US" sz="2000" dirty="0"/>
          </a:p>
        </p:txBody>
      </p:sp>
      <p:sp>
        <p:nvSpPr>
          <p:cNvPr id="6" name="テキスト ボックス 5"/>
          <p:cNvSpPr txBox="1"/>
          <p:nvPr/>
        </p:nvSpPr>
        <p:spPr>
          <a:xfrm>
            <a:off x="1955800" y="2969808"/>
            <a:ext cx="9161132" cy="861774"/>
          </a:xfrm>
          <a:prstGeom prst="rect">
            <a:avLst/>
          </a:prstGeom>
          <a:noFill/>
        </p:spPr>
        <p:txBody>
          <a:bodyPr wrap="square" rtlCol="0">
            <a:spAutoFit/>
          </a:bodyPr>
          <a:lstStyle/>
          <a:p>
            <a:pPr>
              <a:lnSpc>
                <a:spcPts val="3000"/>
              </a:lnSpc>
            </a:pPr>
            <a:r>
              <a:rPr lang="en-US" altLang="ja-JP" sz="2200" b="1" dirty="0" smtClean="0"/>
              <a:t>Index update occupies only a very small part of join update.</a:t>
            </a:r>
          </a:p>
          <a:p>
            <a:pPr marL="342900" indent="-342900">
              <a:lnSpc>
                <a:spcPts val="3000"/>
              </a:lnSpc>
              <a:buFont typeface="Arial" panose="020B0604020202020204" pitchFamily="34" charset="0"/>
              <a:buChar char="•"/>
            </a:pPr>
            <a:r>
              <a:rPr lang="en-US" altLang="ja-JP" dirty="0" smtClean="0"/>
              <a:t>Demonstrate that </a:t>
            </a:r>
            <a:r>
              <a:rPr lang="en-US" altLang="ja-JP" i="1" dirty="0" smtClean="0">
                <a:latin typeface="Times New Roman" panose="02020603050405020304" pitchFamily="18" charset="0"/>
                <a:cs typeface="Times New Roman" panose="02020603050405020304" pitchFamily="18" charset="0"/>
              </a:rPr>
              <a:t>k</a:t>
            </a:r>
            <a:r>
              <a:rPr lang="en-US" altLang="ja-JP" dirty="0" smtClean="0"/>
              <a:t>NN results update is the dominant factor</a:t>
            </a:r>
            <a:endParaRPr kumimoji="1" lang="ja-JP" altLang="en-US" sz="1400" dirty="0"/>
          </a:p>
        </p:txBody>
      </p:sp>
    </p:spTree>
    <p:extLst>
      <p:ext uri="{BB962C8B-B14F-4D97-AF65-F5344CB8AC3E}">
        <p14:creationId xmlns:p14="http://schemas.microsoft.com/office/powerpoint/2010/main" val="2470655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Comparison with existing techniques (Update time)</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18</a:t>
            </a:fld>
            <a:endParaRPr kumimoji="1" lang="ja-JP" altLang="en-US"/>
          </a:p>
        </p:txBody>
      </p:sp>
      <p:graphicFrame>
        <p:nvGraphicFramePr>
          <p:cNvPr id="9" name="グラフ 8"/>
          <p:cNvGraphicFramePr>
            <a:graphicFrameLocks/>
          </p:cNvGraphicFramePr>
          <p:nvPr>
            <p:extLst>
              <p:ext uri="{D42A27DB-BD31-4B8C-83A1-F6EECF244321}">
                <p14:modId xmlns:p14="http://schemas.microsoft.com/office/powerpoint/2010/main" val="3584885854"/>
              </p:ext>
            </p:extLst>
          </p:nvPr>
        </p:nvGraphicFramePr>
        <p:xfrm>
          <a:off x="832800" y="1123406"/>
          <a:ext cx="504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4241884761"/>
              </p:ext>
            </p:extLst>
          </p:nvPr>
        </p:nvGraphicFramePr>
        <p:xfrm>
          <a:off x="6319200" y="1123406"/>
          <a:ext cx="504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グラフ 10"/>
          <p:cNvGraphicFramePr>
            <a:graphicFrameLocks/>
          </p:cNvGraphicFramePr>
          <p:nvPr>
            <p:extLst>
              <p:ext uri="{D42A27DB-BD31-4B8C-83A1-F6EECF244321}">
                <p14:modId xmlns:p14="http://schemas.microsoft.com/office/powerpoint/2010/main" val="1914248838"/>
              </p:ext>
            </p:extLst>
          </p:nvPr>
        </p:nvGraphicFramePr>
        <p:xfrm>
          <a:off x="832800" y="3866606"/>
          <a:ext cx="504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グラフ 11"/>
          <p:cNvGraphicFramePr>
            <a:graphicFrameLocks/>
          </p:cNvGraphicFramePr>
          <p:nvPr>
            <p:extLst>
              <p:ext uri="{D42A27DB-BD31-4B8C-83A1-F6EECF244321}">
                <p14:modId xmlns:p14="http://schemas.microsoft.com/office/powerpoint/2010/main" val="3994497253"/>
              </p:ext>
            </p:extLst>
          </p:nvPr>
        </p:nvGraphicFramePr>
        <p:xfrm>
          <a:off x="6319200" y="3866606"/>
          <a:ext cx="5040000" cy="2520000"/>
        </p:xfrm>
        <a:graphic>
          <a:graphicData uri="http://schemas.openxmlformats.org/drawingml/2006/chart">
            <c:chart xmlns:c="http://schemas.openxmlformats.org/drawingml/2006/chart" xmlns:r="http://schemas.openxmlformats.org/officeDocument/2006/relationships" r:id="rId6"/>
          </a:graphicData>
        </a:graphic>
      </p:graphicFrame>
      <p:sp>
        <p:nvSpPr>
          <p:cNvPr id="6" name="角丸四角形吹き出し 5"/>
          <p:cNvSpPr/>
          <p:nvPr/>
        </p:nvSpPr>
        <p:spPr>
          <a:xfrm>
            <a:off x="6100409" y="1067818"/>
            <a:ext cx="5472000" cy="2700000"/>
          </a:xfrm>
          <a:prstGeom prst="wedgeRoundRectCallout">
            <a:avLst>
              <a:gd name="adj1" fmla="val -62450"/>
              <a:gd name="adj2" fmla="val 90900"/>
              <a:gd name="adj3" fmla="val 16667"/>
            </a:avLst>
          </a:prstGeom>
          <a:solidFill>
            <a:srgbClr val="FFF8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kumimoji="1" lang="en-US" altLang="ja-JP" sz="2200" b="1" dirty="0" smtClean="0">
                <a:solidFill>
                  <a:srgbClr val="002060"/>
                </a:solidFill>
              </a:rPr>
              <a:t>LI-DSN-Join</a:t>
            </a:r>
          </a:p>
          <a:p>
            <a:pPr marL="285750" indent="-285750">
              <a:lnSpc>
                <a:spcPts val="3000"/>
              </a:lnSpc>
              <a:buFont typeface="Arial" panose="020B0604020202020204" pitchFamily="34" charset="0"/>
              <a:buChar char="•"/>
            </a:pPr>
            <a:r>
              <a:rPr kumimoji="1" lang="en-US" altLang="ja-JP" dirty="0" smtClean="0">
                <a:solidFill>
                  <a:schemeClr val="tx1"/>
                </a:solidFill>
              </a:rPr>
              <a:t>Updates the join result faster.</a:t>
            </a:r>
          </a:p>
          <a:p>
            <a:pPr marL="285750" indent="-285750">
              <a:lnSpc>
                <a:spcPts val="3000"/>
              </a:lnSpc>
              <a:buFont typeface="Arial" panose="020B0604020202020204" pitchFamily="34" charset="0"/>
              <a:buChar char="•"/>
            </a:pPr>
            <a:r>
              <a:rPr lang="en-US" altLang="ja-JP" dirty="0" smtClean="0">
                <a:solidFill>
                  <a:schemeClr val="tx1"/>
                </a:solidFill>
              </a:rPr>
              <a:t>Scales well</a:t>
            </a:r>
            <a:endParaRPr kumimoji="1" lang="en-US" altLang="ja-JP" dirty="0" smtClean="0">
              <a:solidFill>
                <a:schemeClr val="tx1"/>
              </a:solidFill>
            </a:endParaRPr>
          </a:p>
          <a:p>
            <a:pPr marL="285750" indent="-285750">
              <a:lnSpc>
                <a:spcPts val="3000"/>
              </a:lnSpc>
              <a:buFont typeface="Arial" panose="020B0604020202020204" pitchFamily="34" charset="0"/>
              <a:buChar char="•"/>
            </a:pPr>
            <a:r>
              <a:rPr kumimoji="1" lang="en-US" altLang="ja-JP" dirty="0" smtClean="0">
                <a:solidFill>
                  <a:schemeClr val="tx1"/>
                </a:solidFill>
              </a:rPr>
              <a:t>Is much better particularly when sets are large.</a:t>
            </a:r>
            <a:endParaRPr lang="en-US" altLang="ja-JP" dirty="0">
              <a:solidFill>
                <a:schemeClr val="tx1"/>
              </a:solidFill>
            </a:endParaRPr>
          </a:p>
          <a:p>
            <a:pPr>
              <a:lnSpc>
                <a:spcPts val="3000"/>
              </a:lnSpc>
            </a:pPr>
            <a:r>
              <a:rPr kumimoji="1" lang="en-US" altLang="ja-JP" sz="2000" b="1" dirty="0" smtClean="0">
                <a:solidFill>
                  <a:srgbClr val="002060"/>
                </a:solidFill>
              </a:rPr>
              <a:t>Why?</a:t>
            </a:r>
          </a:p>
          <a:p>
            <a:pPr marL="342900" indent="-342900">
              <a:lnSpc>
                <a:spcPts val="3000"/>
              </a:lnSpc>
              <a:buFont typeface="Arial" panose="020B0604020202020204" pitchFamily="34" charset="0"/>
              <a:buChar char="•"/>
            </a:pPr>
            <a:r>
              <a:rPr lang="en-US" altLang="ja-JP" dirty="0" smtClean="0">
                <a:solidFill>
                  <a:schemeClr val="tx1"/>
                </a:solidFill>
              </a:rPr>
              <a:t>Incremental update with local-indices</a:t>
            </a:r>
            <a:endParaRPr kumimoji="1" lang="ja-JP" altLang="en-US" dirty="0">
              <a:solidFill>
                <a:schemeClr val="tx1"/>
              </a:solidFill>
            </a:endParaRPr>
          </a:p>
        </p:txBody>
      </p:sp>
    </p:spTree>
    <p:extLst>
      <p:ext uri="{BB962C8B-B14F-4D97-AF65-F5344CB8AC3E}">
        <p14:creationId xmlns:p14="http://schemas.microsoft.com/office/powerpoint/2010/main" val="7278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lt"/>
              </a:rPr>
              <a:t>Background</a:t>
            </a:r>
            <a:r>
              <a:rPr kumimoji="1" lang="en-US" altLang="ja-JP" sz="2400" dirty="0" smtClean="0">
                <a:latin typeface="+mj-lt"/>
              </a:rPr>
              <a:t>: Data model</a:t>
            </a:r>
            <a:endParaRPr kumimoji="1" lang="ja-JP" altLang="en-US" sz="2400" dirty="0">
              <a:latin typeface="+mj-lt"/>
            </a:endParaRPr>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a:t>
            </a:fld>
            <a:endParaRPr kumimoji="1" lang="ja-JP" altLang="en-US" dirty="0"/>
          </a:p>
        </p:txBody>
      </p:sp>
      <p:sp>
        <p:nvSpPr>
          <p:cNvPr id="5" name="テキスト ボックス 4"/>
          <p:cNvSpPr txBox="1"/>
          <p:nvPr/>
        </p:nvSpPr>
        <p:spPr>
          <a:xfrm>
            <a:off x="411492" y="1040494"/>
            <a:ext cx="7198983" cy="430887"/>
          </a:xfrm>
          <a:prstGeom prst="rect">
            <a:avLst/>
          </a:prstGeom>
          <a:noFill/>
        </p:spPr>
        <p:txBody>
          <a:bodyPr wrap="square" rtlCol="0">
            <a:spAutoFit/>
          </a:bodyPr>
          <a:lstStyle/>
          <a:p>
            <a:r>
              <a:rPr kumimoji="1" lang="en-US" altLang="ja-JP" sz="2200" dirty="0" smtClean="0"/>
              <a:t>Many web applications deal with</a:t>
            </a:r>
            <a:r>
              <a:rPr kumimoji="1" lang="en-US" altLang="ja-JP" sz="2200" b="1" dirty="0" smtClean="0">
                <a:solidFill>
                  <a:srgbClr val="002060"/>
                </a:solidFill>
              </a:rPr>
              <a:t> </a:t>
            </a:r>
            <a:r>
              <a:rPr kumimoji="1" lang="en-US" altLang="ja-JP" sz="2200" b="1" i="1" dirty="0" smtClean="0">
                <a:solidFill>
                  <a:srgbClr val="0000FF"/>
                </a:solidFill>
              </a:rPr>
              <a:t>sets of elements</a:t>
            </a:r>
            <a:r>
              <a:rPr lang="en-US" altLang="ja-JP" sz="2200" dirty="0" smtClean="0"/>
              <a:t>:</a:t>
            </a:r>
            <a:endParaRPr kumimoji="1" lang="ja-JP" altLang="en-US" sz="2200" dirty="0"/>
          </a:p>
        </p:txBody>
      </p:sp>
      <p:sp>
        <p:nvSpPr>
          <p:cNvPr id="6" name="楕円 5"/>
          <p:cNvSpPr/>
          <p:nvPr/>
        </p:nvSpPr>
        <p:spPr>
          <a:xfrm>
            <a:off x="1420992" y="2265439"/>
            <a:ext cx="1872000" cy="16260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893" y="273645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992" y="325657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794" y="273645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user symbol」の画像検索結果"/>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6992"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980853" y="3921378"/>
            <a:ext cx="2963959" cy="584775"/>
          </a:xfrm>
          <a:prstGeom prst="rect">
            <a:avLst/>
          </a:prstGeom>
          <a:noFill/>
        </p:spPr>
        <p:txBody>
          <a:bodyPr wrap="square" rtlCol="0">
            <a:spAutoFit/>
          </a:bodyPr>
          <a:lstStyle/>
          <a:p>
            <a:r>
              <a:rPr kumimoji="1" lang="en-US" altLang="ja-JP" sz="1600" dirty="0" smtClean="0"/>
              <a:t>Video on-deman</a:t>
            </a:r>
            <a:r>
              <a:rPr lang="en-US" altLang="ja-JP" sz="1600" dirty="0" smtClean="0"/>
              <a:t>d services:</a:t>
            </a:r>
            <a:br>
              <a:rPr lang="en-US" altLang="ja-JP" sz="1600" dirty="0" smtClean="0"/>
            </a:br>
            <a:r>
              <a:rPr lang="en-US" altLang="ja-JP" sz="1600" b="1" dirty="0" smtClean="0">
                <a:solidFill>
                  <a:srgbClr val="0000FF"/>
                </a:solidFill>
              </a:rPr>
              <a:t>A user = A set of movies</a:t>
            </a:r>
            <a:endParaRPr kumimoji="1" lang="ja-JP" altLang="en-US" sz="1600" b="1" dirty="0">
              <a:solidFill>
                <a:srgbClr val="0000FF"/>
              </a:solidFill>
            </a:endParaRPr>
          </a:p>
        </p:txBody>
      </p:sp>
      <p:sp>
        <p:nvSpPr>
          <p:cNvPr id="12" name="楕円 11"/>
          <p:cNvSpPr/>
          <p:nvPr/>
        </p:nvSpPr>
        <p:spPr>
          <a:xfrm>
            <a:off x="4859756" y="2265439"/>
            <a:ext cx="1872000" cy="162603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Picture 12" descr="「user symbol」の画像検索結果"/>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5756"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4589246" y="3921378"/>
            <a:ext cx="3220277" cy="584775"/>
          </a:xfrm>
          <a:prstGeom prst="rect">
            <a:avLst/>
          </a:prstGeom>
          <a:noFill/>
        </p:spPr>
        <p:txBody>
          <a:bodyPr wrap="square" rtlCol="0">
            <a:spAutoFit/>
          </a:bodyPr>
          <a:lstStyle/>
          <a:p>
            <a:r>
              <a:rPr kumimoji="1" lang="en-US" altLang="ja-JP" sz="1600" dirty="0" smtClean="0"/>
              <a:t>E-commerce</a:t>
            </a:r>
            <a:r>
              <a:rPr lang="en-US" altLang="ja-JP" sz="1600" dirty="0" smtClean="0"/>
              <a:t>:</a:t>
            </a:r>
            <a:br>
              <a:rPr lang="en-US" altLang="ja-JP" sz="1600" dirty="0" smtClean="0"/>
            </a:br>
            <a:r>
              <a:rPr lang="en-US" altLang="ja-JP" sz="1600" b="1" dirty="0" smtClean="0">
                <a:solidFill>
                  <a:srgbClr val="0000FF"/>
                </a:solidFill>
              </a:rPr>
              <a:t>A user = A set of products</a:t>
            </a:r>
            <a:endParaRPr kumimoji="1" lang="ja-JP" altLang="en-US" sz="1600" b="1" dirty="0">
              <a:solidFill>
                <a:srgbClr val="0000FF"/>
              </a:solidFill>
            </a:endParaRPr>
          </a:p>
        </p:txBody>
      </p:sp>
      <p:pic>
        <p:nvPicPr>
          <p:cNvPr id="15"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048463" y="2717628"/>
            <a:ext cx="692480" cy="57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857235" y="2732530"/>
            <a:ext cx="692480" cy="576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464887" y="3256574"/>
            <a:ext cx="692480" cy="576000"/>
          </a:xfrm>
          <a:prstGeom prst="rect">
            <a:avLst/>
          </a:prstGeom>
          <a:noFill/>
          <a:extLst>
            <a:ext uri="{909E8E84-426E-40DD-AFC4-6F175D3DCCD1}">
              <a14:hiddenFill xmlns:a14="http://schemas.microsoft.com/office/drawing/2010/main">
                <a:solidFill>
                  <a:srgbClr val="FFFFFF"/>
                </a:solidFill>
              </a14:hiddenFill>
            </a:ext>
          </a:extLst>
        </p:spPr>
      </p:pic>
      <p:sp>
        <p:nvSpPr>
          <p:cNvPr id="20" name="楕円 19"/>
          <p:cNvSpPr/>
          <p:nvPr/>
        </p:nvSpPr>
        <p:spPr>
          <a:xfrm>
            <a:off x="8402769" y="2265439"/>
            <a:ext cx="1872000" cy="162603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12" descr="「user symbol」の画像検索結果"/>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18769"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8262257" y="3921378"/>
            <a:ext cx="3542880" cy="584775"/>
          </a:xfrm>
          <a:prstGeom prst="rect">
            <a:avLst/>
          </a:prstGeom>
          <a:noFill/>
        </p:spPr>
        <p:txBody>
          <a:bodyPr wrap="square" rtlCol="0">
            <a:spAutoFit/>
          </a:bodyPr>
          <a:lstStyle/>
          <a:p>
            <a:r>
              <a:rPr kumimoji="1" lang="en-US" altLang="ja-JP" sz="1600" dirty="0" smtClean="0"/>
              <a:t>Social network services</a:t>
            </a:r>
            <a:r>
              <a:rPr lang="en-US" altLang="ja-JP" sz="1600" dirty="0" smtClean="0"/>
              <a:t>:</a:t>
            </a:r>
            <a:br>
              <a:rPr lang="en-US" altLang="ja-JP" sz="1600" dirty="0" smtClean="0"/>
            </a:br>
            <a:r>
              <a:rPr lang="en-US" altLang="ja-JP" sz="1600" b="1" dirty="0" smtClean="0">
                <a:solidFill>
                  <a:srgbClr val="0000FF"/>
                </a:solidFill>
              </a:rPr>
              <a:t>A user = A set of users (or groups)</a:t>
            </a:r>
            <a:endParaRPr kumimoji="1" lang="ja-JP" altLang="en-US" sz="1600" b="1" dirty="0">
              <a:solidFill>
                <a:srgbClr val="0000FF"/>
              </a:solidFill>
            </a:endParaRPr>
          </a:p>
        </p:txBody>
      </p:sp>
      <p:sp>
        <p:nvSpPr>
          <p:cNvPr id="27" name="テキスト ボックス 26"/>
          <p:cNvSpPr txBox="1"/>
          <p:nvPr/>
        </p:nvSpPr>
        <p:spPr>
          <a:xfrm>
            <a:off x="411493" y="4877358"/>
            <a:ext cx="7514223" cy="861774"/>
          </a:xfrm>
          <a:prstGeom prst="rect">
            <a:avLst/>
          </a:prstGeom>
          <a:noFill/>
        </p:spPr>
        <p:txBody>
          <a:bodyPr wrap="square" rtlCol="0">
            <a:spAutoFit/>
          </a:bodyPr>
          <a:lstStyle/>
          <a:p>
            <a:pPr>
              <a:lnSpc>
                <a:spcPts val="3000"/>
              </a:lnSpc>
            </a:pPr>
            <a:r>
              <a:rPr lang="en-US" altLang="ja-JP" sz="2200" b="1" dirty="0" smtClean="0">
                <a:solidFill>
                  <a:srgbClr val="0000FF"/>
                </a:solidFill>
              </a:rPr>
              <a:t>Sets are dynamic:</a:t>
            </a:r>
          </a:p>
          <a:p>
            <a:pPr>
              <a:lnSpc>
                <a:spcPts val="3000"/>
              </a:lnSpc>
            </a:pPr>
            <a:r>
              <a:rPr lang="en-US" altLang="ja-JP" dirty="0" smtClean="0"/>
              <a:t>Each set is updated (i.e., elements are added or removed) over time.</a:t>
            </a:r>
            <a:endParaRPr kumimoji="1" lang="ja-JP" altLang="en-US" sz="2000" b="1" dirty="0"/>
          </a:p>
        </p:txBody>
      </p:sp>
      <p:pic>
        <p:nvPicPr>
          <p:cNvPr id="28"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3416" y="325657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6278745" y="3256574"/>
            <a:ext cx="692480" cy="576000"/>
          </a:xfrm>
          <a:prstGeom prst="rect">
            <a:avLst/>
          </a:prstGeom>
          <a:noFill/>
          <a:extLst>
            <a:ext uri="{909E8E84-426E-40DD-AFC4-6F175D3DCCD1}">
              <a14:hiddenFill xmlns:a14="http://schemas.microsoft.com/office/drawing/2010/main">
                <a:solidFill>
                  <a:srgbClr val="FFFFFF"/>
                </a:solidFill>
              </a14:hiddenFill>
            </a:ext>
          </a:extLst>
        </p:spPr>
      </p:pic>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8769" y="2544717"/>
            <a:ext cx="720000" cy="720000"/>
          </a:xfrm>
          <a:prstGeom prst="rect">
            <a:avLst/>
          </a:prstGeom>
        </p:spPr>
      </p:pic>
      <p:pic>
        <p:nvPicPr>
          <p:cNvPr id="32" name="図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38769" y="2543682"/>
            <a:ext cx="720000" cy="720000"/>
          </a:xfrm>
          <a:prstGeom prst="rect">
            <a:avLst/>
          </a:prstGeom>
        </p:spPr>
      </p:pic>
      <p:pic>
        <p:nvPicPr>
          <p:cNvPr id="33" name="図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78769" y="3058591"/>
            <a:ext cx="720000" cy="720000"/>
          </a:xfrm>
          <a:prstGeom prst="rect">
            <a:avLst/>
          </a:prstGeom>
        </p:spPr>
      </p:pic>
      <p:pic>
        <p:nvPicPr>
          <p:cNvPr id="34" name="図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8769" y="3053581"/>
            <a:ext cx="720000" cy="720000"/>
          </a:xfrm>
          <a:prstGeom prst="rect">
            <a:avLst/>
          </a:prstGeom>
        </p:spPr>
      </p:pic>
    </p:spTree>
    <p:extLst>
      <p:ext uri="{BB962C8B-B14F-4D97-AF65-F5344CB8AC3E}">
        <p14:creationId xmlns:p14="http://schemas.microsoft.com/office/powerpoint/2010/main" val="37490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Comparison with existing techniques (Memory)</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19</a:t>
            </a:fld>
            <a:endParaRPr kumimoji="1" lang="ja-JP" altLang="en-US"/>
          </a:p>
        </p:txBody>
      </p:sp>
      <p:pic>
        <p:nvPicPr>
          <p:cNvPr id="3" name="図 2"/>
          <p:cNvPicPr>
            <a:picLocks noChangeAspect="1"/>
          </p:cNvPicPr>
          <p:nvPr/>
        </p:nvPicPr>
        <p:blipFill>
          <a:blip r:embed="rId3"/>
          <a:stretch>
            <a:fillRect/>
          </a:stretch>
        </p:blipFill>
        <p:spPr>
          <a:xfrm>
            <a:off x="2913731" y="1280950"/>
            <a:ext cx="6380438" cy="1831200"/>
          </a:xfrm>
          <a:prstGeom prst="rect">
            <a:avLst/>
          </a:prstGeom>
        </p:spPr>
      </p:pic>
      <p:sp>
        <p:nvSpPr>
          <p:cNvPr id="13" name="テキスト ボックス 12"/>
          <p:cNvSpPr txBox="1"/>
          <p:nvPr/>
        </p:nvSpPr>
        <p:spPr>
          <a:xfrm>
            <a:off x="1716448" y="3440656"/>
            <a:ext cx="9087349" cy="1631216"/>
          </a:xfrm>
          <a:prstGeom prst="rect">
            <a:avLst/>
          </a:prstGeom>
          <a:noFill/>
        </p:spPr>
        <p:txBody>
          <a:bodyPr wrap="square" rtlCol="0">
            <a:spAutoFit/>
          </a:bodyPr>
          <a:lstStyle/>
          <a:p>
            <a:pPr>
              <a:lnSpc>
                <a:spcPts val="3000"/>
              </a:lnSpc>
            </a:pPr>
            <a:r>
              <a:rPr lang="en-US" altLang="ja-JP" sz="2200" b="1" dirty="0" smtClean="0"/>
              <a:t>The memory cost of LI-DSN-Join is always worse than that of ALL.</a:t>
            </a:r>
          </a:p>
          <a:p>
            <a:pPr marL="342900" indent="-342900">
              <a:lnSpc>
                <a:spcPts val="3000"/>
              </a:lnSpc>
              <a:buFont typeface="Arial" panose="020B0604020202020204" pitchFamily="34" charset="0"/>
              <a:buChar char="•"/>
            </a:pPr>
            <a:r>
              <a:rPr kumimoji="1" lang="en-US" altLang="ja-JP" dirty="0" smtClean="0"/>
              <a:t>This is due to local-indices.</a:t>
            </a:r>
          </a:p>
          <a:p>
            <a:pPr marL="342900" indent="-342900">
              <a:lnSpc>
                <a:spcPts val="3000"/>
              </a:lnSpc>
              <a:buFont typeface="Arial" panose="020B0604020202020204" pitchFamily="34" charset="0"/>
              <a:buChar char="•"/>
            </a:pPr>
            <a:r>
              <a:rPr lang="en-US" altLang="ja-JP" dirty="0" smtClean="0"/>
              <a:t>The memory cost is still practical </a:t>
            </a:r>
            <a:r>
              <a:rPr lang="en-US" altLang="ja-JP" sz="1600" dirty="0" smtClean="0"/>
              <a:t>(#elements is 10 millions)</a:t>
            </a:r>
            <a:r>
              <a:rPr lang="en-US" altLang="ja-JP" dirty="0" smtClean="0"/>
              <a:t> for in-memory systems. </a:t>
            </a:r>
            <a:br>
              <a:rPr lang="en-US" altLang="ja-JP" dirty="0" smtClean="0"/>
            </a:br>
            <a:r>
              <a:rPr lang="en-US" altLang="ja-JP" sz="1600" dirty="0" smtClean="0"/>
              <a:t>(Our environment has 512GB RAM.)</a:t>
            </a:r>
            <a:endParaRPr kumimoji="1" lang="ja-JP" altLang="en-US" sz="1600" dirty="0"/>
          </a:p>
        </p:txBody>
      </p:sp>
    </p:spTree>
    <p:extLst>
      <p:ext uri="{BB962C8B-B14F-4D97-AF65-F5344CB8AC3E}">
        <p14:creationId xmlns:p14="http://schemas.microsoft.com/office/powerpoint/2010/main" val="3581915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Impact of </a:t>
            </a:r>
            <a:r>
              <a:rPr kumimoji="1" lang="en-US" altLang="ja-JP" sz="2400" i="1" dirty="0" smtClean="0">
                <a:latin typeface="Times New Roman" panose="02020603050405020304" pitchFamily="18" charset="0"/>
                <a:cs typeface="Times New Roman" panose="02020603050405020304" pitchFamily="18" charset="0"/>
              </a:rPr>
              <a:t>k</a:t>
            </a:r>
            <a:endParaRPr kumimoji="1" lang="ja-JP" altLang="en-US" sz="2400" i="1"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20</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933407757"/>
              </p:ext>
            </p:extLst>
          </p:nvPr>
        </p:nvGraphicFramePr>
        <p:xfrm>
          <a:off x="832800" y="1123403"/>
          <a:ext cx="504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2359211730"/>
              </p:ext>
            </p:extLst>
          </p:nvPr>
        </p:nvGraphicFramePr>
        <p:xfrm>
          <a:off x="6319200" y="1123403"/>
          <a:ext cx="504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p:cNvGraphicFramePr>
            <a:graphicFrameLocks/>
          </p:cNvGraphicFramePr>
          <p:nvPr>
            <p:extLst>
              <p:ext uri="{D42A27DB-BD31-4B8C-83A1-F6EECF244321}">
                <p14:modId xmlns:p14="http://schemas.microsoft.com/office/powerpoint/2010/main" val="3662102902"/>
              </p:ext>
            </p:extLst>
          </p:nvPr>
        </p:nvGraphicFramePr>
        <p:xfrm>
          <a:off x="832800" y="3866603"/>
          <a:ext cx="504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グラフ 7"/>
          <p:cNvGraphicFramePr>
            <a:graphicFrameLocks/>
          </p:cNvGraphicFramePr>
          <p:nvPr>
            <p:extLst>
              <p:ext uri="{D42A27DB-BD31-4B8C-83A1-F6EECF244321}">
                <p14:modId xmlns:p14="http://schemas.microsoft.com/office/powerpoint/2010/main" val="1100092258"/>
              </p:ext>
            </p:extLst>
          </p:nvPr>
        </p:nvGraphicFramePr>
        <p:xfrm>
          <a:off x="6319200" y="3866603"/>
          <a:ext cx="5040000" cy="2520000"/>
        </p:xfrm>
        <a:graphic>
          <a:graphicData uri="http://schemas.openxmlformats.org/drawingml/2006/chart">
            <c:chart xmlns:c="http://schemas.openxmlformats.org/drawingml/2006/chart" xmlns:r="http://schemas.openxmlformats.org/officeDocument/2006/relationships" r:id="rId6"/>
          </a:graphicData>
        </a:graphic>
      </p:graphicFrame>
      <p:sp>
        <p:nvSpPr>
          <p:cNvPr id="9" name="角丸四角形吹き出し 8"/>
          <p:cNvSpPr/>
          <p:nvPr/>
        </p:nvSpPr>
        <p:spPr>
          <a:xfrm>
            <a:off x="624000" y="1033403"/>
            <a:ext cx="5472000" cy="2700000"/>
          </a:xfrm>
          <a:prstGeom prst="wedgeRoundRectCallout">
            <a:avLst>
              <a:gd name="adj1" fmla="val 69948"/>
              <a:gd name="adj2" fmla="val 12452"/>
              <a:gd name="adj3" fmla="val 16667"/>
            </a:avLst>
          </a:prstGeom>
          <a:solidFill>
            <a:srgbClr val="FFF8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200" b="1" dirty="0" smtClean="0">
                <a:solidFill>
                  <a:srgbClr val="002060"/>
                </a:solidFill>
              </a:rPr>
              <a:t>Why increase and decrease?</a:t>
            </a:r>
          </a:p>
          <a:p>
            <a:pPr marL="342900" indent="-342900">
              <a:lnSpc>
                <a:spcPts val="3500"/>
              </a:lnSpc>
              <a:buFont typeface="Arial" panose="020B0604020202020204" pitchFamily="34" charset="0"/>
              <a:buChar char="•"/>
            </a:pPr>
            <a:r>
              <a:rPr lang="en-US" altLang="ja-JP" dirty="0" smtClean="0">
                <a:solidFill>
                  <a:schemeClr val="tx1"/>
                </a:solidFill>
              </a:rPr>
              <a:t>Local-index size increases</a:t>
            </a:r>
          </a:p>
          <a:p>
            <a:pPr marL="342900" indent="-342900">
              <a:lnSpc>
                <a:spcPts val="3500"/>
              </a:lnSpc>
              <a:buFont typeface="Arial" panose="020B0604020202020204" pitchFamily="34" charset="0"/>
              <a:buChar char="•"/>
            </a:pPr>
            <a:r>
              <a:rPr kumimoji="1" lang="en-US" altLang="ja-JP" dirty="0" smtClean="0">
                <a:solidFill>
                  <a:schemeClr val="tx1"/>
                </a:solidFill>
              </a:rPr>
              <a:t>When </a:t>
            </a:r>
            <a:r>
              <a:rPr kumimoji="1" lang="en-US" altLang="ja-JP" i="1" dirty="0" smtClean="0">
                <a:solidFill>
                  <a:schemeClr val="tx1"/>
                </a:solidFill>
                <a:latin typeface="Times New Roman" panose="02020603050405020304" pitchFamily="18" charset="0"/>
                <a:cs typeface="Times New Roman" panose="02020603050405020304" pitchFamily="18" charset="0"/>
              </a:rPr>
              <a:t>k</a:t>
            </a:r>
            <a:r>
              <a:rPr kumimoji="1" lang="en-US" altLang="ja-JP" dirty="0" smtClean="0">
                <a:solidFill>
                  <a:schemeClr val="tx1"/>
                </a:solidFill>
              </a:rPr>
              <a:t> is large, thresholds are often stable</a:t>
            </a:r>
            <a:br>
              <a:rPr kumimoji="1" lang="en-US" altLang="ja-JP" dirty="0" smtClean="0">
                <a:solidFill>
                  <a:schemeClr val="tx1"/>
                </a:solidFill>
              </a:rPr>
            </a:br>
            <a:r>
              <a:rPr kumimoji="1" lang="en-US" altLang="ja-JP" dirty="0" smtClean="0">
                <a:solidFill>
                  <a:schemeClr val="tx1"/>
                </a:solidFill>
              </a:rPr>
              <a:t>-&gt; ALL incurs less result verification cost</a:t>
            </a:r>
          </a:p>
        </p:txBody>
      </p:sp>
    </p:spTree>
    <p:extLst>
      <p:ext uri="{BB962C8B-B14F-4D97-AF65-F5344CB8AC3E}">
        <p14:creationId xmlns:p14="http://schemas.microsoft.com/office/powerpoint/2010/main" val="15094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21</a:t>
            </a:fld>
            <a:endParaRPr kumimoji="1" lang="ja-JP" altLang="en-US"/>
          </a:p>
        </p:txBody>
      </p:sp>
      <p:sp>
        <p:nvSpPr>
          <p:cNvPr id="5" name="テキスト ボックス 4"/>
          <p:cNvSpPr txBox="1"/>
          <p:nvPr/>
        </p:nvSpPr>
        <p:spPr>
          <a:xfrm>
            <a:off x="328362" y="1129206"/>
            <a:ext cx="5825948" cy="990015"/>
          </a:xfrm>
          <a:prstGeom prst="rect">
            <a:avLst/>
          </a:prstGeom>
          <a:noFill/>
        </p:spPr>
        <p:txBody>
          <a:bodyPr wrap="square" rtlCol="0">
            <a:spAutoFit/>
          </a:bodyPr>
          <a:lstStyle/>
          <a:p>
            <a:pPr>
              <a:lnSpc>
                <a:spcPts val="3500"/>
              </a:lnSpc>
            </a:pPr>
            <a:r>
              <a:rPr lang="en-US" altLang="ja-JP" sz="2200" b="1" dirty="0" smtClean="0">
                <a:solidFill>
                  <a:srgbClr val="002060"/>
                </a:solidFill>
              </a:rPr>
              <a:t>Problem: Dynamic Set </a:t>
            </a:r>
            <a:r>
              <a:rPr lang="en-US" altLang="ja-JP" sz="2200" b="1" i="1" dirty="0" smtClean="0">
                <a:solidFill>
                  <a:srgbClr val="002060"/>
                </a:solidFill>
                <a:latin typeface="Times New Roman" panose="02020603050405020304" pitchFamily="18" charset="0"/>
                <a:cs typeface="Times New Roman" panose="02020603050405020304" pitchFamily="18" charset="0"/>
              </a:rPr>
              <a:t>k</a:t>
            </a:r>
            <a:r>
              <a:rPr lang="en-US" altLang="ja-JP" sz="2200" b="1" dirty="0" smtClean="0">
                <a:solidFill>
                  <a:srgbClr val="002060"/>
                </a:solidFill>
              </a:rPr>
              <a:t>NN Self-Join</a:t>
            </a:r>
            <a:endParaRPr kumimoji="1" lang="en-US" altLang="ja-JP" sz="2200" b="1" dirty="0" smtClean="0">
              <a:solidFill>
                <a:srgbClr val="002060"/>
              </a:solidFill>
            </a:endParaRPr>
          </a:p>
          <a:p>
            <a:pPr marL="285750" indent="-285750">
              <a:lnSpc>
                <a:spcPts val="3500"/>
              </a:lnSpc>
              <a:buFont typeface="Arial" panose="020B0604020202020204" pitchFamily="34" charset="0"/>
              <a:buChar char="•"/>
            </a:pPr>
            <a:r>
              <a:rPr kumimoji="1" lang="en-US" altLang="ja-JP" dirty="0" smtClean="0"/>
              <a:t>Monitor </a:t>
            </a:r>
            <a:r>
              <a:rPr kumimoji="1" lang="en-US" altLang="ja-JP" i="1" dirty="0" smtClean="0">
                <a:latin typeface="Times New Roman" panose="02020603050405020304" pitchFamily="18" charset="0"/>
                <a:cs typeface="Times New Roman" panose="02020603050405020304" pitchFamily="18" charset="0"/>
              </a:rPr>
              <a:t>k</a:t>
            </a:r>
            <a:r>
              <a:rPr kumimoji="1" lang="en-US" altLang="ja-JP" dirty="0" smtClean="0"/>
              <a:t>NN results for all dynamic sets</a:t>
            </a:r>
            <a:endParaRPr kumimoji="1" lang="ja-JP" altLang="en-US" dirty="0"/>
          </a:p>
        </p:txBody>
      </p:sp>
      <p:sp>
        <p:nvSpPr>
          <p:cNvPr id="7" name="テキスト ボックス 6"/>
          <p:cNvSpPr txBox="1"/>
          <p:nvPr/>
        </p:nvSpPr>
        <p:spPr>
          <a:xfrm>
            <a:off x="328362" y="2415489"/>
            <a:ext cx="6222563" cy="990015"/>
          </a:xfrm>
          <a:prstGeom prst="rect">
            <a:avLst/>
          </a:prstGeom>
          <a:noFill/>
        </p:spPr>
        <p:txBody>
          <a:bodyPr wrap="square" rtlCol="0">
            <a:spAutoFit/>
          </a:bodyPr>
          <a:lstStyle/>
          <a:p>
            <a:pPr>
              <a:lnSpc>
                <a:spcPts val="3500"/>
              </a:lnSpc>
            </a:pPr>
            <a:r>
              <a:rPr lang="en-US" altLang="ja-JP" sz="2200" b="1" dirty="0" smtClean="0">
                <a:solidFill>
                  <a:srgbClr val="002060"/>
                </a:solidFill>
              </a:rPr>
              <a:t>Solution: LI-DSN-Join</a:t>
            </a:r>
            <a:endParaRPr kumimoji="1" lang="en-US" altLang="ja-JP" sz="2200" b="1" dirty="0" smtClean="0">
              <a:solidFill>
                <a:srgbClr val="002060"/>
              </a:solidFill>
            </a:endParaRPr>
          </a:p>
          <a:p>
            <a:pPr marL="285750" indent="-285750">
              <a:lnSpc>
                <a:spcPts val="3500"/>
              </a:lnSpc>
              <a:buFont typeface="Arial" panose="020B0604020202020204" pitchFamily="34" charset="0"/>
              <a:buChar char="•"/>
            </a:pPr>
            <a:r>
              <a:rPr kumimoji="1" lang="en-US" altLang="ja-JP" dirty="0" smtClean="0"/>
              <a:t>Incrementally update the join result with local-indices</a:t>
            </a:r>
            <a:endParaRPr kumimoji="1" lang="ja-JP" altLang="en-US" dirty="0"/>
          </a:p>
        </p:txBody>
      </p:sp>
      <p:sp>
        <p:nvSpPr>
          <p:cNvPr id="8" name="テキスト ボックス 7"/>
          <p:cNvSpPr txBox="1"/>
          <p:nvPr/>
        </p:nvSpPr>
        <p:spPr>
          <a:xfrm>
            <a:off x="328362" y="3701772"/>
            <a:ext cx="10385131" cy="990015"/>
          </a:xfrm>
          <a:prstGeom prst="rect">
            <a:avLst/>
          </a:prstGeom>
          <a:noFill/>
        </p:spPr>
        <p:txBody>
          <a:bodyPr wrap="square" rtlCol="0">
            <a:spAutoFit/>
          </a:bodyPr>
          <a:lstStyle/>
          <a:p>
            <a:pPr>
              <a:lnSpc>
                <a:spcPts val="3500"/>
              </a:lnSpc>
            </a:pPr>
            <a:r>
              <a:rPr lang="en-US" altLang="ja-JP" sz="2200" b="1" dirty="0" smtClean="0">
                <a:solidFill>
                  <a:srgbClr val="002060"/>
                </a:solidFill>
              </a:rPr>
              <a:t>Evaluation:</a:t>
            </a:r>
            <a:endParaRPr kumimoji="1" lang="en-US" altLang="ja-JP" sz="2200" b="1" dirty="0" smtClean="0">
              <a:solidFill>
                <a:srgbClr val="002060"/>
              </a:solidFill>
            </a:endParaRPr>
          </a:p>
          <a:p>
            <a:pPr marL="285750" indent="-285750">
              <a:lnSpc>
                <a:spcPts val="3500"/>
              </a:lnSpc>
              <a:buFont typeface="Arial" panose="020B0604020202020204" pitchFamily="34" charset="0"/>
              <a:buChar char="•"/>
            </a:pPr>
            <a:r>
              <a:rPr kumimoji="1" lang="en-US" altLang="ja-JP" dirty="0" smtClean="0"/>
              <a:t>LI-DSN-Join updates the join result more efficiently than existing techniques fo</a:t>
            </a:r>
            <a:r>
              <a:rPr lang="en-US" altLang="ja-JP" dirty="0" smtClean="0"/>
              <a:t>r set similarity join. </a:t>
            </a:r>
            <a:endParaRPr kumimoji="1" lang="ja-JP" altLang="en-US" dirty="0"/>
          </a:p>
        </p:txBody>
      </p:sp>
    </p:spTree>
    <p:extLst>
      <p:ext uri="{BB962C8B-B14F-4D97-AF65-F5344CB8AC3E}">
        <p14:creationId xmlns:p14="http://schemas.microsoft.com/office/powerpoint/2010/main" val="3301818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LI-DSN-Join</a:t>
            </a:r>
            <a:r>
              <a:rPr kumimoji="1" lang="en-US" altLang="ja-JP" sz="2400" dirty="0" smtClean="0"/>
              <a:t>: Analysis </a:t>
            </a:r>
            <a:r>
              <a:rPr kumimoji="1" lang="en-US" altLang="ja-JP" sz="1600" b="0" dirty="0" smtClean="0"/>
              <a:t>(see paper for detail)</a:t>
            </a:r>
            <a:endParaRPr kumimoji="1" lang="ja-JP" altLang="en-US" sz="1600" b="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22</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28362" y="1018596"/>
                <a:ext cx="9341077" cy="1169551"/>
              </a:xfrm>
              <a:prstGeom prst="rect">
                <a:avLst/>
              </a:prstGeom>
              <a:noFill/>
            </p:spPr>
            <p:txBody>
              <a:bodyPr wrap="square" rtlCol="0">
                <a:spAutoFit/>
              </a:bodyPr>
              <a:lstStyle/>
              <a:p>
                <a:pPr>
                  <a:lnSpc>
                    <a:spcPts val="2800"/>
                  </a:lnSpc>
                </a:pPr>
                <a:r>
                  <a:rPr lang="en-US" altLang="ja-JP" sz="2200" b="1" dirty="0" smtClean="0">
                    <a:solidFill>
                      <a:schemeClr val="accent2"/>
                    </a:solidFill>
                  </a:rPr>
                  <a:t>Question 1: Why not minimizing </a:t>
                </a:r>
                <a14:m>
                  <m:oMath xmlns:m="http://schemas.openxmlformats.org/officeDocument/2006/math">
                    <m:r>
                      <a:rPr lang="en-US" altLang="ja-JP" sz="2200" b="1" i="1" smtClean="0">
                        <a:solidFill>
                          <a:schemeClr val="accent2"/>
                        </a:solidFill>
                        <a:latin typeface="Cambria Math" panose="02040503050406030204" pitchFamily="18" charset="0"/>
                      </a:rPr>
                      <m:t>𝒔</m:t>
                    </m:r>
                    <m:r>
                      <a:rPr lang="en-US" altLang="ja-JP" sz="2200" b="1" i="1" smtClean="0">
                        <a:solidFill>
                          <a:schemeClr val="accent2"/>
                        </a:solidFill>
                        <a:latin typeface="Cambria Math" panose="02040503050406030204" pitchFamily="18" charset="0"/>
                      </a:rPr>
                      <m:t>.</m:t>
                    </m:r>
                    <m:r>
                      <a:rPr lang="en-US" altLang="ja-JP" sz="2200" b="1" i="1" smtClean="0">
                        <a:solidFill>
                          <a:schemeClr val="accent2"/>
                        </a:solidFill>
                        <a:latin typeface="Cambria Math" panose="02040503050406030204" pitchFamily="18" charset="0"/>
                      </a:rPr>
                      <m:t>𝑫</m:t>
                    </m:r>
                  </m:oMath>
                </a14:m>
                <a:r>
                  <a:rPr lang="en-US" altLang="ja-JP" sz="2200" b="1" dirty="0" smtClean="0">
                    <a:solidFill>
                      <a:schemeClr val="accent2"/>
                    </a:solidFill>
                  </a:rPr>
                  <a:t> ?</a:t>
                </a:r>
                <a:r>
                  <a:rPr lang="en-US" altLang="ja-JP" dirty="0" smtClean="0"/>
                  <a:t> (to minimize the cost of </a:t>
                </a:r>
                <a14:m>
                  <m:oMath xmlns:m="http://schemas.openxmlformats.org/officeDocument/2006/math">
                    <m:r>
                      <m:rPr>
                        <m:sty m:val="p"/>
                      </m:rPr>
                      <a:rPr lang="en-US" altLang="ja-JP" b="0" i="0" smtClean="0">
                        <a:latin typeface="Cambria Math" panose="02040503050406030204" pitchFamily="18" charset="0"/>
                      </a:rPr>
                      <m:t>Δ</m:t>
                    </m:r>
                  </m:oMath>
                </a14:m>
                <a:r>
                  <a:rPr lang="en-US" altLang="ja-JP" dirty="0" smtClean="0"/>
                  <a:t>-Scan)</a:t>
                </a:r>
              </a:p>
              <a:p>
                <a:pPr marL="285750" indent="-285750">
                  <a:lnSpc>
                    <a:spcPts val="2800"/>
                  </a:lnSpc>
                  <a:buFont typeface="Arial" panose="020B0604020202020204" pitchFamily="34" charset="0"/>
                  <a:buChar char="•"/>
                </a:pPr>
                <a14:m>
                  <m:oMath xmlns:m="http://schemas.openxmlformats.org/officeDocument/2006/math">
                    <m:r>
                      <m:rPr>
                        <m:sty m:val="p"/>
                      </m:rPr>
                      <a:rPr lang="en-US" altLang="ja-JP" b="0" i="0" smtClean="0">
                        <a:latin typeface="Cambria Math" panose="02040503050406030204" pitchFamily="18" charset="0"/>
                      </a:rPr>
                      <m:t>Δ</m:t>
                    </m:r>
                  </m:oMath>
                </a14:m>
                <a:r>
                  <a:rPr lang="en-US" altLang="ja-JP" dirty="0" smtClean="0"/>
                  <a:t>-Scan needs </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Θ</m:t>
                    </m:r>
                    <m:d>
                      <m:dPr>
                        <m:ctrlPr>
                          <a:rPr lang="en-US" altLang="ja-JP" b="0" i="1" smtClean="0">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𝐷</m:t>
                            </m:r>
                          </m:e>
                        </m:d>
                      </m:e>
                    </m:d>
                  </m:oMath>
                </a14:m>
                <a:r>
                  <a:rPr lang="en-US" altLang="ja-JP" dirty="0" smtClean="0"/>
                  <a:t> time.</a:t>
                </a:r>
              </a:p>
              <a:p>
                <a:pPr marL="285750" indent="-285750">
                  <a:lnSpc>
                    <a:spcPts val="2800"/>
                  </a:lnSpc>
                  <a:buFont typeface="Arial" panose="020B0604020202020204" pitchFamily="34" charset="0"/>
                  <a:buChar char="•"/>
                </a:pPr>
                <a:r>
                  <a:rPr lang="en-US" altLang="ja-JP" dirty="0" smtClean="0"/>
                  <a:t>If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e>
                    </m:d>
                  </m:oMath>
                </a14:m>
                <a:r>
                  <a:rPr lang="en-US" altLang="ja-JP" dirty="0" smtClean="0"/>
                  <a:t>,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&gt;</m:t>
                    </m:r>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e>
                    </m:d>
                  </m:oMath>
                </a14:m>
                <a:r>
                  <a:rPr lang="en-US" altLang="ja-JP" dirty="0" smtClean="0"/>
                  <a:t>.</a:t>
                </a:r>
                <a:endParaRPr lang="en-US" altLang="ja-JP"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2" y="1018596"/>
                <a:ext cx="9341077" cy="1169551"/>
              </a:xfrm>
              <a:prstGeom prst="rect">
                <a:avLst/>
              </a:prstGeom>
              <a:blipFill>
                <a:blip r:embed="rId3"/>
                <a:stretch>
                  <a:fillRect l="-849" t="-3646" b="-4167"/>
                </a:stretch>
              </a:blipFill>
            </p:spPr>
            <p:txBody>
              <a:bodyPr/>
              <a:lstStyle/>
              <a:p>
                <a:r>
                  <a:rPr lang="ja-JP" altLang="en-US">
                    <a:noFill/>
                  </a:rPr>
                  <a:t> </a:t>
                </a:r>
              </a:p>
            </p:txBody>
          </p:sp>
        </mc:Fallback>
      </mc:AlternateContent>
      <p:sp>
        <p:nvSpPr>
          <p:cNvPr id="6" name="角丸四角形 5"/>
          <p:cNvSpPr/>
          <p:nvPr/>
        </p:nvSpPr>
        <p:spPr>
          <a:xfrm>
            <a:off x="328245" y="2375357"/>
            <a:ext cx="6523223" cy="900000"/>
          </a:xfrm>
          <a:prstGeom prst="roundRect">
            <a:avLst>
              <a:gd name="adj" fmla="val 6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409421" y="2373805"/>
                <a:ext cx="6442047" cy="861774"/>
              </a:xfrm>
              <a:prstGeom prst="rect">
                <a:avLst/>
              </a:prstGeom>
              <a:noFill/>
            </p:spPr>
            <p:txBody>
              <a:bodyPr wrap="square" rtlCol="0">
                <a:spAutoFit/>
              </a:bodyPr>
              <a:lstStyle/>
              <a:p>
                <a:pPr>
                  <a:lnSpc>
                    <a:spcPts val="3000"/>
                  </a:lnSpc>
                </a:pPr>
                <a:r>
                  <a:rPr lang="en-US" altLang="ja-JP" sz="2200" b="1" dirty="0" smtClean="0">
                    <a:solidFill>
                      <a:srgbClr val="002060"/>
                    </a:solidFill>
                  </a:rPr>
                  <a:t>Theorem:</a:t>
                </a:r>
              </a:p>
              <a:p>
                <a:pPr marL="342900" indent="-342900">
                  <a:lnSpc>
                    <a:spcPts val="3000"/>
                  </a:lnSpc>
                  <a:buFont typeface="Arial" panose="020B0604020202020204" pitchFamily="34" charset="0"/>
                  <a:buChar char="•"/>
                </a:pPr>
                <a:r>
                  <a:rPr lang="en-US" altLang="ja-JP" i="1" dirty="0" smtClean="0"/>
                  <a:t>LI-DSN-Join outperforms the approach minimizing </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𝐷</m:t>
                    </m:r>
                  </m:oMath>
                </a14:m>
                <a:r>
                  <a:rPr lang="en-US" altLang="ja-JP" i="1" dirty="0" smtClean="0"/>
                  <a:t>.</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09421" y="2373805"/>
                <a:ext cx="6442047" cy="861774"/>
              </a:xfrm>
              <a:prstGeom prst="rect">
                <a:avLst/>
              </a:prstGeom>
              <a:blipFill>
                <a:blip r:embed="rId4"/>
                <a:stretch>
                  <a:fillRect l="-1230" t="-2113" b="-49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28246" y="3608447"/>
                <a:ext cx="8290199" cy="810478"/>
              </a:xfrm>
              <a:prstGeom prst="rect">
                <a:avLst/>
              </a:prstGeom>
              <a:noFill/>
            </p:spPr>
            <p:txBody>
              <a:bodyPr wrap="square" rtlCol="0">
                <a:spAutoFit/>
              </a:bodyPr>
              <a:lstStyle/>
              <a:p>
                <a:pPr>
                  <a:lnSpc>
                    <a:spcPts val="2800"/>
                  </a:lnSpc>
                </a:pPr>
                <a:r>
                  <a:rPr lang="en-US" altLang="ja-JP" sz="2200" b="1" dirty="0" smtClean="0">
                    <a:solidFill>
                      <a:schemeClr val="accent2"/>
                    </a:solidFill>
                  </a:rPr>
                  <a:t>Question 2: Why not  </a:t>
                </a:r>
                <a14:m>
                  <m:oMath xmlns:m="http://schemas.openxmlformats.org/officeDocument/2006/math">
                    <m:r>
                      <a:rPr lang="en-US" altLang="ja-JP" sz="2200" b="1" i="0" smtClean="0">
                        <a:solidFill>
                          <a:schemeClr val="accent2"/>
                        </a:solidFill>
                        <a:latin typeface="Cambria Math" panose="02040503050406030204" pitchFamily="18" charset="0"/>
                      </a:rPr>
                      <m:t>𝚫</m:t>
                    </m:r>
                  </m:oMath>
                </a14:m>
                <a:r>
                  <a:rPr lang="en-US" altLang="ja-JP" sz="2200" b="1" dirty="0" smtClean="0">
                    <a:solidFill>
                      <a:schemeClr val="accent2"/>
                    </a:solidFill>
                  </a:rPr>
                  <a:t>-Scan with early termination?</a:t>
                </a:r>
              </a:p>
              <a:p>
                <a:pPr marL="285750" indent="-285750">
                  <a:lnSpc>
                    <a:spcPts val="2800"/>
                  </a:lnSpc>
                  <a:buFont typeface="Arial" panose="020B0604020202020204" pitchFamily="34" charset="0"/>
                  <a:buChar char="•"/>
                </a:pPr>
                <a:r>
                  <a:rPr lang="en-US" altLang="ja-JP" dirty="0" smtClean="0"/>
                  <a:t>If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Δ</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e>
                    </m:d>
                  </m:oMath>
                </a14:m>
                <a:r>
                  <a:rPr lang="en-US" altLang="ja-JP" dirty="0" smtClean="0"/>
                  <a:t>,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&gt;</m:t>
                    </m:r>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e>
                    </m:d>
                  </m:oMath>
                </a14:m>
                <a:r>
                  <a:rPr lang="en-US" altLang="ja-JP" dirty="0" smtClean="0"/>
                  <a:t>.</a:t>
                </a:r>
                <a:endParaRPr lang="en-US" altLang="ja-JP"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28246" y="3608447"/>
                <a:ext cx="8290199" cy="810478"/>
              </a:xfrm>
              <a:prstGeom prst="rect">
                <a:avLst/>
              </a:prstGeom>
              <a:blipFill>
                <a:blip r:embed="rId5"/>
                <a:stretch>
                  <a:fillRect l="-956" t="-5263" b="-67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079359" y="3982631"/>
                <a:ext cx="396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bIns="108000" rtlCol="0" anchor="ctr"/>
              <a:lstStyle/>
              <a:p>
                <a:pPr algn="ctr"/>
                <a14:m>
                  <m:oMathPara xmlns:m="http://schemas.openxmlformats.org/officeDocument/2006/math">
                    <m:oMathParaPr>
                      <m:jc m:val="center"/>
                    </m:oMathParaPr>
                    <m:oMath xmlns:m="http://schemas.openxmlformats.org/officeDocument/2006/math">
                      <m:r>
                        <m:rPr>
                          <m:sty m:val="p"/>
                        </m:rPr>
                        <a:rPr kumimoji="1" lang="en-US" altLang="ja-JP" b="0" i="0" smtClean="0">
                          <a:solidFill>
                            <a:schemeClr val="tx1"/>
                          </a:solidFill>
                          <a:latin typeface="Cambria Math" panose="02040503050406030204" pitchFamily="18" charset="0"/>
                        </a:rPr>
                        <m:t>Δ</m:t>
                      </m:r>
                    </m:oMath>
                  </m:oMathPara>
                </a14:m>
                <a:endParaRPr kumimoji="1" lang="ja-JP" altLang="en-US" dirty="0">
                  <a:solidFill>
                    <a:schemeClr val="tx1"/>
                  </a:solidFill>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079359" y="3982631"/>
                <a:ext cx="396000" cy="36000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cxnSp>
        <p:nvCxnSpPr>
          <p:cNvPr id="12" name="直線矢印コネクタ 11"/>
          <p:cNvCxnSpPr>
            <a:stCxn id="11" idx="3"/>
          </p:cNvCxnSpPr>
          <p:nvPr/>
        </p:nvCxnSpPr>
        <p:spPr>
          <a:xfrm>
            <a:off x="8475359" y="4162631"/>
            <a:ext cx="39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表 2"/>
              <p:cNvGraphicFramePr>
                <a:graphicFrameLocks noGrp="1"/>
              </p:cNvGraphicFramePr>
              <p:nvPr>
                <p:extLst>
                  <p:ext uri="{D42A27DB-BD31-4B8C-83A1-F6EECF244321}">
                    <p14:modId xmlns:p14="http://schemas.microsoft.com/office/powerpoint/2010/main" val="2238459992"/>
                  </p:ext>
                </p:extLst>
              </p:nvPr>
            </p:nvGraphicFramePr>
            <p:xfrm>
              <a:off x="8958240" y="3982631"/>
              <a:ext cx="1188000" cy="399987"/>
            </p:xfrm>
            <a:graphic>
              <a:graphicData uri="http://schemas.openxmlformats.org/drawingml/2006/table">
                <a:tbl>
                  <a:tblPr firstRow="1" bandRow="1">
                    <a:tableStyleId>{2D5ABB26-0587-4C30-8999-92F81FD0307C}</a:tableStyleId>
                  </a:tblPr>
                  <a:tblGrid>
                    <a:gridCol w="396000">
                      <a:extLst>
                        <a:ext uri="{9D8B030D-6E8A-4147-A177-3AD203B41FA5}">
                          <a16:colId xmlns:a16="http://schemas.microsoft.com/office/drawing/2014/main" val="2442223501"/>
                        </a:ext>
                      </a:extLst>
                    </a:gridCol>
                    <a:gridCol w="396000">
                      <a:extLst>
                        <a:ext uri="{9D8B030D-6E8A-4147-A177-3AD203B41FA5}">
                          <a16:colId xmlns:a16="http://schemas.microsoft.com/office/drawing/2014/main" val="1228907264"/>
                        </a:ext>
                      </a:extLst>
                    </a:gridCol>
                    <a:gridCol w="396000">
                      <a:extLst>
                        <a:ext uri="{9D8B030D-6E8A-4147-A177-3AD203B41FA5}">
                          <a16:colId xmlns:a16="http://schemas.microsoft.com/office/drawing/2014/main" val="112538909"/>
                        </a:ext>
                      </a:extLst>
                    </a:gridCol>
                  </a:tblGrid>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𝑗</m:t>
                                        </m:r>
                                      </m:e>
                                      <m:sup>
                                        <m:r>
                                          <a:rPr kumimoji="1" lang="en-US" altLang="ja-JP" b="0" i="1" smtClean="0">
                                            <a:latin typeface="Cambria Math" panose="02040503050406030204" pitchFamily="18" charset="0"/>
                                          </a:rPr>
                                          <m:t>′</m:t>
                                        </m:r>
                                      </m:sup>
                                    </m:sSup>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6911278"/>
                      </a:ext>
                    </a:extLst>
                  </a:tr>
                </a:tbl>
              </a:graphicData>
            </a:graphic>
          </p:graphicFrame>
        </mc:Choice>
        <mc:Fallback xmlns="">
          <p:graphicFrame>
            <p:nvGraphicFramePr>
              <p:cNvPr id="3" name="表 2"/>
              <p:cNvGraphicFramePr>
                <a:graphicFrameLocks noGrp="1"/>
              </p:cNvGraphicFramePr>
              <p:nvPr>
                <p:extLst>
                  <p:ext uri="{D42A27DB-BD31-4B8C-83A1-F6EECF244321}">
                    <p14:modId xmlns:p14="http://schemas.microsoft.com/office/powerpoint/2010/main" val="2238459992"/>
                  </p:ext>
                </p:extLst>
              </p:nvPr>
            </p:nvGraphicFramePr>
            <p:xfrm>
              <a:off x="8958240" y="3982631"/>
              <a:ext cx="1188000" cy="399987"/>
            </p:xfrm>
            <a:graphic>
              <a:graphicData uri="http://schemas.openxmlformats.org/drawingml/2006/table">
                <a:tbl>
                  <a:tblPr firstRow="1" bandRow="1">
                    <a:tableStyleId>{2D5ABB26-0587-4C30-8999-92F81FD0307C}</a:tableStyleId>
                  </a:tblPr>
                  <a:tblGrid>
                    <a:gridCol w="396000">
                      <a:extLst>
                        <a:ext uri="{9D8B030D-6E8A-4147-A177-3AD203B41FA5}">
                          <a16:colId xmlns:a16="http://schemas.microsoft.com/office/drawing/2014/main" val="2442223501"/>
                        </a:ext>
                      </a:extLst>
                    </a:gridCol>
                    <a:gridCol w="396000">
                      <a:extLst>
                        <a:ext uri="{9D8B030D-6E8A-4147-A177-3AD203B41FA5}">
                          <a16:colId xmlns:a16="http://schemas.microsoft.com/office/drawing/2014/main" val="1228907264"/>
                        </a:ext>
                      </a:extLst>
                    </a:gridCol>
                    <a:gridCol w="396000">
                      <a:extLst>
                        <a:ext uri="{9D8B030D-6E8A-4147-A177-3AD203B41FA5}">
                          <a16:colId xmlns:a16="http://schemas.microsoft.com/office/drawing/2014/main" val="112538909"/>
                        </a:ext>
                      </a:extLst>
                    </a:gridCol>
                  </a:tblGrid>
                  <a:tr h="39998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38" t="-6061" r="-204615" b="-16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000" t="-6061" r="-101515" b="-16667"/>
                          </a:stretch>
                        </a:blip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6911278"/>
                      </a:ext>
                    </a:extLst>
                  </a:tr>
                </a:tbl>
              </a:graphicData>
            </a:graphic>
          </p:graphicFrame>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109881" y="3652463"/>
                <a:ext cx="48459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109881" y="3652463"/>
                <a:ext cx="484594" cy="36939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507299" y="3645148"/>
                <a:ext cx="48459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507299" y="3645148"/>
                <a:ext cx="484594" cy="369397"/>
              </a:xfrm>
              <a:prstGeom prst="rect">
                <a:avLst/>
              </a:prstGeom>
              <a:blipFill>
                <a:blip r:embed="rId9"/>
                <a:stretch>
                  <a:fillRect/>
                </a:stretch>
              </a:blipFill>
            </p:spPr>
            <p:txBody>
              <a:bodyPr/>
              <a:lstStyle/>
              <a:p>
                <a:r>
                  <a:rPr lang="ja-JP" altLang="en-US">
                    <a:noFill/>
                  </a:rPr>
                  <a:t> </a:t>
                </a:r>
              </a:p>
            </p:txBody>
          </p:sp>
        </mc:Fallback>
      </mc:AlternateContent>
      <p:sp>
        <p:nvSpPr>
          <p:cNvPr id="19" name="角丸四角形 18"/>
          <p:cNvSpPr/>
          <p:nvPr/>
        </p:nvSpPr>
        <p:spPr>
          <a:xfrm>
            <a:off x="356832" y="4633361"/>
            <a:ext cx="6480000" cy="900000"/>
          </a:xfrm>
          <a:prstGeom prst="roundRect">
            <a:avLst>
              <a:gd name="adj" fmla="val 6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38007" y="4631809"/>
            <a:ext cx="6413462" cy="861774"/>
          </a:xfrm>
          <a:prstGeom prst="rect">
            <a:avLst/>
          </a:prstGeom>
          <a:noFill/>
        </p:spPr>
        <p:txBody>
          <a:bodyPr wrap="square" rtlCol="0">
            <a:spAutoFit/>
          </a:bodyPr>
          <a:lstStyle/>
          <a:p>
            <a:pPr>
              <a:lnSpc>
                <a:spcPts val="3000"/>
              </a:lnSpc>
            </a:pPr>
            <a:r>
              <a:rPr lang="en-US" altLang="ja-JP" sz="2200" b="1" dirty="0" smtClean="0">
                <a:solidFill>
                  <a:srgbClr val="002060"/>
                </a:solidFill>
              </a:rPr>
              <a:t>Theorem:</a:t>
            </a:r>
          </a:p>
          <a:p>
            <a:pPr marL="342900" indent="-342900">
              <a:lnSpc>
                <a:spcPts val="3000"/>
              </a:lnSpc>
              <a:buFont typeface="Arial" panose="020B0604020202020204" pitchFamily="34" charset="0"/>
              <a:buChar char="•"/>
            </a:pPr>
            <a:r>
              <a:rPr lang="en-US" altLang="ja-JP" i="1" dirty="0" smtClean="0"/>
              <a:t>LI-DSN-Join outperforms the early termination approach.</a:t>
            </a:r>
          </a:p>
        </p:txBody>
      </p:sp>
      <p:sp>
        <p:nvSpPr>
          <p:cNvPr id="21" name="右矢印 20"/>
          <p:cNvSpPr/>
          <p:nvPr/>
        </p:nvSpPr>
        <p:spPr>
          <a:xfrm>
            <a:off x="8958240" y="4418925"/>
            <a:ext cx="396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613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Cost model evaluation</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23</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2517061207"/>
              </p:ext>
            </p:extLst>
          </p:nvPr>
        </p:nvGraphicFramePr>
        <p:xfrm>
          <a:off x="832800" y="1264125"/>
          <a:ext cx="504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613128175"/>
              </p:ext>
            </p:extLst>
          </p:nvPr>
        </p:nvGraphicFramePr>
        <p:xfrm>
          <a:off x="6319200" y="1264125"/>
          <a:ext cx="5040000" cy="25200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7" name="テキスト ボックス 6"/>
              <p:cNvSpPr txBox="1"/>
              <p:nvPr/>
            </p:nvSpPr>
            <p:spPr>
              <a:xfrm>
                <a:off x="832800" y="4123613"/>
                <a:ext cx="11261022" cy="1631216"/>
              </a:xfrm>
              <a:prstGeom prst="rect">
                <a:avLst/>
              </a:prstGeom>
              <a:noFill/>
            </p:spPr>
            <p:txBody>
              <a:bodyPr wrap="square" rtlCol="0">
                <a:spAutoFit/>
              </a:bodyPr>
              <a:lstStyle/>
              <a:p>
                <a:pPr>
                  <a:lnSpc>
                    <a:spcPts val="3000"/>
                  </a:lnSpc>
                </a:pPr>
                <a:r>
                  <a:rPr lang="en-US" altLang="ja-JP" sz="2200" b="1" dirty="0" smtClean="0"/>
                  <a:t>LI-DSN-Join outperforms other ones with different </a:t>
                </a:r>
                <a14:m>
                  <m:oMath xmlns:m="http://schemas.openxmlformats.org/officeDocument/2006/math">
                    <m:r>
                      <a:rPr lang="en-US" altLang="ja-JP" sz="2200" b="1" i="1" smtClean="0">
                        <a:latin typeface="Cambria Math" panose="02040503050406030204" pitchFamily="18" charset="0"/>
                      </a:rPr>
                      <m:t>𝜶</m:t>
                    </m:r>
                  </m:oMath>
                </a14:m>
                <a:r>
                  <a:rPr lang="en-US" altLang="ja-JP" sz="2200" b="1" dirty="0" smtClean="0"/>
                  <a:t> selection.</a:t>
                </a:r>
              </a:p>
              <a:p>
                <a:pPr marL="342900" indent="-342900">
                  <a:lnSpc>
                    <a:spcPts val="3000"/>
                  </a:lnSpc>
                  <a:buFont typeface="Arial" panose="020B0604020202020204" pitchFamily="34" charset="0"/>
                  <a:buChar char="•"/>
                </a:pPr>
                <a14:m>
                  <m:oMath xmlns:m="http://schemas.openxmlformats.org/officeDocument/2006/math">
                    <m:sSubSup>
                      <m:sSubSupPr>
                        <m:ctrlPr>
                          <a:rPr lang="en-US" altLang="ja-JP" i="1">
                            <a:latin typeface="Cambria Math" panose="02040503050406030204" pitchFamily="18" charset="0"/>
                          </a:rPr>
                        </m:ctrlPr>
                      </m:sSubSupPr>
                      <m:e>
                        <m:r>
                          <m:rPr>
                            <m:sty m:val="p"/>
                          </m:rPr>
                          <a:rPr lang="en-US" altLang="ja-JP">
                            <a:latin typeface="Cambria Math" panose="02040503050406030204" pitchFamily="18" charset="0"/>
                          </a:rPr>
                          <m:t>Δ</m:t>
                        </m:r>
                      </m:e>
                      <m:sub>
                        <m:r>
                          <a:rPr lang="en-US" altLang="ja-JP" i="1">
                            <a:latin typeface="Cambria Math" panose="02040503050406030204" pitchFamily="18" charset="0"/>
                          </a:rPr>
                          <m:t>𝑖</m:t>
                        </m:r>
                      </m:sub>
                      <m:sup>
                        <m:r>
                          <a:rPr lang="en-US" altLang="ja-JP" i="1">
                            <a:latin typeface="Cambria Math" panose="02040503050406030204" pitchFamily="18" charset="0"/>
                          </a:rPr>
                          <m:t>𝑑</m:t>
                        </m:r>
                      </m:sup>
                    </m:sSubSup>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d>
                          <m:dPr>
                            <m:ctrlPr>
                              <a:rPr lang="en-US" altLang="ja-JP" i="1">
                                <a:latin typeface="Cambria Math" panose="02040503050406030204" pitchFamily="18" charset="0"/>
                              </a:rPr>
                            </m:ctrlPr>
                          </m:dPr>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𝜏</m:t>
                            </m:r>
                          </m:e>
                        </m:d>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e>
                    </m:d>
                    <m:r>
                      <a:rPr lang="en-US" altLang="ja-JP" b="1" i="1">
                        <a:solidFill>
                          <a:schemeClr val="accent2"/>
                        </a:solidFill>
                        <a:latin typeface="Cambria Math" panose="02040503050406030204" pitchFamily="18" charset="0"/>
                      </a:rPr>
                      <m:t>+</m:t>
                    </m:r>
                    <m:r>
                      <a:rPr lang="en-US" altLang="ja-JP" b="1" i="1">
                        <a:solidFill>
                          <a:schemeClr val="accent2"/>
                        </a:solidFill>
                        <a:latin typeface="Cambria Math" panose="02040503050406030204" pitchFamily="18" charset="0"/>
                      </a:rPr>
                      <m:t>𝜶</m:t>
                    </m:r>
                  </m:oMath>
                </a14:m>
                <a:endParaRPr lang="en-US" altLang="ja-JP" b="1" dirty="0"/>
              </a:p>
              <a:p>
                <a:pPr marL="342900" indent="-342900">
                  <a:lnSpc>
                    <a:spcPts val="3000"/>
                  </a:lnSpc>
                  <a:buFont typeface="Arial" panose="020B0604020202020204" pitchFamily="34" charset="0"/>
                  <a:buChar char="•"/>
                </a:pPr>
                <a:r>
                  <a:rPr kumimoji="1" lang="en-US" altLang="ja-JP" dirty="0" smtClean="0"/>
                  <a:t>When </a:t>
                </a: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m:t>
                    </m:r>
                  </m:oMath>
                </a14:m>
                <a:r>
                  <a:rPr kumimoji="1" lang="en-US" altLang="ja-JP" dirty="0" smtClean="0"/>
                  <a:t>, IF-Scan </a:t>
                </a:r>
                <a:r>
                  <a:rPr kumimoji="1" lang="en-US" altLang="ja-JP" sz="1600" dirty="0" smtClean="0"/>
                  <a:t>(costly operation)</a:t>
                </a:r>
                <a:r>
                  <a:rPr kumimoji="1" lang="en-US" altLang="ja-JP" dirty="0" smtClean="0"/>
                  <a:t> is executed frequently, resulting in long update time.</a:t>
                </a:r>
              </a:p>
              <a:p>
                <a:pPr marL="342900" indent="-342900">
                  <a:lnSpc>
                    <a:spcPts val="3000"/>
                  </a:lnSpc>
                  <a:buFont typeface="Arial" panose="020B0604020202020204" pitchFamily="34" charset="0"/>
                  <a:buChar char="•"/>
                </a:pPr>
                <a:r>
                  <a:rPr lang="en-US" altLang="ja-JP" dirty="0" smtClean="0"/>
                  <a:t>Random </a:t>
                </a:r>
                <a14:m>
                  <m:oMath xmlns:m="http://schemas.openxmlformats.org/officeDocument/2006/math">
                    <m:r>
                      <a:rPr lang="en-US" altLang="ja-JP" b="0" i="1" smtClean="0">
                        <a:latin typeface="Cambria Math" panose="02040503050406030204" pitchFamily="18" charset="0"/>
                      </a:rPr>
                      <m:t>𝛼</m:t>
                    </m:r>
                  </m:oMath>
                </a14:m>
                <a:r>
                  <a:rPr kumimoji="1" lang="ja-JP" altLang="en-US" dirty="0" smtClean="0"/>
                  <a:t> </a:t>
                </a:r>
                <a:r>
                  <a:rPr kumimoji="1" lang="en-US" altLang="ja-JP" dirty="0" smtClean="0"/>
                  <a:t>also cannot be competitive with LI-DSN-Join.</a:t>
                </a:r>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832800" y="4123613"/>
                <a:ext cx="11261022" cy="1631216"/>
              </a:xfrm>
              <a:prstGeom prst="rect">
                <a:avLst/>
              </a:prstGeom>
              <a:blipFill rotWithShape="0">
                <a:blip r:embed="rId5"/>
                <a:stretch>
                  <a:fillRect l="-704" t="-1119" b="-22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842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Impact of deletion rate</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24</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3833346330"/>
              </p:ext>
            </p:extLst>
          </p:nvPr>
        </p:nvGraphicFramePr>
        <p:xfrm>
          <a:off x="832800" y="1125642"/>
          <a:ext cx="504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2939147794"/>
              </p:ext>
            </p:extLst>
          </p:nvPr>
        </p:nvGraphicFramePr>
        <p:xfrm>
          <a:off x="6319200" y="1125642"/>
          <a:ext cx="504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p:cNvGraphicFramePr>
            <a:graphicFrameLocks/>
          </p:cNvGraphicFramePr>
          <p:nvPr>
            <p:extLst>
              <p:ext uri="{D42A27DB-BD31-4B8C-83A1-F6EECF244321}">
                <p14:modId xmlns:p14="http://schemas.microsoft.com/office/powerpoint/2010/main" val="2894605248"/>
              </p:ext>
            </p:extLst>
          </p:nvPr>
        </p:nvGraphicFramePr>
        <p:xfrm>
          <a:off x="832800" y="3868842"/>
          <a:ext cx="504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グラフ 7"/>
          <p:cNvGraphicFramePr>
            <a:graphicFrameLocks/>
          </p:cNvGraphicFramePr>
          <p:nvPr>
            <p:extLst>
              <p:ext uri="{D42A27DB-BD31-4B8C-83A1-F6EECF244321}">
                <p14:modId xmlns:p14="http://schemas.microsoft.com/office/powerpoint/2010/main" val="2795164429"/>
              </p:ext>
            </p:extLst>
          </p:nvPr>
        </p:nvGraphicFramePr>
        <p:xfrm>
          <a:off x="6319200" y="3868842"/>
          <a:ext cx="5040000" cy="2520000"/>
        </p:xfrm>
        <a:graphic>
          <a:graphicData uri="http://schemas.openxmlformats.org/drawingml/2006/chart">
            <c:chart xmlns:c="http://schemas.openxmlformats.org/drawingml/2006/chart" xmlns:r="http://schemas.openxmlformats.org/officeDocument/2006/relationships" r:id="rId6"/>
          </a:graphicData>
        </a:graphic>
      </p:graphicFrame>
      <p:sp>
        <p:nvSpPr>
          <p:cNvPr id="9" name="角丸四角形吹き出し 8"/>
          <p:cNvSpPr/>
          <p:nvPr/>
        </p:nvSpPr>
        <p:spPr>
          <a:xfrm>
            <a:off x="616800" y="1035642"/>
            <a:ext cx="5472000" cy="2700000"/>
          </a:xfrm>
          <a:prstGeom prst="wedgeRoundRectCallout">
            <a:avLst>
              <a:gd name="adj1" fmla="val 69788"/>
              <a:gd name="adj2" fmla="val 12195"/>
              <a:gd name="adj3" fmla="val 16667"/>
            </a:avLst>
          </a:prstGeom>
          <a:solidFill>
            <a:srgbClr val="FFF8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200" b="1" dirty="0" smtClean="0">
                <a:solidFill>
                  <a:srgbClr val="002060"/>
                </a:solidFill>
              </a:rPr>
              <a:t>ALL suffers from large deletion rate.</a:t>
            </a:r>
          </a:p>
          <a:p>
            <a:pPr marL="342900" indent="-342900">
              <a:lnSpc>
                <a:spcPts val="3500"/>
              </a:lnSpc>
              <a:buFont typeface="Arial" panose="020B0604020202020204" pitchFamily="34" charset="0"/>
              <a:buChar char="•"/>
            </a:pPr>
            <a:r>
              <a:rPr lang="en-US" altLang="ja-JP" dirty="0" smtClean="0">
                <a:solidFill>
                  <a:schemeClr val="tx1"/>
                </a:solidFill>
              </a:rPr>
              <a:t>Many sets are affected by a single element deletion.</a:t>
            </a:r>
          </a:p>
          <a:p>
            <a:pPr>
              <a:lnSpc>
                <a:spcPts val="3500"/>
              </a:lnSpc>
            </a:pPr>
            <a:r>
              <a:rPr lang="en-US" altLang="ja-JP" sz="2000" b="1" dirty="0" smtClean="0">
                <a:solidFill>
                  <a:srgbClr val="002060"/>
                </a:solidFill>
              </a:rPr>
              <a:t>LI-DSN-Join is not sensitive to the rate.</a:t>
            </a:r>
          </a:p>
          <a:p>
            <a:pPr marL="342900" indent="-342900">
              <a:lnSpc>
                <a:spcPts val="3500"/>
              </a:lnSpc>
              <a:buFont typeface="Arial" panose="020B0604020202020204" pitchFamily="34" charset="0"/>
              <a:buChar char="•"/>
            </a:pPr>
            <a:r>
              <a:rPr kumimoji="1" lang="en-US" altLang="ja-JP" dirty="0" smtClean="0">
                <a:solidFill>
                  <a:schemeClr val="tx1"/>
                </a:solidFill>
              </a:rPr>
              <a:t>Local-indices functions well.</a:t>
            </a:r>
            <a:endParaRPr kumimoji="1" lang="en-US" altLang="ja-JP" sz="1600" dirty="0" smtClean="0">
              <a:solidFill>
                <a:schemeClr val="tx1"/>
              </a:solidFill>
            </a:endParaRPr>
          </a:p>
        </p:txBody>
      </p:sp>
    </p:spTree>
    <p:extLst>
      <p:ext uri="{BB962C8B-B14F-4D97-AF65-F5344CB8AC3E}">
        <p14:creationId xmlns:p14="http://schemas.microsoft.com/office/powerpoint/2010/main" val="3575163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Background</a:t>
            </a:r>
            <a:r>
              <a:rPr kumimoji="1" lang="en-US" altLang="ja-JP" sz="2400" dirty="0" smtClean="0"/>
              <a:t>: Set similarity join</a:t>
            </a:r>
            <a:endParaRPr kumimoji="1" lang="ja-JP" altLang="en-US" sz="2400"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2</a:t>
            </a:fld>
            <a:endParaRPr kumimoji="1" lang="ja-JP" altLang="en-US"/>
          </a:p>
        </p:txBody>
      </p:sp>
      <p:sp>
        <p:nvSpPr>
          <p:cNvPr id="5" name="テキスト ボックス 4"/>
          <p:cNvSpPr txBox="1"/>
          <p:nvPr/>
        </p:nvSpPr>
        <p:spPr>
          <a:xfrm>
            <a:off x="411493" y="1040494"/>
            <a:ext cx="8207276" cy="461665"/>
          </a:xfrm>
          <a:prstGeom prst="rect">
            <a:avLst/>
          </a:prstGeom>
          <a:noFill/>
        </p:spPr>
        <p:txBody>
          <a:bodyPr wrap="square" rtlCol="0">
            <a:spAutoFit/>
          </a:bodyPr>
          <a:lstStyle/>
          <a:p>
            <a:r>
              <a:rPr kumimoji="1" lang="en-US" altLang="ja-JP" sz="2200" b="1" dirty="0" smtClean="0">
                <a:solidFill>
                  <a:srgbClr val="0000FF"/>
                </a:solidFill>
              </a:rPr>
              <a:t>An important operator</a:t>
            </a:r>
            <a:r>
              <a:rPr kumimoji="1" lang="en-US" altLang="ja-JP" sz="2000" dirty="0" smtClean="0"/>
              <a:t>,</a:t>
            </a:r>
            <a:r>
              <a:rPr kumimoji="1" lang="en-US" altLang="ja-JP" sz="2400" b="1" dirty="0" smtClean="0">
                <a:solidFill>
                  <a:srgbClr val="0000FF"/>
                </a:solidFill>
              </a:rPr>
              <a:t> </a:t>
            </a:r>
            <a:r>
              <a:rPr kumimoji="1" lang="en-US" altLang="ja-JP" sz="2000" dirty="0" smtClean="0"/>
              <a:t>e.g., for collaborative and social filtering</a:t>
            </a:r>
            <a:r>
              <a:rPr lang="en-US" altLang="ja-JP" sz="2400" dirty="0" smtClean="0"/>
              <a:t>:</a:t>
            </a:r>
            <a:endParaRPr kumimoji="1" lang="ja-JP" altLang="en-US" sz="2400" dirty="0"/>
          </a:p>
        </p:txBody>
      </p:sp>
      <p:sp>
        <p:nvSpPr>
          <p:cNvPr id="6" name="楕円 5"/>
          <p:cNvSpPr/>
          <p:nvPr/>
        </p:nvSpPr>
        <p:spPr>
          <a:xfrm>
            <a:off x="1420992" y="2265439"/>
            <a:ext cx="1872000" cy="16260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893" y="273645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992" y="325657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794" y="273645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user symbol」の画像検索結果"/>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6992"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980853" y="3921378"/>
            <a:ext cx="3055570" cy="584775"/>
          </a:xfrm>
          <a:prstGeom prst="rect">
            <a:avLst/>
          </a:prstGeom>
          <a:noFill/>
        </p:spPr>
        <p:txBody>
          <a:bodyPr wrap="square" rtlCol="0">
            <a:spAutoFit/>
          </a:bodyPr>
          <a:lstStyle/>
          <a:p>
            <a:r>
              <a:rPr kumimoji="1" lang="en-US" altLang="ja-JP" sz="1600" dirty="0" smtClean="0"/>
              <a:t>Video on-deman</a:t>
            </a:r>
            <a:r>
              <a:rPr lang="en-US" altLang="ja-JP" sz="1600" dirty="0" smtClean="0"/>
              <a:t>d services:</a:t>
            </a:r>
            <a:br>
              <a:rPr lang="en-US" altLang="ja-JP" sz="1600" dirty="0" smtClean="0"/>
            </a:br>
            <a:r>
              <a:rPr lang="en-US" altLang="ja-JP" sz="1600" dirty="0" smtClean="0">
                <a:solidFill>
                  <a:schemeClr val="accent2"/>
                </a:solidFill>
              </a:rPr>
              <a:t>Recommendation for each user</a:t>
            </a:r>
            <a:endParaRPr kumimoji="1" lang="ja-JP" altLang="en-US" sz="1600" dirty="0">
              <a:solidFill>
                <a:schemeClr val="accent2"/>
              </a:solidFill>
            </a:endParaRPr>
          </a:p>
        </p:txBody>
      </p:sp>
      <p:sp>
        <p:nvSpPr>
          <p:cNvPr id="12" name="楕円 11"/>
          <p:cNvSpPr/>
          <p:nvPr/>
        </p:nvSpPr>
        <p:spPr>
          <a:xfrm>
            <a:off x="4859756" y="2265439"/>
            <a:ext cx="1872000" cy="162603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Picture 12" descr="「user symbol」の画像検索結果"/>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5756"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4589246" y="3921378"/>
            <a:ext cx="3496663" cy="584775"/>
          </a:xfrm>
          <a:prstGeom prst="rect">
            <a:avLst/>
          </a:prstGeom>
          <a:noFill/>
        </p:spPr>
        <p:txBody>
          <a:bodyPr wrap="square" rtlCol="0">
            <a:spAutoFit/>
          </a:bodyPr>
          <a:lstStyle/>
          <a:p>
            <a:r>
              <a:rPr kumimoji="1" lang="en-US" altLang="ja-JP" sz="1600" dirty="0" smtClean="0"/>
              <a:t>E-commerce</a:t>
            </a:r>
            <a:r>
              <a:rPr lang="en-US" altLang="ja-JP" sz="1600" dirty="0" smtClean="0"/>
              <a:t>:</a:t>
            </a:r>
            <a:br>
              <a:rPr lang="en-US" altLang="ja-JP" sz="1600" dirty="0" smtClean="0"/>
            </a:br>
            <a:r>
              <a:rPr lang="en-US" altLang="ja-JP" sz="1600" dirty="0" smtClean="0">
                <a:solidFill>
                  <a:schemeClr val="accent2"/>
                </a:solidFill>
              </a:rPr>
              <a:t>Recommendation for each customer</a:t>
            </a:r>
            <a:endParaRPr kumimoji="1" lang="ja-JP" altLang="en-US" sz="1600" dirty="0">
              <a:solidFill>
                <a:schemeClr val="accent2"/>
              </a:solidFill>
            </a:endParaRPr>
          </a:p>
        </p:txBody>
      </p:sp>
      <p:pic>
        <p:nvPicPr>
          <p:cNvPr id="15"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048463" y="2717628"/>
            <a:ext cx="692480" cy="57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857235" y="2732530"/>
            <a:ext cx="692480" cy="576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5464887" y="3256574"/>
            <a:ext cx="692480" cy="576000"/>
          </a:xfrm>
          <a:prstGeom prst="rect">
            <a:avLst/>
          </a:prstGeom>
          <a:noFill/>
          <a:extLst>
            <a:ext uri="{909E8E84-426E-40DD-AFC4-6F175D3DCCD1}">
              <a14:hiddenFill xmlns:a14="http://schemas.microsoft.com/office/drawing/2010/main">
                <a:solidFill>
                  <a:srgbClr val="FFFFFF"/>
                </a:solidFill>
              </a14:hiddenFill>
            </a:ext>
          </a:extLst>
        </p:spPr>
      </p:pic>
      <p:sp>
        <p:nvSpPr>
          <p:cNvPr id="20" name="楕円 19"/>
          <p:cNvSpPr/>
          <p:nvPr/>
        </p:nvSpPr>
        <p:spPr>
          <a:xfrm>
            <a:off x="8402769" y="2265439"/>
            <a:ext cx="1872000" cy="162603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12" descr="「user symbol」の画像検索結果"/>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18769" y="1545439"/>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p:cNvSpPr txBox="1"/>
          <p:nvPr/>
        </p:nvSpPr>
        <p:spPr>
          <a:xfrm>
            <a:off x="411493" y="4877358"/>
            <a:ext cx="5131841" cy="1246495"/>
          </a:xfrm>
          <a:prstGeom prst="rect">
            <a:avLst/>
          </a:prstGeom>
          <a:noFill/>
        </p:spPr>
        <p:txBody>
          <a:bodyPr wrap="square" rtlCol="0">
            <a:spAutoFit/>
          </a:bodyPr>
          <a:lstStyle/>
          <a:p>
            <a:pPr>
              <a:lnSpc>
                <a:spcPts val="3000"/>
              </a:lnSpc>
            </a:pPr>
            <a:r>
              <a:rPr kumimoji="1" lang="en-US" altLang="ja-JP" sz="2200" b="1" dirty="0" smtClean="0"/>
              <a:t>Requirement:</a:t>
            </a:r>
            <a:endParaRPr lang="en-US" altLang="ja-JP" sz="2200" b="1" dirty="0"/>
          </a:p>
          <a:p>
            <a:pPr marL="285750" indent="-285750">
              <a:lnSpc>
                <a:spcPts val="3000"/>
              </a:lnSpc>
              <a:buFont typeface="Arial" panose="020B0604020202020204" pitchFamily="34" charset="0"/>
              <a:buChar char="•"/>
            </a:pPr>
            <a:r>
              <a:rPr lang="en-US" altLang="ja-JP" dirty="0" smtClean="0"/>
              <a:t>Each set wants its answer </a:t>
            </a:r>
            <a:r>
              <a:rPr lang="en-US" altLang="ja-JP" sz="1400" dirty="0" smtClean="0"/>
              <a:t>(e.g., recommendation)</a:t>
            </a:r>
            <a:r>
              <a:rPr lang="en-US" altLang="ja-JP" dirty="0" smtClean="0"/>
              <a:t>.</a:t>
            </a:r>
          </a:p>
          <a:p>
            <a:pPr marL="285750" indent="-285750">
              <a:lnSpc>
                <a:spcPts val="3000"/>
              </a:lnSpc>
              <a:buFont typeface="Arial" panose="020B0604020202020204" pitchFamily="34" charset="0"/>
              <a:buChar char="•"/>
            </a:pPr>
            <a:r>
              <a:rPr lang="en-US" altLang="ja-JP" dirty="0" smtClean="0"/>
              <a:t>The answer is continuously updated.</a:t>
            </a:r>
          </a:p>
        </p:txBody>
      </p:sp>
      <p:pic>
        <p:nvPicPr>
          <p:cNvPr id="28" name="Picture 10" descr="「movie symbol」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3416" y="3256574"/>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amazon product symbol」の画像検索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7" b="100000" l="0" r="98336"/>
                    </a14:imgEffect>
                  </a14:imgLayer>
                </a14:imgProps>
              </a:ext>
              <a:ext uri="{28A0092B-C50C-407E-A947-70E740481C1C}">
                <a14:useLocalDpi xmlns:a14="http://schemas.microsoft.com/office/drawing/2010/main" val="0"/>
              </a:ext>
            </a:extLst>
          </a:blip>
          <a:srcRect/>
          <a:stretch>
            <a:fillRect/>
          </a:stretch>
        </p:blipFill>
        <p:spPr bwMode="auto">
          <a:xfrm>
            <a:off x="6278745" y="3256574"/>
            <a:ext cx="692480" cy="576000"/>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38058" y="5315946"/>
            <a:ext cx="6478065" cy="369332"/>
          </a:xfrm>
          <a:prstGeom prst="rect">
            <a:avLst/>
          </a:prstGeom>
          <a:noFill/>
        </p:spPr>
        <p:txBody>
          <a:bodyPr wrap="square" rtlCol="0">
            <a:spAutoFit/>
          </a:bodyPr>
          <a:lstStyle/>
          <a:p>
            <a:r>
              <a:rPr kumimoji="1" lang="ja-JP" altLang="en-US" dirty="0" smtClean="0"/>
              <a:t>← </a:t>
            </a:r>
            <a:r>
              <a:rPr kumimoji="1" lang="en-US" altLang="ja-JP" dirty="0" smtClean="0"/>
              <a:t>We provide the </a:t>
            </a:r>
            <a:r>
              <a:rPr kumimoji="1" lang="en-US" altLang="ja-JP" i="1" dirty="0" smtClean="0">
                <a:latin typeface="Times New Roman" panose="02020603050405020304" pitchFamily="18" charset="0"/>
                <a:cs typeface="Times New Roman" panose="02020603050405020304" pitchFamily="18" charset="0"/>
              </a:rPr>
              <a:t>k</a:t>
            </a:r>
            <a:r>
              <a:rPr kumimoji="1" lang="en-US" altLang="ja-JP" dirty="0" smtClean="0"/>
              <a:t> most similar sets for each. = </a:t>
            </a:r>
            <a:r>
              <a:rPr lang="en-US" altLang="ja-JP" i="1" dirty="0">
                <a:latin typeface="Times New Roman" panose="02020603050405020304" pitchFamily="18" charset="0"/>
                <a:cs typeface="Times New Roman" panose="02020603050405020304" pitchFamily="18" charset="0"/>
              </a:rPr>
              <a:t>k</a:t>
            </a:r>
            <a:r>
              <a:rPr kumimoji="1" lang="en-US" altLang="ja-JP" dirty="0" smtClean="0"/>
              <a:t>NN self-join</a:t>
            </a:r>
            <a:endParaRPr kumimoji="1" lang="ja-JP" altLang="en-US" dirty="0"/>
          </a:p>
        </p:txBody>
      </p:sp>
      <p:sp>
        <p:nvSpPr>
          <p:cNvPr id="32" name="テキスト ボックス 31"/>
          <p:cNvSpPr txBox="1"/>
          <p:nvPr/>
        </p:nvSpPr>
        <p:spPr>
          <a:xfrm>
            <a:off x="5338059" y="5690422"/>
            <a:ext cx="5907138" cy="369332"/>
          </a:xfrm>
          <a:prstGeom prst="rect">
            <a:avLst/>
          </a:prstGeom>
          <a:noFill/>
        </p:spPr>
        <p:txBody>
          <a:bodyPr wrap="square" rtlCol="0">
            <a:spAutoFit/>
          </a:bodyPr>
          <a:lstStyle/>
          <a:p>
            <a:r>
              <a:rPr kumimoji="1" lang="ja-JP" altLang="en-US" dirty="0" smtClean="0"/>
              <a:t>← </a:t>
            </a:r>
            <a:r>
              <a:rPr kumimoji="1" lang="en-US" altLang="ja-JP" dirty="0" smtClean="0"/>
              <a:t>We </a:t>
            </a:r>
            <a:r>
              <a:rPr kumimoji="1" lang="en-US" altLang="ja-JP" i="1" dirty="0" smtClean="0"/>
              <a:t>monitor</a:t>
            </a:r>
            <a:r>
              <a:rPr kumimoji="1" lang="en-US" altLang="ja-JP" dirty="0" smtClean="0"/>
              <a:t> the join result. = </a:t>
            </a:r>
            <a:r>
              <a:rPr kumimoji="1" lang="en-US" altLang="ja-JP" b="1" dirty="0" smtClean="0">
                <a:solidFill>
                  <a:srgbClr val="0000FF"/>
                </a:solidFill>
              </a:rPr>
              <a:t>Dynamic </a:t>
            </a:r>
            <a:r>
              <a:rPr lang="en-US" altLang="ja-JP" b="1" i="1" dirty="0">
                <a:solidFill>
                  <a:srgbClr val="0000FF"/>
                </a:solidFill>
                <a:latin typeface="Times New Roman" panose="02020603050405020304" pitchFamily="18" charset="0"/>
                <a:cs typeface="Times New Roman" panose="02020603050405020304" pitchFamily="18" charset="0"/>
              </a:rPr>
              <a:t>k</a:t>
            </a:r>
            <a:r>
              <a:rPr kumimoji="1" lang="en-US" altLang="ja-JP" b="1" dirty="0" smtClean="0">
                <a:solidFill>
                  <a:srgbClr val="0000FF"/>
                </a:solidFill>
              </a:rPr>
              <a:t>NN self-join</a:t>
            </a:r>
            <a:endParaRPr kumimoji="1" lang="ja-JP" altLang="en-US" b="1" dirty="0">
              <a:solidFill>
                <a:srgbClr val="0000FF"/>
              </a:solidFill>
            </a:endParaRPr>
          </a:p>
        </p:txBody>
      </p:sp>
      <p:sp>
        <p:nvSpPr>
          <p:cNvPr id="33" name="テキスト ボックス 32"/>
          <p:cNvSpPr txBox="1"/>
          <p:nvPr/>
        </p:nvSpPr>
        <p:spPr>
          <a:xfrm>
            <a:off x="8262257" y="3921378"/>
            <a:ext cx="3320994" cy="584775"/>
          </a:xfrm>
          <a:prstGeom prst="rect">
            <a:avLst/>
          </a:prstGeom>
          <a:noFill/>
        </p:spPr>
        <p:txBody>
          <a:bodyPr wrap="square" rtlCol="0">
            <a:spAutoFit/>
          </a:bodyPr>
          <a:lstStyle/>
          <a:p>
            <a:r>
              <a:rPr kumimoji="1" lang="en-US" altLang="ja-JP" sz="1600" dirty="0" smtClean="0"/>
              <a:t>Social network services</a:t>
            </a:r>
            <a:r>
              <a:rPr lang="en-US" altLang="ja-JP" sz="1600" dirty="0" smtClean="0"/>
              <a:t>:</a:t>
            </a:r>
            <a:br>
              <a:rPr lang="en-US" altLang="ja-JP" sz="1600" dirty="0" smtClean="0"/>
            </a:br>
            <a:r>
              <a:rPr lang="en-US" altLang="ja-JP" sz="1600" dirty="0" smtClean="0">
                <a:solidFill>
                  <a:schemeClr val="accent2"/>
                </a:solidFill>
              </a:rPr>
              <a:t>Network analysis (e.g., clustering)</a:t>
            </a:r>
            <a:endParaRPr kumimoji="1" lang="ja-JP" altLang="en-US" sz="1600" dirty="0">
              <a:solidFill>
                <a:schemeClr val="accent2"/>
              </a:solidFill>
            </a:endParaRPr>
          </a:p>
        </p:txBody>
      </p:sp>
      <p:pic>
        <p:nvPicPr>
          <p:cNvPr id="34" name="図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8769" y="2544717"/>
            <a:ext cx="720000" cy="720000"/>
          </a:xfrm>
          <a:prstGeom prst="rect">
            <a:avLst/>
          </a:prstGeom>
        </p:spPr>
      </p:pic>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38769" y="2543682"/>
            <a:ext cx="720000" cy="720000"/>
          </a:xfrm>
          <a:prstGeom prst="rect">
            <a:avLst/>
          </a:prstGeom>
        </p:spPr>
      </p:pic>
      <p:pic>
        <p:nvPicPr>
          <p:cNvPr id="36" name="図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78769" y="3058591"/>
            <a:ext cx="720000" cy="720000"/>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8769" y="3053581"/>
            <a:ext cx="720000" cy="720000"/>
          </a:xfrm>
          <a:prstGeom prst="rect">
            <a:avLst/>
          </a:prstGeom>
        </p:spPr>
      </p:pic>
    </p:spTree>
    <p:extLst>
      <p:ext uri="{BB962C8B-B14F-4D97-AF65-F5344CB8AC3E}">
        <p14:creationId xmlns:p14="http://schemas.microsoft.com/office/powerpoint/2010/main" val="4332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Problem definition</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3</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28361" y="1018596"/>
                <a:ext cx="10228536" cy="848950"/>
              </a:xfrm>
              <a:prstGeom prst="rect">
                <a:avLst/>
              </a:prstGeom>
              <a:noFill/>
            </p:spPr>
            <p:txBody>
              <a:bodyPr wrap="square" rtlCol="0">
                <a:spAutoFit/>
              </a:bodyPr>
              <a:lstStyle/>
              <a:p>
                <a:pPr>
                  <a:lnSpc>
                    <a:spcPts val="3500"/>
                  </a:lnSpc>
                </a:pPr>
                <a:r>
                  <a:rPr lang="en-US" altLang="ja-JP" sz="2200" b="1" dirty="0" smtClean="0">
                    <a:solidFill>
                      <a:schemeClr val="accent2"/>
                    </a:solidFill>
                  </a:rPr>
                  <a:t>Problem:</a:t>
                </a:r>
                <a:endParaRPr kumimoji="1" lang="en-US" altLang="ja-JP" sz="2200" b="1" dirty="0" smtClean="0">
                  <a:solidFill>
                    <a:schemeClr val="accent2"/>
                  </a:solidFill>
                </a:endParaRPr>
              </a:p>
              <a:p>
                <a:r>
                  <a:rPr lang="en-US" altLang="ja-JP" sz="2000" dirty="0">
                    <a:solidFill>
                      <a:schemeClr val="accent2"/>
                    </a:solidFill>
                  </a:rPr>
                  <a:t>Given a </a:t>
                </a:r>
                <a:r>
                  <a:rPr lang="en-US" altLang="ja-JP" sz="2000" dirty="0" smtClean="0">
                    <a:solidFill>
                      <a:schemeClr val="accent2"/>
                    </a:solidFill>
                  </a:rPr>
                  <a:t>collection </a:t>
                </a:r>
                <a14:m>
                  <m:oMath xmlns:m="http://schemas.openxmlformats.org/officeDocument/2006/math">
                    <m:r>
                      <a:rPr lang="en-US" altLang="ja-JP" sz="2000" b="0" i="1" smtClean="0">
                        <a:solidFill>
                          <a:schemeClr val="accent2"/>
                        </a:solidFill>
                        <a:latin typeface="Cambria Math" panose="02040503050406030204" pitchFamily="18" charset="0"/>
                      </a:rPr>
                      <m:t>𝑆</m:t>
                    </m:r>
                  </m:oMath>
                </a14:m>
                <a:r>
                  <a:rPr lang="en-US" altLang="ja-JP" sz="2000" dirty="0" smtClean="0">
                    <a:solidFill>
                      <a:schemeClr val="accent2"/>
                    </a:solidFill>
                  </a:rPr>
                  <a:t> of sets</a:t>
                </a:r>
                <a:r>
                  <a:rPr lang="ja-JP" altLang="en-US" sz="2000" dirty="0" smtClean="0">
                    <a:solidFill>
                      <a:schemeClr val="accent2"/>
                    </a:solidFill>
                  </a:rPr>
                  <a:t> </a:t>
                </a:r>
                <a:r>
                  <a:rPr lang="en-US" altLang="ja-JP" sz="2000" dirty="0">
                    <a:solidFill>
                      <a:schemeClr val="accent2"/>
                    </a:solidFill>
                  </a:rPr>
                  <a:t>and </a:t>
                </a:r>
                <a:r>
                  <a:rPr lang="en-US" altLang="ja-JP" sz="2000" i="1" dirty="0">
                    <a:solidFill>
                      <a:schemeClr val="accent2"/>
                    </a:solidFill>
                    <a:latin typeface="Times New Roman" panose="02020603050405020304" pitchFamily="18" charset="0"/>
                    <a:cs typeface="Times New Roman" panose="02020603050405020304" pitchFamily="18" charset="0"/>
                  </a:rPr>
                  <a:t>k</a:t>
                </a:r>
                <a:r>
                  <a:rPr lang="en-US" altLang="ja-JP" sz="2000" dirty="0">
                    <a:solidFill>
                      <a:schemeClr val="accent2"/>
                    </a:solidFill>
                  </a:rPr>
                  <a:t>, we </a:t>
                </a:r>
                <a:r>
                  <a:rPr lang="en-US" altLang="ja-JP" sz="2000" i="1" dirty="0">
                    <a:solidFill>
                      <a:schemeClr val="accent2"/>
                    </a:solidFill>
                  </a:rPr>
                  <a:t>monitor </a:t>
                </a:r>
                <a:r>
                  <a:rPr lang="en-US" altLang="ja-JP" sz="2000" dirty="0">
                    <a:solidFill>
                      <a:schemeClr val="accent2"/>
                    </a:solidFill>
                  </a:rPr>
                  <a:t>the </a:t>
                </a:r>
                <a:r>
                  <a:rPr lang="en-US" altLang="ja-JP" sz="2000" i="1" dirty="0">
                    <a:solidFill>
                      <a:schemeClr val="accent2"/>
                    </a:solidFill>
                    <a:latin typeface="Times New Roman" panose="02020603050405020304" pitchFamily="18" charset="0"/>
                    <a:cs typeface="Times New Roman" panose="02020603050405020304" pitchFamily="18" charset="0"/>
                  </a:rPr>
                  <a:t>k</a:t>
                </a:r>
                <a:r>
                  <a:rPr lang="en-US" altLang="ja-JP" sz="2000" dirty="0">
                    <a:solidFill>
                      <a:schemeClr val="accent2"/>
                    </a:solidFill>
                  </a:rPr>
                  <a:t>NN </a:t>
                </a:r>
                <a:r>
                  <a:rPr lang="en-US" altLang="ja-JP" sz="2000" dirty="0" smtClean="0">
                    <a:solidFill>
                      <a:schemeClr val="accent2"/>
                    </a:solidFill>
                  </a:rPr>
                  <a:t>sets </a:t>
                </a:r>
                <a:r>
                  <a:rPr lang="en-US" altLang="ja-JP" sz="2000" dirty="0">
                    <a:solidFill>
                      <a:schemeClr val="accent2"/>
                    </a:solidFill>
                  </a:rPr>
                  <a:t>for each </a:t>
                </a:r>
                <a:r>
                  <a:rPr lang="en-US" altLang="ja-JP" sz="2000" dirty="0" smtClean="0">
                    <a:solidFill>
                      <a:schemeClr val="accent2"/>
                    </a:solidFill>
                  </a:rPr>
                  <a:t>set </a:t>
                </a:r>
                <a14:m>
                  <m:oMath xmlns:m="http://schemas.openxmlformats.org/officeDocument/2006/math">
                    <m:r>
                      <a:rPr lang="en-US" altLang="ja-JP" sz="2000" b="0" i="1" smtClean="0">
                        <a:solidFill>
                          <a:schemeClr val="accent2"/>
                        </a:solidFill>
                        <a:latin typeface="Cambria Math" panose="02040503050406030204" pitchFamily="18" charset="0"/>
                      </a:rPr>
                      <m:t>𝑠</m:t>
                    </m:r>
                    <m:r>
                      <a:rPr lang="en-US" altLang="ja-JP" sz="2000" i="1">
                        <a:solidFill>
                          <a:schemeClr val="accent2"/>
                        </a:solidFill>
                        <a:latin typeface="Cambria Math" panose="02040503050406030204" pitchFamily="18" charset="0"/>
                      </a:rPr>
                      <m:t>∈</m:t>
                    </m:r>
                    <m:r>
                      <a:rPr lang="en-US" altLang="ja-JP" sz="2000" b="0" i="1" smtClean="0">
                        <a:solidFill>
                          <a:schemeClr val="accent2"/>
                        </a:solidFill>
                        <a:latin typeface="Cambria Math" panose="02040503050406030204" pitchFamily="18" charset="0"/>
                      </a:rPr>
                      <m:t>𝑆</m:t>
                    </m:r>
                  </m:oMath>
                </a14:m>
                <a:r>
                  <a:rPr lang="en-US" altLang="ja-JP" sz="2000" dirty="0" smtClean="0">
                    <a:solidFill>
                      <a:schemeClr val="accent2"/>
                    </a:solidFill>
                  </a:rPr>
                  <a:t>.</a:t>
                </a:r>
                <a:endParaRPr lang="en-US" altLang="ja-JP" sz="2000" b="1" dirty="0">
                  <a:solidFill>
                    <a:srgbClr val="002060"/>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1" y="1018596"/>
                <a:ext cx="10228536" cy="848950"/>
              </a:xfrm>
              <a:prstGeom prst="rect">
                <a:avLst/>
              </a:prstGeom>
              <a:blipFill>
                <a:blip r:embed="rId3"/>
                <a:stretch>
                  <a:fillRect l="-775" b="-12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28247" y="2052877"/>
                <a:ext cx="7086456" cy="1251946"/>
              </a:xfrm>
              <a:prstGeom prst="rect">
                <a:avLst/>
              </a:prstGeom>
              <a:noFill/>
            </p:spPr>
            <p:txBody>
              <a:bodyPr wrap="square" rtlCol="0">
                <a:spAutoFit/>
              </a:bodyPr>
              <a:lstStyle/>
              <a:p>
                <a:pPr>
                  <a:lnSpc>
                    <a:spcPts val="3500"/>
                  </a:lnSpc>
                </a:pPr>
                <a:r>
                  <a:rPr lang="en-US" altLang="ja-JP" sz="2200" b="1" dirty="0" smtClean="0">
                    <a:solidFill>
                      <a:schemeClr val="tx1"/>
                    </a:solidFill>
                  </a:rPr>
                  <a:t>Set </a:t>
                </a:r>
                <a14:m>
                  <m:oMath xmlns:m="http://schemas.openxmlformats.org/officeDocument/2006/math">
                    <m:sSub>
                      <m:sSubPr>
                        <m:ctrlPr>
                          <a:rPr lang="en-US" altLang="ja-JP" sz="2200" b="1" i="1" smtClean="0">
                            <a:solidFill>
                              <a:schemeClr val="tx1"/>
                            </a:solidFill>
                            <a:latin typeface="Cambria Math" panose="02040503050406030204" pitchFamily="18" charset="0"/>
                          </a:rPr>
                        </m:ctrlPr>
                      </m:sSubPr>
                      <m:e>
                        <m:r>
                          <a:rPr lang="en-US" altLang="ja-JP" sz="2200" b="1" i="1" smtClean="0">
                            <a:solidFill>
                              <a:schemeClr val="tx1"/>
                            </a:solidFill>
                            <a:latin typeface="Cambria Math" panose="02040503050406030204" pitchFamily="18" charset="0"/>
                          </a:rPr>
                          <m:t>𝒔</m:t>
                        </m:r>
                      </m:e>
                      <m:sub>
                        <m:r>
                          <a:rPr lang="en-US" altLang="ja-JP" sz="2200" b="1" i="1" smtClean="0">
                            <a:solidFill>
                              <a:schemeClr val="tx1"/>
                            </a:solidFill>
                            <a:latin typeface="Cambria Math" panose="02040503050406030204" pitchFamily="18" charset="0"/>
                          </a:rPr>
                          <m:t>𝒊</m:t>
                        </m:r>
                      </m:sub>
                    </m:sSub>
                    <m:r>
                      <a:rPr lang="en-US" altLang="ja-JP" sz="2200" b="1" i="1">
                        <a:solidFill>
                          <a:schemeClr val="tx1"/>
                        </a:solidFill>
                        <a:latin typeface="Cambria Math" panose="02040503050406030204" pitchFamily="18" charset="0"/>
                      </a:rPr>
                      <m:t>∈</m:t>
                    </m:r>
                    <m:r>
                      <a:rPr lang="en-US" altLang="ja-JP" sz="2200" b="1" i="1">
                        <a:solidFill>
                          <a:schemeClr val="tx1"/>
                        </a:solidFill>
                        <a:latin typeface="Cambria Math" panose="02040503050406030204" pitchFamily="18" charset="0"/>
                      </a:rPr>
                      <m:t>𝑺</m:t>
                    </m:r>
                    <m:r>
                      <a:rPr lang="en-US" altLang="ja-JP" sz="2200" b="1" i="1">
                        <a:solidFill>
                          <a:schemeClr val="tx1"/>
                        </a:solidFill>
                        <a:latin typeface="Cambria Math" panose="02040503050406030204" pitchFamily="18" charset="0"/>
                      </a:rPr>
                      <m:t> </m:t>
                    </m:r>
                  </m:oMath>
                </a14:m>
                <a:r>
                  <a:rPr lang="en-US" altLang="ja-JP" sz="2200" b="1" dirty="0" smtClean="0">
                    <a:solidFill>
                      <a:schemeClr val="tx1"/>
                    </a:solidFill>
                  </a:rPr>
                  <a:t>: A dynamic collection of elements </a:t>
                </a:r>
                <a14:m>
                  <m:oMath xmlns:m="http://schemas.openxmlformats.org/officeDocument/2006/math">
                    <m:r>
                      <a:rPr lang="en-US" altLang="ja-JP" sz="2200" b="1" i="1" smtClean="0">
                        <a:solidFill>
                          <a:schemeClr val="tx1"/>
                        </a:solidFill>
                        <a:latin typeface="Cambria Math" panose="02040503050406030204" pitchFamily="18" charset="0"/>
                      </a:rPr>
                      <m:t>𝒆</m:t>
                    </m:r>
                  </m:oMath>
                </a14:m>
                <a:r>
                  <a:rPr kumimoji="1" lang="en-US" altLang="ja-JP" sz="2200" b="1" dirty="0" smtClean="0">
                    <a:solidFill>
                      <a:schemeClr val="tx1"/>
                    </a:solidFill>
                  </a:rPr>
                  <a:t>:</a:t>
                </a:r>
              </a:p>
              <a:p>
                <a:pPr marL="342900" indent="-342900">
                  <a:buFont typeface="Arial" panose="020B0604020202020204" pitchFamily="34" charset="0"/>
                  <a:buChar char="•"/>
                </a:pPr>
                <a14:m>
                  <m:oMath xmlns:m="http://schemas.openxmlformats.org/officeDocument/2006/math">
                    <m:sSub>
                      <m:sSubPr>
                        <m:ctrlPr>
                          <a:rPr lang="en-US" altLang="ja-JP" i="1" smtClean="0">
                            <a:solidFill>
                              <a:schemeClr val="tx1"/>
                            </a:solidFill>
                            <a:latin typeface="Cambria Math" panose="02040503050406030204" pitchFamily="18" charset="0"/>
                          </a:rPr>
                        </m:ctrlPr>
                      </m:sSubPr>
                      <m:e>
                        <m:d>
                          <m:dPr>
                            <m:begChr m:val="⟨"/>
                            <m:endChr m:val="⟩"/>
                            <m:ctrlPr>
                              <a:rPr lang="en-US" altLang="ja-JP" i="1" smtClean="0">
                                <a:solidFill>
                                  <a:schemeClr val="tx1"/>
                                </a:solidFill>
                                <a:latin typeface="Cambria Math" panose="02040503050406030204" pitchFamily="18" charset="0"/>
                              </a:rPr>
                            </m:ctrlPr>
                          </m:dPr>
                          <m:e>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𝑠</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𝑒</m:t>
                                </m:r>
                              </m:e>
                              <m:sub>
                                <m:r>
                                  <a:rPr lang="en-US" altLang="ja-JP" b="0" i="1" smtClean="0">
                                    <a:solidFill>
                                      <a:schemeClr val="tx1"/>
                                    </a:solidFill>
                                    <a:latin typeface="Cambria Math" panose="02040503050406030204" pitchFamily="18" charset="0"/>
                                  </a:rPr>
                                  <m:t>𝑗</m:t>
                                </m:r>
                              </m:sub>
                            </m:sSub>
                          </m:e>
                        </m:d>
                      </m:e>
                      <m:sub>
                        <m:r>
                          <a:rPr lang="en-US" altLang="ja-JP" b="0" i="1" smtClean="0">
                            <a:solidFill>
                              <a:schemeClr val="tx1"/>
                            </a:solidFill>
                            <a:latin typeface="Cambria Math" panose="02040503050406030204" pitchFamily="18" charset="0"/>
                          </a:rPr>
                          <m:t>𝑖𝑛𝑠</m:t>
                        </m:r>
                      </m:sub>
                    </m:sSub>
                  </m:oMath>
                </a14:m>
                <a:r>
                  <a:rPr lang="en-US" altLang="ja-JP" dirty="0" smtClean="0">
                    <a:solidFill>
                      <a:schemeClr val="tx1"/>
                    </a:solidFill>
                  </a:rPr>
                  <a:t>: </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𝑒</m:t>
                        </m:r>
                      </m:e>
                      <m:sub>
                        <m:r>
                          <a:rPr lang="en-US" altLang="ja-JP" b="0" i="1" smtClean="0">
                            <a:solidFill>
                              <a:schemeClr val="tx1"/>
                            </a:solidFill>
                            <a:latin typeface="Cambria Math" panose="02040503050406030204" pitchFamily="18" charset="0"/>
                          </a:rPr>
                          <m:t>𝑗</m:t>
                        </m:r>
                      </m:sub>
                    </m:sSub>
                  </m:oMath>
                </a14:m>
                <a:r>
                  <a:rPr lang="en-US" altLang="ja-JP" dirty="0" smtClean="0">
                    <a:solidFill>
                      <a:schemeClr val="tx1"/>
                    </a:solidFill>
                  </a:rPr>
                  <a:t> is inserted into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𝑠</m:t>
                        </m:r>
                      </m:e>
                      <m:sub>
                        <m:r>
                          <a:rPr lang="en-US" altLang="ja-JP" b="0" i="1" smtClean="0">
                            <a:solidFill>
                              <a:schemeClr val="tx1"/>
                            </a:solidFill>
                            <a:latin typeface="Cambria Math" panose="02040503050406030204" pitchFamily="18" charset="0"/>
                          </a:rPr>
                          <m:t>𝑖</m:t>
                        </m:r>
                      </m:sub>
                    </m:sSub>
                  </m:oMath>
                </a14:m>
                <a:endParaRPr lang="en-US" altLang="ja-JP" dirty="0" smtClean="0">
                  <a:solidFill>
                    <a:schemeClr val="tx1"/>
                  </a:solidFill>
                </a:endParaRPr>
              </a:p>
              <a:p>
                <a:pPr marL="342900" indent="-342900">
                  <a:buFont typeface="Arial" panose="020B0604020202020204" pitchFamily="34" charset="0"/>
                  <a:buChar char="•"/>
                </a:pPr>
                <a14:m>
                  <m:oMath xmlns:m="http://schemas.openxmlformats.org/officeDocument/2006/math">
                    <m:sSub>
                      <m:sSubPr>
                        <m:ctrlPr>
                          <a:rPr lang="en-US" altLang="ja-JP" i="1">
                            <a:latin typeface="Cambria Math" panose="02040503050406030204" pitchFamily="18" charset="0"/>
                          </a:rPr>
                        </m:ctrlPr>
                      </m:sSub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𝑗</m:t>
                                </m:r>
                              </m:sub>
                            </m:sSub>
                          </m:e>
                        </m:d>
                      </m:e>
                      <m:sub>
                        <m:r>
                          <a:rPr lang="en-US" altLang="ja-JP" b="0" i="1" smtClean="0">
                            <a:latin typeface="Cambria Math" panose="02040503050406030204" pitchFamily="18" charset="0"/>
                          </a:rPr>
                          <m:t>𝑑𝑒𝑙</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𝑗</m:t>
                        </m:r>
                      </m:sub>
                    </m:sSub>
                  </m:oMath>
                </a14:m>
                <a:r>
                  <a:rPr lang="en-US" altLang="ja-JP" dirty="0"/>
                  <a:t> is </a:t>
                </a:r>
                <a:r>
                  <a:rPr lang="en-US" altLang="ja-JP" dirty="0" smtClean="0"/>
                  <a:t>removed from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oMath>
                </a14:m>
                <a:endParaRPr lang="en-US" altLang="ja-JP" sz="2000" dirty="0">
                  <a:solidFill>
                    <a:schemeClr val="tx1"/>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8247" y="2052877"/>
                <a:ext cx="7086456" cy="1251946"/>
              </a:xfrm>
              <a:prstGeom prst="rect">
                <a:avLst/>
              </a:prstGeom>
              <a:blipFill>
                <a:blip r:embed="rId4"/>
                <a:stretch>
                  <a:fillRect l="-1119" b="-1951"/>
                </a:stretch>
              </a:blipFill>
            </p:spPr>
            <p:txBody>
              <a:bodyPr/>
              <a:lstStyle/>
              <a:p>
                <a:r>
                  <a:rPr lang="ja-JP" altLang="en-US">
                    <a:noFill/>
                  </a:rPr>
                  <a:t> </a:t>
                </a:r>
              </a:p>
            </p:txBody>
          </p:sp>
        </mc:Fallback>
      </mc:AlternateContent>
      <p:sp>
        <p:nvSpPr>
          <p:cNvPr id="7" name="直角三角形 6"/>
          <p:cNvSpPr/>
          <p:nvPr/>
        </p:nvSpPr>
        <p:spPr>
          <a:xfrm rot="20469923">
            <a:off x="9138641" y="1836779"/>
            <a:ext cx="473019" cy="827332"/>
          </a:xfrm>
          <a:prstGeom prst="r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8562458" y="2428585"/>
            <a:ext cx="2340000" cy="2700000"/>
          </a:xfrm>
          <a:prstGeom prst="roundRect">
            <a:avLst>
              <a:gd name="adj" fmla="val 305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9" name="表 8"/>
              <p:cNvGraphicFramePr>
                <a:graphicFrameLocks noGrp="1"/>
              </p:cNvGraphicFramePr>
              <p:nvPr>
                <p:extLst>
                  <p:ext uri="{D42A27DB-BD31-4B8C-83A1-F6EECF244321}">
                    <p14:modId xmlns:p14="http://schemas.microsoft.com/office/powerpoint/2010/main" val="1710129000"/>
                  </p:ext>
                </p:extLst>
              </p:nvPr>
            </p:nvGraphicFramePr>
            <p:xfrm>
              <a:off x="8670925" y="2840797"/>
              <a:ext cx="36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tblGrid>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1</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2</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3</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4</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00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𝑛</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mc:Choice>
        <mc:Fallback xmlns="">
          <p:graphicFrame>
            <p:nvGraphicFramePr>
              <p:cNvPr id="9" name="表 8"/>
              <p:cNvGraphicFramePr>
                <a:graphicFrameLocks noGrp="1"/>
              </p:cNvGraphicFramePr>
              <p:nvPr>
                <p:extLst>
                  <p:ext uri="{D42A27DB-BD31-4B8C-83A1-F6EECF244321}">
                    <p14:modId xmlns:p14="http://schemas.microsoft.com/office/powerpoint/2010/main" val="1710129000"/>
                  </p:ext>
                </p:extLst>
              </p:nvPr>
            </p:nvGraphicFramePr>
            <p:xfrm>
              <a:off x="8670925" y="2840797"/>
              <a:ext cx="36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7" t="-3390" r="-3333" b="-505085"/>
                          </a:stretch>
                        </a:blipFill>
                      </a:tcPr>
                    </a:tc>
                    <a:extLst>
                      <a:ext uri="{0D108BD9-81ED-4DB2-BD59-A6C34878D82A}">
                        <a16:rowId xmlns:a16="http://schemas.microsoft.com/office/drawing/2014/main" val="10000"/>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7" t="-103390" r="-3333" b="-405085"/>
                          </a:stretch>
                        </a:blipFill>
                      </a:tcPr>
                    </a:tc>
                    <a:extLst>
                      <a:ext uri="{0D108BD9-81ED-4DB2-BD59-A6C34878D82A}">
                        <a16:rowId xmlns:a16="http://schemas.microsoft.com/office/drawing/2014/main" val="10001"/>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7" t="-200000" r="-3333" b="-298333"/>
                          </a:stretch>
                        </a:blipFill>
                      </a:tcPr>
                    </a:tc>
                    <a:extLst>
                      <a:ext uri="{0D108BD9-81ED-4DB2-BD59-A6C34878D82A}">
                        <a16:rowId xmlns:a16="http://schemas.microsoft.com/office/drawing/2014/main" val="10002"/>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7" t="-305085" r="-3333" b="-203390"/>
                          </a:stretch>
                        </a:blipFill>
                      </a:tcPr>
                    </a:tc>
                    <a:extLst>
                      <a:ext uri="{0D108BD9-81ED-4DB2-BD59-A6C34878D82A}">
                        <a16:rowId xmlns:a16="http://schemas.microsoft.com/office/drawing/2014/main" val="10003"/>
                      </a:ext>
                    </a:extLst>
                  </a:tr>
                  <a:tr h="3600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7" t="-505085" r="-3333" b="-3390"/>
                          </a:stretch>
                        </a:blipFill>
                      </a:tcPr>
                    </a:tc>
                    <a:extLst>
                      <a:ext uri="{0D108BD9-81ED-4DB2-BD59-A6C34878D82A}">
                        <a16:rowId xmlns:a16="http://schemas.microsoft.com/office/drawing/2014/main" val="10005"/>
                      </a:ext>
                    </a:extLst>
                  </a:tr>
                </a:tbl>
              </a:graphicData>
            </a:graphic>
          </p:graphicFrame>
        </mc:Fallback>
      </mc:AlternateContent>
      <p:cxnSp>
        <p:nvCxnSpPr>
          <p:cNvPr id="10" name="直線矢印コネクタ 9"/>
          <p:cNvCxnSpPr/>
          <p:nvPr/>
        </p:nvCxnSpPr>
        <p:spPr>
          <a:xfrm>
            <a:off x="9180215" y="3028517"/>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180215" y="3397144"/>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681969" y="4342250"/>
            <a:ext cx="461665" cy="381000"/>
          </a:xfrm>
          <a:prstGeom prst="rect">
            <a:avLst/>
          </a:prstGeom>
          <a:noFill/>
        </p:spPr>
        <p:txBody>
          <a:bodyPr vert="eaVert" wrap="square" rtlCol="0">
            <a:spAutoFit/>
          </a:bodyPr>
          <a:lstStyle/>
          <a:p>
            <a:r>
              <a:rPr kumimoji="1" lang="en-US" altLang="ja-JP" dirty="0" smtClean="0"/>
              <a:t>…</a:t>
            </a:r>
            <a:endParaRPr kumimoji="1" lang="ja-JP" altLang="en-US" dirty="0"/>
          </a:p>
        </p:txBody>
      </p:sp>
      <p:cxnSp>
        <p:nvCxnSpPr>
          <p:cNvPr id="13" name="直線矢印コネクタ 12"/>
          <p:cNvCxnSpPr/>
          <p:nvPr/>
        </p:nvCxnSpPr>
        <p:spPr>
          <a:xfrm>
            <a:off x="9180215" y="3758813"/>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9181502" y="4125881"/>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178066" y="4838747"/>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6" name="表 15"/>
              <p:cNvGraphicFramePr>
                <a:graphicFrameLocks noGrp="1"/>
              </p:cNvGraphicFramePr>
              <p:nvPr>
                <p:extLst>
                  <p:ext uri="{D42A27DB-BD31-4B8C-83A1-F6EECF244321}">
                    <p14:modId xmlns:p14="http://schemas.microsoft.com/office/powerpoint/2010/main" val="2605025954"/>
                  </p:ext>
                </p:extLst>
              </p:nvPr>
            </p:nvGraphicFramePr>
            <p:xfrm>
              <a:off x="9731308" y="2842860"/>
              <a:ext cx="108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tblGrid>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𝑖</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𝑗</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𝑖</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𝑝</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𝑞</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00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𝑞</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𝑝</m:t>
                                    </m:r>
                                  </m:sub>
                                </m:sSub>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mc:Choice>
        <mc:Fallback xmlns="">
          <p:graphicFrame>
            <p:nvGraphicFramePr>
              <p:cNvPr id="16" name="表 15"/>
              <p:cNvGraphicFramePr>
                <a:graphicFrameLocks noGrp="1"/>
              </p:cNvGraphicFramePr>
              <p:nvPr>
                <p:extLst>
                  <p:ext uri="{D42A27DB-BD31-4B8C-83A1-F6EECF244321}">
                    <p14:modId xmlns:p14="http://schemas.microsoft.com/office/powerpoint/2010/main" val="2605025954"/>
                  </p:ext>
                </p:extLst>
              </p:nvPr>
            </p:nvGraphicFramePr>
            <p:xfrm>
              <a:off x="9731308" y="2842860"/>
              <a:ext cx="108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tblGrid>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95" t="-6780" r="-205085" b="-515254"/>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3390" t="-6780" r="-3390" b="-515254"/>
                          </a:stretch>
                        </a:blipFill>
                      </a:tcPr>
                    </a:tc>
                    <a:extLst>
                      <a:ext uri="{0D108BD9-81ED-4DB2-BD59-A6C34878D82A}">
                        <a16:rowId xmlns:a16="http://schemas.microsoft.com/office/drawing/2014/main" val="10000"/>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95" t="-106780" r="-205085" b="-415254"/>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3390" t="-106780" r="-3390" b="-415254"/>
                          </a:stretch>
                        </a:blipFill>
                      </a:tcPr>
                    </a:tc>
                    <a:extLst>
                      <a:ext uri="{0D108BD9-81ED-4DB2-BD59-A6C34878D82A}">
                        <a16:rowId xmlns:a16="http://schemas.microsoft.com/office/drawing/2014/main" val="10001"/>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95" t="-203333" r="-205085" b="-308333"/>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3390" t="-203333" r="-3390" b="-308333"/>
                          </a:stretch>
                        </a:blipFill>
                      </a:tcPr>
                    </a:tc>
                    <a:extLst>
                      <a:ext uri="{0D108BD9-81ED-4DB2-BD59-A6C34878D82A}">
                        <a16:rowId xmlns:a16="http://schemas.microsoft.com/office/drawing/2014/main" val="10002"/>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95" t="-308475" r="-205085" b="-213559"/>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3390" t="-308475" r="-3390" b="-213559"/>
                          </a:stretch>
                        </a:blipFill>
                      </a:tcPr>
                    </a:tc>
                    <a:extLst>
                      <a:ext uri="{0D108BD9-81ED-4DB2-BD59-A6C34878D82A}">
                        <a16:rowId xmlns:a16="http://schemas.microsoft.com/office/drawing/2014/main" val="10003"/>
                      </a:ext>
                    </a:extLst>
                  </a:tr>
                  <a:tr h="3600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95" t="-508475" r="-205085" b="-13559"/>
                          </a:stretch>
                        </a:blipFill>
                      </a:tcPr>
                    </a:tc>
                    <a:tc>
                      <a:txBody>
                        <a:bodyPr/>
                        <a:lstStyle/>
                        <a:p>
                          <a:r>
                            <a:rPr kumimoji="1" lang="en-US" altLang="ja-JP" sz="1600" dirty="0" smtClean="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3390" t="-508475" r="-3390" b="-13559"/>
                          </a:stretch>
                        </a:blipFill>
                      </a:tcPr>
                    </a:tc>
                    <a:extLst>
                      <a:ext uri="{0D108BD9-81ED-4DB2-BD59-A6C34878D82A}">
                        <a16:rowId xmlns:a16="http://schemas.microsoft.com/office/drawing/2014/main" val="10005"/>
                      </a:ext>
                    </a:extLst>
                  </a:tr>
                </a:tbl>
              </a:graphicData>
            </a:graphic>
          </p:graphicFrame>
        </mc:Fallback>
      </mc:AlternateContent>
      <p:sp>
        <p:nvSpPr>
          <p:cNvPr id="17" name="テキスト ボックス 16"/>
          <p:cNvSpPr txBox="1"/>
          <p:nvPr/>
        </p:nvSpPr>
        <p:spPr>
          <a:xfrm>
            <a:off x="9744937" y="4342250"/>
            <a:ext cx="461665" cy="381000"/>
          </a:xfrm>
          <a:prstGeom prst="rect">
            <a:avLst/>
          </a:prstGeom>
          <a:noFill/>
        </p:spPr>
        <p:txBody>
          <a:bodyPr vert="eaVert" wrap="square" rtlCol="0">
            <a:spAutoFit/>
          </a:bodyPr>
          <a:lstStyle/>
          <a:p>
            <a:r>
              <a:rPr kumimoji="1" lang="en-US" altLang="ja-JP" dirty="0" smtClean="0"/>
              <a:t>…</a:t>
            </a:r>
            <a:endParaRPr kumimoji="1" lang="ja-JP" altLang="en-US" dirty="0"/>
          </a:p>
        </p:txBody>
      </p:sp>
      <p:sp>
        <p:nvSpPr>
          <p:cNvPr id="18" name="テキスト ボックス 17"/>
          <p:cNvSpPr txBox="1"/>
          <p:nvPr/>
        </p:nvSpPr>
        <p:spPr>
          <a:xfrm>
            <a:off x="10129303" y="4342250"/>
            <a:ext cx="461665" cy="381000"/>
          </a:xfrm>
          <a:prstGeom prst="rect">
            <a:avLst/>
          </a:prstGeom>
          <a:noFill/>
        </p:spPr>
        <p:txBody>
          <a:bodyPr vert="eaVert" wrap="square" rtlCol="0">
            <a:spAutoFit/>
          </a:bodyPr>
          <a:lstStyle/>
          <a:p>
            <a:r>
              <a:rPr kumimoji="1" lang="en-US" altLang="ja-JP" dirty="0" smtClean="0"/>
              <a:t>…</a:t>
            </a:r>
            <a:endParaRPr kumimoji="1" lang="ja-JP" altLang="en-US" dirty="0"/>
          </a:p>
        </p:txBody>
      </p:sp>
      <p:sp>
        <p:nvSpPr>
          <p:cNvPr id="19" name="テキスト ボックス 18"/>
          <p:cNvSpPr txBox="1"/>
          <p:nvPr/>
        </p:nvSpPr>
        <p:spPr>
          <a:xfrm>
            <a:off x="8616963" y="2449665"/>
            <a:ext cx="461252" cy="338554"/>
          </a:xfrm>
          <a:prstGeom prst="rect">
            <a:avLst/>
          </a:prstGeom>
          <a:noFill/>
        </p:spPr>
        <p:txBody>
          <a:bodyPr wrap="square" rtlCol="0">
            <a:spAutoFit/>
          </a:bodyPr>
          <a:lstStyle/>
          <a:p>
            <a:pPr algn="ctr"/>
            <a:r>
              <a:rPr lang="en-US" altLang="ja-JP" sz="1600" dirty="0" smtClean="0"/>
              <a:t>set</a:t>
            </a:r>
            <a:endParaRPr kumimoji="1" lang="ja-JP" altLang="en-US" sz="1600" dirty="0"/>
          </a:p>
        </p:txBody>
      </p:sp>
      <p:sp>
        <p:nvSpPr>
          <p:cNvPr id="20" name="テキスト ボックス 19"/>
          <p:cNvSpPr txBox="1"/>
          <p:nvPr/>
        </p:nvSpPr>
        <p:spPr>
          <a:xfrm>
            <a:off x="9649523" y="2449665"/>
            <a:ext cx="1229533" cy="338554"/>
          </a:xfrm>
          <a:prstGeom prst="rect">
            <a:avLst/>
          </a:prstGeom>
          <a:noFill/>
        </p:spPr>
        <p:txBody>
          <a:bodyPr wrap="square" rtlCol="0">
            <a:spAutoFit/>
          </a:bodyPr>
          <a:lstStyle/>
          <a:p>
            <a:pPr algn="ct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t>NN results</a:t>
            </a:r>
            <a:endParaRPr kumimoji="1" lang="ja-JP" altLang="en-US" sz="1600" dirty="0"/>
          </a:p>
        </p:txBody>
      </p:sp>
      <p:sp>
        <p:nvSpPr>
          <p:cNvPr id="21" name="テキスト ボックス 20"/>
          <p:cNvSpPr txBox="1"/>
          <p:nvPr/>
        </p:nvSpPr>
        <p:spPr>
          <a:xfrm>
            <a:off x="10503917" y="4342250"/>
            <a:ext cx="461665" cy="381000"/>
          </a:xfrm>
          <a:prstGeom prst="rect">
            <a:avLst/>
          </a:prstGeom>
          <a:noFill/>
        </p:spPr>
        <p:txBody>
          <a:bodyPr vert="eaVert" wrap="square" rtlCol="0">
            <a:spAutoFit/>
          </a:bodyPr>
          <a:lstStyle/>
          <a:p>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22" name="テキスト ボックス 21"/>
              <p:cNvSpPr txBox="1"/>
              <p:nvPr/>
            </p:nvSpPr>
            <p:spPr>
              <a:xfrm>
                <a:off x="328247" y="3507529"/>
                <a:ext cx="5539153" cy="1222001"/>
              </a:xfrm>
              <a:prstGeom prst="rect">
                <a:avLst/>
              </a:prstGeom>
              <a:noFill/>
            </p:spPr>
            <p:txBody>
              <a:bodyPr wrap="square" rtlCol="0">
                <a:spAutoFit/>
              </a:bodyPr>
              <a:lstStyle/>
              <a:p>
                <a:pPr>
                  <a:lnSpc>
                    <a:spcPts val="3500"/>
                  </a:lnSpc>
                </a:pPr>
                <a:r>
                  <a:rPr lang="en-US" altLang="ja-JP" sz="2200" b="1" dirty="0" smtClean="0">
                    <a:solidFill>
                      <a:schemeClr val="tx1"/>
                    </a:solidFill>
                  </a:rPr>
                  <a:t>Similarity between </a:t>
                </a:r>
                <a14:m>
                  <m:oMath xmlns:m="http://schemas.openxmlformats.org/officeDocument/2006/math">
                    <m:sSub>
                      <m:sSubPr>
                        <m:ctrlPr>
                          <a:rPr lang="en-US" altLang="ja-JP" sz="2200" b="1" i="1" smtClean="0">
                            <a:solidFill>
                              <a:schemeClr val="tx1"/>
                            </a:solidFill>
                            <a:latin typeface="Cambria Math" panose="02040503050406030204" pitchFamily="18" charset="0"/>
                          </a:rPr>
                        </m:ctrlPr>
                      </m:sSubPr>
                      <m:e>
                        <m:r>
                          <a:rPr lang="en-US" altLang="ja-JP" sz="2200" b="1" i="1" smtClean="0">
                            <a:solidFill>
                              <a:schemeClr val="tx1"/>
                            </a:solidFill>
                            <a:latin typeface="Cambria Math" panose="02040503050406030204" pitchFamily="18" charset="0"/>
                          </a:rPr>
                          <m:t>𝒔</m:t>
                        </m:r>
                      </m:e>
                      <m:sub>
                        <m:r>
                          <a:rPr lang="en-US" altLang="ja-JP" sz="2200" b="1" i="1" smtClean="0">
                            <a:solidFill>
                              <a:schemeClr val="tx1"/>
                            </a:solidFill>
                            <a:latin typeface="Cambria Math" panose="02040503050406030204" pitchFamily="18" charset="0"/>
                          </a:rPr>
                          <m:t>𝒊</m:t>
                        </m:r>
                      </m:sub>
                    </m:sSub>
                  </m:oMath>
                </a14:m>
                <a:r>
                  <a:rPr kumimoji="1" lang="en-US" altLang="ja-JP" sz="2200" b="1" dirty="0" smtClean="0">
                    <a:solidFill>
                      <a:schemeClr val="tx1"/>
                    </a:solidFill>
                  </a:rPr>
                  <a:t> and </a:t>
                </a:r>
                <a14:m>
                  <m:oMath xmlns:m="http://schemas.openxmlformats.org/officeDocument/2006/math">
                    <m:sSub>
                      <m:sSubPr>
                        <m:ctrlPr>
                          <a:rPr kumimoji="1" lang="en-US" altLang="ja-JP" sz="2200" b="1" i="1" smtClean="0">
                            <a:solidFill>
                              <a:schemeClr val="tx1"/>
                            </a:solidFill>
                            <a:latin typeface="Cambria Math" panose="02040503050406030204" pitchFamily="18" charset="0"/>
                          </a:rPr>
                        </m:ctrlPr>
                      </m:sSubPr>
                      <m:e>
                        <m:r>
                          <a:rPr kumimoji="1" lang="en-US" altLang="ja-JP" sz="2200" b="1" i="1" smtClean="0">
                            <a:solidFill>
                              <a:schemeClr val="tx1"/>
                            </a:solidFill>
                            <a:latin typeface="Cambria Math" panose="02040503050406030204" pitchFamily="18" charset="0"/>
                          </a:rPr>
                          <m:t>𝒔</m:t>
                        </m:r>
                      </m:e>
                      <m:sub>
                        <m:r>
                          <a:rPr kumimoji="1" lang="en-US" altLang="ja-JP" sz="2200" b="1" i="1" smtClean="0">
                            <a:solidFill>
                              <a:schemeClr val="tx1"/>
                            </a:solidFill>
                            <a:latin typeface="Cambria Math" panose="02040503050406030204" pitchFamily="18" charset="0"/>
                          </a:rPr>
                          <m:t>𝒋</m:t>
                        </m:r>
                      </m:sub>
                    </m:sSub>
                  </m:oMath>
                </a14:m>
                <a:r>
                  <a:rPr kumimoji="1" lang="en-US" altLang="ja-JP" sz="2200" b="1" dirty="0" smtClean="0">
                    <a:solidFill>
                      <a:schemeClr val="tx1"/>
                    </a:solidFill>
                  </a:rPr>
                  <a:t>:</a:t>
                </a:r>
              </a:p>
              <a:p>
                <a:pPr marL="342900" indent="-342900">
                  <a:buFont typeface="Arial" panose="020B0604020202020204" pitchFamily="34" charset="0"/>
                  <a:buChar char="•"/>
                </a:pPr>
                <a14:m>
                  <m:oMath xmlns:m="http://schemas.openxmlformats.org/officeDocument/2006/math">
                    <m:r>
                      <a:rPr lang="en-US" altLang="ja-JP" b="1">
                        <a:solidFill>
                          <a:srgbClr val="002060"/>
                        </a:solidFill>
                        <a:latin typeface="Cambria Math" panose="02040503050406030204" pitchFamily="18" charset="0"/>
                      </a:rPr>
                      <m:t>𝐉𝐚𝐜</m:t>
                    </m:r>
                    <m:d>
                      <m:dPr>
                        <m:ctrlPr>
                          <a:rPr lang="en-US" altLang="ja-JP" b="1" i="1">
                            <a:solidFill>
                              <a:srgbClr val="002060"/>
                            </a:solidFill>
                            <a:latin typeface="Cambria Math" panose="02040503050406030204" pitchFamily="18" charset="0"/>
                          </a:rPr>
                        </m:ctrlPr>
                      </m:dPr>
                      <m:e>
                        <m:sSub>
                          <m:sSubPr>
                            <m:ctrlPr>
                              <a:rPr lang="en-US" altLang="ja-JP" b="1" i="1">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𝒊</m:t>
                            </m:r>
                          </m:sub>
                        </m:sSub>
                        <m:r>
                          <a:rPr lang="en-US" altLang="ja-JP" b="1" i="1">
                            <a:solidFill>
                              <a:srgbClr val="002060"/>
                            </a:solidFill>
                            <a:latin typeface="Cambria Math" panose="02040503050406030204" pitchFamily="18" charset="0"/>
                          </a:rPr>
                          <m:t>,</m:t>
                        </m:r>
                        <m:sSub>
                          <m:sSubPr>
                            <m:ctrlPr>
                              <a:rPr lang="en-US" altLang="ja-JP" b="1" i="1">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𝒋</m:t>
                            </m:r>
                          </m:sub>
                        </m:sSub>
                      </m:e>
                    </m:d>
                    <m:r>
                      <a:rPr lang="en-US" altLang="ja-JP" b="1" i="1">
                        <a:solidFill>
                          <a:srgbClr val="002060"/>
                        </a:solidFill>
                        <a:latin typeface="Cambria Math" panose="02040503050406030204" pitchFamily="18" charset="0"/>
                      </a:rPr>
                      <m:t>=</m:t>
                    </m:r>
                    <m:f>
                      <m:fPr>
                        <m:ctrlPr>
                          <a:rPr lang="en-US" altLang="ja-JP" b="1" i="1">
                            <a:solidFill>
                              <a:srgbClr val="002060"/>
                            </a:solidFill>
                            <a:latin typeface="Cambria Math" panose="02040503050406030204" pitchFamily="18" charset="0"/>
                          </a:rPr>
                        </m:ctrlPr>
                      </m:fPr>
                      <m:num>
                        <m:d>
                          <m:dPr>
                            <m:begChr m:val="|"/>
                            <m:endChr m:val="|"/>
                            <m:ctrlPr>
                              <a:rPr lang="en-US" altLang="ja-JP" b="1" i="1">
                                <a:solidFill>
                                  <a:srgbClr val="002060"/>
                                </a:solidFill>
                                <a:latin typeface="Cambria Math" panose="02040503050406030204" pitchFamily="18" charset="0"/>
                              </a:rPr>
                            </m:ctrlPr>
                          </m:dPr>
                          <m:e>
                            <m:sSub>
                              <m:sSubPr>
                                <m:ctrlPr>
                                  <a:rPr lang="en-US" altLang="ja-JP" b="1" i="1" smtClean="0">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smtClean="0">
                                    <a:solidFill>
                                      <a:srgbClr val="002060"/>
                                    </a:solidFill>
                                    <a:latin typeface="Cambria Math" panose="02040503050406030204" pitchFamily="18" charset="0"/>
                                  </a:rPr>
                                  <m:t>𝒊</m:t>
                                </m:r>
                              </m:sub>
                            </m:sSub>
                            <m:r>
                              <a:rPr lang="en-US" altLang="ja-JP" b="1" i="1">
                                <a:solidFill>
                                  <a:srgbClr val="002060"/>
                                </a:solidFill>
                                <a:latin typeface="Cambria Math" panose="02040503050406030204" pitchFamily="18" charset="0"/>
                              </a:rPr>
                              <m:t> ∩ </m:t>
                            </m:r>
                            <m:sSub>
                              <m:sSubPr>
                                <m:ctrlPr>
                                  <a:rPr lang="en-US" altLang="ja-JP" b="1" i="1">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𝒋</m:t>
                                </m:r>
                              </m:sub>
                            </m:sSub>
                          </m:e>
                        </m:d>
                      </m:num>
                      <m:den>
                        <m:d>
                          <m:dPr>
                            <m:begChr m:val="|"/>
                            <m:endChr m:val="|"/>
                            <m:ctrlPr>
                              <a:rPr lang="en-US" altLang="ja-JP" b="1" i="1">
                                <a:solidFill>
                                  <a:srgbClr val="002060"/>
                                </a:solidFill>
                                <a:latin typeface="Cambria Math" panose="02040503050406030204" pitchFamily="18" charset="0"/>
                              </a:rPr>
                            </m:ctrlPr>
                          </m:dPr>
                          <m:e>
                            <m:sSub>
                              <m:sSubPr>
                                <m:ctrlPr>
                                  <a:rPr lang="en-US" altLang="ja-JP" b="1" i="1">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𝒊</m:t>
                                </m:r>
                              </m:sub>
                            </m:sSub>
                            <m:r>
                              <a:rPr lang="en-US" altLang="ja-JP" b="1" i="1">
                                <a:solidFill>
                                  <a:srgbClr val="002060"/>
                                </a:solidFill>
                                <a:latin typeface="Cambria Math" panose="02040503050406030204" pitchFamily="18" charset="0"/>
                              </a:rPr>
                              <m:t> ∪ </m:t>
                            </m:r>
                            <m:sSub>
                              <m:sSubPr>
                                <m:ctrlPr>
                                  <a:rPr lang="en-US" altLang="ja-JP" b="1" i="1">
                                    <a:solidFill>
                                      <a:srgbClr val="002060"/>
                                    </a:solidFill>
                                    <a:latin typeface="Cambria Math" panose="02040503050406030204" pitchFamily="18" charset="0"/>
                                  </a:rPr>
                                </m:ctrlPr>
                              </m:sSubPr>
                              <m:e>
                                <m:r>
                                  <a:rPr lang="en-US" altLang="ja-JP" b="1" i="1" smtClean="0">
                                    <a:solidFill>
                                      <a:srgbClr val="002060"/>
                                    </a:solidFill>
                                    <a:latin typeface="Cambria Math" panose="02040503050406030204" pitchFamily="18" charset="0"/>
                                  </a:rPr>
                                  <m:t>𝒔</m:t>
                                </m:r>
                              </m:e>
                              <m:sub>
                                <m:r>
                                  <a:rPr lang="en-US" altLang="ja-JP" b="1" i="1">
                                    <a:solidFill>
                                      <a:srgbClr val="002060"/>
                                    </a:solidFill>
                                    <a:latin typeface="Cambria Math" panose="02040503050406030204" pitchFamily="18" charset="0"/>
                                  </a:rPr>
                                  <m:t>𝒋</m:t>
                                </m:r>
                              </m:sub>
                            </m:sSub>
                          </m:e>
                        </m:d>
                      </m:den>
                    </m:f>
                  </m:oMath>
                </a14:m>
                <a:r>
                  <a:rPr lang="en-US" altLang="ja-JP" dirty="0"/>
                  <a:t> and </a:t>
                </a:r>
                <a14:m>
                  <m:oMath xmlns:m="http://schemas.openxmlformats.org/officeDocument/2006/math">
                    <m:r>
                      <m:rPr>
                        <m:sty m:val="p"/>
                      </m:rPr>
                      <a:rPr lang="en-US" altLang="ja-JP">
                        <a:latin typeface="Cambria Math" panose="02040503050406030204" pitchFamily="18" charset="0"/>
                      </a:rPr>
                      <m:t>Cos</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i="1">
                                <a:latin typeface="Cambria Math" panose="02040503050406030204" pitchFamily="18" charset="0"/>
                              </a:rPr>
                              <m:t>𝑗</m:t>
                            </m:r>
                          </m:sub>
                        </m:sSub>
                      </m:e>
                    </m:d>
                    <m:r>
                      <a:rPr lang="en-US" altLang="ja-JP" i="1">
                        <a:latin typeface="Cambria Math" panose="02040503050406030204" pitchFamily="18" charset="0"/>
                      </a:rPr>
                      <m:t>=</m:t>
                    </m:r>
                    <m:f>
                      <m:fPr>
                        <m:ctrlPr>
                          <a:rPr lang="en-US" altLang="ja-JP" i="1">
                            <a:latin typeface="Cambria Math" panose="02040503050406030204" pitchFamily="18" charset="0"/>
                          </a:rPr>
                        </m:ctrlPr>
                      </m:fPr>
                      <m:num>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 ∩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i="1">
                                    <a:latin typeface="Cambria Math" panose="02040503050406030204" pitchFamily="18" charset="0"/>
                                  </a:rPr>
                                  <m:t>𝑗</m:t>
                                </m:r>
                              </m:sub>
                            </m:sSub>
                          </m:e>
                        </m:d>
                      </m:num>
                      <m:den>
                        <m:rad>
                          <m:radPr>
                            <m:degHide m:val="on"/>
                            <m:ctrlPr>
                              <a:rPr lang="en-US" altLang="ja-JP" b="0" i="1" smtClean="0">
                                <a:latin typeface="Cambria Math" panose="02040503050406030204" pitchFamily="18" charset="0"/>
                              </a:rPr>
                            </m:ctrlPr>
                          </m:radPr>
                          <m:deg/>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e>
                        </m:rad>
                      </m:den>
                    </m:f>
                  </m:oMath>
                </a14:m>
                <a:endParaRPr lang="en-US" altLang="ja-JP" dirty="0">
                  <a:solidFill>
                    <a:schemeClr val="tx1"/>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328247" y="3507529"/>
                <a:ext cx="5539153" cy="1222001"/>
              </a:xfrm>
              <a:prstGeom prst="rect">
                <a:avLst/>
              </a:prstGeom>
              <a:blipFill>
                <a:blip r:embed="rId7"/>
                <a:stretch>
                  <a:fillRect l="-14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328246" y="4928967"/>
                <a:ext cx="7729075" cy="1246495"/>
              </a:xfrm>
              <a:prstGeom prst="rect">
                <a:avLst/>
              </a:prstGeom>
              <a:noFill/>
            </p:spPr>
            <p:txBody>
              <a:bodyPr wrap="square" rtlCol="0">
                <a:spAutoFit/>
              </a:bodyPr>
              <a:lstStyle/>
              <a:p>
                <a:pPr>
                  <a:lnSpc>
                    <a:spcPts val="3000"/>
                  </a:lnSpc>
                </a:pPr>
                <a:r>
                  <a:rPr kumimoji="1" lang="en-US" altLang="ja-JP" sz="2200" b="1" dirty="0" smtClean="0">
                    <a:solidFill>
                      <a:schemeClr val="tx1"/>
                    </a:solidFill>
                  </a:rPr>
                  <a:t>Challenge: </a:t>
                </a:r>
                <a:r>
                  <a:rPr lang="en-US" altLang="ja-JP" sz="2200" dirty="0"/>
                  <a:t>when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0" i="1" smtClean="0">
                            <a:latin typeface="Cambria Math" panose="02040503050406030204" pitchFamily="18" charset="0"/>
                          </a:rPr>
                          <m:t>𝑠</m:t>
                        </m:r>
                        <m:r>
                          <a:rPr lang="en-US" altLang="ja-JP" sz="2200" i="1">
                            <a:latin typeface="Cambria Math" panose="02040503050406030204" pitchFamily="18" charset="0"/>
                          </a:rPr>
                          <m:t>,</m:t>
                        </m:r>
                        <m:r>
                          <a:rPr lang="en-US" altLang="ja-JP" sz="2200" i="1">
                            <a:latin typeface="Cambria Math" panose="02040503050406030204" pitchFamily="18" charset="0"/>
                          </a:rPr>
                          <m:t>𝑒</m:t>
                        </m:r>
                      </m:e>
                    </m:d>
                  </m:oMath>
                </a14:m>
                <a:r>
                  <a:rPr lang="ja-JP" altLang="en-US" sz="2200" dirty="0"/>
                  <a:t> </a:t>
                </a:r>
                <a:r>
                  <a:rPr lang="en-US" altLang="ja-JP" sz="2200" dirty="0"/>
                  <a:t>is given, </a:t>
                </a:r>
                <a14:m>
                  <m:oMath xmlns:m="http://schemas.openxmlformats.org/officeDocument/2006/math">
                    <m:r>
                      <a:rPr lang="en-US" altLang="ja-JP" sz="2200" b="1" i="1">
                        <a:latin typeface="Cambria Math" panose="02040503050406030204" pitchFamily="18" charset="0"/>
                      </a:rPr>
                      <m:t>𝐉𝐚𝐜</m:t>
                    </m:r>
                    <m:d>
                      <m:dPr>
                        <m:ctrlPr>
                          <a:rPr lang="en-US" altLang="ja-JP" sz="2200" b="1" i="1">
                            <a:latin typeface="Cambria Math" panose="02040503050406030204" pitchFamily="18" charset="0"/>
                          </a:rPr>
                        </m:ctrlPr>
                      </m:dPr>
                      <m:e>
                        <m:r>
                          <a:rPr lang="en-US" altLang="ja-JP" sz="2200" b="1" i="1" smtClean="0">
                            <a:latin typeface="Cambria Math" panose="02040503050406030204" pitchFamily="18" charset="0"/>
                          </a:rPr>
                          <m:t>𝒔</m:t>
                        </m:r>
                        <m:r>
                          <a:rPr lang="en-US" altLang="ja-JP" sz="2200" b="1" i="1">
                            <a:latin typeface="Cambria Math" panose="02040503050406030204" pitchFamily="18" charset="0"/>
                          </a:rPr>
                          <m:t>,</m:t>
                        </m:r>
                        <m:sSup>
                          <m:sSupPr>
                            <m:ctrlPr>
                              <a:rPr lang="en-US" altLang="ja-JP" sz="2200" b="1" i="1" smtClean="0">
                                <a:latin typeface="Cambria Math" panose="02040503050406030204" pitchFamily="18" charset="0"/>
                              </a:rPr>
                            </m:ctrlPr>
                          </m:sSupPr>
                          <m:e>
                            <m:r>
                              <a:rPr lang="en-US" altLang="ja-JP" sz="2200" b="1" i="1" smtClean="0">
                                <a:latin typeface="Cambria Math" panose="02040503050406030204" pitchFamily="18" charset="0"/>
                              </a:rPr>
                              <m:t>𝒔</m:t>
                            </m:r>
                          </m:e>
                          <m:sup>
                            <m:r>
                              <a:rPr lang="en-US" altLang="ja-JP" sz="2200" b="1" i="1" smtClean="0">
                                <a:latin typeface="Cambria Math" panose="02040503050406030204" pitchFamily="18" charset="0"/>
                              </a:rPr>
                              <m:t>′</m:t>
                            </m:r>
                          </m:sup>
                        </m:sSup>
                      </m:e>
                    </m:d>
                  </m:oMath>
                </a14:m>
                <a:r>
                  <a:rPr lang="en-US" altLang="ja-JP" sz="2200" b="1" dirty="0"/>
                  <a:t> varies for </a:t>
                </a:r>
                <a14:m>
                  <m:oMath xmlns:m="http://schemas.openxmlformats.org/officeDocument/2006/math">
                    <m:r>
                      <a:rPr lang="en-US" altLang="ja-JP" sz="2200" b="1" i="1">
                        <a:latin typeface="Cambria Math" panose="02040503050406030204" pitchFamily="18" charset="0"/>
                      </a:rPr>
                      <m:t>∀</m:t>
                    </m:r>
                    <m:sSup>
                      <m:sSupPr>
                        <m:ctrlPr>
                          <a:rPr lang="en-US" altLang="ja-JP" sz="2200" b="1" i="1">
                            <a:latin typeface="Cambria Math" panose="02040503050406030204" pitchFamily="18" charset="0"/>
                          </a:rPr>
                        </m:ctrlPr>
                      </m:sSupPr>
                      <m:e>
                        <m:r>
                          <a:rPr lang="en-US" altLang="ja-JP" sz="2200" b="1" i="1" smtClean="0">
                            <a:latin typeface="Cambria Math" panose="02040503050406030204" pitchFamily="18" charset="0"/>
                          </a:rPr>
                          <m:t>𝒔</m:t>
                        </m:r>
                      </m:e>
                      <m:sup>
                        <m:r>
                          <a:rPr lang="en-US" altLang="ja-JP" sz="2200" b="1" i="1">
                            <a:latin typeface="Cambria Math" panose="02040503050406030204" pitchFamily="18" charset="0"/>
                          </a:rPr>
                          <m:t>′</m:t>
                        </m:r>
                      </m:sup>
                    </m:sSup>
                    <m:r>
                      <a:rPr lang="en-US" altLang="ja-JP" sz="2200" b="1" i="1">
                        <a:latin typeface="Cambria Math" panose="02040503050406030204" pitchFamily="18" charset="0"/>
                      </a:rPr>
                      <m:t>∈</m:t>
                    </m:r>
                    <m:r>
                      <a:rPr lang="en-US" altLang="ja-JP" sz="2200" b="1" i="1" smtClean="0">
                        <a:latin typeface="Cambria Math" panose="02040503050406030204" pitchFamily="18" charset="0"/>
                      </a:rPr>
                      <m:t>𝑺</m:t>
                    </m:r>
                  </m:oMath>
                </a14:m>
                <a:endParaRPr kumimoji="1" lang="en-US" altLang="ja-JP" sz="2200" b="1" dirty="0" smtClean="0">
                  <a:solidFill>
                    <a:schemeClr val="tx1"/>
                  </a:solidFill>
                </a:endParaRPr>
              </a:p>
              <a:p>
                <a:pPr marL="285750" indent="-285750">
                  <a:lnSpc>
                    <a:spcPts val="3000"/>
                  </a:lnSpc>
                  <a:buFont typeface="Arial" panose="020B0604020202020204" pitchFamily="34" charset="0"/>
                  <a:buChar char="•"/>
                </a:pPr>
                <a:r>
                  <a:rPr lang="en-US" altLang="ja-JP" dirty="0"/>
                  <a:t>Which </a:t>
                </a:r>
                <a:r>
                  <a:rPr lang="en-US" altLang="ja-JP" i="1" dirty="0">
                    <a:latin typeface="Times New Roman" panose="02020603050405020304" pitchFamily="18" charset="0"/>
                    <a:cs typeface="Times New Roman" panose="02020603050405020304" pitchFamily="18" charset="0"/>
                  </a:rPr>
                  <a:t>k</a:t>
                </a:r>
                <a:r>
                  <a:rPr lang="en-US" altLang="ja-JP" dirty="0"/>
                  <a:t>NN results </a:t>
                </a:r>
                <a:r>
                  <a:rPr lang="en-US" altLang="ja-JP" dirty="0" smtClean="0"/>
                  <a:t>of sets </a:t>
                </a:r>
                <a:r>
                  <a:rPr lang="en-US" altLang="ja-JP" dirty="0"/>
                  <a:t>do we have to </a:t>
                </a:r>
                <a:r>
                  <a:rPr lang="en-US" altLang="ja-JP" dirty="0" smtClean="0"/>
                  <a:t>update?</a:t>
                </a:r>
                <a:endParaRPr lang="en-US" altLang="ja-JP" dirty="0"/>
              </a:p>
              <a:p>
                <a:pPr marL="285750" indent="-285750">
                  <a:lnSpc>
                    <a:spcPts val="3000"/>
                  </a:lnSpc>
                  <a:buFont typeface="Arial" panose="020B0604020202020204" pitchFamily="34" charset="0"/>
                  <a:buChar char="•"/>
                </a:pPr>
                <a:r>
                  <a:rPr lang="en-US" altLang="ja-JP" dirty="0"/>
                  <a:t>How to filter unnecessary similarity computation</a:t>
                </a:r>
                <a:r>
                  <a:rPr lang="en-US" altLang="ja-JP" dirty="0" smtClean="0"/>
                  <a:t>?</a:t>
                </a:r>
                <a:endParaRPr lang="en-US" altLang="ja-JP" sz="2000" dirty="0">
                  <a:solidFill>
                    <a:schemeClr val="tx1"/>
                  </a:solidFill>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328246" y="4928967"/>
                <a:ext cx="7729075" cy="1246495"/>
              </a:xfrm>
              <a:prstGeom prst="rect">
                <a:avLst/>
              </a:prstGeom>
              <a:blipFill>
                <a:blip r:embed="rId8"/>
                <a:stretch>
                  <a:fillRect l="-1025" t="-1961" b="-3922"/>
                </a:stretch>
              </a:blipFill>
            </p:spPr>
            <p:txBody>
              <a:bodyPr/>
              <a:lstStyle/>
              <a:p>
                <a:r>
                  <a:rPr lang="ja-JP" altLang="en-US">
                    <a:noFill/>
                  </a:rPr>
                  <a:t> </a:t>
                </a:r>
              </a:p>
            </p:txBody>
          </p:sp>
        </mc:Fallback>
      </mc:AlternateContent>
      <p:pic>
        <p:nvPicPr>
          <p:cNvPr id="1028" name="Picture 4" descr="ãã¯ã¦ãªãã®ç»åæ¤ç´¢çµæ"/>
          <p:cNvPicPr>
            <a:picLocks noChangeAspect="1" noChangeArrowheads="1"/>
          </p:cNvPicPr>
          <p:nvPr/>
        </p:nvPicPr>
        <p:blipFill>
          <a:blip r:embed="rId9" cstate="print">
            <a:biLevel thresh="75000"/>
            <a:extLst>
              <a:ext uri="{28A0092B-C50C-407E-A947-70E740481C1C}">
                <a14:useLocalDpi xmlns:a14="http://schemas.microsoft.com/office/drawing/2010/main" val="0"/>
              </a:ext>
            </a:extLst>
          </a:blip>
          <a:srcRect/>
          <a:stretch>
            <a:fillRect/>
          </a:stretch>
        </p:blipFill>
        <p:spPr bwMode="auto">
          <a:xfrm>
            <a:off x="10950948" y="2902517"/>
            <a:ext cx="2016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ãã¯ã¦ãªãã®ç»åæ¤ç´¢çµæ"/>
          <p:cNvPicPr>
            <a:picLocks noChangeAspect="1" noChangeArrowheads="1"/>
          </p:cNvPicPr>
          <p:nvPr/>
        </p:nvPicPr>
        <p:blipFill>
          <a:blip r:embed="rId9" cstate="print">
            <a:biLevel thresh="75000"/>
            <a:extLst>
              <a:ext uri="{28A0092B-C50C-407E-A947-70E740481C1C}">
                <a14:useLocalDpi xmlns:a14="http://schemas.microsoft.com/office/drawing/2010/main" val="0"/>
              </a:ext>
            </a:extLst>
          </a:blip>
          <a:srcRect/>
          <a:stretch>
            <a:fillRect/>
          </a:stretch>
        </p:blipFill>
        <p:spPr bwMode="auto">
          <a:xfrm>
            <a:off x="10950948" y="3271144"/>
            <a:ext cx="2016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ãã¯ã¦ãªãã®ç»åæ¤ç´¢çµæ"/>
          <p:cNvPicPr>
            <a:picLocks noChangeAspect="1" noChangeArrowheads="1"/>
          </p:cNvPicPr>
          <p:nvPr/>
        </p:nvPicPr>
        <p:blipFill>
          <a:blip r:embed="rId9" cstate="print">
            <a:biLevel thresh="75000"/>
            <a:extLst>
              <a:ext uri="{28A0092B-C50C-407E-A947-70E740481C1C}">
                <a14:useLocalDpi xmlns:a14="http://schemas.microsoft.com/office/drawing/2010/main" val="0"/>
              </a:ext>
            </a:extLst>
          </a:blip>
          <a:srcRect/>
          <a:stretch>
            <a:fillRect/>
          </a:stretch>
        </p:blipFill>
        <p:spPr bwMode="auto">
          <a:xfrm>
            <a:off x="10950948" y="3652585"/>
            <a:ext cx="2016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ãã¯ã¦ãªãã®ç»åæ¤ç´¢çµæ"/>
          <p:cNvPicPr>
            <a:picLocks noChangeAspect="1" noChangeArrowheads="1"/>
          </p:cNvPicPr>
          <p:nvPr/>
        </p:nvPicPr>
        <p:blipFill>
          <a:blip r:embed="rId9" cstate="print">
            <a:biLevel thresh="75000"/>
            <a:extLst>
              <a:ext uri="{28A0092B-C50C-407E-A947-70E740481C1C}">
                <a14:useLocalDpi xmlns:a14="http://schemas.microsoft.com/office/drawing/2010/main" val="0"/>
              </a:ext>
            </a:extLst>
          </a:blip>
          <a:srcRect/>
          <a:stretch>
            <a:fillRect/>
          </a:stretch>
        </p:blipFill>
        <p:spPr bwMode="auto">
          <a:xfrm>
            <a:off x="10950249" y="4001206"/>
            <a:ext cx="2016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ãã¯ã¦ãªãã®ç»åæ¤ç´¢çµæ"/>
          <p:cNvPicPr>
            <a:picLocks noChangeAspect="1" noChangeArrowheads="1"/>
          </p:cNvPicPr>
          <p:nvPr/>
        </p:nvPicPr>
        <p:blipFill>
          <a:blip r:embed="rId9" cstate="print">
            <a:biLevel thresh="75000"/>
            <a:extLst>
              <a:ext uri="{28A0092B-C50C-407E-A947-70E740481C1C}">
                <a14:useLocalDpi xmlns:a14="http://schemas.microsoft.com/office/drawing/2010/main" val="0"/>
              </a:ext>
            </a:extLst>
          </a:blip>
          <a:srcRect/>
          <a:stretch>
            <a:fillRect/>
          </a:stretch>
        </p:blipFill>
        <p:spPr bwMode="auto">
          <a:xfrm>
            <a:off x="10948799" y="4708111"/>
            <a:ext cx="201600" cy="25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p:cNvSpPr txBox="1"/>
              <p:nvPr/>
            </p:nvSpPr>
            <p:spPr>
              <a:xfrm>
                <a:off x="7901689" y="2840797"/>
                <a:ext cx="359229"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𝑒</m:t>
                      </m:r>
                    </m:oMath>
                  </m:oMathPara>
                </a14:m>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901689" y="2840797"/>
                <a:ext cx="359229" cy="369397"/>
              </a:xfrm>
              <a:prstGeom prst="rect">
                <a:avLst/>
              </a:prstGeom>
              <a:blipFill>
                <a:blip r:embed="rId10"/>
                <a:stretch>
                  <a:fillRect/>
                </a:stretch>
              </a:blipFill>
            </p:spPr>
            <p:txBody>
              <a:bodyPr/>
              <a:lstStyle/>
              <a:p>
                <a:r>
                  <a:rPr lang="ja-JP" altLang="en-US">
                    <a:noFill/>
                  </a:rPr>
                  <a:t> </a:t>
                </a:r>
              </a:p>
            </p:txBody>
          </p:sp>
        </mc:Fallback>
      </mc:AlternateContent>
      <p:cxnSp>
        <p:nvCxnSpPr>
          <p:cNvPr id="30" name="直線矢印コネクタ 29"/>
          <p:cNvCxnSpPr/>
          <p:nvPr/>
        </p:nvCxnSpPr>
        <p:spPr>
          <a:xfrm>
            <a:off x="8231881" y="3044578"/>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nodeType="withEffect">
                                  <p:stCondLst>
                                    <p:cond delay="500"/>
                                  </p:stCondLst>
                                  <p:childTnLst>
                                    <p:set>
                                      <p:cBhvr>
                                        <p:cTn id="11" dur="1" fill="hold">
                                          <p:stCondLst>
                                            <p:cond delay="0"/>
                                          </p:stCondLst>
                                        </p:cTn>
                                        <p:tgtEl>
                                          <p:spTgt spid="30"/>
                                        </p:tgtEl>
                                        <p:attrNameLst>
                                          <p:attrName>style.visibility</p:attrName>
                                        </p:attrNameLst>
                                      </p:cBhvr>
                                      <p:to>
                                        <p:strVal val="visible"/>
                                      </p:to>
                                    </p:set>
                                  </p:childTnLst>
                                </p:cTn>
                              </p:par>
                            </p:childTnLst>
                          </p:cTn>
                        </p:par>
                        <p:par>
                          <p:cTn id="12" fill="hold">
                            <p:stCondLst>
                              <p:cond delay="500"/>
                            </p:stCondLst>
                            <p:childTnLst>
                              <p:par>
                                <p:cTn id="13" presetID="10" presetClass="entr" presetSubtype="0" fill="hold" nodeType="afterEffect">
                                  <p:stCondLst>
                                    <p:cond delay="50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nodeType="with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Contribution</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4</a:t>
            </a:fld>
            <a:endParaRPr kumimoji="1" lang="ja-JP" altLang="en-US"/>
          </a:p>
        </p:txBody>
      </p:sp>
      <p:sp>
        <p:nvSpPr>
          <p:cNvPr id="5" name="正方形/長方形 4"/>
          <p:cNvSpPr/>
          <p:nvPr/>
        </p:nvSpPr>
        <p:spPr>
          <a:xfrm>
            <a:off x="1199595" y="4986337"/>
            <a:ext cx="1979998"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b="1" dirty="0" smtClean="0"/>
              <a:t>Experiment</a:t>
            </a:r>
            <a:endParaRPr kumimoji="1" lang="ja-JP" altLang="en-US" sz="2200" b="1" dirty="0"/>
          </a:p>
        </p:txBody>
      </p:sp>
      <p:sp>
        <p:nvSpPr>
          <p:cNvPr id="6" name="下矢印 5"/>
          <p:cNvSpPr/>
          <p:nvPr/>
        </p:nvSpPr>
        <p:spPr>
          <a:xfrm>
            <a:off x="1903843" y="2463936"/>
            <a:ext cx="571500" cy="252240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99593" y="3005136"/>
            <a:ext cx="1980000"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b="1" dirty="0" smtClean="0">
                <a:solidFill>
                  <a:schemeClr val="bg1"/>
                </a:solidFill>
              </a:rPr>
              <a:t>Algorithm design</a:t>
            </a:r>
            <a:endParaRPr kumimoji="1" lang="ja-JP" altLang="en-US" sz="2200" b="1" dirty="0">
              <a:solidFill>
                <a:schemeClr val="bg1"/>
              </a:solidFill>
            </a:endParaRPr>
          </a:p>
        </p:txBody>
      </p:sp>
      <p:sp>
        <p:nvSpPr>
          <p:cNvPr id="8" name="正方形/長方形 7"/>
          <p:cNvSpPr/>
          <p:nvPr/>
        </p:nvSpPr>
        <p:spPr>
          <a:xfrm>
            <a:off x="1199595" y="1095936"/>
            <a:ext cx="1979998"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b="1" dirty="0" smtClean="0">
                <a:solidFill>
                  <a:schemeClr val="bg1"/>
                </a:solidFill>
              </a:rPr>
              <a:t>Problem definition</a:t>
            </a:r>
            <a:endParaRPr kumimoji="1" lang="ja-JP" altLang="en-US" sz="2200" b="1" dirty="0">
              <a:solidFill>
                <a:schemeClr val="bg1"/>
              </a:solidFill>
            </a:endParaRPr>
          </a:p>
        </p:txBody>
      </p:sp>
      <p:sp>
        <p:nvSpPr>
          <p:cNvPr id="9" name="四角形吹き出し 8"/>
          <p:cNvSpPr/>
          <p:nvPr/>
        </p:nvSpPr>
        <p:spPr>
          <a:xfrm>
            <a:off x="3971374" y="1095936"/>
            <a:ext cx="7056000" cy="1368000"/>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spcBef>
                <a:spcPts val="600"/>
              </a:spcBef>
              <a:buFont typeface="Arial" panose="020B0604020202020204" pitchFamily="34" charset="0"/>
              <a:buChar char="•"/>
            </a:pPr>
            <a:r>
              <a:rPr lang="en-US" altLang="ja-JP" sz="2000" dirty="0" smtClean="0">
                <a:solidFill>
                  <a:schemeClr val="tx1"/>
                </a:solidFill>
              </a:rPr>
              <a:t>Dynamic set </a:t>
            </a:r>
            <a:r>
              <a:rPr lang="en-US" altLang="ja-JP" sz="2000" i="1" dirty="0" smtClean="0">
                <a:solidFill>
                  <a:schemeClr val="tx1"/>
                </a:solidFill>
                <a:latin typeface="Times New Roman" panose="02020603050405020304" pitchFamily="18" charset="0"/>
                <a:cs typeface="Times New Roman" panose="02020603050405020304" pitchFamily="18" charset="0"/>
              </a:rPr>
              <a:t>k</a:t>
            </a:r>
            <a:r>
              <a:rPr lang="en-US" altLang="ja-JP" sz="2000" dirty="0" smtClean="0">
                <a:solidFill>
                  <a:schemeClr val="tx1"/>
                </a:solidFill>
              </a:rPr>
              <a:t>NN self-join</a:t>
            </a:r>
          </a:p>
          <a:p>
            <a:pPr marL="285750" indent="-285750">
              <a:spcBef>
                <a:spcPts val="600"/>
              </a:spcBef>
              <a:buFont typeface="Arial" panose="020B0604020202020204" pitchFamily="34" charset="0"/>
              <a:buChar char="•"/>
            </a:pPr>
            <a:r>
              <a:rPr kumimoji="1" lang="en-US" altLang="ja-JP" sz="2000" dirty="0" smtClean="0">
                <a:solidFill>
                  <a:schemeClr val="tx1"/>
                </a:solidFill>
              </a:rPr>
              <a:t>First time to addres</a:t>
            </a:r>
            <a:r>
              <a:rPr lang="en-US" altLang="ja-JP" sz="2000" dirty="0" smtClean="0">
                <a:solidFill>
                  <a:schemeClr val="tx1"/>
                </a:solidFill>
              </a:rPr>
              <a:t>s this problem</a:t>
            </a:r>
            <a:endParaRPr kumimoji="1" lang="ja-JP" altLang="en-US" sz="2000" dirty="0">
              <a:solidFill>
                <a:schemeClr val="tx1"/>
              </a:solidFill>
            </a:endParaRPr>
          </a:p>
        </p:txBody>
      </p:sp>
      <p:sp>
        <p:nvSpPr>
          <p:cNvPr id="10" name="四角形吹き出し 9"/>
          <p:cNvSpPr/>
          <p:nvPr/>
        </p:nvSpPr>
        <p:spPr>
          <a:xfrm>
            <a:off x="3971374" y="3005136"/>
            <a:ext cx="7056000" cy="1368000"/>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spcBef>
                <a:spcPts val="600"/>
              </a:spcBef>
              <a:buFont typeface="Arial" panose="020B0604020202020204" pitchFamily="34" charset="0"/>
              <a:buChar char="•"/>
            </a:pPr>
            <a:r>
              <a:rPr lang="en-US" altLang="ja-JP" sz="2000" dirty="0" smtClean="0">
                <a:solidFill>
                  <a:schemeClr val="tx1"/>
                </a:solidFill>
              </a:rPr>
              <a:t>Find fundamental properties of this problem</a:t>
            </a:r>
          </a:p>
          <a:p>
            <a:pPr marL="285750" indent="-285750">
              <a:spcBef>
                <a:spcPts val="600"/>
              </a:spcBef>
              <a:buFont typeface="Arial" panose="020B0604020202020204" pitchFamily="34" charset="0"/>
              <a:buChar char="•"/>
            </a:pPr>
            <a:r>
              <a:rPr lang="en-US" altLang="ja-JP" sz="2000" dirty="0" smtClean="0">
                <a:solidFill>
                  <a:schemeClr val="tx1"/>
                </a:solidFill>
              </a:rPr>
              <a:t>Develop an algorithm that enables incremental update</a:t>
            </a:r>
          </a:p>
          <a:p>
            <a:pPr marL="285750" indent="-285750">
              <a:spcBef>
                <a:spcPts val="600"/>
              </a:spcBef>
              <a:buFont typeface="Arial" panose="020B0604020202020204" pitchFamily="34" charset="0"/>
              <a:buChar char="•"/>
            </a:pPr>
            <a:r>
              <a:rPr lang="en-US" altLang="ja-JP" sz="2000" dirty="0" smtClean="0">
                <a:solidFill>
                  <a:schemeClr val="tx1"/>
                </a:solidFill>
              </a:rPr>
              <a:t>Analyze its advantage</a:t>
            </a:r>
          </a:p>
        </p:txBody>
      </p:sp>
      <p:sp>
        <p:nvSpPr>
          <p:cNvPr id="11" name="四角形吹き出し 10"/>
          <p:cNvSpPr/>
          <p:nvPr/>
        </p:nvSpPr>
        <p:spPr>
          <a:xfrm>
            <a:off x="3971374" y="4986336"/>
            <a:ext cx="7056000" cy="1368001"/>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buFont typeface="Arial" panose="020B0604020202020204" pitchFamily="34" charset="0"/>
              <a:buChar char="•"/>
            </a:pPr>
            <a:r>
              <a:rPr lang="en-US" altLang="ja-JP" sz="2000" dirty="0" smtClean="0">
                <a:solidFill>
                  <a:schemeClr val="tx1"/>
                </a:solidFill>
              </a:rPr>
              <a:t>Investigate the efficiency of the proposed algorithm</a:t>
            </a:r>
            <a:br>
              <a:rPr lang="en-US" altLang="ja-JP" sz="2000" dirty="0" smtClean="0">
                <a:solidFill>
                  <a:schemeClr val="tx1"/>
                </a:solidFill>
              </a:rPr>
            </a:br>
            <a:r>
              <a:rPr lang="en-US" altLang="ja-JP" sz="2000" dirty="0" smtClean="0">
                <a:solidFill>
                  <a:schemeClr val="tx1"/>
                </a:solidFill>
              </a:rPr>
              <a:t>on real datasets</a:t>
            </a:r>
          </a:p>
        </p:txBody>
      </p:sp>
    </p:spTree>
    <p:extLst>
      <p:ext uri="{BB962C8B-B14F-4D97-AF65-F5344CB8AC3E}">
        <p14:creationId xmlns:p14="http://schemas.microsoft.com/office/powerpoint/2010/main" val="2839114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Summary of concrete challenges</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5</a:t>
            </a:fld>
            <a:endParaRPr kumimoji="1" lang="ja-JP" altLang="en-US"/>
          </a:p>
        </p:txBody>
      </p:sp>
      <p:sp>
        <p:nvSpPr>
          <p:cNvPr id="5" name="テキスト ボックス 4"/>
          <p:cNvSpPr txBox="1"/>
          <p:nvPr/>
        </p:nvSpPr>
        <p:spPr>
          <a:xfrm>
            <a:off x="1451650" y="2037806"/>
            <a:ext cx="10239605" cy="584775"/>
          </a:xfrm>
          <a:prstGeom prst="rect">
            <a:avLst/>
          </a:prstGeom>
          <a:noFill/>
        </p:spPr>
        <p:txBody>
          <a:bodyPr wrap="square" rtlCol="0">
            <a:spAutoFit/>
          </a:bodyPr>
          <a:lstStyle/>
          <a:p>
            <a:r>
              <a:rPr kumimoji="1" lang="en-US" altLang="ja-JP" sz="3200" dirty="0" smtClean="0"/>
              <a:t>1. Identifying sets whose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may change</a:t>
            </a:r>
            <a:endParaRPr kumimoji="1" lang="ja-JP" altLang="en-US" sz="3200" dirty="0"/>
          </a:p>
        </p:txBody>
      </p:sp>
      <p:sp>
        <p:nvSpPr>
          <p:cNvPr id="6" name="テキスト ボックス 5"/>
          <p:cNvSpPr txBox="1"/>
          <p:nvPr/>
        </p:nvSpPr>
        <p:spPr>
          <a:xfrm>
            <a:off x="1451650" y="2964596"/>
            <a:ext cx="8946383" cy="584775"/>
          </a:xfrm>
          <a:prstGeom prst="rect">
            <a:avLst/>
          </a:prstGeom>
          <a:noFill/>
        </p:spPr>
        <p:txBody>
          <a:bodyPr wrap="square" rtlCol="0">
            <a:spAutoFit/>
          </a:bodyPr>
          <a:lstStyle/>
          <a:p>
            <a:r>
              <a:rPr lang="en-US" altLang="ja-JP" sz="3200" dirty="0"/>
              <a:t>2</a:t>
            </a:r>
            <a:r>
              <a:rPr kumimoji="1" lang="en-US" altLang="ja-JP" sz="3200" dirty="0" smtClean="0"/>
              <a:t>. Quick update of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of the above sets</a:t>
            </a:r>
            <a:endParaRPr kumimoji="1" lang="ja-JP" altLang="en-US" sz="3200" dirty="0"/>
          </a:p>
        </p:txBody>
      </p:sp>
      <p:sp>
        <p:nvSpPr>
          <p:cNvPr id="7" name="テキスト ボックス 6"/>
          <p:cNvSpPr txBox="1"/>
          <p:nvPr/>
        </p:nvSpPr>
        <p:spPr>
          <a:xfrm>
            <a:off x="1451651" y="3891386"/>
            <a:ext cx="9455834" cy="584775"/>
          </a:xfrm>
          <a:prstGeom prst="rect">
            <a:avLst/>
          </a:prstGeom>
          <a:noFill/>
        </p:spPr>
        <p:txBody>
          <a:bodyPr wrap="square" rtlCol="0">
            <a:spAutoFit/>
          </a:bodyPr>
          <a:lstStyle/>
          <a:p>
            <a:r>
              <a:rPr lang="en-US" altLang="ja-JP" sz="3200" dirty="0" smtClean="0"/>
              <a:t>3</a:t>
            </a:r>
            <a:r>
              <a:rPr kumimoji="1" lang="en-US" altLang="ja-JP" sz="3200" dirty="0" smtClean="0"/>
              <a:t>. Quick similarity computation between two sets</a:t>
            </a:r>
            <a:endParaRPr kumimoji="1" lang="ja-JP" altLang="en-US" sz="3200" dirty="0"/>
          </a:p>
        </p:txBody>
      </p:sp>
      <p:sp>
        <p:nvSpPr>
          <p:cNvPr id="8" name="正方形/長方形 7"/>
          <p:cNvSpPr/>
          <p:nvPr/>
        </p:nvSpPr>
        <p:spPr>
          <a:xfrm>
            <a:off x="842553" y="211419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42553" y="304098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2553" y="396777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9304" y="1567628"/>
            <a:ext cx="1038497" cy="369332"/>
          </a:xfrm>
          <a:prstGeom prst="rect">
            <a:avLst/>
          </a:prstGeom>
          <a:noFill/>
        </p:spPr>
        <p:txBody>
          <a:bodyPr wrap="square" rtlCol="0">
            <a:spAutoFit/>
          </a:bodyPr>
          <a:lstStyle/>
          <a:p>
            <a:pPr algn="ctr"/>
            <a:r>
              <a:rPr kumimoji="1" lang="en-US" altLang="ja-JP" dirty="0" smtClean="0"/>
              <a:t>Solve?</a:t>
            </a:r>
            <a:endParaRPr kumimoji="1" lang="ja-JP" altLang="en-US" dirty="0"/>
          </a:p>
        </p:txBody>
      </p:sp>
    </p:spTree>
    <p:extLst>
      <p:ext uri="{BB962C8B-B14F-4D97-AF65-F5344CB8AC3E}">
        <p14:creationId xmlns:p14="http://schemas.microsoft.com/office/powerpoint/2010/main" val="88681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Fundamental property</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6</a:t>
            </a:fld>
            <a:endParaRPr kumimoji="1" lang="ja-JP" altLang="en-US"/>
          </a:p>
        </p:txBody>
      </p:sp>
      <p:sp>
        <p:nvSpPr>
          <p:cNvPr id="5" name="テキスト ボックス 4"/>
          <p:cNvSpPr txBox="1"/>
          <p:nvPr/>
        </p:nvSpPr>
        <p:spPr>
          <a:xfrm>
            <a:off x="328362" y="1018596"/>
            <a:ext cx="5593116" cy="1169551"/>
          </a:xfrm>
          <a:prstGeom prst="rect">
            <a:avLst/>
          </a:prstGeom>
          <a:noFill/>
        </p:spPr>
        <p:txBody>
          <a:bodyPr wrap="square" rtlCol="0">
            <a:spAutoFit/>
          </a:bodyPr>
          <a:lstStyle/>
          <a:p>
            <a:pPr>
              <a:lnSpc>
                <a:spcPts val="2800"/>
              </a:lnSpc>
            </a:pPr>
            <a:r>
              <a:rPr lang="en-US" altLang="ja-JP" sz="2200" b="1" dirty="0" smtClean="0">
                <a:solidFill>
                  <a:schemeClr val="accent2"/>
                </a:solidFill>
              </a:rPr>
              <a:t>Questions: </a:t>
            </a:r>
            <a:r>
              <a:rPr lang="en-US" altLang="ja-JP" sz="2000" dirty="0" smtClean="0"/>
              <a:t>When a set has a new element,</a:t>
            </a:r>
          </a:p>
          <a:p>
            <a:pPr marL="342900" indent="-342900">
              <a:lnSpc>
                <a:spcPts val="2800"/>
              </a:lnSpc>
              <a:buFont typeface="+mj-lt"/>
              <a:buAutoNum type="arabicPeriod"/>
            </a:pPr>
            <a:r>
              <a:rPr lang="en-US" altLang="ja-JP" dirty="0"/>
              <a:t>W</a:t>
            </a:r>
            <a:r>
              <a:rPr lang="en-US" altLang="ja-JP" dirty="0" smtClean="0"/>
              <a:t>hich sets can newly become its </a:t>
            </a:r>
            <a:r>
              <a:rPr lang="en-US" altLang="ja-JP" i="1" dirty="0" smtClean="0">
                <a:latin typeface="Times New Roman" panose="02020603050405020304" pitchFamily="18" charset="0"/>
                <a:cs typeface="Times New Roman" panose="02020603050405020304" pitchFamily="18" charset="0"/>
              </a:rPr>
              <a:t>k</a:t>
            </a:r>
            <a:r>
              <a:rPr lang="en-US" altLang="ja-JP" dirty="0" smtClean="0"/>
              <a:t>NN result?</a:t>
            </a:r>
          </a:p>
          <a:p>
            <a:pPr marL="342900" indent="-342900">
              <a:lnSpc>
                <a:spcPts val="2800"/>
              </a:lnSpc>
              <a:buFont typeface="+mj-lt"/>
              <a:buAutoNum type="arabicPeriod"/>
            </a:pPr>
            <a:r>
              <a:rPr lang="en-US" altLang="ja-JP" dirty="0" smtClean="0"/>
              <a:t>Whose </a:t>
            </a:r>
            <a:r>
              <a:rPr lang="en-US" altLang="ja-JP" i="1" dirty="0" smtClean="0">
                <a:latin typeface="Times New Roman" panose="02020603050405020304" pitchFamily="18" charset="0"/>
                <a:cs typeface="Times New Roman" panose="02020603050405020304" pitchFamily="18" charset="0"/>
              </a:rPr>
              <a:t>k</a:t>
            </a:r>
            <a:r>
              <a:rPr lang="en-US" altLang="ja-JP" dirty="0" smtClean="0"/>
              <a:t>NN results do we have to update?</a:t>
            </a:r>
            <a:endParaRPr lang="en-US" altLang="ja-JP" dirty="0"/>
          </a:p>
        </p:txBody>
      </p:sp>
      <p:sp>
        <p:nvSpPr>
          <p:cNvPr id="6" name="角丸四角形 5"/>
          <p:cNvSpPr/>
          <p:nvPr/>
        </p:nvSpPr>
        <p:spPr>
          <a:xfrm>
            <a:off x="328243" y="2370553"/>
            <a:ext cx="7200000" cy="1260000"/>
          </a:xfrm>
          <a:prstGeom prst="roundRect">
            <a:avLst>
              <a:gd name="adj" fmla="val 84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409418" y="2363277"/>
                <a:ext cx="7082761" cy="1246495"/>
              </a:xfrm>
              <a:prstGeom prst="rect">
                <a:avLst/>
              </a:prstGeom>
              <a:noFill/>
            </p:spPr>
            <p:txBody>
              <a:bodyPr wrap="square" rtlCol="0">
                <a:spAutoFit/>
              </a:bodyPr>
              <a:lstStyle/>
              <a:p>
                <a:pPr>
                  <a:lnSpc>
                    <a:spcPts val="3000"/>
                  </a:lnSpc>
                </a:pPr>
                <a:r>
                  <a:rPr lang="en-US" altLang="ja-JP" sz="2200" b="1" dirty="0" smtClean="0">
                    <a:solidFill>
                      <a:srgbClr val="002060"/>
                    </a:solidFill>
                  </a:rPr>
                  <a:t>Lemma:</a:t>
                </a:r>
              </a:p>
              <a:p>
                <a:pPr marL="342900" indent="-342900">
                  <a:lnSpc>
                    <a:spcPts val="3000"/>
                  </a:lnSpc>
                  <a:buFont typeface="Arial" panose="020B0604020202020204" pitchFamily="34" charset="0"/>
                  <a:buChar char="•"/>
                </a:pPr>
                <a:r>
                  <a:rPr lang="en-US" altLang="ja-JP" sz="2000" i="1" dirty="0" smtClean="0"/>
                  <a:t>Given </a:t>
                </a:r>
                <a14:m>
                  <m:oMath xmlns:m="http://schemas.openxmlformats.org/officeDocument/2006/math">
                    <m:sSub>
                      <m:sSubPr>
                        <m:ctrlPr>
                          <a:rPr lang="en-US" altLang="ja-JP" sz="2000" b="0" i="1" smtClean="0">
                            <a:latin typeface="Cambria Math" panose="02040503050406030204" pitchFamily="18" charset="0"/>
                          </a:rPr>
                        </m:ctrlPr>
                      </m:sSubPr>
                      <m:e>
                        <m:d>
                          <m:dPr>
                            <m:begChr m:val="⟨"/>
                            <m:endChr m:val="⟩"/>
                            <m:ctrlPr>
                              <a:rPr lang="en-US" altLang="ja-JP" sz="200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𝑒</m:t>
                            </m:r>
                          </m:e>
                        </m:d>
                      </m:e>
                      <m:sub>
                        <m:r>
                          <a:rPr lang="en-US" altLang="ja-JP" sz="2000" b="0" i="1" smtClean="0">
                            <a:latin typeface="Cambria Math" panose="02040503050406030204" pitchFamily="18" charset="0"/>
                          </a:rPr>
                          <m:t>𝑖𝑛𝑠</m:t>
                        </m:r>
                      </m:sub>
                    </m:sSub>
                  </m:oMath>
                </a14:m>
                <a:r>
                  <a:rPr lang="en-US" altLang="ja-JP" i="1" dirty="0" smtClean="0"/>
                  <a:t>,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oMath>
                </a14:m>
                <a:r>
                  <a:rPr lang="en-US" altLang="ja-JP" i="1" dirty="0" smtClean="0"/>
                  <a:t> increases (decreases) iff </a:t>
                </a:r>
                <a14:m>
                  <m:oMath xmlns:m="http://schemas.openxmlformats.org/officeDocument/2006/math">
                    <m:r>
                      <a:rPr lang="en-US" altLang="ja-JP" b="0" i="1" smtClean="0">
                        <a:latin typeface="Cambria Math" panose="02040503050406030204" pitchFamily="18" charset="0"/>
                      </a:rPr>
                      <m:t>𝑒</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𝑒</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e>
                    </m:d>
                  </m:oMath>
                </a14:m>
                <a:endParaRPr lang="en-US" altLang="ja-JP" i="1" dirty="0" smtClean="0"/>
              </a:p>
              <a:p>
                <a:pPr marL="342900" indent="-342900">
                  <a:lnSpc>
                    <a:spcPts val="3000"/>
                  </a:lnSpc>
                  <a:buFont typeface="Arial" panose="020B0604020202020204" pitchFamily="34" charset="0"/>
                  <a:buChar char="•"/>
                </a:pPr>
                <a:r>
                  <a:rPr lang="en-US" altLang="ja-JP" sz="2000" i="1" dirty="0" smtClean="0"/>
                  <a:t>Given </a:t>
                </a:r>
                <a14:m>
                  <m:oMath xmlns:m="http://schemas.openxmlformats.org/officeDocument/2006/math">
                    <m:sSub>
                      <m:sSubPr>
                        <m:ctrlPr>
                          <a:rPr lang="en-US" altLang="ja-JP" sz="2000" i="1">
                            <a:latin typeface="Cambria Math" panose="02040503050406030204" pitchFamily="18" charset="0"/>
                          </a:rPr>
                        </m:ctrlPr>
                      </m:sSubPr>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𝑒</m:t>
                            </m:r>
                          </m:e>
                        </m:d>
                      </m:e>
                      <m:sub>
                        <m:r>
                          <a:rPr lang="en-US" altLang="ja-JP" sz="2000" b="0" i="1" smtClean="0">
                            <a:latin typeface="Cambria Math" panose="02040503050406030204" pitchFamily="18" charset="0"/>
                          </a:rPr>
                          <m:t>𝑑𝑒𝑙</m:t>
                        </m:r>
                      </m:sub>
                    </m:sSub>
                  </m:oMath>
                </a14:m>
                <a:r>
                  <a:rPr lang="en-US" altLang="ja-JP" i="1" dirty="0" smtClean="0"/>
                  <a:t>, </a:t>
                </a:r>
                <a14:m>
                  <m:oMath xmlns:m="http://schemas.openxmlformats.org/officeDocument/2006/math">
                    <m:r>
                      <m:rPr>
                        <m:sty m:val="p"/>
                      </m:rPr>
                      <a:rPr lang="en-US" altLang="ja-JP" i="0">
                        <a:latin typeface="Cambria Math" panose="02040503050406030204" pitchFamily="18" charset="0"/>
                      </a:rPr>
                      <m:t>Jac</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𝑗</m:t>
                            </m:r>
                          </m:sub>
                        </m:sSub>
                      </m:e>
                    </m:d>
                  </m:oMath>
                </a14:m>
                <a:r>
                  <a:rPr lang="en-US" altLang="ja-JP" i="1" dirty="0"/>
                  <a:t> increases (decreases) iff </a:t>
                </a:r>
                <a14:m>
                  <m:oMath xmlns:m="http://schemas.openxmlformats.org/officeDocument/2006/math">
                    <m:r>
                      <a:rPr lang="en-US" altLang="ja-JP" i="1">
                        <a:latin typeface="Cambria Math" panose="02040503050406030204" pitchFamily="18" charset="0"/>
                      </a:rPr>
                      <m:t>𝑒</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𝑗</m:t>
                        </m:r>
                      </m:sub>
                    </m:sSub>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𝑒</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𝑗</m:t>
                            </m:r>
                          </m:sub>
                        </m:sSub>
                      </m:e>
                    </m:d>
                  </m:oMath>
                </a14:m>
                <a:endParaRPr lang="en-US" altLang="ja-JP" i="1" dirty="0" smtClean="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09418" y="2363277"/>
                <a:ext cx="7082761" cy="1246495"/>
              </a:xfrm>
              <a:prstGeom prst="rect">
                <a:avLst/>
              </a:prstGeom>
              <a:blipFill>
                <a:blip r:embed="rId3"/>
                <a:stretch>
                  <a:fillRect l="-1119" t="-1961" b="-5392"/>
                </a:stretch>
              </a:blipFill>
            </p:spPr>
            <p:txBody>
              <a:bodyPr/>
              <a:lstStyle/>
              <a:p>
                <a:r>
                  <a:rPr lang="ja-JP" altLang="en-US">
                    <a:noFill/>
                  </a:rPr>
                  <a:t> </a:t>
                </a:r>
              </a:p>
            </p:txBody>
          </p:sp>
        </mc:Fallback>
      </mc:AlternateContent>
      <p:sp>
        <p:nvSpPr>
          <p:cNvPr id="8" name="楕円 7"/>
          <p:cNvSpPr/>
          <p:nvPr/>
        </p:nvSpPr>
        <p:spPr>
          <a:xfrm>
            <a:off x="8627806" y="1527703"/>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625536" y="1526460"/>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9115518" y="1084242"/>
                <a:ext cx="464575"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115518" y="1084242"/>
                <a:ext cx="464575" cy="369397"/>
              </a:xfrm>
              <a:prstGeom prst="rect">
                <a:avLst/>
              </a:prstGeom>
              <a:blipFill>
                <a:blip r:embed="rId4"/>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0188514" y="1068789"/>
                <a:ext cx="464575"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188514" y="1068789"/>
                <a:ext cx="464575" cy="391646"/>
              </a:xfrm>
              <a:prstGeom prst="rect">
                <a:avLst/>
              </a:prstGeom>
              <a:blipFill>
                <a:blip r:embed="rId5"/>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10502991" y="2154803"/>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𝑒</m:t>
                      </m:r>
                    </m:oMath>
                  </m:oMathPara>
                </a14:m>
                <a:endParaRPr kumimoji="1" lang="ja-JP" altLang="en-US"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10502991" y="2154803"/>
                <a:ext cx="31491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8969216" y="1631296"/>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969216" y="1631296"/>
                <a:ext cx="314910" cy="369332"/>
              </a:xfrm>
              <a:prstGeom prst="rect">
                <a:avLst/>
              </a:prstGeom>
              <a:blipFill>
                <a:blip r:embed="rId7"/>
                <a:stretch>
                  <a:fillRect r="-11538"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17831" y="2114833"/>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17831" y="2114833"/>
                <a:ext cx="314910" cy="369332"/>
              </a:xfrm>
              <a:prstGeom prst="rect">
                <a:avLst/>
              </a:prstGeom>
              <a:blipFill>
                <a:blip r:embed="rId8"/>
                <a:stretch>
                  <a:fillRect r="-13462"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022605" y="2452192"/>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022605" y="2452192"/>
                <a:ext cx="314910" cy="369332"/>
              </a:xfrm>
              <a:prstGeom prst="rect">
                <a:avLst/>
              </a:prstGeom>
              <a:blipFill>
                <a:blip r:embed="rId9"/>
                <a:stretch>
                  <a:fillRect r="-13462"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0345536" y="1631296"/>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0345536" y="1631296"/>
                <a:ext cx="314910" cy="369332"/>
              </a:xfrm>
              <a:prstGeom prst="rect">
                <a:avLst/>
              </a:prstGeom>
              <a:blipFill>
                <a:blip r:embed="rId10"/>
                <a:stretch>
                  <a:fillRect r="-11538"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10147695" y="2452192"/>
                <a:ext cx="314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0147695" y="2452192"/>
                <a:ext cx="314910" cy="369332"/>
              </a:xfrm>
              <a:prstGeom prst="rect">
                <a:avLst/>
              </a:prstGeom>
              <a:blipFill>
                <a:blip r:embed="rId11"/>
                <a:stretch>
                  <a:fillRect r="-13725"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328243" y="3736015"/>
                <a:ext cx="7892026" cy="1133515"/>
              </a:xfrm>
              <a:prstGeom prst="rect">
                <a:avLst/>
              </a:prstGeom>
              <a:noFill/>
            </p:spPr>
            <p:txBody>
              <a:bodyPr wrap="square" rtlCol="0">
                <a:spAutoFit/>
              </a:bodyPr>
              <a:lstStyle/>
              <a:p>
                <a:pPr>
                  <a:lnSpc>
                    <a:spcPts val="2800"/>
                  </a:lnSpc>
                </a:pPr>
                <a:r>
                  <a:rPr lang="en-US" altLang="ja-JP" sz="2200" b="1" dirty="0" smtClean="0">
                    <a:solidFill>
                      <a:schemeClr val="accent2"/>
                    </a:solidFill>
                  </a:rPr>
                  <a:t>Important data structures:</a:t>
                </a:r>
                <a:endParaRPr lang="en-US" altLang="ja-JP" sz="2200" dirty="0" smtClean="0"/>
              </a:p>
              <a:p>
                <a:pPr marL="342900" indent="-342900">
                  <a:lnSpc>
                    <a:spcPts val="2800"/>
                  </a:lnSpc>
                  <a:buFont typeface="Arial" panose="020B0604020202020204" pitchFamily="34" charset="0"/>
                  <a:buChar char="•"/>
                </a:pPr>
                <a14:m>
                  <m:oMath xmlns:m="http://schemas.openxmlformats.org/officeDocument/2006/math">
                    <m:r>
                      <a:rPr lang="en-US" altLang="ja-JP" b="1" i="1">
                        <a:latin typeface="Cambria Math" panose="02040503050406030204" pitchFamily="18" charset="0"/>
                      </a:rPr>
                      <m:t>𝑰</m:t>
                    </m:r>
                  </m:oMath>
                </a14:m>
                <a:r>
                  <a:rPr lang="en-US" altLang="ja-JP" dirty="0" smtClean="0"/>
                  <a:t>: Inverted index</a:t>
                </a:r>
              </a:p>
              <a:p>
                <a:pPr marL="342900" indent="-342900">
                  <a:lnSpc>
                    <a:spcPts val="2800"/>
                  </a:lnSpc>
                  <a:buFont typeface="Arial" panose="020B0604020202020204" pitchFamily="34" charset="0"/>
                  <a:buChar char="•"/>
                </a:pP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𝒔</m:t>
                        </m:r>
                      </m:e>
                      <m:sub>
                        <m:r>
                          <a:rPr lang="en-US" altLang="ja-JP" b="1" i="1" smtClean="0">
                            <a:latin typeface="Cambria Math" panose="02040503050406030204" pitchFamily="18" charset="0"/>
                          </a:rPr>
                          <m:t>𝒊</m:t>
                        </m:r>
                      </m:sub>
                    </m:sSub>
                    <m:r>
                      <a:rPr lang="en-US" altLang="ja-JP" b="1" i="1" smtClean="0">
                        <a:latin typeface="Cambria Math" panose="02040503050406030204" pitchFamily="18" charset="0"/>
                      </a:rPr>
                      <m:t>.</m:t>
                    </m:r>
                    <m:r>
                      <a:rPr lang="en-US" altLang="ja-JP" b="1" i="1" smtClean="0">
                        <a:latin typeface="Cambria Math" panose="02040503050406030204" pitchFamily="18" charset="0"/>
                      </a:rPr>
                      <m:t>𝑹𝑳</m:t>
                    </m:r>
                  </m:oMath>
                </a14:m>
                <a:r>
                  <a:rPr lang="en-US" altLang="ja-JP" dirty="0" smtClean="0"/>
                  <a:t>: Reverse </a:t>
                </a:r>
                <a:r>
                  <a:rPr lang="en-US" altLang="ja-JP" i="1" dirty="0" smtClean="0">
                    <a:latin typeface="Times New Roman" panose="02020603050405020304" pitchFamily="18" charset="0"/>
                    <a:cs typeface="Times New Roman" panose="02020603050405020304" pitchFamily="18" charset="0"/>
                  </a:rPr>
                  <a:t>k</a:t>
                </a:r>
                <a:r>
                  <a:rPr lang="en-US" altLang="ja-JP" dirty="0" smtClean="0"/>
                  <a:t>NN list of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oMath>
                </a14:m>
                <a:r>
                  <a:rPr lang="en-US" altLang="ja-JP" dirty="0" smtClean="0"/>
                  <a:t> </a:t>
                </a:r>
                <a:r>
                  <a:rPr lang="en-US" altLang="ja-JP" sz="1600" dirty="0" smtClean="0"/>
                  <a:t>(maintains IDs of sets that include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𝑖</m:t>
                        </m:r>
                      </m:sub>
                    </m:sSub>
                  </m:oMath>
                </a14:m>
                <a:r>
                  <a:rPr lang="en-US" altLang="ja-JP" sz="1600" dirty="0" smtClean="0"/>
                  <a:t> as their </a:t>
                </a:r>
                <a:r>
                  <a:rPr lang="en-US" altLang="ja-JP" sz="1600" i="1" dirty="0" smtClean="0">
                    <a:latin typeface="Times New Roman" panose="02020603050405020304" pitchFamily="18" charset="0"/>
                    <a:cs typeface="Times New Roman" panose="02020603050405020304" pitchFamily="18" charset="0"/>
                  </a:rPr>
                  <a:t>k</a:t>
                </a:r>
                <a:r>
                  <a:rPr lang="en-US" altLang="ja-JP" sz="1600" dirty="0" smtClean="0"/>
                  <a:t>NN) </a:t>
                </a:r>
                <a:endParaRPr lang="en-US" altLang="ja-JP" sz="16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28243" y="3736015"/>
                <a:ext cx="7892026" cy="1133515"/>
              </a:xfrm>
              <a:prstGeom prst="rect">
                <a:avLst/>
              </a:prstGeom>
              <a:blipFill>
                <a:blip r:embed="rId12"/>
                <a:stretch>
                  <a:fillRect l="-1005" t="-3763" r="-309" b="-7527"/>
                </a:stretch>
              </a:blipFill>
            </p:spPr>
            <p:txBody>
              <a:bodyPr/>
              <a:lstStyle/>
              <a:p>
                <a:r>
                  <a:rPr lang="ja-JP" altLang="en-US">
                    <a:noFill/>
                  </a:rPr>
                  <a:t> </a:t>
                </a:r>
              </a:p>
            </p:txBody>
          </p:sp>
        </mc:Fallback>
      </mc:AlternateContent>
      <p:sp>
        <p:nvSpPr>
          <p:cNvPr id="19" name="角丸四角形 18"/>
          <p:cNvSpPr/>
          <p:nvPr/>
        </p:nvSpPr>
        <p:spPr>
          <a:xfrm>
            <a:off x="328242" y="5089020"/>
            <a:ext cx="11520000" cy="1260000"/>
          </a:xfrm>
          <a:prstGeom prst="roundRect">
            <a:avLst>
              <a:gd name="adj" fmla="val 84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p:cNvSpPr txBox="1"/>
              <p:nvPr/>
            </p:nvSpPr>
            <p:spPr>
              <a:xfrm>
                <a:off x="409419" y="5083929"/>
                <a:ext cx="11375424" cy="1246495"/>
              </a:xfrm>
              <a:prstGeom prst="rect">
                <a:avLst/>
              </a:prstGeom>
              <a:noFill/>
            </p:spPr>
            <p:txBody>
              <a:bodyPr wrap="square" rtlCol="0">
                <a:spAutoFit/>
              </a:bodyPr>
              <a:lstStyle/>
              <a:p>
                <a:pPr>
                  <a:lnSpc>
                    <a:spcPts val="3000"/>
                  </a:lnSpc>
                </a:pPr>
                <a:r>
                  <a:rPr lang="en-US" altLang="ja-JP" sz="2200" b="1" dirty="0" smtClean="0">
                    <a:solidFill>
                      <a:srgbClr val="002060"/>
                    </a:solidFill>
                  </a:rPr>
                  <a:t>Lemma:</a:t>
                </a:r>
              </a:p>
              <a:p>
                <a:pPr marL="342900" indent="-342900">
                  <a:lnSpc>
                    <a:spcPts val="3000"/>
                  </a:lnSpc>
                  <a:buFont typeface="Arial" panose="020B0604020202020204" pitchFamily="34" charset="0"/>
                  <a:buChar char="•"/>
                </a:pPr>
                <a:r>
                  <a:rPr lang="en-US" altLang="ja-JP" i="1" dirty="0" smtClean="0"/>
                  <a:t>Given </a:t>
                </a:r>
                <a14:m>
                  <m:oMath xmlns:m="http://schemas.openxmlformats.org/officeDocument/2006/math">
                    <m:sSub>
                      <m:sSubPr>
                        <m:ctrlPr>
                          <a:rPr lang="en-US" altLang="ja-JP" b="0" i="1" smtClean="0">
                            <a:latin typeface="Cambria Math" panose="02040503050406030204" pitchFamily="18" charset="0"/>
                          </a:rPr>
                        </m:ctrlPr>
                      </m:sSubPr>
                      <m:e>
                        <m:d>
                          <m:dPr>
                            <m:begChr m:val="⟨"/>
                            <m:endChr m:val="⟩"/>
                            <m:ctrlPr>
                              <a:rPr lang="en-US" altLang="ja-JP"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𝑒</m:t>
                            </m:r>
                          </m:e>
                        </m:d>
                      </m:e>
                      <m:sub>
                        <m:r>
                          <a:rPr lang="en-US" altLang="ja-JP" b="0" i="1" smtClean="0">
                            <a:latin typeface="Cambria Math" panose="02040503050406030204" pitchFamily="18" charset="0"/>
                          </a:rPr>
                          <m:t>𝑖𝑛𝑠</m:t>
                        </m:r>
                      </m:sub>
                    </m:sSub>
                  </m:oMath>
                </a14:m>
                <a:r>
                  <a:rPr lang="en-US" altLang="ja-JP" i="1" dirty="0" smtClean="0"/>
                  <a:t>, the collection of sets whose </a:t>
                </a:r>
                <a:r>
                  <a:rPr lang="en-US" altLang="ja-JP" i="1" dirty="0" smtClean="0">
                    <a:latin typeface="Times New Roman" panose="02020603050405020304" pitchFamily="18" charset="0"/>
                    <a:cs typeface="Times New Roman" panose="02020603050405020304" pitchFamily="18" charset="0"/>
                  </a:rPr>
                  <a:t>k</a:t>
                </a:r>
                <a:r>
                  <a:rPr lang="en-US" altLang="ja-JP" i="1" dirty="0" smtClean="0"/>
                  <a:t>NN may change is </a:t>
                </a:r>
                <a14:m>
                  <m:oMath xmlns:m="http://schemas.openxmlformats.org/officeDocument/2006/math">
                    <m:r>
                      <m:rPr>
                        <m:lit/>
                      </m:rP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 </m:t>
                        </m:r>
                      </m:e>
                      <m:e>
                        <m:r>
                          <a:rPr lang="en-US" altLang="ja-JP" b="0" i="1" smtClean="0">
                            <a:latin typeface="Cambria Math" panose="02040503050406030204" pitchFamily="18" charset="0"/>
                          </a:rPr>
                          <m:t> </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𝑅𝐿</m:t>
                        </m:r>
                        <m:r>
                          <a:rPr lang="en-US" altLang="ja-JP" b="0" i="1" smtClean="0">
                            <a:latin typeface="Cambria Math" panose="02040503050406030204" pitchFamily="18" charset="0"/>
                          </a:rPr>
                          <m:t>∪</m:t>
                        </m:r>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𝑒</m:t>
                            </m:r>
                          </m:e>
                        </m:d>
                      </m:e>
                    </m:d>
                  </m:oMath>
                </a14:m>
                <a:r>
                  <a:rPr lang="en-US" altLang="ja-JP" i="1" dirty="0" smtClean="0"/>
                  <a:t> </a:t>
                </a:r>
              </a:p>
              <a:p>
                <a:pPr marL="342900" indent="-342900">
                  <a:lnSpc>
                    <a:spcPts val="3000"/>
                  </a:lnSpc>
                  <a:buFont typeface="Arial" panose="020B0604020202020204" pitchFamily="34" charset="0"/>
                  <a:buChar char="•"/>
                </a:pPr>
                <a:r>
                  <a:rPr lang="en-US" altLang="ja-JP" i="1" dirty="0" smtClean="0"/>
                  <a:t>Given </a:t>
                </a:r>
                <a14:m>
                  <m:oMath xmlns:m="http://schemas.openxmlformats.org/officeDocument/2006/math">
                    <m:sSub>
                      <m:sSubPr>
                        <m:ctrlPr>
                          <a:rPr lang="en-US" altLang="ja-JP" i="1">
                            <a:latin typeface="Cambria Math" panose="02040503050406030204" pitchFamily="18" charset="0"/>
                          </a:rPr>
                        </m:ctrlPr>
                      </m:sSub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𝑒</m:t>
                            </m:r>
                          </m:e>
                        </m:d>
                      </m:e>
                      <m:sub>
                        <m:r>
                          <a:rPr lang="en-US" altLang="ja-JP" b="0" i="1" smtClean="0">
                            <a:latin typeface="Cambria Math" panose="02040503050406030204" pitchFamily="18" charset="0"/>
                          </a:rPr>
                          <m:t>𝑑𝑒𝑙</m:t>
                        </m:r>
                      </m:sub>
                    </m:sSub>
                  </m:oMath>
                </a14:m>
                <a:r>
                  <a:rPr lang="en-US" altLang="ja-JP" i="1" dirty="0" smtClean="0"/>
                  <a:t>, </a:t>
                </a:r>
                <a:r>
                  <a:rPr lang="en-US" altLang="ja-JP" i="1" dirty="0"/>
                  <a:t>the </a:t>
                </a:r>
                <a:r>
                  <a:rPr lang="en-US" altLang="ja-JP" i="1" dirty="0" smtClean="0"/>
                  <a:t>collection </a:t>
                </a:r>
                <a:r>
                  <a:rPr lang="en-US" altLang="ja-JP" i="1" dirty="0"/>
                  <a:t>of sets whose </a:t>
                </a:r>
                <a:r>
                  <a:rPr lang="en-US" altLang="ja-JP" i="1" dirty="0">
                    <a:latin typeface="Times New Roman" panose="02020603050405020304" pitchFamily="18" charset="0"/>
                    <a:cs typeface="Times New Roman" panose="02020603050405020304" pitchFamily="18" charset="0"/>
                  </a:rPr>
                  <a:t>k</a:t>
                </a:r>
                <a:r>
                  <a:rPr lang="en-US" altLang="ja-JP" i="1" dirty="0"/>
                  <a:t>NN may change </a:t>
                </a:r>
                <a:r>
                  <a:rPr lang="en-US" altLang="ja-JP" i="1" dirty="0" smtClean="0"/>
                  <a:t>is </a:t>
                </a:r>
                <a14:m>
                  <m:oMath xmlns:m="http://schemas.openxmlformats.org/officeDocument/2006/math">
                    <m:r>
                      <m:rPr>
                        <m:lit/>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𝑗</m:t>
                            </m:r>
                          </m:sub>
                        </m:sSub>
                        <m:r>
                          <a:rPr lang="en-US" altLang="ja-JP" i="1">
                            <a:latin typeface="Cambria Math" panose="02040503050406030204" pitchFamily="18" charset="0"/>
                          </a:rPr>
                          <m:t> </m:t>
                        </m:r>
                      </m:e>
                      <m:e>
                        <m:r>
                          <a:rPr lang="en-US" altLang="ja-JP" i="1">
                            <a:latin typeface="Cambria Math" panose="02040503050406030204" pitchFamily="18" charset="0"/>
                          </a:rPr>
                          <m:t> </m:t>
                        </m:r>
                        <m:r>
                          <a:rPr lang="en-US" altLang="ja-JP" i="1">
                            <a:latin typeface="Cambria Math" panose="02040503050406030204" pitchFamily="18" charset="0"/>
                          </a:rPr>
                          <m:t>𝑗</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𝑅𝐿</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𝑒</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sub>
                        </m:sSub>
                      </m:e>
                    </m:d>
                  </m:oMath>
                </a14:m>
                <a:endParaRPr lang="en-US" altLang="ja-JP" i="1" dirty="0" smtClean="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409419" y="5083929"/>
                <a:ext cx="11375424" cy="1246495"/>
              </a:xfrm>
              <a:prstGeom prst="rect">
                <a:avLst/>
              </a:prstGeom>
              <a:blipFill>
                <a:blip r:embed="rId13"/>
                <a:stretch>
                  <a:fillRect l="-697" t="-1961" b="-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8969216" y="4061446"/>
                <a:ext cx="396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𝑒</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21" name="正方形/長方形 20"/>
              <p:cNvSpPr>
                <a:spLocks noRot="1" noChangeAspect="1" noMove="1" noResize="1" noEditPoints="1" noAdjustHandles="1" noChangeArrowheads="1" noChangeShapeType="1" noTextEdit="1"/>
              </p:cNvSpPr>
              <p:nvPr/>
            </p:nvSpPr>
            <p:spPr>
              <a:xfrm>
                <a:off x="8969216" y="4061446"/>
                <a:ext cx="396000" cy="360000"/>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23" name="直線矢印コネクタ 22"/>
          <p:cNvCxnSpPr>
            <a:stCxn id="21" idx="3"/>
          </p:cNvCxnSpPr>
          <p:nvPr/>
        </p:nvCxnSpPr>
        <p:spPr>
          <a:xfrm>
            <a:off x="9365216" y="4241446"/>
            <a:ext cx="39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p:cNvSpPr/>
              <p:nvPr/>
            </p:nvSpPr>
            <p:spPr>
              <a:xfrm>
                <a:off x="9880802" y="406144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bIns="108000" rtlCol="0" anchor="ctr"/>
              <a:lstStyle/>
              <a:p>
                <a:pPr algn="ctr"/>
                <a14:m>
                  <m:oMathPara xmlns:m="http://schemas.openxmlformats.org/officeDocument/2006/math">
                    <m:oMathParaPr>
                      <m:jc m:val="left"/>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3</m:t>
                          </m:r>
                        </m:sub>
                      </m:sSub>
                      <m:r>
                        <a:rPr kumimoji="1" lang="en-US" altLang="ja-JP"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xmlns="">
          <p:sp>
            <p:nvSpPr>
              <p:cNvPr id="25" name="正方形/長方形 24"/>
              <p:cNvSpPr>
                <a:spLocks noRot="1" noChangeAspect="1" noMove="1" noResize="1" noEditPoints="1" noAdjustHandles="1" noChangeArrowheads="1" noChangeShapeType="1" noTextEdit="1"/>
              </p:cNvSpPr>
              <p:nvPr/>
            </p:nvSpPr>
            <p:spPr>
              <a:xfrm>
                <a:off x="9880802" y="4061446"/>
                <a:ext cx="1080000" cy="360000"/>
              </a:xfrm>
              <a:prstGeom prst="rect">
                <a:avLst/>
              </a:prstGeom>
              <a:blipFill>
                <a:blip r:embed="rId1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969216" y="4525124"/>
                <a:ext cx="396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𝑒</m:t>
                          </m:r>
                        </m:e>
                        <m:sub>
                          <m:r>
                            <a:rPr kumimoji="1" lang="en-US" altLang="ja-JP" b="0" i="1" smtClean="0">
                              <a:solidFill>
                                <a:schemeClr val="tx1"/>
                              </a:solidFill>
                              <a:latin typeface="Cambria Math" panose="02040503050406030204" pitchFamily="18" charset="0"/>
                            </a:rPr>
                            <m:t>𝑗</m:t>
                          </m:r>
                        </m:sub>
                      </m:sSub>
                    </m:oMath>
                  </m:oMathPara>
                </a14:m>
                <a:endParaRPr kumimoji="1" lang="ja-JP" altLang="en-US" dirty="0">
                  <a:solidFill>
                    <a:schemeClr val="tx1"/>
                  </a:solidFill>
                </a:endParaRPr>
              </a:p>
            </p:txBody>
          </p:sp>
        </mc:Choice>
        <mc:Fallback xmlns="">
          <p:sp>
            <p:nvSpPr>
              <p:cNvPr id="26" name="正方形/長方形 25"/>
              <p:cNvSpPr>
                <a:spLocks noRot="1" noChangeAspect="1" noMove="1" noResize="1" noEditPoints="1" noAdjustHandles="1" noChangeArrowheads="1" noChangeShapeType="1" noTextEdit="1"/>
              </p:cNvSpPr>
              <p:nvPr/>
            </p:nvSpPr>
            <p:spPr>
              <a:xfrm>
                <a:off x="8969216" y="4525124"/>
                <a:ext cx="396000" cy="360000"/>
              </a:xfrm>
              <a:prstGeom prst="rect">
                <a:avLst/>
              </a:prstGeom>
              <a:blipFill>
                <a:blip r:embed="rId16"/>
                <a:stretch>
                  <a:fillRect b="-3279"/>
                </a:stretch>
              </a:blipFill>
              <a:ln>
                <a:solidFill>
                  <a:schemeClr val="tx1"/>
                </a:solidFill>
              </a:ln>
            </p:spPr>
            <p:txBody>
              <a:bodyPr/>
              <a:lstStyle/>
              <a:p>
                <a:r>
                  <a:rPr lang="ja-JP" altLang="en-US">
                    <a:noFill/>
                  </a:rPr>
                  <a:t> </a:t>
                </a:r>
              </a:p>
            </p:txBody>
          </p:sp>
        </mc:Fallback>
      </mc:AlternateContent>
      <p:cxnSp>
        <p:nvCxnSpPr>
          <p:cNvPr id="27" name="直線矢印コネクタ 26"/>
          <p:cNvCxnSpPr>
            <a:stCxn id="26" idx="3"/>
          </p:cNvCxnSpPr>
          <p:nvPr/>
        </p:nvCxnSpPr>
        <p:spPr>
          <a:xfrm>
            <a:off x="9365216" y="4705124"/>
            <a:ext cx="39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p:cNvSpPr/>
              <p:nvPr/>
            </p:nvSpPr>
            <p:spPr>
              <a:xfrm>
                <a:off x="9880802" y="4525124"/>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bIns="108000" rtlCol="0" anchor="ctr"/>
              <a:lstStyle/>
              <a:p>
                <a:pPr algn="ctr"/>
                <a14:m>
                  <m:oMathPara xmlns:m="http://schemas.openxmlformats.org/officeDocument/2006/math">
                    <m:oMathParaPr>
                      <m:jc m:val="left"/>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2</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3</m:t>
                          </m:r>
                        </m:sub>
                      </m:sSub>
                      <m:r>
                        <a:rPr kumimoji="1" lang="en-US" altLang="ja-JP"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xmlns="">
          <p:sp>
            <p:nvSpPr>
              <p:cNvPr id="28" name="正方形/長方形 27"/>
              <p:cNvSpPr>
                <a:spLocks noRot="1" noChangeAspect="1" noMove="1" noResize="1" noEditPoints="1" noAdjustHandles="1" noChangeArrowheads="1" noChangeShapeType="1" noTextEdit="1"/>
              </p:cNvSpPr>
              <p:nvPr/>
            </p:nvSpPr>
            <p:spPr>
              <a:xfrm>
                <a:off x="9880802" y="4525124"/>
                <a:ext cx="1080000" cy="360000"/>
              </a:xfrm>
              <a:prstGeom prst="rect">
                <a:avLst/>
              </a:prstGeom>
              <a:blipFill>
                <a:blip r:embed="rId1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8969216" y="3656867"/>
                <a:ext cx="1972295" cy="338554"/>
              </a:xfrm>
              <a:prstGeom prst="rect">
                <a:avLst/>
              </a:prstGeom>
              <a:noFill/>
            </p:spPr>
            <p:txBody>
              <a:bodyPr wrap="square" rtlCol="0">
                <a:spAutoFit/>
              </a:bodyPr>
              <a:lstStyle/>
              <a:p>
                <a:pPr algn="ctr"/>
                <a:r>
                  <a:rPr kumimoji="1" lang="en-US" altLang="ja-JP" sz="1600" dirty="0" smtClean="0"/>
                  <a:t>Inverted index </a:t>
                </a:r>
                <a14:m>
                  <m:oMath xmlns:m="http://schemas.openxmlformats.org/officeDocument/2006/math">
                    <m:r>
                      <a:rPr kumimoji="1" lang="en-US" altLang="ja-JP" sz="1600" b="0" i="1" smtClean="0">
                        <a:latin typeface="Cambria Math" panose="02040503050406030204" pitchFamily="18" charset="0"/>
                      </a:rPr>
                      <m:t>𝐼</m:t>
                    </m:r>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8969216" y="3656867"/>
                <a:ext cx="1972295" cy="338554"/>
              </a:xfrm>
              <a:prstGeom prst="rect">
                <a:avLst/>
              </a:prstGeom>
              <a:blipFill>
                <a:blip r:embed="rId18"/>
                <a:stretch>
                  <a:fillRect t="-7273" b="-218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195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1.04167E-6 -2.22222E-6 L -0.06693 -0.01852 " pathEditMode="relative" rAng="0" ptsTypes="AA">
                                      <p:cBhvr>
                                        <p:cTn id="32" dur="1000" fill="hold"/>
                                        <p:tgtEl>
                                          <p:spTgt spid="12"/>
                                        </p:tgtEl>
                                        <p:attrNameLst>
                                          <p:attrName>ppt_x</p:attrName>
                                          <p:attrName>ppt_y</p:attrName>
                                        </p:attrNameLst>
                                      </p:cBhvr>
                                      <p:rCtr x="-3346" y="-926"/>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p:bldP spid="11" grpId="0"/>
      <p:bldP spid="12" grpId="0"/>
      <p:bldP spid="12" grpId="1"/>
      <p:bldP spid="13" grpId="0"/>
      <p:bldP spid="14" grpId="0"/>
      <p:bldP spid="15" grpId="0"/>
      <p:bldP spid="16" grpId="0"/>
      <p:bldP spid="17" grpId="0"/>
      <p:bldP spid="18" grpId="0"/>
      <p:bldP spid="19" grpId="0" animBg="1"/>
      <p:bldP spid="20" grpId="0"/>
      <p:bldP spid="21" grpId="0" animBg="1"/>
      <p:bldP spid="25" grpId="0" animBg="1"/>
      <p:bldP spid="26" grpId="0" animBg="1"/>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266132" y="3435074"/>
            <a:ext cx="11520000" cy="2520000"/>
          </a:xfrm>
          <a:prstGeom prst="roundRect">
            <a:avLst>
              <a:gd name="adj" fmla="val 281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266132" y="964006"/>
            <a:ext cx="11520000" cy="2340000"/>
          </a:xfrm>
          <a:prstGeom prst="roundRect">
            <a:avLst>
              <a:gd name="adj" fmla="val 2816"/>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Set similarity computation</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7</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28361" y="1018596"/>
                <a:ext cx="4537553" cy="881203"/>
              </a:xfrm>
              <a:prstGeom prst="rect">
                <a:avLst/>
              </a:prstGeom>
              <a:noFill/>
            </p:spPr>
            <p:txBody>
              <a:bodyPr wrap="square" rtlCol="0">
                <a:spAutoFit/>
              </a:bodyPr>
              <a:lstStyle/>
              <a:p>
                <a:pPr>
                  <a:lnSpc>
                    <a:spcPts val="3000"/>
                  </a:lnSpc>
                </a:pPr>
                <a:r>
                  <a:rPr lang="en-US" altLang="ja-JP" sz="2200" b="1" dirty="0" smtClean="0">
                    <a:solidFill>
                      <a:srgbClr val="002060"/>
                    </a:solidFill>
                  </a:rPr>
                  <a:t>Length filter </a:t>
                </a:r>
                <a:r>
                  <a:rPr lang="en-US" altLang="ja-JP" b="1" dirty="0" smtClean="0">
                    <a:solidFill>
                      <a:srgbClr val="002060"/>
                    </a:solidFill>
                  </a:rPr>
                  <a:t>[1]</a:t>
                </a:r>
                <a:r>
                  <a:rPr lang="en-US" altLang="ja-JP" sz="2200" b="1" dirty="0" smtClean="0">
                    <a:solidFill>
                      <a:srgbClr val="002060"/>
                    </a:solidFill>
                  </a:rPr>
                  <a:t>:</a:t>
                </a:r>
              </a:p>
              <a:p>
                <a:pPr marL="342900" indent="-342900">
                  <a:lnSpc>
                    <a:spcPts val="3000"/>
                  </a:lnSpc>
                  <a:buFont typeface="Arial" panose="020B0604020202020204" pitchFamily="34" charset="0"/>
                  <a:buChar char="•"/>
                </a:pPr>
                <a:r>
                  <a:rPr lang="en-US" altLang="ja-JP" i="1" dirty="0" smtClean="0"/>
                  <a:t>If </a:t>
                </a:r>
                <a14:m>
                  <m:oMath xmlns:m="http://schemas.openxmlformats.org/officeDocument/2006/math">
                    <m:r>
                      <m:rPr>
                        <m:sty m:val="p"/>
                      </m:rPr>
                      <a:rPr lang="en-US" altLang="ja-JP" b="0" i="0" smtClean="0">
                        <a:latin typeface="Cambria Math" panose="02040503050406030204" pitchFamily="18" charset="0"/>
                      </a:rPr>
                      <m:t>Jac</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𝜏</m:t>
                    </m:r>
                    <m:r>
                      <a:rPr lang="en-US" altLang="ja-JP" b="0" i="1" smtClean="0">
                        <a:latin typeface="Cambria Math" panose="02040503050406030204" pitchFamily="18" charset="0"/>
                      </a:rPr>
                      <m:t>,</m:t>
                    </m:r>
                  </m:oMath>
                </a14:m>
                <a:r>
                  <a:rPr lang="en-US" altLang="ja-JP" i="1" dirty="0" smtClean="0"/>
                  <a:t> we have </a:t>
                </a:r>
                <a14:m>
                  <m:oMath xmlns:m="http://schemas.openxmlformats.org/officeDocument/2006/math">
                    <m:r>
                      <a:rPr lang="en-US" altLang="ja-JP" b="0" i="1" smtClean="0">
                        <a:latin typeface="Cambria Math" panose="02040503050406030204" pitchFamily="18" charset="0"/>
                      </a:rPr>
                      <m:t>𝜏</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num>
                      <m:den>
                        <m:r>
                          <a:rPr lang="en-US" altLang="ja-JP" b="0" i="1" smtClean="0">
                            <a:latin typeface="Cambria Math" panose="02040503050406030204" pitchFamily="18" charset="0"/>
                          </a:rPr>
                          <m:t>𝜏</m:t>
                        </m:r>
                      </m:den>
                    </m:f>
                  </m:oMath>
                </a14:m>
                <a:r>
                  <a:rPr lang="en-US" altLang="ja-JP" i="1" dirty="0" smtClean="0"/>
                  <a:t>.</a:t>
                </a:r>
                <a:endParaRPr lang="en-US" altLang="ja-JP" i="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1" y="1018596"/>
                <a:ext cx="4537553" cy="881203"/>
              </a:xfrm>
              <a:prstGeom prst="rect">
                <a:avLst/>
              </a:prstGeom>
              <a:blipFill>
                <a:blip r:embed="rId3"/>
                <a:stretch>
                  <a:fillRect l="-1747" t="-2759" r="-134" b="-13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28361" y="1989531"/>
                <a:ext cx="11395554" cy="1246495"/>
              </a:xfrm>
              <a:prstGeom prst="rect">
                <a:avLst/>
              </a:prstGeom>
              <a:noFill/>
            </p:spPr>
            <p:txBody>
              <a:bodyPr wrap="square" rtlCol="0">
                <a:spAutoFit/>
              </a:bodyPr>
              <a:lstStyle/>
              <a:p>
                <a:pPr>
                  <a:lnSpc>
                    <a:spcPts val="3000"/>
                  </a:lnSpc>
                </a:pPr>
                <a:r>
                  <a:rPr lang="en-US" altLang="ja-JP" sz="2200" b="1" dirty="0" smtClean="0">
                    <a:solidFill>
                      <a:srgbClr val="002060"/>
                    </a:solidFill>
                  </a:rPr>
                  <a:t>Prefix filter </a:t>
                </a:r>
                <a:r>
                  <a:rPr lang="en-US" altLang="ja-JP" b="1" dirty="0" smtClean="0">
                    <a:solidFill>
                      <a:srgbClr val="002060"/>
                    </a:solidFill>
                  </a:rPr>
                  <a:t>[2]</a:t>
                </a:r>
                <a:r>
                  <a:rPr lang="en-US" altLang="ja-JP" sz="2200" b="1" dirty="0" smtClean="0">
                    <a:solidFill>
                      <a:srgbClr val="002060"/>
                    </a:solidFill>
                  </a:rPr>
                  <a:t>:</a:t>
                </a:r>
              </a:p>
              <a:p>
                <a:pPr marL="342900" indent="-342900">
                  <a:lnSpc>
                    <a:spcPts val="3000"/>
                  </a:lnSpc>
                  <a:buFont typeface="Arial" panose="020B0604020202020204" pitchFamily="34" charset="0"/>
                  <a:buChar char="•"/>
                </a:pPr>
                <a:r>
                  <a:rPr lang="en-US" altLang="ja-JP" dirty="0" smtClean="0"/>
                  <a:t>Sets are </a:t>
                </a:r>
                <a:r>
                  <a:rPr lang="en-US" altLang="ja-JP" b="1" dirty="0" smtClean="0"/>
                  <a:t>sorted in a global (e.g., frequency) order</a:t>
                </a:r>
                <a:r>
                  <a:rPr lang="en-US" altLang="ja-JP" dirty="0" smtClean="0"/>
                  <a:t>.</a:t>
                </a:r>
              </a:p>
              <a:p>
                <a:pPr marL="342900" indent="-342900">
                  <a:lnSpc>
                    <a:spcPts val="3000"/>
                  </a:lnSpc>
                  <a:buFont typeface="Arial" panose="020B0604020202020204" pitchFamily="34" charset="0"/>
                  <a:buChar char="•"/>
                </a:pPr>
                <a:r>
                  <a:rPr lang="en-US" altLang="ja-JP" i="1" dirty="0"/>
                  <a:t>If </a:t>
                </a:r>
                <a14:m>
                  <m:oMath xmlns:m="http://schemas.openxmlformats.org/officeDocument/2006/math">
                    <m:r>
                      <m:rPr>
                        <m:sty m:val="p"/>
                      </m:rPr>
                      <a:rPr lang="en-US" altLang="ja-JP" i="0">
                        <a:latin typeface="Cambria Math" panose="02040503050406030204" pitchFamily="18" charset="0"/>
                      </a:rPr>
                      <m:t>Jac</m:t>
                    </m:r>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m:t>
                            </m:r>
                          </m:sup>
                        </m:sSup>
                      </m:e>
                    </m:d>
                    <m:r>
                      <a:rPr lang="en-US" altLang="ja-JP" i="1">
                        <a:latin typeface="Cambria Math" panose="02040503050406030204" pitchFamily="18" charset="0"/>
                      </a:rPr>
                      <m:t>≥</m:t>
                    </m:r>
                    <m:r>
                      <a:rPr lang="en-US" altLang="ja-JP" i="1">
                        <a:latin typeface="Cambria Math" panose="02040503050406030204" pitchFamily="18" charset="0"/>
                      </a:rPr>
                      <m:t>𝜏</m:t>
                    </m:r>
                    <m:r>
                      <a:rPr lang="en-US" altLang="ja-JP" i="1">
                        <a:latin typeface="Cambria Math" panose="02040503050406030204" pitchFamily="18" charset="0"/>
                      </a:rPr>
                      <m:t>,</m:t>
                    </m:r>
                  </m:oMath>
                </a14:m>
                <a:r>
                  <a:rPr lang="en-US" altLang="ja-JP" i="1" dirty="0"/>
                  <a:t> we have </a:t>
                </a:r>
                <a14:m>
                  <m:oMath xmlns:m="http://schemas.openxmlformats.org/officeDocument/2006/math">
                    <m:r>
                      <a:rPr lang="en-US" altLang="ja-JP" b="0" i="1" smtClean="0">
                        <a:latin typeface="Cambria Math" panose="02040503050406030204" pitchFamily="18" charset="0"/>
                      </a:rPr>
                      <m:t>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𝜓</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oMath>
                </a14:m>
                <a:r>
                  <a:rPr lang="en-US" altLang="ja-JP" i="1" dirty="0" smtClean="0"/>
                  <a:t>, where </a:t>
                </a:r>
                <a14:m>
                  <m:oMath xmlns:m="http://schemas.openxmlformats.org/officeDocument/2006/math">
                    <m:r>
                      <a:rPr lang="en-US" altLang="ja-JP" b="0" i="1" smtClean="0">
                        <a:latin typeface="Cambria Math" panose="02040503050406030204" pitchFamily="18" charset="0"/>
                      </a:rPr>
                      <m:t>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oMath>
                </a14:m>
                <a:r>
                  <a:rPr lang="en-US" altLang="ja-JP" i="1" dirty="0" smtClean="0"/>
                  <a:t> is the collection of the first </a:t>
                </a:r>
                <a14:m>
                  <m:oMath xmlns:m="http://schemas.openxmlformats.org/officeDocument/2006/math">
                    <m:d>
                      <m:dPr>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𝜏</m:t>
                                </m:r>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e>
                        </m:d>
                        <m:r>
                          <a:rPr lang="en-US" altLang="ja-JP" b="0" i="1" smtClean="0">
                            <a:latin typeface="Cambria Math" panose="02040503050406030204" pitchFamily="18" charset="0"/>
                          </a:rPr>
                          <m:t>+1</m:t>
                        </m:r>
                      </m:e>
                    </m:d>
                  </m:oMath>
                </a14:m>
                <a:r>
                  <a:rPr lang="en-US" altLang="ja-JP" i="1" dirty="0" smtClean="0"/>
                  <a:t> elements.</a:t>
                </a:r>
                <a:endParaRPr lang="en-US" altLang="ja-JP" i="1"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8361" y="1989531"/>
                <a:ext cx="11395554" cy="1246495"/>
              </a:xfrm>
              <a:prstGeom prst="rect">
                <a:avLst/>
              </a:prstGeom>
              <a:blipFill>
                <a:blip r:embed="rId4"/>
                <a:stretch>
                  <a:fillRect l="-696" t="-1463" b="-34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28247" y="3511416"/>
                <a:ext cx="11395668" cy="2400657"/>
              </a:xfrm>
              <a:prstGeom prst="rect">
                <a:avLst/>
              </a:prstGeom>
              <a:noFill/>
            </p:spPr>
            <p:txBody>
              <a:bodyPr wrap="square" rtlCol="0">
                <a:spAutoFit/>
              </a:bodyPr>
              <a:lstStyle/>
              <a:p>
                <a:pPr>
                  <a:lnSpc>
                    <a:spcPts val="3000"/>
                  </a:lnSpc>
                </a:pPr>
                <a:r>
                  <a:rPr lang="en-US" altLang="ja-JP" sz="2200" b="1" dirty="0" smtClean="0">
                    <a:solidFill>
                      <a:schemeClr val="accent2"/>
                    </a:solidFill>
                  </a:rPr>
                  <a:t>Our solution for “</a:t>
                </a:r>
                <a:r>
                  <a:rPr lang="en-US" altLang="ja-JP" sz="2200" b="1" i="1" dirty="0" smtClean="0">
                    <a:solidFill>
                      <a:schemeClr val="accent2"/>
                    </a:solidFill>
                  </a:rPr>
                  <a:t>worst-case”</a:t>
                </a:r>
                <a:r>
                  <a:rPr lang="en-US" altLang="ja-JP" sz="2200" b="1" dirty="0" smtClean="0">
                    <a:solidFill>
                      <a:schemeClr val="accent2"/>
                    </a:solidFill>
                  </a:rPr>
                  <a:t> similarity computation:</a:t>
                </a:r>
              </a:p>
              <a:p>
                <a:pPr marL="342900" indent="-342900">
                  <a:lnSpc>
                    <a:spcPts val="3000"/>
                  </a:lnSpc>
                  <a:buFont typeface="Arial" panose="020B0604020202020204" pitchFamily="34" charset="0"/>
                  <a:buChar char="•"/>
                </a:pPr>
                <a:r>
                  <a:rPr lang="en-US" altLang="ja-JP" b="1" dirty="0" smtClean="0"/>
                  <a:t>Sets are implemented by hash tables</a:t>
                </a:r>
              </a:p>
              <a:p>
                <a:pPr marL="800100" lvl="1" indent="-342900">
                  <a:lnSpc>
                    <a:spcPts val="3000"/>
                  </a:lnSpc>
                  <a:buFont typeface="Wingdings" panose="05000000000000000000" pitchFamily="2" charset="2"/>
                  <a:buChar char="ü"/>
                </a:pPr>
                <a:r>
                  <a:rPr lang="en-US" altLang="ja-JP" sz="1600" dirty="0" smtClean="0"/>
                  <a:t>An update needs only </a:t>
                </a:r>
                <a14:m>
                  <m:oMath xmlns:m="http://schemas.openxmlformats.org/officeDocument/2006/math">
                    <m:r>
                      <a:rPr lang="en-US" altLang="ja-JP" sz="1600" b="0" i="1" smtClean="0">
                        <a:latin typeface="Cambria Math" panose="02040503050406030204" pitchFamily="18" charset="0"/>
                      </a:rPr>
                      <m:t>𝑂</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m:t>
                        </m:r>
                      </m:e>
                    </m:d>
                  </m:oMath>
                </a14:m>
                <a:r>
                  <a:rPr lang="en-US" altLang="ja-JP" sz="1600" dirty="0" smtClean="0"/>
                  <a:t> (expected) time.</a:t>
                </a:r>
              </a:p>
              <a:p>
                <a:pPr marL="800100" lvl="1" indent="-342900">
                  <a:lnSpc>
                    <a:spcPts val="3000"/>
                  </a:lnSpc>
                  <a:buFont typeface="Wingdings" panose="05000000000000000000" pitchFamily="2" charset="2"/>
                  <a:buChar char="ü"/>
                </a:pPr>
                <a:r>
                  <a:rPr lang="en-US" altLang="ja-JP" sz="1600" dirty="0" smtClean="0"/>
                  <a:t>Similarity computation needs </a:t>
                </a:r>
                <a14:m>
                  <m:oMath xmlns:m="http://schemas.openxmlformats.org/officeDocument/2006/math">
                    <m:r>
                      <a:rPr lang="en-US" altLang="ja-JP" sz="1600" b="0" i="1" smtClean="0">
                        <a:latin typeface="Cambria Math" panose="02040503050406030204" pitchFamily="18" charset="0"/>
                      </a:rPr>
                      <m:t>𝑂</m:t>
                    </m:r>
                    <m:d>
                      <m:dPr>
                        <m:ctrlPr>
                          <a:rPr lang="en-US" altLang="ja-JP" sz="1600" b="0" i="1" smtClean="0">
                            <a:latin typeface="Cambria Math" panose="02040503050406030204" pitchFamily="18" charset="0"/>
                          </a:rPr>
                        </m:ctrlPr>
                      </m:dPr>
                      <m:e>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min</m:t>
                            </m:r>
                          </m:fName>
                          <m:e>
                            <m:d>
                              <m:dPr>
                                <m:ctrlPr>
                                  <a:rPr lang="en-US" altLang="ja-JP" sz="1600" b="0" i="1" smtClean="0">
                                    <a:latin typeface="Cambria Math" panose="02040503050406030204" pitchFamily="18" charset="0"/>
                                  </a:rPr>
                                </m:ctrlPr>
                              </m:dPr>
                              <m:e>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e>
                                </m:d>
                                <m:r>
                                  <a:rPr lang="en-US" altLang="ja-JP" sz="1600" b="0" i="1" smtClean="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m:t>
                                        </m:r>
                                      </m:e>
                                      <m:sup>
                                        <m:r>
                                          <a:rPr lang="en-US" altLang="ja-JP" sz="1600" b="0" i="1" smtClean="0">
                                            <a:latin typeface="Cambria Math" panose="02040503050406030204" pitchFamily="18" charset="0"/>
                                          </a:rPr>
                                          <m:t>′</m:t>
                                        </m:r>
                                      </m:sup>
                                    </m:sSup>
                                  </m:e>
                                </m:d>
                              </m:e>
                            </m:d>
                          </m:e>
                        </m:func>
                      </m:e>
                    </m:d>
                  </m:oMath>
                </a14:m>
                <a:r>
                  <a:rPr lang="en-US" altLang="ja-JP" sz="1600" dirty="0" smtClean="0"/>
                  <a:t> time.</a:t>
                </a:r>
              </a:p>
              <a:p>
                <a:pPr marL="342900" indent="-342900">
                  <a:lnSpc>
                    <a:spcPts val="3000"/>
                  </a:lnSpc>
                  <a:buFont typeface="Arial" panose="020B0604020202020204" pitchFamily="34" charset="0"/>
                  <a:buChar char="•"/>
                </a:pPr>
                <a:r>
                  <a:rPr lang="en-US" altLang="ja-JP" b="1" dirty="0" smtClean="0"/>
                  <a:t>Early termination</a:t>
                </a:r>
              </a:p>
              <a:p>
                <a:pPr marL="800100" lvl="1" indent="-342900">
                  <a:lnSpc>
                    <a:spcPts val="3000"/>
                  </a:lnSpc>
                  <a:buFont typeface="Wingdings" panose="05000000000000000000" pitchFamily="2" charset="2"/>
                  <a:buChar char="ü"/>
                </a:pPr>
                <a:r>
                  <a:rPr lang="en-US" altLang="ja-JP" sz="1600" dirty="0" smtClean="0"/>
                  <a:t>Assume </a:t>
                </a:r>
                <a14:m>
                  <m:oMath xmlns:m="http://schemas.openxmlformats.org/officeDocument/2006/math">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e>
                    </m:d>
                    <m:r>
                      <a:rPr lang="en-US" altLang="ja-JP" sz="1600" b="0" i="1" smtClean="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m:t>
                            </m:r>
                          </m:e>
                          <m:sup>
                            <m:r>
                              <a:rPr lang="en-US" altLang="ja-JP" sz="1600" b="0" i="1" smtClean="0">
                                <a:latin typeface="Cambria Math" panose="02040503050406030204" pitchFamily="18" charset="0"/>
                              </a:rPr>
                              <m:t>′</m:t>
                            </m:r>
                          </m:sup>
                        </m:sSup>
                      </m:e>
                    </m:d>
                  </m:oMath>
                </a14:m>
                <a:r>
                  <a:rPr lang="en-US" altLang="ja-JP" sz="1600" dirty="0" smtClean="0"/>
                  <a:t>, and </a:t>
                </a:r>
                <a14:m>
                  <m:oMath xmlns:m="http://schemas.openxmlformats.org/officeDocument/2006/math">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oMath>
                </a14:m>
                <a:r>
                  <a:rPr lang="en-US" altLang="ja-JP" sz="1600" dirty="0" smtClean="0"/>
                  <a:t> cannot become the </a:t>
                </a:r>
                <a:r>
                  <a:rPr lang="en-US" altLang="ja-JP" sz="1600" i="1" dirty="0" smtClean="0">
                    <a:latin typeface="Times New Roman" panose="02020603050405020304" pitchFamily="18" charset="0"/>
                    <a:cs typeface="Times New Roman" panose="02020603050405020304" pitchFamily="18" charset="0"/>
                  </a:rPr>
                  <a:t>k</a:t>
                </a:r>
                <a:r>
                  <a:rPr lang="en-US" altLang="ja-JP" sz="1600" dirty="0" smtClean="0"/>
                  <a:t>NN of </a:t>
                </a:r>
                <a14:m>
                  <m:oMath xmlns:m="http://schemas.openxmlformats.org/officeDocument/2006/math">
                    <m:r>
                      <a:rPr lang="en-US" altLang="ja-JP" sz="1600" b="0" i="1" smtClean="0">
                        <a:latin typeface="Cambria Math" panose="02040503050406030204" pitchFamily="18" charset="0"/>
                      </a:rPr>
                      <m:t>𝑠</m:t>
                    </m:r>
                  </m:oMath>
                </a14:m>
                <a:r>
                  <a:rPr lang="en-US" altLang="ja-JP" sz="1600" dirty="0" smtClean="0"/>
                  <a:t>, if </a:t>
                </a:r>
                <a14:m>
                  <m:oMath xmlns:m="http://schemas.openxmlformats.org/officeDocument/2006/math">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𝜓</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e>
                        </m:d>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e>
                    </m:d>
                    <m:r>
                      <a:rPr lang="en-US" altLang="ja-JP" sz="1600" b="0" i="1" smtClean="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𝜓</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e>
                        </m:d>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𝜏</m:t>
                        </m:r>
                      </m:num>
                      <m:den>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𝜏</m:t>
                        </m:r>
                      </m:den>
                    </m:f>
                    <m:r>
                      <a:rPr lang="en-US" altLang="ja-JP" sz="1600" b="0" i="1" smtClean="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𝑠</m:t>
                        </m:r>
                      </m:e>
                    </m:d>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m:t>
                    </m:r>
                  </m:oMath>
                </a14:m>
                <a:endParaRPr lang="en-US" altLang="ja-JP" sz="16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247" y="3511416"/>
                <a:ext cx="11395668" cy="2400657"/>
              </a:xfrm>
              <a:prstGeom prst="rect">
                <a:avLst/>
              </a:prstGeom>
              <a:blipFill>
                <a:blip r:embed="rId5"/>
                <a:stretch>
                  <a:fillRect l="-696" t="-10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p:cNvGraphicFramePr>
                <a:graphicFrameLocks noGrp="1"/>
              </p:cNvGraphicFramePr>
              <p:nvPr>
                <p:extLst>
                  <p:ext uri="{D42A27DB-BD31-4B8C-83A1-F6EECF244321}">
                    <p14:modId xmlns:p14="http://schemas.microsoft.com/office/powerpoint/2010/main" val="3487673390"/>
                  </p:ext>
                </p:extLst>
              </p:nvPr>
            </p:nvGraphicFramePr>
            <p:xfrm>
              <a:off x="8271251" y="3700057"/>
              <a:ext cx="3312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gridCol w="368000">
                      <a:extLst>
                        <a:ext uri="{9D8B030D-6E8A-4147-A177-3AD203B41FA5}">
                          <a16:colId xmlns:a16="http://schemas.microsoft.com/office/drawing/2014/main" val="2907199740"/>
                        </a:ext>
                      </a:extLst>
                    </a:gridCol>
                    <a:gridCol w="368000">
                      <a:extLst>
                        <a:ext uri="{9D8B030D-6E8A-4147-A177-3AD203B41FA5}">
                          <a16:colId xmlns:a16="http://schemas.microsoft.com/office/drawing/2014/main" val="3699873941"/>
                        </a:ext>
                      </a:extLst>
                    </a:gridCol>
                    <a:gridCol w="368000">
                      <a:extLst>
                        <a:ext uri="{9D8B030D-6E8A-4147-A177-3AD203B41FA5}">
                          <a16:colId xmlns:a16="http://schemas.microsoft.com/office/drawing/2014/main" val="1891000699"/>
                        </a:ext>
                      </a:extLst>
                    </a:gridCol>
                    <a:gridCol w="368000">
                      <a:extLst>
                        <a:ext uri="{9D8B030D-6E8A-4147-A177-3AD203B41FA5}">
                          <a16:colId xmlns:a16="http://schemas.microsoft.com/office/drawing/2014/main" val="1253790290"/>
                        </a:ext>
                      </a:extLst>
                    </a:gridCol>
                  </a:tblGrid>
                  <a:tr h="324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8</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Choice>
        <mc:Fallback xmlns="">
          <p:graphicFrame>
            <p:nvGraphicFramePr>
              <p:cNvPr id="8" name="表 7"/>
              <p:cNvGraphicFramePr>
                <a:graphicFrameLocks noGrp="1"/>
              </p:cNvGraphicFramePr>
              <p:nvPr>
                <p:extLst>
                  <p:ext uri="{D42A27DB-BD31-4B8C-83A1-F6EECF244321}">
                    <p14:modId xmlns:p14="http://schemas.microsoft.com/office/powerpoint/2010/main" val="3487673390"/>
                  </p:ext>
                </p:extLst>
              </p:nvPr>
            </p:nvGraphicFramePr>
            <p:xfrm>
              <a:off x="8271251" y="3700057"/>
              <a:ext cx="3312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gridCol w="368000">
                      <a:extLst>
                        <a:ext uri="{9D8B030D-6E8A-4147-A177-3AD203B41FA5}">
                          <a16:colId xmlns:a16="http://schemas.microsoft.com/office/drawing/2014/main" val="2907199740"/>
                        </a:ext>
                      </a:extLst>
                    </a:gridCol>
                    <a:gridCol w="368000">
                      <a:extLst>
                        <a:ext uri="{9D8B030D-6E8A-4147-A177-3AD203B41FA5}">
                          <a16:colId xmlns:a16="http://schemas.microsoft.com/office/drawing/2014/main" val="3699873941"/>
                        </a:ext>
                      </a:extLst>
                    </a:gridCol>
                    <a:gridCol w="368000">
                      <a:extLst>
                        <a:ext uri="{9D8B030D-6E8A-4147-A177-3AD203B41FA5}">
                          <a16:colId xmlns:a16="http://schemas.microsoft.com/office/drawing/2014/main" val="1891000699"/>
                        </a:ext>
                      </a:extLst>
                    </a:gridCol>
                    <a:gridCol w="368000">
                      <a:extLst>
                        <a:ext uri="{9D8B030D-6E8A-4147-A177-3AD203B41FA5}">
                          <a16:colId xmlns:a16="http://schemas.microsoft.com/office/drawing/2014/main" val="1253790290"/>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639" t="-6557" r="-796721" b="-2786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3333" t="-6557" r="-710000" b="-27869"/>
                          </a:stretch>
                        </a:blip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795082" t="-6557" r="-3279" b="-27869"/>
                          </a:stretch>
                        </a:blipFill>
                      </a:tcPr>
                    </a:tc>
                    <a:extLst>
                      <a:ext uri="{0D108BD9-81ED-4DB2-BD59-A6C34878D82A}">
                        <a16:rowId xmlns:a16="http://schemas.microsoft.com/office/drawing/2014/main" val="259772989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 8"/>
              <p:cNvGraphicFramePr>
                <a:graphicFrameLocks noGrp="1"/>
              </p:cNvGraphicFramePr>
              <p:nvPr>
                <p:extLst>
                  <p:ext uri="{D42A27DB-BD31-4B8C-83A1-F6EECF244321}">
                    <p14:modId xmlns:p14="http://schemas.microsoft.com/office/powerpoint/2010/main" val="1965289167"/>
                  </p:ext>
                </p:extLst>
              </p:nvPr>
            </p:nvGraphicFramePr>
            <p:xfrm>
              <a:off x="8271251" y="4209739"/>
              <a:ext cx="1840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tblGrid>
                  <a:tr h="324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7</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3</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4</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Choice>
        <mc:Fallback xmlns="">
          <p:graphicFrame>
            <p:nvGraphicFramePr>
              <p:cNvPr id="9" name="表 8"/>
              <p:cNvGraphicFramePr>
                <a:graphicFrameLocks noGrp="1"/>
              </p:cNvGraphicFramePr>
              <p:nvPr>
                <p:extLst>
                  <p:ext uri="{D42A27DB-BD31-4B8C-83A1-F6EECF244321}">
                    <p14:modId xmlns:p14="http://schemas.microsoft.com/office/powerpoint/2010/main" val="1965289167"/>
                  </p:ext>
                </p:extLst>
              </p:nvPr>
            </p:nvGraphicFramePr>
            <p:xfrm>
              <a:off x="8271251" y="4209739"/>
              <a:ext cx="1840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39" t="-1639" r="-400000" b="-327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3333" t="-1639" r="-306667" b="-327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639" r="-201639" b="-327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05000" t="-1639" r="-105000" b="-327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98361" t="-1639" r="-3279" b="-3279"/>
                          </a:stretch>
                        </a:blipFill>
                      </a:tcPr>
                    </a:tc>
                    <a:extLst>
                      <a:ext uri="{0D108BD9-81ED-4DB2-BD59-A6C34878D82A}">
                        <a16:rowId xmlns:a16="http://schemas.microsoft.com/office/drawing/2014/main" val="2597729898"/>
                      </a:ext>
                    </a:extLst>
                  </a:tr>
                </a:tbl>
              </a:graphicData>
            </a:graphic>
          </p:graphicFrame>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7830096" y="3696420"/>
                <a:ext cx="37608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30096" y="3696420"/>
                <a:ext cx="376084" cy="36939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7830096" y="4209739"/>
                <a:ext cx="37608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7830096" y="4209739"/>
                <a:ext cx="376084" cy="369397"/>
              </a:xfrm>
              <a:prstGeom prst="rect">
                <a:avLst/>
              </a:prstGeom>
              <a:blipFill>
                <a:blip r:embed="rId9"/>
                <a:stretch>
                  <a:fillRect/>
                </a:stretch>
              </a:blipFill>
            </p:spPr>
            <p:txBody>
              <a:bodyPr/>
              <a:lstStyle/>
              <a:p>
                <a:r>
                  <a:rPr lang="ja-JP" altLang="en-US">
                    <a:noFill/>
                  </a:rPr>
                  <a:t> </a:t>
                </a:r>
              </a:p>
            </p:txBody>
          </p:sp>
        </mc:Fallback>
      </mc:AlternateContent>
      <p:sp>
        <p:nvSpPr>
          <p:cNvPr id="12" name="右矢印 11"/>
          <p:cNvSpPr/>
          <p:nvPr/>
        </p:nvSpPr>
        <p:spPr>
          <a:xfrm>
            <a:off x="8271251" y="4608548"/>
            <a:ext cx="720000" cy="144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57645" y="6238875"/>
            <a:ext cx="11863754" cy="523220"/>
          </a:xfrm>
          <a:prstGeom prst="rect">
            <a:avLst/>
          </a:prstGeom>
          <a:noFill/>
        </p:spPr>
        <p:txBody>
          <a:bodyPr wrap="square" rtlCol="0">
            <a:spAutoFit/>
          </a:bodyPr>
          <a:lstStyle/>
          <a:p>
            <a:r>
              <a:rPr kumimoji="1" lang="en-US" altLang="ja-JP" sz="1400" dirty="0" smtClean="0"/>
              <a:t>[1] </a:t>
            </a:r>
            <a:r>
              <a:rPr lang="en-US" altLang="ja-JP" sz="1400" dirty="0" smtClean="0"/>
              <a:t>A primitive operator for similarity joins in data cleaning, In </a:t>
            </a:r>
            <a:r>
              <a:rPr lang="en-US" altLang="ja-JP" sz="1400" i="1" dirty="0" smtClean="0"/>
              <a:t>ICDE</a:t>
            </a:r>
            <a:r>
              <a:rPr lang="en-US" altLang="ja-JP" sz="1400" dirty="0" smtClean="0"/>
              <a:t> 2006.</a:t>
            </a:r>
          </a:p>
          <a:p>
            <a:r>
              <a:rPr kumimoji="1" lang="en-US" altLang="ja-JP" sz="1400" dirty="0" smtClean="0"/>
              <a:t>[2] </a:t>
            </a:r>
            <a:r>
              <a:rPr lang="en-US" altLang="ja-JP" sz="1400" dirty="0"/>
              <a:t>Scaling up all pairs similarity search, In </a:t>
            </a:r>
            <a:r>
              <a:rPr lang="en-US" altLang="ja-JP" sz="1400" i="1" dirty="0"/>
              <a:t>WWW</a:t>
            </a:r>
            <a:r>
              <a:rPr lang="en-US" altLang="ja-JP" sz="1400" dirty="0"/>
              <a:t> 2007.</a:t>
            </a:r>
          </a:p>
        </p:txBody>
      </p:sp>
      <mc:AlternateContent xmlns:mc="http://schemas.openxmlformats.org/markup-compatibility/2006" xmlns:a14="http://schemas.microsoft.com/office/drawing/2010/main">
        <mc:Choice Requires="a14">
          <p:graphicFrame>
            <p:nvGraphicFramePr>
              <p:cNvPr id="14" name="表 13"/>
              <p:cNvGraphicFramePr>
                <a:graphicFrameLocks noGrp="1"/>
              </p:cNvGraphicFramePr>
              <p:nvPr>
                <p:extLst>
                  <p:ext uri="{D42A27DB-BD31-4B8C-83A1-F6EECF244321}">
                    <p14:modId xmlns:p14="http://schemas.microsoft.com/office/powerpoint/2010/main" val="2809143070"/>
                  </p:ext>
                </p:extLst>
              </p:nvPr>
            </p:nvGraphicFramePr>
            <p:xfrm>
              <a:off x="7636936" y="1307782"/>
              <a:ext cx="1840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tblGrid>
                  <a:tr h="324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3</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Choice>
        <mc:Fallback xmlns="">
          <p:graphicFrame>
            <p:nvGraphicFramePr>
              <p:cNvPr id="14" name="表 13"/>
              <p:cNvGraphicFramePr>
                <a:graphicFrameLocks noGrp="1"/>
              </p:cNvGraphicFramePr>
              <p:nvPr>
                <p:extLst>
                  <p:ext uri="{D42A27DB-BD31-4B8C-83A1-F6EECF244321}">
                    <p14:modId xmlns:p14="http://schemas.microsoft.com/office/powerpoint/2010/main" val="2809143070"/>
                  </p:ext>
                </p:extLst>
              </p:nvPr>
            </p:nvGraphicFramePr>
            <p:xfrm>
              <a:off x="7636936" y="1307782"/>
              <a:ext cx="1840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gridCol w="368000">
                      <a:extLst>
                        <a:ext uri="{9D8B030D-6E8A-4147-A177-3AD203B41FA5}">
                          <a16:colId xmlns:a16="http://schemas.microsoft.com/office/drawing/2014/main" val="3649058116"/>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639" t="-6557" r="-400000" b="-2786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3333" t="-6557" r="-306667" b="-2786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200000" t="-6557" r="-201639" b="-27869"/>
                          </a:stretch>
                        </a:blip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7195781" y="1304145"/>
                <a:ext cx="37608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195781" y="1304145"/>
                <a:ext cx="37608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p:cNvGraphicFramePr>
                <a:graphicFrameLocks noGrp="1"/>
              </p:cNvGraphicFramePr>
              <p:nvPr>
                <p:extLst>
                  <p:ext uri="{D42A27DB-BD31-4B8C-83A1-F6EECF244321}">
                    <p14:modId xmlns:p14="http://schemas.microsoft.com/office/powerpoint/2010/main" val="1434726423"/>
                  </p:ext>
                </p:extLst>
              </p:nvPr>
            </p:nvGraphicFramePr>
            <p:xfrm>
              <a:off x="10037685" y="1307782"/>
              <a:ext cx="1472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tblGrid>
                  <a:tr h="32400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4</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8</m:t>
                                    </m:r>
                                  </m:sub>
                                </m:sSub>
                              </m:oMath>
                            </m:oMathPara>
                          </a14:m>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Choice>
        <mc:Fallback xmlns="">
          <p:graphicFrame>
            <p:nvGraphicFramePr>
              <p:cNvPr id="16" name="表 15"/>
              <p:cNvGraphicFramePr>
                <a:graphicFrameLocks noGrp="1"/>
              </p:cNvGraphicFramePr>
              <p:nvPr>
                <p:extLst>
                  <p:ext uri="{D42A27DB-BD31-4B8C-83A1-F6EECF244321}">
                    <p14:modId xmlns:p14="http://schemas.microsoft.com/office/powerpoint/2010/main" val="1434726423"/>
                  </p:ext>
                </p:extLst>
              </p:nvPr>
            </p:nvGraphicFramePr>
            <p:xfrm>
              <a:off x="10037685" y="1307782"/>
              <a:ext cx="1472000" cy="365760"/>
            </p:xfrm>
            <a:graphic>
              <a:graphicData uri="http://schemas.openxmlformats.org/drawingml/2006/table">
                <a:tbl>
                  <a:tblPr firstRow="1" bandRow="1">
                    <a:tableStyleId>{2D5ABB26-0587-4C30-8999-92F81FD0307C}</a:tableStyleId>
                  </a:tblPr>
                  <a:tblGrid>
                    <a:gridCol w="368000">
                      <a:extLst>
                        <a:ext uri="{9D8B030D-6E8A-4147-A177-3AD203B41FA5}">
                          <a16:colId xmlns:a16="http://schemas.microsoft.com/office/drawing/2014/main" val="3960610753"/>
                        </a:ext>
                      </a:extLst>
                    </a:gridCol>
                    <a:gridCol w="368000">
                      <a:extLst>
                        <a:ext uri="{9D8B030D-6E8A-4147-A177-3AD203B41FA5}">
                          <a16:colId xmlns:a16="http://schemas.microsoft.com/office/drawing/2014/main" val="2266386404"/>
                        </a:ext>
                      </a:extLst>
                    </a:gridCol>
                    <a:gridCol w="368000">
                      <a:extLst>
                        <a:ext uri="{9D8B030D-6E8A-4147-A177-3AD203B41FA5}">
                          <a16:colId xmlns:a16="http://schemas.microsoft.com/office/drawing/2014/main" val="2834868465"/>
                        </a:ext>
                      </a:extLst>
                    </a:gridCol>
                    <a:gridCol w="368000">
                      <a:extLst>
                        <a:ext uri="{9D8B030D-6E8A-4147-A177-3AD203B41FA5}">
                          <a16:colId xmlns:a16="http://schemas.microsoft.com/office/drawing/2014/main" val="3859725035"/>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639" t="-6557" r="-301639" b="-2786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01639" t="-6557" r="-201639" b="-27869"/>
                          </a:stretch>
                        </a:blip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7729898"/>
                      </a:ext>
                    </a:extLst>
                  </a:tr>
                </a:tbl>
              </a:graphicData>
            </a:graphic>
          </p:graphicFrame>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596530" y="1304145"/>
                <a:ext cx="37608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596530" y="1304145"/>
                <a:ext cx="37608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7308376" y="1741445"/>
                <a:ext cx="4201309" cy="307777"/>
              </a:xfrm>
              <a:prstGeom prst="rect">
                <a:avLst/>
              </a:prstGeom>
              <a:noFill/>
            </p:spPr>
            <p:txBody>
              <a:bodyPr wrap="square" rtlCol="0">
                <a:spAutoFit/>
              </a:bodyPr>
              <a:lstStyle/>
              <a:p>
                <a:r>
                  <a:rPr kumimoji="1" lang="en-US" altLang="ja-JP" sz="1400" dirty="0" smtClean="0"/>
                  <a:t>Prefix filter when intersection size needs to be </a:t>
                </a:r>
                <a14:m>
                  <m:oMath xmlns:m="http://schemas.openxmlformats.org/officeDocument/2006/math">
                    <m:r>
                      <a:rPr kumimoji="1" lang="en-US" altLang="ja-JP" sz="1400" b="0" i="1" smtClean="0">
                        <a:latin typeface="Cambria Math" panose="02040503050406030204" pitchFamily="18" charset="0"/>
                      </a:rPr>
                      <m:t>≥3</m:t>
                    </m:r>
                  </m:oMath>
                </a14:m>
                <a:r>
                  <a:rPr kumimoji="1" lang="en-US" altLang="ja-JP" sz="1400" dirty="0" smtClean="0"/>
                  <a:t>.</a:t>
                </a:r>
                <a:endParaRPr kumimoji="1" lang="ja-JP" altLang="en-US" sz="1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08376" y="1741445"/>
                <a:ext cx="4201309" cy="307777"/>
              </a:xfrm>
              <a:prstGeom prst="rect">
                <a:avLst/>
              </a:prstGeom>
              <a:blipFill>
                <a:blip r:embed="rId14"/>
                <a:stretch>
                  <a:fillRect l="-435" t="-6000" b="-18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16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p:bldP spid="10" grpId="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Summary of </a:t>
            </a:r>
            <a:r>
              <a:rPr lang="en-US" altLang="ja-JP" dirty="0"/>
              <a:t>concrete challenges</a:t>
            </a:r>
            <a:endParaRPr kumimoji="1" lang="ja-JP" altLang="en-US" dirty="0"/>
          </a:p>
        </p:txBody>
      </p:sp>
      <p:sp>
        <p:nvSpPr>
          <p:cNvPr id="4" name="スライド番号プレースホルダー 3"/>
          <p:cNvSpPr>
            <a:spLocks noGrp="1"/>
          </p:cNvSpPr>
          <p:nvPr>
            <p:ph type="sldNum" sz="quarter" idx="12"/>
          </p:nvPr>
        </p:nvSpPr>
        <p:spPr/>
        <p:txBody>
          <a:bodyPr/>
          <a:lstStyle/>
          <a:p>
            <a:fld id="{8A183ADC-8791-4A11-8878-F3588F35E9E9}" type="slidenum">
              <a:rPr kumimoji="1" lang="ja-JP" altLang="en-US" smtClean="0"/>
              <a:pPr/>
              <a:t>8</a:t>
            </a:fld>
            <a:endParaRPr kumimoji="1" lang="ja-JP" altLang="en-US"/>
          </a:p>
        </p:txBody>
      </p:sp>
      <p:sp>
        <p:nvSpPr>
          <p:cNvPr id="5" name="テキスト ボックス 4"/>
          <p:cNvSpPr txBox="1"/>
          <p:nvPr/>
        </p:nvSpPr>
        <p:spPr>
          <a:xfrm>
            <a:off x="1451650" y="2037806"/>
            <a:ext cx="10239605" cy="584775"/>
          </a:xfrm>
          <a:prstGeom prst="rect">
            <a:avLst/>
          </a:prstGeom>
          <a:noFill/>
        </p:spPr>
        <p:txBody>
          <a:bodyPr wrap="square" rtlCol="0">
            <a:spAutoFit/>
          </a:bodyPr>
          <a:lstStyle/>
          <a:p>
            <a:r>
              <a:rPr kumimoji="1" lang="en-US" altLang="ja-JP" sz="3200" dirty="0" smtClean="0"/>
              <a:t>1. Identifying sets whose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may change</a:t>
            </a:r>
            <a:endParaRPr kumimoji="1" lang="ja-JP" altLang="en-US" sz="3200" dirty="0"/>
          </a:p>
        </p:txBody>
      </p:sp>
      <p:sp>
        <p:nvSpPr>
          <p:cNvPr id="6" name="テキスト ボックス 5"/>
          <p:cNvSpPr txBox="1"/>
          <p:nvPr/>
        </p:nvSpPr>
        <p:spPr>
          <a:xfrm>
            <a:off x="1451650" y="2964596"/>
            <a:ext cx="8946383" cy="584775"/>
          </a:xfrm>
          <a:prstGeom prst="rect">
            <a:avLst/>
          </a:prstGeom>
          <a:noFill/>
        </p:spPr>
        <p:txBody>
          <a:bodyPr wrap="square" rtlCol="0">
            <a:spAutoFit/>
          </a:bodyPr>
          <a:lstStyle/>
          <a:p>
            <a:r>
              <a:rPr lang="en-US" altLang="ja-JP" sz="3200" dirty="0"/>
              <a:t>2</a:t>
            </a:r>
            <a:r>
              <a:rPr kumimoji="1" lang="en-US" altLang="ja-JP" sz="3200" dirty="0" smtClean="0"/>
              <a:t>. Quick update of </a:t>
            </a:r>
            <a:r>
              <a:rPr kumimoji="1" lang="en-US" altLang="ja-JP" sz="3200" i="1" dirty="0" smtClean="0">
                <a:latin typeface="Times New Roman" panose="02020603050405020304" pitchFamily="18" charset="0"/>
                <a:cs typeface="Times New Roman" panose="02020603050405020304" pitchFamily="18" charset="0"/>
              </a:rPr>
              <a:t>k</a:t>
            </a:r>
            <a:r>
              <a:rPr kumimoji="1" lang="en-US" altLang="ja-JP" sz="3200" dirty="0" smtClean="0"/>
              <a:t>NN results of the above sets</a:t>
            </a:r>
            <a:endParaRPr kumimoji="1" lang="ja-JP" altLang="en-US" sz="3200" dirty="0"/>
          </a:p>
        </p:txBody>
      </p:sp>
      <p:sp>
        <p:nvSpPr>
          <p:cNvPr id="7" name="テキスト ボックス 6"/>
          <p:cNvSpPr txBox="1"/>
          <p:nvPr/>
        </p:nvSpPr>
        <p:spPr>
          <a:xfrm>
            <a:off x="1451651" y="3891386"/>
            <a:ext cx="9455834" cy="584775"/>
          </a:xfrm>
          <a:prstGeom prst="rect">
            <a:avLst/>
          </a:prstGeom>
          <a:noFill/>
        </p:spPr>
        <p:txBody>
          <a:bodyPr wrap="square" rtlCol="0">
            <a:spAutoFit/>
          </a:bodyPr>
          <a:lstStyle/>
          <a:p>
            <a:r>
              <a:rPr lang="en-US" altLang="ja-JP" sz="3200" dirty="0" smtClean="0"/>
              <a:t>3</a:t>
            </a:r>
            <a:r>
              <a:rPr kumimoji="1" lang="en-US" altLang="ja-JP" sz="3200" dirty="0" smtClean="0"/>
              <a:t>. Quick similarity computation between two sets</a:t>
            </a:r>
            <a:endParaRPr kumimoji="1" lang="ja-JP" altLang="en-US" sz="3200" dirty="0"/>
          </a:p>
        </p:txBody>
      </p:sp>
      <p:sp>
        <p:nvSpPr>
          <p:cNvPr id="8" name="正方形/長方形 7"/>
          <p:cNvSpPr/>
          <p:nvPr/>
        </p:nvSpPr>
        <p:spPr>
          <a:xfrm>
            <a:off x="842553" y="211419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42553" y="304098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2553" y="3967773"/>
            <a:ext cx="432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9304" y="1567628"/>
            <a:ext cx="1038497" cy="369332"/>
          </a:xfrm>
          <a:prstGeom prst="rect">
            <a:avLst/>
          </a:prstGeom>
          <a:noFill/>
        </p:spPr>
        <p:txBody>
          <a:bodyPr wrap="square" rtlCol="0">
            <a:spAutoFit/>
          </a:bodyPr>
          <a:lstStyle/>
          <a:p>
            <a:pPr algn="ctr"/>
            <a:r>
              <a:rPr kumimoji="1" lang="en-US" altLang="ja-JP" dirty="0" smtClean="0"/>
              <a:t>Solve?</a:t>
            </a:r>
            <a:endParaRPr kumimoji="1" lang="ja-JP" altLang="en-US" dirty="0"/>
          </a:p>
        </p:txBody>
      </p:sp>
      <p:pic>
        <p:nvPicPr>
          <p:cNvPr id="1030" name="Picture 6" descr="é¢é£ç»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 y="183871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é¢é£ç»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2553" y="3684161"/>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845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F4F9"/>
        </a:solidFill>
        <a:ln>
          <a:solidFill>
            <a:schemeClr val="accent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3506</TotalTime>
  <Words>3075</Words>
  <Application>Microsoft Office PowerPoint</Application>
  <PresentationFormat>ワイド画面</PresentationFormat>
  <Paragraphs>423</Paragraphs>
  <Slides>25</Slides>
  <Notes>25</Notes>
  <HiddenSlides>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Meiryo UI</vt:lpstr>
      <vt:lpstr>ＭＳ Ｐゴシック</vt:lpstr>
      <vt:lpstr>Arial</vt:lpstr>
      <vt:lpstr>Calibri</vt:lpstr>
      <vt:lpstr>Cambria Math</vt:lpstr>
      <vt:lpstr>Segoe UI</vt:lpstr>
      <vt:lpstr>Times New Roman</vt:lpstr>
      <vt:lpstr>Wingdings</vt:lpstr>
      <vt:lpstr>Office テーマ</vt:lpstr>
      <vt:lpstr>Dynamic Set kNN Self-Join</vt:lpstr>
      <vt:lpstr>Background: Data model</vt:lpstr>
      <vt:lpstr>Background: Set similarity join</vt:lpstr>
      <vt:lpstr>Problem definition</vt:lpstr>
      <vt:lpstr>Contribution</vt:lpstr>
      <vt:lpstr>Summary of concrete challenges</vt:lpstr>
      <vt:lpstr>Fundamental property</vt:lpstr>
      <vt:lpstr>Set similarity computation</vt:lpstr>
      <vt:lpstr>Summary of concrete challenges</vt:lpstr>
      <vt:lpstr>LI-DSN-Join: Local-index (main idea)</vt:lpstr>
      <vt:lpstr>LI-DSN-Join: overview</vt:lpstr>
      <vt:lpstr>LI-DSN-Join: Index update (insertion case)</vt:lpstr>
      <vt:lpstr>LI-DSN-Join: Δ-Scan &amp; IF-Scan</vt:lpstr>
      <vt:lpstr>LI-DSN-Join: Cost model for determining Δ_i^d</vt:lpstr>
      <vt:lpstr>LI-DSN-Join: Determining an optimal α</vt:lpstr>
      <vt:lpstr>Summary of concrete challenges</vt:lpstr>
      <vt:lpstr>Experiment: Setting</vt:lpstr>
      <vt:lpstr>Experiment: Index update time  </vt:lpstr>
      <vt:lpstr>Experiment: Comparison with existing techniques (Update time)</vt:lpstr>
      <vt:lpstr>Experiment: Comparison with existing techniques (Memory)</vt:lpstr>
      <vt:lpstr>Experiment: Impact of k</vt:lpstr>
      <vt:lpstr>Conclusion</vt:lpstr>
      <vt:lpstr>LI-DSN-Join: Analysis (see paper for detail)</vt:lpstr>
      <vt:lpstr>Experiment: Cost model evaluation</vt:lpstr>
      <vt:lpstr>Experiment: Impact of deletion rate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Amagata Daichi</cp:lastModifiedBy>
  <cp:revision>449</cp:revision>
  <cp:lastPrinted>2019-03-27T05:31:15Z</cp:lastPrinted>
  <dcterms:created xsi:type="dcterms:W3CDTF">2013-10-10T08:45:41Z</dcterms:created>
  <dcterms:modified xsi:type="dcterms:W3CDTF">2019-04-02T04:36:21Z</dcterms:modified>
</cp:coreProperties>
</file>