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s"/>
              <a:t>Changed &lt;&lt;extends&gt;&gt; to &lt;&lt;includes&gt;&gt;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s"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438225" y="924775"/>
            <a:ext cx="5189400" cy="1109700"/>
          </a:xfrm>
          <a:prstGeom prst="rect">
            <a:avLst/>
          </a:prstGeom>
        </p:spPr>
        <p:txBody>
          <a:bodyPr anchorCtr="0" anchor="b" bIns="91425" lIns="91425" rIns="91425" wrap="square" tIns="91425">
            <a:noAutofit/>
          </a:bodyPr>
          <a:lstStyle/>
          <a:p>
            <a:pPr lvl="0" rtl="0">
              <a:spcBef>
                <a:spcPts val="0"/>
              </a:spcBef>
              <a:buNone/>
            </a:pPr>
            <a:r>
              <a:rPr b="1" i="1" lang="es">
                <a:latin typeface="Cambria"/>
                <a:ea typeface="Cambria"/>
                <a:cs typeface="Cambria"/>
                <a:sym typeface="Cambria"/>
              </a:rPr>
              <a:t>The Jungle Game</a:t>
            </a:r>
          </a:p>
        </p:txBody>
      </p:sp>
      <p:sp>
        <p:nvSpPr>
          <p:cNvPr id="55" name="Shape 55"/>
          <p:cNvSpPr txBox="1"/>
          <p:nvPr>
            <p:ph idx="1" type="subTitle"/>
          </p:nvPr>
        </p:nvSpPr>
        <p:spPr>
          <a:xfrm>
            <a:off x="2091225" y="2485525"/>
            <a:ext cx="2529600" cy="465600"/>
          </a:xfrm>
          <a:prstGeom prst="rect">
            <a:avLst/>
          </a:prstGeom>
        </p:spPr>
        <p:txBody>
          <a:bodyPr anchorCtr="0" anchor="t" bIns="91425" lIns="91425" rIns="91425" wrap="square" tIns="91425">
            <a:noAutofit/>
          </a:bodyPr>
          <a:lstStyle/>
          <a:p>
            <a:pPr lvl="0" rtl="0">
              <a:spcBef>
                <a:spcPts val="0"/>
              </a:spcBef>
              <a:buNone/>
            </a:pPr>
            <a:r>
              <a:rPr b="1" lang="es" sz="1800">
                <a:latin typeface="Cambria"/>
                <a:ea typeface="Cambria"/>
                <a:cs typeface="Cambria"/>
                <a:sym typeface="Cambria"/>
              </a:rPr>
              <a:t>Chesshire Coders</a:t>
            </a:r>
          </a:p>
        </p:txBody>
      </p:sp>
      <p:pic>
        <p:nvPicPr>
          <p:cNvPr descr="th_tiger-art-decor-mountain-tiger-tiger-hand-painting-original-bkLbwV.jpg" id="56" name="Shape 56"/>
          <p:cNvPicPr preferRelativeResize="0"/>
          <p:nvPr/>
        </p:nvPicPr>
        <p:blipFill>
          <a:blip r:embed="rId3">
            <a:alphaModFix/>
          </a:blip>
          <a:stretch>
            <a:fillRect/>
          </a:stretch>
        </p:blipFill>
        <p:spPr>
          <a:xfrm>
            <a:off x="6430549" y="0"/>
            <a:ext cx="2713453" cy="5143500"/>
          </a:xfrm>
          <a:prstGeom prst="rect">
            <a:avLst/>
          </a:prstGeom>
          <a:noFill/>
          <a:ln>
            <a:noFill/>
          </a:ln>
        </p:spPr>
      </p:pic>
      <p:sp>
        <p:nvSpPr>
          <p:cNvPr id="57" name="Shape 57"/>
          <p:cNvSpPr txBox="1"/>
          <p:nvPr/>
        </p:nvSpPr>
        <p:spPr>
          <a:xfrm>
            <a:off x="0" y="4891075"/>
            <a:ext cx="6430500" cy="252300"/>
          </a:xfrm>
          <a:prstGeom prst="rect">
            <a:avLst/>
          </a:prstGeom>
          <a:noFill/>
          <a:ln>
            <a:noFill/>
          </a:ln>
        </p:spPr>
        <p:txBody>
          <a:bodyPr anchorCtr="0" anchor="t" bIns="91425" lIns="91425" rIns="91425" wrap="square" tIns="91425">
            <a:noAutofit/>
          </a:bodyPr>
          <a:lstStyle/>
          <a:p>
            <a:pPr lvl="0" rtl="0">
              <a:spcBef>
                <a:spcPts val="0"/>
              </a:spcBef>
              <a:buNone/>
            </a:pPr>
            <a:r>
              <a:rPr lang="es" sz="800"/>
              <a:t>Image from: http://www.tattoodaze.com/tattoo-images/79/th_tiger-art-decor-mountain-tiger-tiger-hand-painting-original-bkLbwV.jpg</a:t>
            </a:r>
          </a:p>
        </p:txBody>
      </p:sp>
      <p:sp>
        <p:nvSpPr>
          <p:cNvPr id="58" name="Shape 58"/>
          <p:cNvSpPr txBox="1"/>
          <p:nvPr/>
        </p:nvSpPr>
        <p:spPr>
          <a:xfrm>
            <a:off x="2989775" y="2868600"/>
            <a:ext cx="3000000" cy="1540800"/>
          </a:xfrm>
          <a:prstGeom prst="rect">
            <a:avLst/>
          </a:prstGeom>
          <a:noFill/>
          <a:ln>
            <a:noFill/>
          </a:ln>
        </p:spPr>
        <p:txBody>
          <a:bodyPr anchorCtr="0" anchor="ctr" bIns="91425" lIns="91425" rIns="91425" wrap="square" tIns="91425">
            <a:noAutofit/>
          </a:bodyPr>
          <a:lstStyle/>
          <a:p>
            <a:pPr indent="-342900" lvl="0" marL="457200" rtl="0">
              <a:lnSpc>
                <a:spcPct val="100000"/>
              </a:lnSpc>
              <a:spcBef>
                <a:spcPts val="0"/>
              </a:spcBef>
              <a:spcAft>
                <a:spcPts val="0"/>
              </a:spcAft>
              <a:buClr>
                <a:schemeClr val="dk2"/>
              </a:buClr>
              <a:buSzPct val="100000"/>
              <a:buFont typeface="Cambria"/>
              <a:buChar char="➢"/>
            </a:pPr>
            <a:r>
              <a:rPr lang="es" sz="1800">
                <a:solidFill>
                  <a:schemeClr val="dk2"/>
                </a:solidFill>
                <a:latin typeface="Cambria"/>
                <a:ea typeface="Cambria"/>
                <a:cs typeface="Cambria"/>
                <a:sym typeface="Cambria"/>
              </a:rPr>
              <a:t>Angélica</a:t>
            </a:r>
            <a:r>
              <a:rPr lang="es" sz="1800">
                <a:solidFill>
                  <a:schemeClr val="dk2"/>
                </a:solidFill>
                <a:latin typeface="Cambria"/>
                <a:ea typeface="Cambria"/>
                <a:cs typeface="Cambria"/>
                <a:sym typeface="Cambria"/>
              </a:rPr>
              <a:t> Fallas</a:t>
            </a:r>
          </a:p>
          <a:p>
            <a:pPr indent="-342900" lvl="0" marL="457200" rtl="0">
              <a:lnSpc>
                <a:spcPct val="100000"/>
              </a:lnSpc>
              <a:spcBef>
                <a:spcPts val="0"/>
              </a:spcBef>
              <a:spcAft>
                <a:spcPts val="0"/>
              </a:spcAft>
              <a:buClr>
                <a:schemeClr val="dk2"/>
              </a:buClr>
              <a:buSzPct val="100000"/>
              <a:buFont typeface="Cambria"/>
              <a:buChar char="➢"/>
            </a:pPr>
            <a:r>
              <a:rPr lang="es" sz="1800">
                <a:solidFill>
                  <a:schemeClr val="dk2"/>
                </a:solidFill>
                <a:latin typeface="Cambria"/>
                <a:ea typeface="Cambria"/>
                <a:cs typeface="Cambria"/>
                <a:sym typeface="Cambria"/>
              </a:rPr>
              <a:t>Taner King</a:t>
            </a:r>
          </a:p>
          <a:p>
            <a:pPr indent="-342900" lvl="0" marL="457200" rtl="0">
              <a:lnSpc>
                <a:spcPct val="100000"/>
              </a:lnSpc>
              <a:spcBef>
                <a:spcPts val="0"/>
              </a:spcBef>
              <a:spcAft>
                <a:spcPts val="0"/>
              </a:spcAft>
              <a:buClr>
                <a:schemeClr val="dk2"/>
              </a:buClr>
              <a:buSzPct val="100000"/>
              <a:buFont typeface="Cambria"/>
              <a:buChar char="➢"/>
            </a:pPr>
            <a:r>
              <a:rPr lang="es" sz="1800">
                <a:solidFill>
                  <a:schemeClr val="dk2"/>
                </a:solidFill>
                <a:latin typeface="Cambria"/>
                <a:ea typeface="Cambria"/>
                <a:cs typeface="Cambria"/>
                <a:sym typeface="Cambria"/>
              </a:rPr>
              <a:t>Adam Gundem</a:t>
            </a:r>
          </a:p>
          <a:p>
            <a:pPr indent="-342900" lvl="0" marL="457200" rtl="0">
              <a:lnSpc>
                <a:spcPct val="100000"/>
              </a:lnSpc>
              <a:spcBef>
                <a:spcPts val="0"/>
              </a:spcBef>
              <a:spcAft>
                <a:spcPts val="0"/>
              </a:spcAft>
              <a:buClr>
                <a:schemeClr val="dk2"/>
              </a:buClr>
              <a:buSzPct val="100000"/>
              <a:buFont typeface="Cambria"/>
              <a:buChar char="➢"/>
            </a:pPr>
            <a:r>
              <a:rPr lang="es" sz="1800">
                <a:solidFill>
                  <a:schemeClr val="dk2"/>
                </a:solidFill>
                <a:latin typeface="Cambria"/>
                <a:ea typeface="Cambria"/>
                <a:cs typeface="Cambria"/>
                <a:sym typeface="Cambria"/>
              </a:rPr>
              <a:t>Alexander </a:t>
            </a:r>
            <a:r>
              <a:rPr lang="es" sz="1800">
                <a:solidFill>
                  <a:schemeClr val="dk2"/>
                </a:solidFill>
                <a:latin typeface="Cambria"/>
                <a:ea typeface="Cambria"/>
                <a:cs typeface="Cambria"/>
                <a:sym typeface="Cambria"/>
              </a:rPr>
              <a:t>Hennings</a:t>
            </a:r>
          </a:p>
          <a:p>
            <a:pPr indent="-342900" lvl="0" marL="457200" rtl="0">
              <a:lnSpc>
                <a:spcPct val="100000"/>
              </a:lnSpc>
              <a:spcBef>
                <a:spcPts val="0"/>
              </a:spcBef>
              <a:spcAft>
                <a:spcPts val="0"/>
              </a:spcAft>
              <a:buClr>
                <a:schemeClr val="dk2"/>
              </a:buClr>
              <a:buSzPct val="100000"/>
              <a:buFont typeface="Cambria"/>
              <a:buChar char="➢"/>
            </a:pPr>
            <a:r>
              <a:rPr lang="es" sz="1800">
                <a:solidFill>
                  <a:schemeClr val="dk2"/>
                </a:solidFill>
                <a:latin typeface="Cambria"/>
                <a:ea typeface="Cambria"/>
                <a:cs typeface="Cambria"/>
                <a:sym typeface="Cambria"/>
              </a:rPr>
              <a:t>Cameron Ackerman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Clr>
                <a:schemeClr val="dk1"/>
              </a:buClr>
              <a:buSzPct val="39285"/>
              <a:buFont typeface="Arial"/>
              <a:buNone/>
            </a:pPr>
            <a:r>
              <a:rPr b="1" i="1" lang="es">
                <a:latin typeface="Cambria"/>
                <a:ea typeface="Cambria"/>
                <a:cs typeface="Cambria"/>
                <a:sym typeface="Cambria"/>
              </a:rPr>
              <a:t>Use Cases - Updates - Continued</a:t>
            </a:r>
          </a:p>
        </p:txBody>
      </p:sp>
      <p:sp>
        <p:nvSpPr>
          <p:cNvPr id="112" name="Shape 11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spcAft>
                <a:spcPts val="0"/>
              </a:spcAft>
              <a:buFont typeface="Cambria"/>
              <a:buChar char="➢"/>
            </a:pPr>
            <a:r>
              <a:rPr b="1" lang="es">
                <a:latin typeface="Cambria"/>
                <a:ea typeface="Cambria"/>
                <a:cs typeface="Cambria"/>
                <a:sym typeface="Cambria"/>
              </a:rPr>
              <a:t>Move Game Piece</a:t>
            </a:r>
            <a:r>
              <a:rPr lang="es">
                <a:latin typeface="Cambria"/>
                <a:ea typeface="Cambria"/>
                <a:cs typeface="Cambria"/>
                <a:sym typeface="Cambria"/>
              </a:rPr>
              <a:t> now alerts the opposing player it is their turn</a:t>
            </a:r>
          </a:p>
          <a:p>
            <a:pPr indent="-228600" lvl="0" marL="457200" rtl="0">
              <a:spcBef>
                <a:spcPts val="0"/>
              </a:spcBef>
              <a:spcAft>
                <a:spcPts val="0"/>
              </a:spcAft>
              <a:buFont typeface="Cambria"/>
              <a:buChar char="➢"/>
            </a:pPr>
            <a:r>
              <a:rPr lang="es">
                <a:latin typeface="Cambria"/>
                <a:ea typeface="Cambria"/>
                <a:cs typeface="Cambria"/>
                <a:sym typeface="Cambria"/>
              </a:rPr>
              <a:t>Added </a:t>
            </a:r>
            <a:r>
              <a:rPr b="1" lang="es">
                <a:latin typeface="Cambria"/>
                <a:ea typeface="Cambria"/>
                <a:cs typeface="Cambria"/>
                <a:sym typeface="Cambria"/>
              </a:rPr>
              <a:t>Failure </a:t>
            </a:r>
            <a:r>
              <a:rPr lang="es">
                <a:latin typeface="Cambria"/>
                <a:ea typeface="Cambria"/>
                <a:cs typeface="Cambria"/>
                <a:sym typeface="Cambria"/>
              </a:rPr>
              <a:t>conditions</a:t>
            </a:r>
          </a:p>
          <a:p>
            <a:pPr indent="-228600" lvl="0" marL="457200" rtl="0">
              <a:spcBef>
                <a:spcPts val="0"/>
              </a:spcBef>
              <a:spcAft>
                <a:spcPts val="0"/>
              </a:spcAft>
              <a:buFont typeface="Cambria"/>
              <a:buChar char="➢"/>
            </a:pPr>
            <a:r>
              <a:rPr lang="es">
                <a:latin typeface="Cambria"/>
                <a:ea typeface="Cambria"/>
                <a:cs typeface="Cambria"/>
                <a:sym typeface="Cambria"/>
              </a:rPr>
              <a:t>Add notifications for users based on conditions</a:t>
            </a:r>
          </a:p>
          <a:p>
            <a:pPr indent="-228600" lvl="0" marL="457200" rtl="0">
              <a:spcBef>
                <a:spcPts val="0"/>
              </a:spcBef>
              <a:spcAft>
                <a:spcPts val="0"/>
              </a:spcAft>
              <a:buFont typeface="Cambria"/>
              <a:buChar char="➢"/>
            </a:pPr>
            <a:r>
              <a:rPr lang="es">
                <a:latin typeface="Cambria"/>
                <a:ea typeface="Cambria"/>
                <a:cs typeface="Cambria"/>
                <a:sym typeface="Cambria"/>
              </a:rPr>
              <a:t>Game starts as soon as the second player accepts the invitation and is added to the game.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62" name="Shape 62"/>
        <p:cNvGrpSpPr/>
        <p:nvPr/>
      </p:nvGrpSpPr>
      <p:grpSpPr>
        <a:xfrm>
          <a:off x="0" y="0"/>
          <a:ext cx="0" cy="0"/>
          <a:chOff x="0" y="0"/>
          <a:chExt cx="0" cy="0"/>
        </a:xfrm>
      </p:grpSpPr>
      <p:sp>
        <p:nvSpPr>
          <p:cNvPr id="63" name="Shape 6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lgn="l">
              <a:spcBef>
                <a:spcPts val="0"/>
              </a:spcBef>
              <a:buNone/>
            </a:pPr>
            <a:r>
              <a:rPr b="1" i="1" lang="es">
                <a:latin typeface="Cambria"/>
                <a:ea typeface="Cambria"/>
                <a:cs typeface="Cambria"/>
                <a:sym typeface="Cambria"/>
              </a:rPr>
              <a:t>Domain Model </a:t>
            </a:r>
          </a:p>
        </p:txBody>
      </p:sp>
      <p:pic>
        <p:nvPicPr>
          <p:cNvPr descr="Domain Model - Domain Model (1).png" id="64" name="Shape 64"/>
          <p:cNvPicPr preferRelativeResize="0"/>
          <p:nvPr/>
        </p:nvPicPr>
        <p:blipFill>
          <a:blip r:embed="rId3">
            <a:alphaModFix/>
          </a:blip>
          <a:stretch>
            <a:fillRect/>
          </a:stretch>
        </p:blipFill>
        <p:spPr>
          <a:xfrm>
            <a:off x="2317300" y="445025"/>
            <a:ext cx="6453452" cy="4520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lgn="ctr">
              <a:spcBef>
                <a:spcPts val="0"/>
              </a:spcBef>
              <a:buNone/>
            </a:pPr>
            <a:r>
              <a:rPr b="1" i="1" lang="es">
                <a:latin typeface="Cambria"/>
                <a:ea typeface="Cambria"/>
                <a:cs typeface="Cambria"/>
                <a:sym typeface="Cambria"/>
              </a:rPr>
              <a:t>Domain Model - Glossary </a:t>
            </a:r>
          </a:p>
        </p:txBody>
      </p:sp>
      <p:sp>
        <p:nvSpPr>
          <p:cNvPr id="70" name="Shape 70"/>
          <p:cNvSpPr txBox="1"/>
          <p:nvPr>
            <p:ph idx="1" type="body"/>
          </p:nvPr>
        </p:nvSpPr>
        <p:spPr>
          <a:xfrm>
            <a:off x="311700" y="1152475"/>
            <a:ext cx="8520600" cy="3567900"/>
          </a:xfrm>
          <a:prstGeom prst="rect">
            <a:avLst/>
          </a:prstGeom>
        </p:spPr>
        <p:txBody>
          <a:bodyPr anchorCtr="0" anchor="t" bIns="91425" lIns="91425" rIns="91425" wrap="square" tIns="91425">
            <a:noAutofit/>
          </a:bodyPr>
          <a:lstStyle/>
          <a:p>
            <a:pPr indent="457200" lvl="0" rtl="0">
              <a:lnSpc>
                <a:spcPct val="100000"/>
              </a:lnSpc>
              <a:spcBef>
                <a:spcPts val="0"/>
              </a:spcBef>
              <a:spcAft>
                <a:spcPts val="1000"/>
              </a:spcAft>
              <a:buNone/>
            </a:pPr>
            <a:r>
              <a:rPr b="1" lang="es" sz="1400">
                <a:latin typeface="Cambria"/>
                <a:ea typeface="Cambria"/>
                <a:cs typeface="Cambria"/>
                <a:sym typeface="Cambria"/>
              </a:rPr>
              <a:t>Player: </a:t>
            </a:r>
            <a:r>
              <a:rPr lang="es" sz="1400">
                <a:latin typeface="Cambria"/>
                <a:ea typeface="Cambria"/>
                <a:cs typeface="Cambria"/>
                <a:sym typeface="Cambria"/>
              </a:rPr>
              <a:t>An extension of a registered user. They may make moves, capture pieces, and perform other actions that the registered user entity cannot. Each player may control up to eight game pieces. Each player also has a color indicating which team they are on.</a:t>
            </a:r>
          </a:p>
          <a:p>
            <a:pPr indent="457200" lvl="0" rtl="0">
              <a:lnSpc>
                <a:spcPct val="100000"/>
              </a:lnSpc>
              <a:spcBef>
                <a:spcPts val="0"/>
              </a:spcBef>
              <a:spcAft>
                <a:spcPts val="1000"/>
              </a:spcAft>
              <a:buNone/>
            </a:pPr>
            <a:r>
              <a:rPr b="1" lang="es" sz="1400">
                <a:latin typeface="Cambria"/>
                <a:ea typeface="Cambria"/>
                <a:cs typeface="Cambria"/>
                <a:sym typeface="Cambria"/>
              </a:rPr>
              <a:t>Game:</a:t>
            </a:r>
            <a:r>
              <a:rPr lang="es" sz="1400">
                <a:latin typeface="Cambria"/>
                <a:ea typeface="Cambria"/>
                <a:cs typeface="Cambria"/>
                <a:sym typeface="Cambria"/>
              </a:rPr>
              <a:t> An instance of a game of Jungle. Each game has two players, a game board, sixteen pieces,  start/end times, and a status (ongoing, completed, abandoned, etc.)</a:t>
            </a:r>
          </a:p>
          <a:p>
            <a:pPr indent="457200" lvl="0" rtl="0">
              <a:lnSpc>
                <a:spcPct val="100000"/>
              </a:lnSpc>
              <a:spcBef>
                <a:spcPts val="0"/>
              </a:spcBef>
              <a:spcAft>
                <a:spcPts val="1000"/>
              </a:spcAft>
              <a:buNone/>
            </a:pPr>
            <a:r>
              <a:rPr b="1" lang="es" sz="1400">
                <a:latin typeface="Cambria"/>
                <a:ea typeface="Cambria"/>
                <a:cs typeface="Cambria"/>
                <a:sym typeface="Cambria"/>
              </a:rPr>
              <a:t>GameBoard: </a:t>
            </a:r>
            <a:r>
              <a:rPr lang="es" sz="1400">
                <a:latin typeface="Cambria"/>
                <a:ea typeface="Cambria"/>
                <a:cs typeface="Cambria"/>
                <a:sym typeface="Cambria"/>
              </a:rPr>
              <a:t>A representation of the Jungle board that contains the current state of a game. The game board contains the different squares of Jungle, and any uncaptured Jungle pieces.</a:t>
            </a:r>
          </a:p>
          <a:p>
            <a:pPr indent="457200" lvl="0" rtl="0">
              <a:lnSpc>
                <a:spcPct val="100000"/>
              </a:lnSpc>
              <a:spcBef>
                <a:spcPts val="0"/>
              </a:spcBef>
              <a:spcAft>
                <a:spcPts val="1000"/>
              </a:spcAft>
              <a:buNone/>
            </a:pPr>
            <a:r>
              <a:rPr b="1" lang="es" sz="1400">
                <a:latin typeface="Cambria"/>
                <a:ea typeface="Cambria"/>
                <a:cs typeface="Cambria"/>
                <a:sym typeface="Cambria"/>
              </a:rPr>
              <a:t>BoardSquare: </a:t>
            </a:r>
            <a:r>
              <a:rPr lang="es" sz="1400">
                <a:latin typeface="Cambria"/>
                <a:ea typeface="Cambria"/>
                <a:cs typeface="Cambria"/>
                <a:sym typeface="Cambria"/>
              </a:rPr>
              <a:t>A representation of a single square on the Jungle board. A square can be one of four types: normal (no specialization), den, river, and trap.</a:t>
            </a:r>
          </a:p>
          <a:p>
            <a:pPr indent="457200" lvl="0" rtl="0">
              <a:lnSpc>
                <a:spcPct val="100000"/>
              </a:lnSpc>
              <a:spcBef>
                <a:spcPts val="0"/>
              </a:spcBef>
              <a:spcAft>
                <a:spcPts val="1000"/>
              </a:spcAft>
              <a:buNone/>
            </a:pPr>
            <a:r>
              <a:rPr b="1" lang="es" sz="1400">
                <a:latin typeface="Cambria"/>
                <a:ea typeface="Cambria"/>
                <a:cs typeface="Cambria"/>
                <a:sym typeface="Cambria"/>
              </a:rPr>
              <a:t>UserProfile: </a:t>
            </a:r>
            <a:r>
              <a:rPr lang="es" sz="1400">
                <a:latin typeface="Cambria"/>
                <a:ea typeface="Cambria"/>
                <a:cs typeface="Cambria"/>
                <a:sym typeface="Cambria"/>
              </a:rPr>
              <a:t>The user profile is the collection of information for a single registered user that is visible to all other registered users.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lgn="ctr">
              <a:spcBef>
                <a:spcPts val="0"/>
              </a:spcBef>
              <a:buNone/>
            </a:pPr>
            <a:r>
              <a:rPr b="1" i="1" lang="es">
                <a:latin typeface="Cambria"/>
                <a:ea typeface="Cambria"/>
                <a:cs typeface="Cambria"/>
                <a:sym typeface="Cambria"/>
              </a:rPr>
              <a:t>Domain Model - Glossary - Continued </a:t>
            </a:r>
          </a:p>
        </p:txBody>
      </p:sp>
      <p:sp>
        <p:nvSpPr>
          <p:cNvPr id="76" name="Shape 76"/>
          <p:cNvSpPr txBox="1"/>
          <p:nvPr>
            <p:ph idx="1" type="body"/>
          </p:nvPr>
        </p:nvSpPr>
        <p:spPr>
          <a:xfrm>
            <a:off x="311700" y="1152475"/>
            <a:ext cx="8520600" cy="3567900"/>
          </a:xfrm>
          <a:prstGeom prst="rect">
            <a:avLst/>
          </a:prstGeom>
        </p:spPr>
        <p:txBody>
          <a:bodyPr anchorCtr="0" anchor="t" bIns="91425" lIns="91425" rIns="91425" wrap="square" tIns="91425">
            <a:noAutofit/>
          </a:bodyPr>
          <a:lstStyle/>
          <a:p>
            <a:pPr indent="457200" lvl="0" rtl="0">
              <a:lnSpc>
                <a:spcPct val="100000"/>
              </a:lnSpc>
              <a:spcBef>
                <a:spcPts val="0"/>
              </a:spcBef>
              <a:spcAft>
                <a:spcPts val="1000"/>
              </a:spcAft>
              <a:buNone/>
            </a:pPr>
            <a:r>
              <a:rPr b="1" lang="es" sz="1400">
                <a:latin typeface="Cambria"/>
                <a:ea typeface="Cambria"/>
                <a:cs typeface="Cambria"/>
                <a:sym typeface="Cambria"/>
              </a:rPr>
              <a:t>GamePiece: </a:t>
            </a:r>
            <a:r>
              <a:rPr lang="es" sz="1400">
                <a:latin typeface="Cambria"/>
                <a:ea typeface="Cambria"/>
                <a:cs typeface="Cambria"/>
                <a:sym typeface="Cambria"/>
              </a:rPr>
              <a:t>A representation of a single Jungle piece. It is required that a game piece must be one of its eight different specialization types (i.e. if GamePiece were a Java class, it would be abstract). And there may be no more than one of each piece type per player.</a:t>
            </a:r>
          </a:p>
          <a:p>
            <a:pPr indent="457200" lvl="0" rtl="0">
              <a:lnSpc>
                <a:spcPct val="100000"/>
              </a:lnSpc>
              <a:spcBef>
                <a:spcPts val="0"/>
              </a:spcBef>
              <a:spcAft>
                <a:spcPts val="1000"/>
              </a:spcAft>
              <a:buNone/>
            </a:pPr>
            <a:r>
              <a:rPr b="1" lang="es" sz="1400">
                <a:latin typeface="Cambria"/>
                <a:ea typeface="Cambria"/>
                <a:cs typeface="Cambria"/>
                <a:sym typeface="Cambria"/>
              </a:rPr>
              <a:t>GameHistory: </a:t>
            </a:r>
            <a:r>
              <a:rPr lang="es" sz="1400">
                <a:latin typeface="Cambria"/>
                <a:ea typeface="Cambria"/>
                <a:cs typeface="Cambria"/>
                <a:sym typeface="Cambria"/>
              </a:rPr>
              <a:t>The game history is shown on each registered user’s profiles. It includes a brief synopsis of each game played by that user.</a:t>
            </a:r>
          </a:p>
          <a:p>
            <a:pPr indent="457200" lvl="0" rtl="0">
              <a:lnSpc>
                <a:spcPct val="100000"/>
              </a:lnSpc>
              <a:spcBef>
                <a:spcPts val="0"/>
              </a:spcBef>
              <a:spcAft>
                <a:spcPts val="1000"/>
              </a:spcAft>
              <a:buNone/>
            </a:pPr>
            <a:r>
              <a:rPr b="1" lang="es" sz="1400">
                <a:latin typeface="Cambria"/>
                <a:ea typeface="Cambria"/>
                <a:cs typeface="Cambria"/>
                <a:sym typeface="Cambria"/>
              </a:rPr>
              <a:t>GameRecord: </a:t>
            </a:r>
            <a:r>
              <a:rPr lang="es" sz="1400">
                <a:latin typeface="Cambria"/>
                <a:ea typeface="Cambria"/>
                <a:cs typeface="Cambria"/>
                <a:sym typeface="Cambria"/>
              </a:rPr>
              <a:t>A game record is the outcome of a single game of jungle.</a:t>
            </a:r>
          </a:p>
          <a:p>
            <a:pPr indent="457200" lvl="0" rtl="0">
              <a:lnSpc>
                <a:spcPct val="100000"/>
              </a:lnSpc>
              <a:spcBef>
                <a:spcPts val="0"/>
              </a:spcBef>
              <a:spcAft>
                <a:spcPts val="1000"/>
              </a:spcAft>
              <a:buNone/>
            </a:pPr>
            <a:r>
              <a:rPr b="1" lang="es" sz="1400">
                <a:latin typeface="Cambria"/>
                <a:ea typeface="Cambria"/>
                <a:cs typeface="Cambria"/>
                <a:sym typeface="Cambria"/>
              </a:rPr>
              <a:t>Invitation: </a:t>
            </a:r>
            <a:r>
              <a:rPr lang="es" sz="1400">
                <a:latin typeface="Cambria"/>
                <a:ea typeface="Cambria"/>
                <a:cs typeface="Cambria"/>
                <a:sym typeface="Cambria"/>
              </a:rPr>
              <a:t>An invitation is a request for another registered user to play a game with the sending user. Each invitation has one sender and one receiver.</a:t>
            </a:r>
          </a:p>
          <a:p>
            <a:pPr indent="457200" lvl="0" rtl="0">
              <a:lnSpc>
                <a:spcPct val="100000"/>
              </a:lnSpc>
              <a:spcBef>
                <a:spcPts val="0"/>
              </a:spcBef>
              <a:spcAft>
                <a:spcPts val="1000"/>
              </a:spcAft>
              <a:buNone/>
            </a:pPr>
            <a:r>
              <a:rPr b="1" lang="es" sz="1400">
                <a:latin typeface="Cambria"/>
                <a:ea typeface="Cambria"/>
                <a:cs typeface="Cambria"/>
                <a:sym typeface="Cambria"/>
              </a:rPr>
              <a:t>RegisteredUser: </a:t>
            </a:r>
            <a:r>
              <a:rPr lang="es" sz="1400">
                <a:latin typeface="Cambria"/>
                <a:ea typeface="Cambria"/>
                <a:cs typeface="Cambria"/>
                <a:sym typeface="Cambria"/>
              </a:rPr>
              <a:t>A registered user is a person that has performed the registration process by providing a username, nick-name, email, and password. Each RegisteredUser has a user profile, can send Invitations to other users, and may become a Player in a Jungle game.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b="1" i="1" lang="es">
                <a:latin typeface="Cambria"/>
                <a:ea typeface="Cambria"/>
                <a:cs typeface="Cambria"/>
                <a:sym typeface="Cambria"/>
              </a:rPr>
              <a:t>Updated Use</a:t>
            </a:r>
          </a:p>
          <a:p>
            <a:pPr lvl="0" rtl="0">
              <a:spcBef>
                <a:spcPts val="0"/>
              </a:spcBef>
              <a:buNone/>
            </a:pPr>
            <a:r>
              <a:rPr b="1" i="1" lang="es">
                <a:latin typeface="Cambria"/>
                <a:ea typeface="Cambria"/>
                <a:cs typeface="Cambria"/>
                <a:sym typeface="Cambria"/>
              </a:rPr>
              <a:t>Case Diagram</a:t>
            </a:r>
          </a:p>
        </p:txBody>
      </p:sp>
      <p:pic>
        <p:nvPicPr>
          <p:cNvPr descr="Use Case Diagram - Page 1.png" id="82" name="Shape 82"/>
          <p:cNvPicPr preferRelativeResize="0"/>
          <p:nvPr/>
        </p:nvPicPr>
        <p:blipFill rotWithShape="1">
          <a:blip r:embed="rId3">
            <a:alphaModFix/>
          </a:blip>
          <a:srcRect b="5642" l="0" r="0" t="5633"/>
          <a:stretch/>
        </p:blipFill>
        <p:spPr>
          <a:xfrm>
            <a:off x="3080053" y="204926"/>
            <a:ext cx="4050699" cy="4651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b="1" i="1" lang="es">
                <a:latin typeface="Cambria"/>
                <a:ea typeface="Cambria"/>
                <a:cs typeface="Cambria"/>
                <a:sym typeface="Cambria"/>
              </a:rPr>
              <a:t>U</a:t>
            </a:r>
            <a:r>
              <a:rPr b="1" i="1" lang="es">
                <a:latin typeface="Cambria"/>
                <a:ea typeface="Cambria"/>
                <a:cs typeface="Cambria"/>
                <a:sym typeface="Cambria"/>
              </a:rPr>
              <a:t>pdated Use Case Diagram</a:t>
            </a:r>
          </a:p>
        </p:txBody>
      </p:sp>
      <p:pic>
        <p:nvPicPr>
          <p:cNvPr descr="Use Case Diagram - Page 1.png" id="88" name="Shape 88"/>
          <p:cNvPicPr preferRelativeResize="0"/>
          <p:nvPr/>
        </p:nvPicPr>
        <p:blipFill rotWithShape="1">
          <a:blip r:embed="rId3">
            <a:alphaModFix/>
          </a:blip>
          <a:srcRect b="54452" l="0" r="0" t="6109"/>
          <a:stretch/>
        </p:blipFill>
        <p:spPr>
          <a:xfrm>
            <a:off x="743775" y="1017725"/>
            <a:ext cx="7742500" cy="395162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b="1" i="1" lang="es">
                <a:latin typeface="Cambria"/>
                <a:ea typeface="Cambria"/>
                <a:cs typeface="Cambria"/>
                <a:sym typeface="Cambria"/>
              </a:rPr>
              <a:t>Updated Use Case Diagram</a:t>
            </a:r>
          </a:p>
        </p:txBody>
      </p:sp>
      <p:pic>
        <p:nvPicPr>
          <p:cNvPr descr="Use Case Diagram - Page 1.png" id="94" name="Shape 94"/>
          <p:cNvPicPr preferRelativeResize="0"/>
          <p:nvPr/>
        </p:nvPicPr>
        <p:blipFill rotWithShape="1">
          <a:blip r:embed="rId3">
            <a:alphaModFix/>
          </a:blip>
          <a:srcRect b="36551" l="0" r="0" t="19996"/>
          <a:stretch/>
        </p:blipFill>
        <p:spPr>
          <a:xfrm>
            <a:off x="924650" y="967825"/>
            <a:ext cx="7223701" cy="40620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b="1" i="1" lang="es">
                <a:latin typeface="Cambria"/>
                <a:ea typeface="Cambria"/>
                <a:cs typeface="Cambria"/>
                <a:sym typeface="Cambria"/>
              </a:rPr>
              <a:t>Updated Use Case Diagram</a:t>
            </a:r>
          </a:p>
        </p:txBody>
      </p:sp>
      <p:pic>
        <p:nvPicPr>
          <p:cNvPr descr="Use Case Diagram - Page 1.png" id="100" name="Shape 100"/>
          <p:cNvPicPr preferRelativeResize="0"/>
          <p:nvPr/>
        </p:nvPicPr>
        <p:blipFill rotWithShape="1">
          <a:blip r:embed="rId3">
            <a:alphaModFix/>
          </a:blip>
          <a:srcRect b="9159" l="0" r="0" t="47388"/>
          <a:stretch/>
        </p:blipFill>
        <p:spPr>
          <a:xfrm>
            <a:off x="924650" y="967825"/>
            <a:ext cx="7223701" cy="40620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Clr>
                <a:schemeClr val="dk1"/>
              </a:buClr>
              <a:buSzPct val="39285"/>
              <a:buFont typeface="Arial"/>
              <a:buNone/>
            </a:pPr>
            <a:r>
              <a:rPr b="1" i="1" lang="es">
                <a:latin typeface="Cambria"/>
                <a:ea typeface="Cambria"/>
                <a:cs typeface="Cambria"/>
                <a:sym typeface="Cambria"/>
              </a:rPr>
              <a:t>Use Cases - Updates</a:t>
            </a:r>
          </a:p>
        </p:txBody>
      </p:sp>
      <p:sp>
        <p:nvSpPr>
          <p:cNvPr id="106" name="Shape 10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lnSpc>
                <a:spcPct val="115000"/>
              </a:lnSpc>
              <a:spcBef>
                <a:spcPts val="0"/>
              </a:spcBef>
              <a:spcAft>
                <a:spcPts val="0"/>
              </a:spcAft>
              <a:buFont typeface="Cambria"/>
              <a:buChar char="➢"/>
            </a:pPr>
            <a:r>
              <a:rPr lang="es">
                <a:latin typeface="Cambria"/>
                <a:ea typeface="Cambria"/>
                <a:cs typeface="Cambria"/>
                <a:sym typeface="Cambria"/>
              </a:rPr>
              <a:t>Removed the </a:t>
            </a:r>
            <a:r>
              <a:rPr b="1" lang="es">
                <a:latin typeface="Cambria"/>
                <a:ea typeface="Cambria"/>
                <a:cs typeface="Cambria"/>
                <a:sym typeface="Cambria"/>
              </a:rPr>
              <a:t>Start Game</a:t>
            </a:r>
            <a:r>
              <a:rPr lang="es">
                <a:latin typeface="Cambria"/>
                <a:ea typeface="Cambria"/>
                <a:cs typeface="Cambria"/>
                <a:sym typeface="Cambria"/>
              </a:rPr>
              <a:t> use case</a:t>
            </a:r>
          </a:p>
          <a:p>
            <a:pPr indent="-228600" lvl="0" marL="457200" rtl="0">
              <a:lnSpc>
                <a:spcPct val="115000"/>
              </a:lnSpc>
              <a:spcBef>
                <a:spcPts val="0"/>
              </a:spcBef>
              <a:spcAft>
                <a:spcPts val="0"/>
              </a:spcAft>
              <a:buFont typeface="Cambria"/>
              <a:buChar char="➢"/>
            </a:pPr>
            <a:r>
              <a:rPr lang="es">
                <a:latin typeface="Cambria"/>
                <a:ea typeface="Cambria"/>
                <a:cs typeface="Cambria"/>
                <a:sym typeface="Cambria"/>
              </a:rPr>
              <a:t>Removed the </a:t>
            </a:r>
            <a:r>
              <a:rPr b="1" lang="es">
                <a:latin typeface="Cambria"/>
                <a:ea typeface="Cambria"/>
                <a:cs typeface="Cambria"/>
                <a:sym typeface="Cambria"/>
              </a:rPr>
              <a:t>Join Game</a:t>
            </a:r>
            <a:r>
              <a:rPr lang="es">
                <a:latin typeface="Cambria"/>
                <a:ea typeface="Cambria"/>
                <a:cs typeface="Cambria"/>
                <a:sym typeface="Cambria"/>
              </a:rPr>
              <a:t> use case</a:t>
            </a:r>
          </a:p>
          <a:p>
            <a:pPr indent="-228600" lvl="0" marL="457200" rtl="0">
              <a:lnSpc>
                <a:spcPct val="115000"/>
              </a:lnSpc>
              <a:spcBef>
                <a:spcPts val="0"/>
              </a:spcBef>
              <a:spcAft>
                <a:spcPts val="0"/>
              </a:spcAft>
              <a:buFont typeface="Cambria"/>
              <a:buChar char="➢"/>
            </a:pPr>
            <a:r>
              <a:rPr lang="es">
                <a:latin typeface="Cambria"/>
                <a:ea typeface="Cambria"/>
                <a:cs typeface="Cambria"/>
                <a:sym typeface="Cambria"/>
              </a:rPr>
              <a:t>Creating an account now firmly requires a unique email</a:t>
            </a:r>
          </a:p>
          <a:p>
            <a:pPr indent="-228600" lvl="0" marL="457200" rtl="0">
              <a:lnSpc>
                <a:spcPct val="115000"/>
              </a:lnSpc>
              <a:spcBef>
                <a:spcPts val="0"/>
              </a:spcBef>
              <a:spcAft>
                <a:spcPts val="0"/>
              </a:spcAft>
              <a:buFont typeface="Cambria"/>
              <a:buChar char="➢"/>
            </a:pPr>
            <a:r>
              <a:rPr lang="es">
                <a:latin typeface="Cambria"/>
                <a:ea typeface="Cambria"/>
                <a:cs typeface="Cambria"/>
                <a:sym typeface="Cambria"/>
              </a:rPr>
              <a:t>Creating an account now firmly requires a unique nickname</a:t>
            </a:r>
          </a:p>
          <a:p>
            <a:pPr indent="-228600" lvl="0" marL="457200" rtl="0">
              <a:lnSpc>
                <a:spcPct val="115000"/>
              </a:lnSpc>
              <a:spcBef>
                <a:spcPts val="0"/>
              </a:spcBef>
              <a:spcAft>
                <a:spcPts val="0"/>
              </a:spcAft>
              <a:buFont typeface="Cambria"/>
              <a:buChar char="➢"/>
            </a:pPr>
            <a:r>
              <a:rPr b="1" lang="es">
                <a:latin typeface="Cambria"/>
                <a:ea typeface="Cambria"/>
                <a:cs typeface="Cambria"/>
                <a:sym typeface="Cambria"/>
              </a:rPr>
              <a:t>Register User</a:t>
            </a:r>
            <a:r>
              <a:rPr lang="es">
                <a:latin typeface="Cambria"/>
                <a:ea typeface="Cambria"/>
                <a:cs typeface="Cambria"/>
                <a:sym typeface="Cambria"/>
              </a:rPr>
              <a:t> no longer displays a successful message.</a:t>
            </a:r>
          </a:p>
          <a:p>
            <a:pPr indent="-228600" lvl="0" marL="457200" rtl="0">
              <a:lnSpc>
                <a:spcPct val="115000"/>
              </a:lnSpc>
              <a:spcBef>
                <a:spcPts val="0"/>
              </a:spcBef>
              <a:spcAft>
                <a:spcPts val="0"/>
              </a:spcAft>
              <a:buFont typeface="Cambria"/>
              <a:buChar char="➢"/>
            </a:pPr>
            <a:r>
              <a:rPr lang="es">
                <a:latin typeface="Cambria"/>
                <a:ea typeface="Cambria"/>
                <a:cs typeface="Cambria"/>
                <a:sym typeface="Cambria"/>
              </a:rPr>
              <a:t>Accepting a game invitation now invalidates all other invitations for that game.</a:t>
            </a:r>
          </a:p>
          <a:p>
            <a:pPr indent="-228600" lvl="0" marL="457200" rtl="0">
              <a:lnSpc>
                <a:spcPct val="115000"/>
              </a:lnSpc>
              <a:spcBef>
                <a:spcPts val="0"/>
              </a:spcBef>
              <a:spcAft>
                <a:spcPts val="0"/>
              </a:spcAft>
              <a:buFont typeface="Cambria"/>
              <a:buChar char="➢"/>
            </a:pPr>
            <a:r>
              <a:rPr b="1" lang="es">
                <a:latin typeface="Cambria"/>
                <a:ea typeface="Cambria"/>
                <a:cs typeface="Cambria"/>
                <a:sym typeface="Cambria"/>
              </a:rPr>
              <a:t>Quit Game</a:t>
            </a:r>
            <a:r>
              <a:rPr lang="es">
                <a:latin typeface="Cambria"/>
                <a:ea typeface="Cambria"/>
                <a:cs typeface="Cambria"/>
                <a:sym typeface="Cambria"/>
              </a:rPr>
              <a:t> will not end the game is the game can not be found</a:t>
            </a:r>
          </a:p>
          <a:p>
            <a:pPr indent="-228600" lvl="0" marL="457200" rtl="0">
              <a:lnSpc>
                <a:spcPct val="115000"/>
              </a:lnSpc>
              <a:spcBef>
                <a:spcPts val="0"/>
              </a:spcBef>
              <a:spcAft>
                <a:spcPts val="0"/>
              </a:spcAft>
              <a:buFont typeface="Cambria"/>
              <a:buChar char="➢"/>
            </a:pPr>
            <a:r>
              <a:rPr b="1" lang="es">
                <a:latin typeface="Cambria"/>
                <a:ea typeface="Cambria"/>
                <a:cs typeface="Cambria"/>
                <a:sym typeface="Cambria"/>
              </a:rPr>
              <a:t>Quit Game</a:t>
            </a:r>
            <a:r>
              <a:rPr lang="es">
                <a:latin typeface="Cambria"/>
                <a:ea typeface="Cambria"/>
                <a:cs typeface="Cambria"/>
                <a:sym typeface="Cambria"/>
              </a:rPr>
              <a:t> now directly records game information</a:t>
            </a:r>
          </a:p>
          <a:p>
            <a:pPr indent="-228600" lvl="0" marL="457200" rtl="0">
              <a:lnSpc>
                <a:spcPct val="115000"/>
              </a:lnSpc>
              <a:spcBef>
                <a:spcPts val="0"/>
              </a:spcBef>
              <a:spcAft>
                <a:spcPts val="0"/>
              </a:spcAft>
              <a:buFont typeface="Cambria"/>
              <a:buChar char="➢"/>
            </a:pPr>
            <a:r>
              <a:rPr b="1" lang="es">
                <a:latin typeface="Cambria"/>
                <a:ea typeface="Cambria"/>
                <a:cs typeface="Cambria"/>
                <a:sym typeface="Cambria"/>
              </a:rPr>
              <a:t>Unregister from system</a:t>
            </a:r>
            <a:r>
              <a:rPr lang="es">
                <a:latin typeface="Cambria"/>
                <a:ea typeface="Cambria"/>
                <a:cs typeface="Cambria"/>
                <a:sym typeface="Cambria"/>
              </a:rPr>
              <a:t> now removes the login information instead of all information.</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