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s"/>
              <a:t>Changed &lt;&lt;extends&gt;&gt; to &lt;&lt;includes&gt;&gt;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438225" y="924775"/>
            <a:ext cx="5189400" cy="1109700"/>
          </a:xfrm>
          <a:prstGeom prst="rect">
            <a:avLst/>
          </a:prstGeom>
        </p:spPr>
        <p:txBody>
          <a:bodyPr anchorCtr="0" anchor="b" bIns="91425" lIns="91425" rIns="91425" wrap="square" tIns="91425">
            <a:noAutofit/>
          </a:bodyPr>
          <a:lstStyle/>
          <a:p>
            <a:pPr lvl="0" rtl="0">
              <a:spcBef>
                <a:spcPts val="0"/>
              </a:spcBef>
              <a:buNone/>
            </a:pPr>
            <a:r>
              <a:rPr b="1" i="1" lang="es">
                <a:latin typeface="Cambria"/>
                <a:ea typeface="Cambria"/>
                <a:cs typeface="Cambria"/>
                <a:sym typeface="Cambria"/>
              </a:rPr>
              <a:t>The Jungle Game</a:t>
            </a:r>
          </a:p>
        </p:txBody>
      </p:sp>
      <p:sp>
        <p:nvSpPr>
          <p:cNvPr id="55" name="Shape 55"/>
          <p:cNvSpPr txBox="1"/>
          <p:nvPr>
            <p:ph idx="1" type="subTitle"/>
          </p:nvPr>
        </p:nvSpPr>
        <p:spPr>
          <a:xfrm>
            <a:off x="2091225" y="2485525"/>
            <a:ext cx="2529600" cy="465600"/>
          </a:xfrm>
          <a:prstGeom prst="rect">
            <a:avLst/>
          </a:prstGeom>
        </p:spPr>
        <p:txBody>
          <a:bodyPr anchorCtr="0" anchor="t" bIns="91425" lIns="91425" rIns="91425" wrap="square" tIns="91425">
            <a:noAutofit/>
          </a:bodyPr>
          <a:lstStyle/>
          <a:p>
            <a:pPr lvl="0" rtl="0">
              <a:spcBef>
                <a:spcPts val="0"/>
              </a:spcBef>
              <a:buNone/>
            </a:pPr>
            <a:r>
              <a:rPr b="1" lang="es" sz="1800">
                <a:solidFill>
                  <a:srgbClr val="000000"/>
                </a:solidFill>
                <a:latin typeface="Cambria"/>
                <a:ea typeface="Cambria"/>
                <a:cs typeface="Cambria"/>
                <a:sym typeface="Cambria"/>
              </a:rPr>
              <a:t>Chesshire Coders</a:t>
            </a:r>
          </a:p>
        </p:txBody>
      </p:sp>
      <p:pic>
        <p:nvPicPr>
          <p:cNvPr descr="th_tiger-art-decor-mountain-tiger-tiger-hand-painting-original-bkLbwV.jpg" id="56" name="Shape 56"/>
          <p:cNvPicPr preferRelativeResize="0"/>
          <p:nvPr/>
        </p:nvPicPr>
        <p:blipFill>
          <a:blip r:embed="rId3">
            <a:alphaModFix/>
          </a:blip>
          <a:stretch>
            <a:fillRect/>
          </a:stretch>
        </p:blipFill>
        <p:spPr>
          <a:xfrm>
            <a:off x="6430549" y="0"/>
            <a:ext cx="2713453" cy="5143500"/>
          </a:xfrm>
          <a:prstGeom prst="rect">
            <a:avLst/>
          </a:prstGeom>
          <a:noFill/>
          <a:ln>
            <a:noFill/>
          </a:ln>
        </p:spPr>
      </p:pic>
      <p:sp>
        <p:nvSpPr>
          <p:cNvPr id="57" name="Shape 57"/>
          <p:cNvSpPr txBox="1"/>
          <p:nvPr/>
        </p:nvSpPr>
        <p:spPr>
          <a:xfrm>
            <a:off x="0" y="4891075"/>
            <a:ext cx="6430500" cy="252300"/>
          </a:xfrm>
          <a:prstGeom prst="rect">
            <a:avLst/>
          </a:prstGeom>
          <a:noFill/>
          <a:ln>
            <a:noFill/>
          </a:ln>
        </p:spPr>
        <p:txBody>
          <a:bodyPr anchorCtr="0" anchor="t" bIns="91425" lIns="91425" rIns="91425" wrap="square" tIns="91425">
            <a:noAutofit/>
          </a:bodyPr>
          <a:lstStyle/>
          <a:p>
            <a:pPr lvl="0" rtl="0">
              <a:spcBef>
                <a:spcPts val="0"/>
              </a:spcBef>
              <a:buNone/>
            </a:pPr>
            <a:r>
              <a:rPr lang="es" sz="800"/>
              <a:t>Image from: http://www.tattoodaze.com/tattoo-images/79/th_tiger-art-decor-mountain-tiger-tiger-hand-painting-original-bkLbwV.jpg</a:t>
            </a:r>
          </a:p>
        </p:txBody>
      </p:sp>
      <p:sp>
        <p:nvSpPr>
          <p:cNvPr id="58" name="Shape 58"/>
          <p:cNvSpPr txBox="1"/>
          <p:nvPr/>
        </p:nvSpPr>
        <p:spPr>
          <a:xfrm>
            <a:off x="2989775" y="2868600"/>
            <a:ext cx="3000000" cy="1540800"/>
          </a:xfrm>
          <a:prstGeom prst="rect">
            <a:avLst/>
          </a:prstGeom>
          <a:noFill/>
          <a:ln>
            <a:noFill/>
          </a:ln>
        </p:spPr>
        <p:txBody>
          <a:bodyPr anchorCtr="0" anchor="ctr" bIns="91425" lIns="91425" rIns="91425" wrap="square" tIns="91425">
            <a:noAutofit/>
          </a:bodyPr>
          <a:lstStyle/>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Angélica</a:t>
            </a:r>
            <a:r>
              <a:rPr lang="es" sz="1800">
                <a:latin typeface="Cambria"/>
                <a:ea typeface="Cambria"/>
                <a:cs typeface="Cambria"/>
                <a:sym typeface="Cambria"/>
              </a:rPr>
              <a:t> Fallas</a:t>
            </a:r>
          </a:p>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Taner King</a:t>
            </a:r>
          </a:p>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Adam Gundem</a:t>
            </a:r>
          </a:p>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Alexander </a:t>
            </a:r>
            <a:r>
              <a:rPr lang="es" sz="1800">
                <a:latin typeface="Cambria"/>
                <a:ea typeface="Cambria"/>
                <a:cs typeface="Cambria"/>
                <a:sym typeface="Cambria"/>
              </a:rPr>
              <a:t>Hennings</a:t>
            </a:r>
          </a:p>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Cameron Ackerman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9285"/>
              <a:buFont typeface="Arial"/>
              <a:buNone/>
            </a:pPr>
            <a:r>
              <a:rPr b="1" i="1" lang="es">
                <a:latin typeface="Cambria"/>
                <a:ea typeface="Cambria"/>
                <a:cs typeface="Cambria"/>
                <a:sym typeface="Cambria"/>
              </a:rPr>
              <a:t>Use Cases - Updates - Continued</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spcAft>
                <a:spcPts val="0"/>
              </a:spcAft>
              <a:buClr>
                <a:schemeClr val="dk1"/>
              </a:buClr>
              <a:buFont typeface="Cambria"/>
              <a:buChar char="➢"/>
            </a:pPr>
            <a:r>
              <a:rPr b="1" lang="es">
                <a:solidFill>
                  <a:schemeClr val="dk1"/>
                </a:solidFill>
                <a:latin typeface="Cambria"/>
                <a:ea typeface="Cambria"/>
                <a:cs typeface="Cambria"/>
                <a:sym typeface="Cambria"/>
              </a:rPr>
              <a:t>Quit Game</a:t>
            </a:r>
            <a:r>
              <a:rPr lang="es">
                <a:solidFill>
                  <a:schemeClr val="dk1"/>
                </a:solidFill>
                <a:latin typeface="Cambria"/>
                <a:ea typeface="Cambria"/>
                <a:cs typeface="Cambria"/>
                <a:sym typeface="Cambria"/>
              </a:rPr>
              <a:t> </a:t>
            </a:r>
          </a:p>
          <a:p>
            <a:pPr indent="-342900" lvl="1" marL="914400" rtl="0">
              <a:spcBef>
                <a:spcPts val="0"/>
              </a:spcBef>
              <a:spcAft>
                <a:spcPts val="0"/>
              </a:spcAft>
              <a:buClr>
                <a:schemeClr val="dk1"/>
              </a:buClr>
              <a:buSzPct val="100000"/>
              <a:buFont typeface="Cambria"/>
              <a:buChar char="○"/>
            </a:pPr>
            <a:r>
              <a:rPr lang="es" sz="1800">
                <a:solidFill>
                  <a:schemeClr val="dk1"/>
                </a:solidFill>
                <a:latin typeface="Cambria"/>
                <a:ea typeface="Cambria"/>
                <a:cs typeface="Cambria"/>
                <a:sym typeface="Cambria"/>
              </a:rPr>
              <a:t>will not end the game if the game can not be found</a:t>
            </a:r>
          </a:p>
          <a:p>
            <a:pPr indent="-228600" lvl="1" marL="914400" rtl="0">
              <a:spcBef>
                <a:spcPts val="0"/>
              </a:spcBef>
              <a:spcAft>
                <a:spcPts val="0"/>
              </a:spcAft>
              <a:buClr>
                <a:schemeClr val="dk1"/>
              </a:buClr>
              <a:buFont typeface="Cambria"/>
              <a:buChar char="○"/>
            </a:pPr>
            <a:r>
              <a:rPr lang="es" sz="1800">
                <a:solidFill>
                  <a:schemeClr val="dk1"/>
                </a:solidFill>
                <a:latin typeface="Cambria"/>
                <a:ea typeface="Cambria"/>
                <a:cs typeface="Cambria"/>
                <a:sym typeface="Cambria"/>
              </a:rPr>
              <a:t>now directly records game information</a:t>
            </a:r>
          </a:p>
          <a:p>
            <a:pPr indent="-228600" lvl="0" marL="457200" rtl="0">
              <a:spcBef>
                <a:spcPts val="0"/>
              </a:spcBef>
              <a:spcAft>
                <a:spcPts val="0"/>
              </a:spcAft>
              <a:buClr>
                <a:srgbClr val="000000"/>
              </a:buClr>
              <a:buFont typeface="Cambria"/>
              <a:buChar char="➢"/>
            </a:pPr>
            <a:r>
              <a:rPr b="1" lang="es">
                <a:solidFill>
                  <a:srgbClr val="000000"/>
                </a:solidFill>
                <a:latin typeface="Cambria"/>
                <a:ea typeface="Cambria"/>
                <a:cs typeface="Cambria"/>
                <a:sym typeface="Cambria"/>
              </a:rPr>
              <a:t>Unregister from system</a:t>
            </a:r>
            <a:r>
              <a:rPr lang="es">
                <a:solidFill>
                  <a:srgbClr val="000000"/>
                </a:solidFill>
                <a:latin typeface="Cambria"/>
                <a:ea typeface="Cambria"/>
                <a:cs typeface="Cambria"/>
                <a:sym typeface="Cambria"/>
              </a:rPr>
              <a:t> now removes the login information instead of all information.</a:t>
            </a:r>
          </a:p>
          <a:p>
            <a:pPr indent="-228600" lvl="0" marL="457200" rtl="0">
              <a:spcBef>
                <a:spcPts val="0"/>
              </a:spcBef>
              <a:spcAft>
                <a:spcPts val="0"/>
              </a:spcAft>
              <a:buClr>
                <a:srgbClr val="000000"/>
              </a:buClr>
              <a:buFont typeface="Cambria"/>
              <a:buChar char="➢"/>
            </a:pPr>
            <a:r>
              <a:rPr b="1" lang="es">
                <a:solidFill>
                  <a:srgbClr val="000000"/>
                </a:solidFill>
                <a:latin typeface="Cambria"/>
                <a:ea typeface="Cambria"/>
                <a:cs typeface="Cambria"/>
                <a:sym typeface="Cambria"/>
              </a:rPr>
              <a:t>Move Game Piece</a:t>
            </a:r>
            <a:r>
              <a:rPr lang="es">
                <a:solidFill>
                  <a:srgbClr val="000000"/>
                </a:solidFill>
                <a:latin typeface="Cambria"/>
                <a:ea typeface="Cambria"/>
                <a:cs typeface="Cambria"/>
                <a:sym typeface="Cambria"/>
              </a:rPr>
              <a:t> now alerts the opposing player it is their turn</a:t>
            </a:r>
          </a:p>
          <a:p>
            <a:pPr indent="-228600" lvl="0" marL="457200" rtl="0">
              <a:spcBef>
                <a:spcPts val="0"/>
              </a:spcBef>
              <a:spcAft>
                <a:spcPts val="0"/>
              </a:spcAft>
              <a:buClr>
                <a:srgbClr val="000000"/>
              </a:buClr>
              <a:buFont typeface="Cambria"/>
              <a:buChar char="➢"/>
            </a:pPr>
            <a:r>
              <a:rPr b="1" lang="es">
                <a:solidFill>
                  <a:schemeClr val="dk1"/>
                </a:solidFill>
                <a:latin typeface="Cambria"/>
                <a:ea typeface="Cambria"/>
                <a:cs typeface="Cambria"/>
                <a:sym typeface="Cambria"/>
              </a:rPr>
              <a:t>Login</a:t>
            </a:r>
            <a:r>
              <a:rPr lang="es">
                <a:solidFill>
                  <a:schemeClr val="dk1"/>
                </a:solidFill>
                <a:latin typeface="Cambria"/>
                <a:ea typeface="Cambria"/>
                <a:cs typeface="Cambria"/>
                <a:sym typeface="Cambria"/>
              </a:rPr>
              <a:t> now requires the User to correctly enter the password within three tries.</a:t>
            </a:r>
          </a:p>
          <a:p>
            <a:pPr indent="-228600" lvl="0" marL="457200" rtl="0">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Added Failure</a:t>
            </a:r>
            <a:r>
              <a:rPr b="1" lang="es">
                <a:solidFill>
                  <a:srgbClr val="000000"/>
                </a:solidFill>
                <a:latin typeface="Cambria"/>
                <a:ea typeface="Cambria"/>
                <a:cs typeface="Cambria"/>
                <a:sym typeface="Cambria"/>
              </a:rPr>
              <a:t> </a:t>
            </a:r>
            <a:r>
              <a:rPr lang="es">
                <a:solidFill>
                  <a:srgbClr val="000000"/>
                </a:solidFill>
                <a:latin typeface="Cambria"/>
                <a:ea typeface="Cambria"/>
                <a:cs typeface="Cambria"/>
                <a:sym typeface="Cambria"/>
              </a:rPr>
              <a:t>conditions</a:t>
            </a:r>
          </a:p>
          <a:p>
            <a:pPr indent="-228600" lvl="0" marL="457200" rtl="0">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Add notifications for users based on conditions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6" name="Shape 116"/>
        <p:cNvGrpSpPr/>
        <p:nvPr/>
      </p:nvGrpSpPr>
      <p:grpSpPr>
        <a:xfrm>
          <a:off x="0" y="0"/>
          <a:ext cx="0" cy="0"/>
          <a:chOff x="0" y="0"/>
          <a:chExt cx="0" cy="0"/>
        </a:xfrm>
      </p:grpSpPr>
      <p:sp>
        <p:nvSpPr>
          <p:cNvPr id="117" name="Shape 117"/>
          <p:cNvSpPr txBox="1"/>
          <p:nvPr/>
        </p:nvSpPr>
        <p:spPr>
          <a:xfrm>
            <a:off x="1880250" y="1306650"/>
            <a:ext cx="5775600" cy="2429100"/>
          </a:xfrm>
          <a:prstGeom prst="rect">
            <a:avLst/>
          </a:prstGeom>
          <a:noFill/>
          <a:ln>
            <a:noFill/>
          </a:ln>
        </p:spPr>
        <p:txBody>
          <a:bodyPr anchorCtr="0" anchor="ctr" bIns="91425" lIns="91425" rIns="91425" wrap="square" tIns="91425">
            <a:noAutofit/>
          </a:bodyPr>
          <a:lstStyle/>
          <a:p>
            <a:pPr lvl="0" rtl="0">
              <a:spcBef>
                <a:spcPts val="0"/>
              </a:spcBef>
              <a:buNone/>
            </a:pPr>
            <a:r>
              <a:rPr b="1" lang="es" sz="4800">
                <a:solidFill>
                  <a:schemeClr val="dk1"/>
                </a:solidFill>
              </a:rPr>
              <a:t>Questions</a:t>
            </a:r>
          </a:p>
          <a:p>
            <a:pPr indent="457200" lvl="0" marL="457200" rtl="0">
              <a:spcBef>
                <a:spcPts val="0"/>
              </a:spcBef>
              <a:buNone/>
            </a:pPr>
            <a:r>
              <a:rPr b="1" lang="es" sz="4800">
                <a:solidFill>
                  <a:schemeClr val="dk1"/>
                </a:solidFill>
              </a:rPr>
              <a:t>And</a:t>
            </a:r>
          </a:p>
          <a:p>
            <a:pPr indent="457200" lvl="0" marL="1371600" rtl="0">
              <a:spcBef>
                <a:spcPts val="0"/>
              </a:spcBef>
              <a:buNone/>
            </a:pPr>
            <a:r>
              <a:rPr b="1" lang="es" sz="4800">
                <a:solidFill>
                  <a:schemeClr val="dk1"/>
                </a:solidFill>
              </a:rPr>
              <a:t>Discussions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l">
              <a:spcBef>
                <a:spcPts val="0"/>
              </a:spcBef>
              <a:buNone/>
            </a:pPr>
            <a:r>
              <a:rPr b="1" i="1" lang="es">
                <a:latin typeface="Cambria"/>
                <a:ea typeface="Cambria"/>
                <a:cs typeface="Cambria"/>
                <a:sym typeface="Cambria"/>
              </a:rPr>
              <a:t>Domain Model </a:t>
            </a:r>
          </a:p>
        </p:txBody>
      </p:sp>
      <p:pic>
        <p:nvPicPr>
          <p:cNvPr descr="Domain Model - Domain Model (1).png" id="64" name="Shape 64"/>
          <p:cNvPicPr preferRelativeResize="0"/>
          <p:nvPr/>
        </p:nvPicPr>
        <p:blipFill>
          <a:blip r:embed="rId3">
            <a:alphaModFix/>
          </a:blip>
          <a:stretch>
            <a:fillRect/>
          </a:stretch>
        </p:blipFill>
        <p:spPr>
          <a:xfrm>
            <a:off x="2317300" y="445025"/>
            <a:ext cx="6453452" cy="452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b="1" i="1" lang="es">
                <a:latin typeface="Cambria"/>
                <a:ea typeface="Cambria"/>
                <a:cs typeface="Cambria"/>
                <a:sym typeface="Cambria"/>
              </a:rPr>
              <a:t>Domain Model - Glossary </a:t>
            </a:r>
          </a:p>
        </p:txBody>
      </p:sp>
      <p:sp>
        <p:nvSpPr>
          <p:cNvPr id="70" name="Shape 70"/>
          <p:cNvSpPr txBox="1"/>
          <p:nvPr>
            <p:ph idx="1" type="body"/>
          </p:nvPr>
        </p:nvSpPr>
        <p:spPr>
          <a:xfrm>
            <a:off x="311700" y="1152475"/>
            <a:ext cx="8520600" cy="3567900"/>
          </a:xfrm>
          <a:prstGeom prst="rect">
            <a:avLst/>
          </a:prstGeom>
        </p:spPr>
        <p:txBody>
          <a:bodyPr anchorCtr="0" anchor="t" bIns="91425" lIns="91425" rIns="91425" wrap="square" tIns="91425">
            <a:noAutofit/>
          </a:bodyPr>
          <a:lstStyle/>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Player: </a:t>
            </a:r>
            <a:r>
              <a:rPr lang="es" sz="1400">
                <a:solidFill>
                  <a:srgbClr val="000000"/>
                </a:solidFill>
                <a:latin typeface="Cambria"/>
                <a:ea typeface="Cambria"/>
                <a:cs typeface="Cambria"/>
                <a:sym typeface="Cambria"/>
              </a:rPr>
              <a:t>An extension of a registered user. They may make moves, capture pieces, and perform other actions that the registered user entity cannot. Each player may control up to eight game pieces. Each player also has a color indicating which team they are on.</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a:t>
            </a:r>
            <a:r>
              <a:rPr lang="es" sz="1400">
                <a:solidFill>
                  <a:srgbClr val="000000"/>
                </a:solidFill>
                <a:latin typeface="Cambria"/>
                <a:ea typeface="Cambria"/>
                <a:cs typeface="Cambria"/>
                <a:sym typeface="Cambria"/>
              </a:rPr>
              <a:t> An instance of a game of Jungle. Each game has two players, a game board, sixteen pieces,  start/end times, and a status (ongoing, completed, abandoned, etc.)</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GameBoard: </a:t>
            </a:r>
            <a:r>
              <a:rPr lang="es" sz="1400">
                <a:solidFill>
                  <a:srgbClr val="000000"/>
                </a:solidFill>
                <a:latin typeface="Cambria"/>
                <a:ea typeface="Cambria"/>
                <a:cs typeface="Cambria"/>
                <a:sym typeface="Cambria"/>
              </a:rPr>
              <a:t>A representation of the Jungle board that contains the current state of a game. The game board contains the different squares of Jungle, and any uncaptured Jungle pieces.</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BoardSquare: </a:t>
            </a:r>
            <a:r>
              <a:rPr lang="es" sz="1400">
                <a:solidFill>
                  <a:srgbClr val="000000"/>
                </a:solidFill>
                <a:latin typeface="Cambria"/>
                <a:ea typeface="Cambria"/>
                <a:cs typeface="Cambria"/>
                <a:sym typeface="Cambria"/>
              </a:rPr>
              <a:t>A representation of a single square on the Jungle board. A square can be one of four types: normal (no specialization), den, river, and trap.</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UserProfile: </a:t>
            </a:r>
            <a:r>
              <a:rPr lang="es" sz="1400">
                <a:solidFill>
                  <a:srgbClr val="000000"/>
                </a:solidFill>
                <a:latin typeface="Cambria"/>
                <a:ea typeface="Cambria"/>
                <a:cs typeface="Cambria"/>
                <a:sym typeface="Cambria"/>
              </a:rPr>
              <a:t>The user profile is the collection of information for a single registered user that is visible to all other registered users.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b="1" i="1" lang="es">
                <a:latin typeface="Cambria"/>
                <a:ea typeface="Cambria"/>
                <a:cs typeface="Cambria"/>
                <a:sym typeface="Cambria"/>
              </a:rPr>
              <a:t>Domain Model - Glossary - Continued </a:t>
            </a:r>
          </a:p>
        </p:txBody>
      </p:sp>
      <p:sp>
        <p:nvSpPr>
          <p:cNvPr id="76" name="Shape 76"/>
          <p:cNvSpPr txBox="1"/>
          <p:nvPr>
            <p:ph idx="1" type="body"/>
          </p:nvPr>
        </p:nvSpPr>
        <p:spPr>
          <a:xfrm>
            <a:off x="311700" y="1152475"/>
            <a:ext cx="8520600" cy="3567900"/>
          </a:xfrm>
          <a:prstGeom prst="rect">
            <a:avLst/>
          </a:prstGeom>
        </p:spPr>
        <p:txBody>
          <a:bodyPr anchorCtr="0" anchor="t" bIns="91425" lIns="91425" rIns="91425" wrap="square" tIns="91425">
            <a:noAutofit/>
          </a:bodyPr>
          <a:lstStyle/>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GamePiece: </a:t>
            </a:r>
            <a:r>
              <a:rPr lang="es" sz="1400">
                <a:solidFill>
                  <a:srgbClr val="000000"/>
                </a:solidFill>
                <a:latin typeface="Cambria"/>
                <a:ea typeface="Cambria"/>
                <a:cs typeface="Cambria"/>
                <a:sym typeface="Cambria"/>
              </a:rPr>
              <a:t>A representation of a single Jungle piece. It is required that a game piece must be one of its eight different specialization types (i.e. if GamePiece were a Java class, it would be abstract). And there may be no more than one of each piece type per player.</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GameHistory: </a:t>
            </a:r>
            <a:r>
              <a:rPr lang="es" sz="1400">
                <a:solidFill>
                  <a:srgbClr val="000000"/>
                </a:solidFill>
                <a:latin typeface="Cambria"/>
                <a:ea typeface="Cambria"/>
                <a:cs typeface="Cambria"/>
                <a:sym typeface="Cambria"/>
              </a:rPr>
              <a:t>The game history is shown on each registered user’s profiles. It includes a brief synopsis of each game played by that user.</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GameRecord: </a:t>
            </a:r>
            <a:r>
              <a:rPr lang="es" sz="1400">
                <a:solidFill>
                  <a:srgbClr val="000000"/>
                </a:solidFill>
                <a:latin typeface="Cambria"/>
                <a:ea typeface="Cambria"/>
                <a:cs typeface="Cambria"/>
                <a:sym typeface="Cambria"/>
              </a:rPr>
              <a:t>A game record is the outcome of a single game of jungle.</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Invitation: </a:t>
            </a:r>
            <a:r>
              <a:rPr lang="es" sz="1400">
                <a:solidFill>
                  <a:srgbClr val="000000"/>
                </a:solidFill>
                <a:latin typeface="Cambria"/>
                <a:ea typeface="Cambria"/>
                <a:cs typeface="Cambria"/>
                <a:sym typeface="Cambria"/>
              </a:rPr>
              <a:t>An invitation is a request for another registered user to play a game with the sending user. Each invitation has one sender and one receiver.</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RegisteredUser: </a:t>
            </a:r>
            <a:r>
              <a:rPr lang="es" sz="1400">
                <a:solidFill>
                  <a:srgbClr val="000000"/>
                </a:solidFill>
                <a:latin typeface="Cambria"/>
                <a:ea typeface="Cambria"/>
                <a:cs typeface="Cambria"/>
                <a:sym typeface="Cambria"/>
              </a:rPr>
              <a:t>A registered user is a person that has performed the registration process by providing a username, nick-name, email, and password. Each RegisteredUser has a user profile, can send Invitations to other users, and may become a Player in a Jungle game.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b="1" i="1" lang="es">
                <a:latin typeface="Cambria"/>
                <a:ea typeface="Cambria"/>
                <a:cs typeface="Cambria"/>
                <a:sym typeface="Cambria"/>
              </a:rPr>
              <a:t>Updated Use</a:t>
            </a:r>
          </a:p>
          <a:p>
            <a:pPr lvl="0" rtl="0">
              <a:spcBef>
                <a:spcPts val="0"/>
              </a:spcBef>
              <a:buNone/>
            </a:pPr>
            <a:r>
              <a:rPr b="1" i="1" lang="es">
                <a:latin typeface="Cambria"/>
                <a:ea typeface="Cambria"/>
                <a:cs typeface="Cambria"/>
                <a:sym typeface="Cambria"/>
              </a:rPr>
              <a:t>Case Diagram</a:t>
            </a:r>
          </a:p>
        </p:txBody>
      </p:sp>
      <p:pic>
        <p:nvPicPr>
          <p:cNvPr descr="Use Case Diagram - Page 1.png" id="82" name="Shape 82"/>
          <p:cNvPicPr preferRelativeResize="0"/>
          <p:nvPr/>
        </p:nvPicPr>
        <p:blipFill rotWithShape="1">
          <a:blip r:embed="rId3">
            <a:alphaModFix/>
          </a:blip>
          <a:srcRect b="5642" l="0" r="0" t="5633"/>
          <a:stretch/>
        </p:blipFill>
        <p:spPr>
          <a:xfrm>
            <a:off x="3080053" y="204926"/>
            <a:ext cx="4050699" cy="4651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i="1" lang="es">
                <a:latin typeface="Cambria"/>
                <a:ea typeface="Cambria"/>
                <a:cs typeface="Cambria"/>
                <a:sym typeface="Cambria"/>
              </a:rPr>
              <a:t>U</a:t>
            </a:r>
            <a:r>
              <a:rPr b="1" i="1" lang="es">
                <a:latin typeface="Cambria"/>
                <a:ea typeface="Cambria"/>
                <a:cs typeface="Cambria"/>
                <a:sym typeface="Cambria"/>
              </a:rPr>
              <a:t>pdated Use Case Diagram</a:t>
            </a:r>
          </a:p>
        </p:txBody>
      </p:sp>
      <p:pic>
        <p:nvPicPr>
          <p:cNvPr descr="Use Case Diagram - Page 1.png" id="88" name="Shape 88"/>
          <p:cNvPicPr preferRelativeResize="0"/>
          <p:nvPr/>
        </p:nvPicPr>
        <p:blipFill rotWithShape="1">
          <a:blip r:embed="rId3">
            <a:alphaModFix/>
          </a:blip>
          <a:srcRect b="54452" l="0" r="0" t="6109"/>
          <a:stretch/>
        </p:blipFill>
        <p:spPr>
          <a:xfrm>
            <a:off x="743775" y="1017725"/>
            <a:ext cx="7742500" cy="39516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i="1" lang="es">
                <a:latin typeface="Cambria"/>
                <a:ea typeface="Cambria"/>
                <a:cs typeface="Cambria"/>
                <a:sym typeface="Cambria"/>
              </a:rPr>
              <a:t>Updated Use Case Diagram</a:t>
            </a:r>
          </a:p>
        </p:txBody>
      </p:sp>
      <p:pic>
        <p:nvPicPr>
          <p:cNvPr descr="Use Case Diagram - Page 1.png" id="94" name="Shape 94"/>
          <p:cNvPicPr preferRelativeResize="0"/>
          <p:nvPr/>
        </p:nvPicPr>
        <p:blipFill rotWithShape="1">
          <a:blip r:embed="rId3">
            <a:alphaModFix/>
          </a:blip>
          <a:srcRect b="36551" l="0" r="0" t="19996"/>
          <a:stretch/>
        </p:blipFill>
        <p:spPr>
          <a:xfrm>
            <a:off x="924650" y="967825"/>
            <a:ext cx="7223701" cy="4062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i="1" lang="es">
                <a:latin typeface="Cambria"/>
                <a:ea typeface="Cambria"/>
                <a:cs typeface="Cambria"/>
                <a:sym typeface="Cambria"/>
              </a:rPr>
              <a:t>Updated Use Case Diagram</a:t>
            </a:r>
          </a:p>
        </p:txBody>
      </p:sp>
      <p:pic>
        <p:nvPicPr>
          <p:cNvPr descr="Use Case Diagram - Page 1.png" id="100" name="Shape 100"/>
          <p:cNvPicPr preferRelativeResize="0"/>
          <p:nvPr/>
        </p:nvPicPr>
        <p:blipFill rotWithShape="1">
          <a:blip r:embed="rId3">
            <a:alphaModFix/>
          </a:blip>
          <a:srcRect b="9159" l="0" r="0" t="47388"/>
          <a:stretch/>
        </p:blipFill>
        <p:spPr>
          <a:xfrm>
            <a:off x="924650" y="967825"/>
            <a:ext cx="7223701" cy="4062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9285"/>
              <a:buFont typeface="Arial"/>
              <a:buNone/>
            </a:pPr>
            <a:r>
              <a:rPr b="1" i="1" lang="es">
                <a:latin typeface="Cambria"/>
                <a:ea typeface="Cambria"/>
                <a:cs typeface="Cambria"/>
                <a:sym typeface="Cambria"/>
              </a:rPr>
              <a:t>Use Cases - Updates</a:t>
            </a:r>
          </a:p>
        </p:txBody>
      </p:sp>
      <p:sp>
        <p:nvSpPr>
          <p:cNvPr id="106" name="Shape 106"/>
          <p:cNvSpPr txBox="1"/>
          <p:nvPr>
            <p:ph idx="1" type="body"/>
          </p:nvPr>
        </p:nvSpPr>
        <p:spPr>
          <a:xfrm>
            <a:off x="311700" y="1152475"/>
            <a:ext cx="8520600" cy="3574500"/>
          </a:xfrm>
          <a:prstGeom prst="rect">
            <a:avLst/>
          </a:prstGeom>
        </p:spPr>
        <p:txBody>
          <a:bodyPr anchorCtr="0" anchor="t" bIns="91425" lIns="91425" rIns="91425" wrap="square" tIns="91425">
            <a:noAutofit/>
          </a:bodyPr>
          <a:lstStyle/>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Removed the </a:t>
            </a:r>
            <a:r>
              <a:rPr b="1" lang="es">
                <a:solidFill>
                  <a:srgbClr val="000000"/>
                </a:solidFill>
                <a:latin typeface="Cambria"/>
                <a:ea typeface="Cambria"/>
                <a:cs typeface="Cambria"/>
                <a:sym typeface="Cambria"/>
              </a:rPr>
              <a:t>Start Game</a:t>
            </a:r>
            <a:r>
              <a:rPr lang="es">
                <a:solidFill>
                  <a:srgbClr val="000000"/>
                </a:solidFill>
                <a:latin typeface="Cambria"/>
                <a:ea typeface="Cambria"/>
                <a:cs typeface="Cambria"/>
                <a:sym typeface="Cambria"/>
              </a:rPr>
              <a:t> use case</a:t>
            </a:r>
          </a:p>
          <a:p>
            <a:pPr indent="-228600" lvl="1" marL="914400" rtl="0">
              <a:spcBef>
                <a:spcPts val="0"/>
              </a:spcBef>
              <a:spcAft>
                <a:spcPts val="0"/>
              </a:spcAft>
              <a:buClr>
                <a:srgbClr val="000000"/>
              </a:buClr>
              <a:buFont typeface="Cambria"/>
              <a:buChar char="○"/>
            </a:pPr>
            <a:r>
              <a:rPr lang="es" sz="1800">
                <a:solidFill>
                  <a:schemeClr val="dk1"/>
                </a:solidFill>
                <a:latin typeface="Cambria"/>
                <a:ea typeface="Cambria"/>
                <a:cs typeface="Cambria"/>
                <a:sym typeface="Cambria"/>
              </a:rPr>
              <a:t>Game starts as soon as the second player accepts the invitation and is added to the game.</a:t>
            </a:r>
          </a:p>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Removed the </a:t>
            </a:r>
            <a:r>
              <a:rPr b="1" lang="es">
                <a:solidFill>
                  <a:srgbClr val="000000"/>
                </a:solidFill>
                <a:latin typeface="Cambria"/>
                <a:ea typeface="Cambria"/>
                <a:cs typeface="Cambria"/>
                <a:sym typeface="Cambria"/>
              </a:rPr>
              <a:t>Join Game</a:t>
            </a:r>
            <a:r>
              <a:rPr lang="es">
                <a:solidFill>
                  <a:srgbClr val="000000"/>
                </a:solidFill>
                <a:latin typeface="Cambria"/>
                <a:ea typeface="Cambria"/>
                <a:cs typeface="Cambria"/>
                <a:sym typeface="Cambria"/>
              </a:rPr>
              <a:t> use case</a:t>
            </a:r>
          </a:p>
          <a:p>
            <a:pPr indent="-228600" lvl="0" marL="457200" rtl="0">
              <a:lnSpc>
                <a:spcPct val="115000"/>
              </a:lnSpc>
              <a:spcBef>
                <a:spcPts val="0"/>
              </a:spcBef>
              <a:spcAft>
                <a:spcPts val="0"/>
              </a:spcAft>
              <a:buClr>
                <a:srgbClr val="000000"/>
              </a:buClr>
              <a:buFont typeface="Cambria"/>
              <a:buChar char="➢"/>
            </a:pPr>
            <a:r>
              <a:rPr b="1" lang="es">
                <a:solidFill>
                  <a:srgbClr val="000000"/>
                </a:solidFill>
                <a:latin typeface="Cambria"/>
                <a:ea typeface="Cambria"/>
                <a:cs typeface="Cambria"/>
                <a:sym typeface="Cambria"/>
              </a:rPr>
              <a:t>Registered to System</a:t>
            </a:r>
          </a:p>
          <a:p>
            <a:pPr indent="-228600" lvl="1" marL="914400" rtl="0">
              <a:lnSpc>
                <a:spcPct val="115000"/>
              </a:lnSpc>
              <a:spcBef>
                <a:spcPts val="0"/>
              </a:spcBef>
              <a:spcAft>
                <a:spcPts val="0"/>
              </a:spcAft>
              <a:buClr>
                <a:srgbClr val="000000"/>
              </a:buClr>
              <a:buFont typeface="Cambria"/>
              <a:buChar char="○"/>
            </a:pPr>
            <a:r>
              <a:rPr lang="es" sz="1800">
                <a:solidFill>
                  <a:srgbClr val="000000"/>
                </a:solidFill>
                <a:latin typeface="Cambria"/>
                <a:ea typeface="Cambria"/>
                <a:cs typeface="Cambria"/>
                <a:sym typeface="Cambria"/>
              </a:rPr>
              <a:t>now displays a success or failure message.</a:t>
            </a:r>
          </a:p>
          <a:p>
            <a:pPr indent="-228600" lvl="1" marL="914400" rtl="0">
              <a:spcBef>
                <a:spcPts val="0"/>
              </a:spcBef>
              <a:spcAft>
                <a:spcPts val="0"/>
              </a:spcAft>
              <a:buClr>
                <a:srgbClr val="000000"/>
              </a:buClr>
              <a:buFont typeface="Cambria"/>
              <a:buChar char="○"/>
            </a:pPr>
            <a:r>
              <a:rPr lang="es" sz="1800">
                <a:solidFill>
                  <a:schemeClr val="dk1"/>
                </a:solidFill>
                <a:latin typeface="Cambria"/>
                <a:ea typeface="Cambria"/>
                <a:cs typeface="Cambria"/>
                <a:sym typeface="Cambria"/>
              </a:rPr>
              <a:t>now states the requirement of a unique email</a:t>
            </a:r>
          </a:p>
          <a:p>
            <a:pPr indent="-228600" lvl="1" marL="914400" rtl="0">
              <a:spcBef>
                <a:spcPts val="0"/>
              </a:spcBef>
              <a:spcAft>
                <a:spcPts val="0"/>
              </a:spcAft>
              <a:buClr>
                <a:schemeClr val="dk1"/>
              </a:buClr>
              <a:buFont typeface="Cambria"/>
              <a:buChar char="○"/>
            </a:pPr>
            <a:r>
              <a:rPr lang="es" sz="1800">
                <a:solidFill>
                  <a:schemeClr val="dk1"/>
                </a:solidFill>
                <a:latin typeface="Cambria"/>
                <a:ea typeface="Cambria"/>
                <a:cs typeface="Cambria"/>
                <a:sym typeface="Cambria"/>
              </a:rPr>
              <a:t>now states the requirement of a unique nickname</a:t>
            </a:r>
          </a:p>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Accepting a game invitation now invalidates all other invitations if multiples were sent out for one game.</a:t>
            </a:r>
          </a:p>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Accepting a game invitation now starts a new game if sent outside of a game.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