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descr="JungleClient Class Diagram UI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75"/>
            <a:ext cx="8839204" cy="319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8112950" y="3628475"/>
            <a:ext cx="2121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descr="JungleClient Class Diagram Game.png" id="121" name="Shape 121"/>
          <p:cNvPicPr preferRelativeResize="0"/>
          <p:nvPr/>
        </p:nvPicPr>
        <p:blipFill rotWithShape="1">
          <a:blip r:embed="rId3">
            <a:alphaModFix/>
          </a:blip>
          <a:srcRect b="15052" l="0" r="44512" t="0"/>
          <a:stretch/>
        </p:blipFill>
        <p:spPr>
          <a:xfrm>
            <a:off x="1297700" y="45275"/>
            <a:ext cx="6004552" cy="490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>
            <a:off x="6946375" y="1022650"/>
            <a:ext cx="3636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 cont.</a:t>
            </a:r>
          </a:p>
        </p:txBody>
      </p:sp>
      <p:pic>
        <p:nvPicPr>
          <p:cNvPr descr="JungleClient Class Diagram Game.png" id="128" name="Shape 128"/>
          <p:cNvPicPr preferRelativeResize="0"/>
          <p:nvPr/>
        </p:nvPicPr>
        <p:blipFill rotWithShape="1">
          <a:blip r:embed="rId3">
            <a:alphaModFix/>
          </a:blip>
          <a:srcRect b="1394" l="45402" r="1968" t="37458"/>
          <a:stretch/>
        </p:blipFill>
        <p:spPr>
          <a:xfrm>
            <a:off x="1110600" y="687400"/>
            <a:ext cx="6719172" cy="416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rot="10800000">
            <a:off x="3401300" y="696900"/>
            <a:ext cx="681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3667325" y="696900"/>
            <a:ext cx="681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cont.</a:t>
            </a:r>
          </a:p>
        </p:txBody>
      </p:sp>
      <p:pic>
        <p:nvPicPr>
          <p:cNvPr descr="JungleClient Class Diagram Client-Account.png" id="136" name="Shape 136"/>
          <p:cNvPicPr preferRelativeResize="0"/>
          <p:nvPr/>
        </p:nvPicPr>
        <p:blipFill rotWithShape="1">
          <a:blip r:embed="rId3">
            <a:alphaModFix/>
          </a:blip>
          <a:srcRect b="13904" l="0" r="0" t="0"/>
          <a:stretch/>
        </p:blipFill>
        <p:spPr>
          <a:xfrm>
            <a:off x="1536600" y="548550"/>
            <a:ext cx="6070776" cy="4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List of test cases: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11700" y="1190000"/>
            <a:ext cx="43197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testSetLocation_bottom_right_corner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testSetPowerLevel_zero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testCanOccupy_river_rat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testCanOccupy_friendly_den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testCanOccupy_square_not_adjacent_row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testCanOccupy_square_not_adjacent_leopard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3" name="Shape 143"/>
          <p:cNvSpPr txBox="1"/>
          <p:nvPr/>
        </p:nvSpPr>
        <p:spPr>
          <a:xfrm>
            <a:off x="3135275" y="718025"/>
            <a:ext cx="41502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TestGameBoard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testGetPieceAt_normal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testGetPieceAt_column_too_big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testGetPieceAt_column_too_small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testGetPieceAt_empty_square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testGetSquareAt_top_left_table_edge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testGetSquareAt_bottom_right_table_edge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testGetValidMoves_leopard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testMovePiece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4" name="Shape 144"/>
          <p:cNvSpPr txBox="1"/>
          <p:nvPr/>
        </p:nvSpPr>
        <p:spPr>
          <a:xfrm>
            <a:off x="6024700" y="2930800"/>
            <a:ext cx="30900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testConstructorWithPlayerColor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testClearPiece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testIsEmpty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/>
              <a:t>testIsEmpty_not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testSetPiece_null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5" name="Shape 145"/>
          <p:cNvSpPr txBox="1"/>
          <p:nvPr/>
        </p:nvSpPr>
        <p:spPr>
          <a:xfrm>
            <a:off x="5918400" y="228475"/>
            <a:ext cx="2913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100">
                <a:solidFill>
                  <a:schemeClr val="dk1"/>
                </a:solidFill>
              </a:rPr>
              <a:t>TestAccountHandler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testRegisterUserAlreadyRegistered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testRegisterUserFailure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testUnregisterUser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testValidateLogin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testLogout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827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Project Tools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869175" y="1166450"/>
            <a:ext cx="3456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Docker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PostgreSQL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JavaFX/Gluon Scene Builder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KryoNet TCP client/server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Maven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Mockito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Travis CI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Waffle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s" sz="1800">
                <a:solidFill>
                  <a:srgbClr val="000000"/>
                </a:solidFill>
              </a:rPr>
              <a:t>Eclipse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403225" y="1172900"/>
            <a:ext cx="30189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Project Progress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78750" y="1017725"/>
            <a:ext cx="66336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UI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Implemented functional UI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Implemented </a:t>
            </a:r>
            <a:r>
              <a:rPr lang="es"/>
              <a:t>login screens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s">
                <a:solidFill>
                  <a:schemeClr val="dk1"/>
                </a:solidFill>
              </a:rPr>
              <a:t>Implemented move highlighting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s">
                <a:solidFill>
                  <a:schemeClr val="dk1"/>
                </a:solidFill>
              </a:rPr>
              <a:t>Implemented win Screen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Implemented game relationship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Game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Implemented </a:t>
            </a:r>
            <a:r>
              <a:rPr lang="es"/>
              <a:t>g</a:t>
            </a:r>
            <a:r>
              <a:rPr lang="es"/>
              <a:t>ame pieces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Implemented </a:t>
            </a:r>
            <a:r>
              <a:rPr lang="es"/>
              <a:t>g</a:t>
            </a:r>
            <a:r>
              <a:rPr lang="es"/>
              <a:t>ame squares in board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Implemented </a:t>
            </a:r>
            <a:r>
              <a:rPr lang="es"/>
              <a:t>g</a:t>
            </a:r>
            <a:r>
              <a:rPr lang="es"/>
              <a:t>ame board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Implemented game logic and mathematics.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Server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Implemented registration.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Data handling logic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Basic authentication and session management logic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Message and event handling logic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Project In-Progress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78750" y="1017725"/>
            <a:ext cx="66336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UI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 turn based logic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 improved graphics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Game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 Server Connection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s">
                <a:solidFill>
                  <a:schemeClr val="dk1"/>
                </a:solidFill>
              </a:rPr>
              <a:t>Implement new game controller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Server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>
                <a:solidFill>
                  <a:schemeClr val="dk1"/>
                </a:solidFill>
              </a:rPr>
              <a:t>Implement Interface for Game Logic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s">
                <a:solidFill>
                  <a:schemeClr val="dk1"/>
                </a:solidFill>
              </a:rPr>
              <a:t>Update registration management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s"/>
              <a:t>Other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Implement distribution methods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Improve registration.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And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Table of 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Changes from last iteration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</a:t>
            </a:r>
            <a:r>
              <a:rPr lang="es"/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Class diagram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System test cases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JUnit test cases.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Project Tools &amp; Progress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Domain Model Changes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112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s"/>
              <a:t>Removed </a:t>
            </a:r>
            <a:r>
              <a:rPr i="1" lang="es"/>
              <a:t>piece</a:t>
            </a:r>
            <a:r>
              <a:rPr lang="es"/>
              <a:t> from </a:t>
            </a:r>
            <a:r>
              <a:rPr b="1" lang="es"/>
              <a:t>BoardSquare</a:t>
            </a:r>
            <a:r>
              <a:rPr lang="es"/>
              <a:t> and </a:t>
            </a:r>
            <a:r>
              <a:rPr i="1" lang="es"/>
              <a:t>players</a:t>
            </a:r>
            <a:r>
              <a:rPr lang="es"/>
              <a:t> from </a:t>
            </a:r>
            <a:r>
              <a:rPr b="1" lang="es"/>
              <a:t>Game</a:t>
            </a:r>
            <a:r>
              <a:rPr lang="es"/>
              <a:t>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s"/>
              <a:t>To keep notation consistent (association vs attribute vs both).</a:t>
            </a:r>
          </a:p>
        </p:txBody>
      </p:sp>
      <p:pic>
        <p:nvPicPr>
          <p:cNvPr descr="Domain Model - Domain Model (1).png" id="71" name="Shape 71"/>
          <p:cNvPicPr preferRelativeResize="0"/>
          <p:nvPr/>
        </p:nvPicPr>
        <p:blipFill rotWithShape="1">
          <a:blip r:embed="rId3">
            <a:alphaModFix/>
          </a:blip>
          <a:srcRect b="0" l="3296" r="10645" t="0"/>
          <a:stretch/>
        </p:blipFill>
        <p:spPr>
          <a:xfrm>
            <a:off x="4348125" y="513200"/>
            <a:ext cx="4696576" cy="4217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Glossary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Changes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4112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Added entries for attributes.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s"/>
              <a:t>Sorted items alphabetically.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4712" l="0" r="6393" t="3880"/>
          <a:stretch/>
        </p:blipFill>
        <p:spPr>
          <a:xfrm>
            <a:off x="3738075" y="445025"/>
            <a:ext cx="5289150" cy="4486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Register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Take 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90" name="Shape 90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96" name="Shape 96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102" name="Shape 102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108" name="Shape 108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