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0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2016900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i="1" lang="en">
                <a:latin typeface="Cambria"/>
                <a:ea typeface="Cambria"/>
                <a:cs typeface="Cambria"/>
                <a:sym typeface="Cambria"/>
              </a:rPr>
              <a:t>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398775" y="299807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8" y="0"/>
            <a:ext cx="2713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Image from: http://www.tattoodaze.com/tattoo-images/79/th_tiger-art-decor-mountain-tiger-tiger-hand-painting-original-bkLbwV.jpg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Product and Process Decisions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72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After reviewing the websites it was decided that we would make the recommended changes to add complexity and fun to the game, along with accurate animals.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406850" y="1811550"/>
            <a:ext cx="61611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/>
              <a:t>E.g.</a:t>
            </a:r>
            <a:r>
              <a:rPr lang="en"/>
              <a:t> Rats and Elephant rules. Foxes instead of wolves being weaker than dogs.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50850" y="2295750"/>
            <a:ext cx="814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We decided some of the representation and game management we want to do will need to wait until we start work on the UI. Over complexity is something to avoid.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50850" y="3236025"/>
            <a:ext cx="8146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After debate we decided that starting the game should be controlled by the player exclusively.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50850" y="3972800"/>
            <a:ext cx="7416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We decided players must actively quit a game when it ends, rather than auto removal.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101250" y="4485025"/>
            <a:ext cx="1466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1800"/>
              <a:t>And More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003750" y="1278275"/>
            <a:ext cx="5683800" cy="284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/>
              <a:t>Questions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 sz="4800"/>
              <a:t>and </a:t>
            </a:r>
          </a:p>
          <a:p>
            <a:pPr indent="457200" lvl="0" marL="1371600">
              <a:spcBef>
                <a:spcPts val="0"/>
              </a:spcBef>
              <a:buNone/>
            </a:pPr>
            <a:r>
              <a:rPr b="1" lang="en" sz="4800"/>
              <a:t>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Description of The Jungle Game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70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Jungle Game is the english name for a traditional Chinese game called </a:t>
            </a:r>
            <a:r>
              <a:rPr b="1" lang="en"/>
              <a:t>Dou Shou Qui</a:t>
            </a:r>
            <a:r>
              <a:rPr lang="en"/>
              <a:t>.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643725" y="1723475"/>
            <a:ext cx="524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</a:rPr>
              <a:t>Jungle</a:t>
            </a:r>
            <a:r>
              <a:rPr lang="en" sz="1800">
                <a:solidFill>
                  <a:schemeClr val="dk2"/>
                </a:solidFill>
              </a:rPr>
              <a:t> is a two-player strategy game.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11700" y="2285400"/>
            <a:ext cx="433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Each player starts with eight pieces.</a:t>
            </a:r>
          </a:p>
        </p:txBody>
      </p:sp>
      <p:pic>
        <p:nvPicPr>
          <p:cNvPr descr="Rat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50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t.png"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150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8012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5575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3125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2987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5550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01175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773975" y="3733450"/>
            <a:ext cx="552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Rat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782825" y="3733450"/>
            <a:ext cx="5031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Cat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772700" y="3733450"/>
            <a:ext cx="503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Fox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795575" y="3714250"/>
            <a:ext cx="63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Dog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677275" y="3733450"/>
            <a:ext cx="907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Leopard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805012" y="3714250"/>
            <a:ext cx="784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Tiger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6855525" y="3741100"/>
            <a:ext cx="99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Lion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7619100" y="3733450"/>
            <a:ext cx="999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Elephant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11700" y="4406675"/>
            <a:ext cx="7365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The higher the piece’s number, the more powerful it is.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007325" y="4904100"/>
            <a:ext cx="3372300" cy="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</a:rPr>
              <a:t>Images from: http://liacs.leidenuniv.nl/~visjk/doushouqi/about.html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Jungle - The Board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44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Jungle game board is a set of </a:t>
            </a:r>
            <a:r>
              <a:rPr b="1" lang="en"/>
              <a:t>7 by 9</a:t>
            </a:r>
            <a:r>
              <a:rPr lang="en"/>
              <a:t> squares.</a:t>
            </a:r>
          </a:p>
        </p:txBody>
      </p:sp>
      <p:pic>
        <p:nvPicPr>
          <p:cNvPr descr="Dou_shou_qi_board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7" y="1609710"/>
            <a:ext cx="2581307" cy="328341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84148" y="4878366"/>
            <a:ext cx="2581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https://upload.wikimedia.org/wikipedia/commons/d/d0/Dou_shou_qi_board.png</a:t>
            </a:r>
          </a:p>
        </p:txBody>
      </p:sp>
      <p:pic>
        <p:nvPicPr>
          <p:cNvPr descr="Dou_shou_qi_den.pn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992" y="1779930"/>
            <a:ext cx="2008290" cy="137135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6588635" y="3100985"/>
            <a:ext cx="2376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https://upload.wikimedia.org/wikipedia/commons/2/2f/Dou_shou_qi_den.png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599924" y="1561788"/>
            <a:ext cx="237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The “Den” Square</a:t>
            </a:r>
          </a:p>
        </p:txBody>
      </p:sp>
      <p:pic>
        <p:nvPicPr>
          <p:cNvPr descr="Dou_shou_qi_traps.png"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3786" y="3569643"/>
            <a:ext cx="2008285" cy="137138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794859" y="4941179"/>
            <a:ext cx="20082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https://upload.wikimedia.org/wikipedia/commons/d/d8/Dou_shou_qi_traps.png</a:t>
            </a:r>
          </a:p>
        </p:txBody>
      </p:sp>
      <p:pic>
        <p:nvPicPr>
          <p:cNvPr descr="Dou_shou_qi_river.png"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8064" y="2588509"/>
            <a:ext cx="1991601" cy="137135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817210" y="3338352"/>
            <a:ext cx="1963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The “Trap” Squares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599590" y="2380989"/>
            <a:ext cx="1950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 “River”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580427" y="3986683"/>
            <a:ext cx="2008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https://upload.wikimedia.org/wikipedia/commons/a/a4/Dou_shou_qi_river.png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128887" y="1619297"/>
            <a:ext cx="3478800" cy="73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With three important kinds of squares.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Jungle Rules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6100"/>
            <a:ext cx="8520600" cy="50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</a:t>
            </a:r>
            <a:r>
              <a:rPr b="1" lang="en"/>
              <a:t>win</a:t>
            </a:r>
            <a:r>
              <a:rPr lang="en"/>
              <a:t> Jungle one of the players must move </a:t>
            </a:r>
            <a:r>
              <a:rPr b="1" lang="en"/>
              <a:t>any</a:t>
            </a:r>
            <a:r>
              <a:rPr lang="en"/>
              <a:t> of their pieces to occupy the same square as the enemy </a:t>
            </a:r>
            <a:r>
              <a:rPr b="1" lang="en"/>
              <a:t>Den.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32225" y="2074650"/>
            <a:ext cx="27252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 player can move any creature </a:t>
            </a:r>
            <a:r>
              <a:rPr b="1" lang="en" sz="1800"/>
              <a:t>one</a:t>
            </a:r>
            <a:r>
              <a:rPr lang="en" sz="1800"/>
              <a:t> </a:t>
            </a:r>
            <a:r>
              <a:rPr b="1" lang="en" sz="1800"/>
              <a:t>horizontal</a:t>
            </a:r>
            <a:r>
              <a:rPr lang="en" sz="1800"/>
              <a:t> or </a:t>
            </a:r>
            <a:r>
              <a:rPr b="1" lang="en" sz="1800"/>
              <a:t>vertical</a:t>
            </a:r>
            <a:r>
              <a:rPr lang="en" sz="1800"/>
              <a:t> space each turn.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006925" y="3125900"/>
            <a:ext cx="2983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But,</a:t>
            </a:r>
            <a:r>
              <a:rPr b="1" lang="en" sz="1800"/>
              <a:t> </a:t>
            </a:r>
            <a:r>
              <a:rPr b="1" lang="en" sz="1800"/>
              <a:t>Never Diagonally.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202475" y="2052600"/>
            <a:ext cx="3609300" cy="2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800"/>
              <a:t>If any animal stops on an enemy animal with an </a:t>
            </a:r>
            <a:r>
              <a:rPr b="1" lang="en" sz="1800"/>
              <a:t>equal or lower</a:t>
            </a:r>
            <a:r>
              <a:rPr lang="en" sz="1800"/>
              <a:t> number, the lower animal is </a:t>
            </a:r>
            <a:r>
              <a:rPr b="1" lang="en" sz="1800"/>
              <a:t>removed</a:t>
            </a:r>
            <a:r>
              <a:rPr lang="en" sz="1800"/>
              <a:t> from the game</a:t>
            </a:r>
            <a:r>
              <a:rPr b="1" lang="en" sz="1800"/>
              <a:t>.</a:t>
            </a:r>
            <a:br>
              <a:rPr b="1" lang="en" sz="1800"/>
            </a:br>
            <a:r>
              <a:rPr lang="en" sz="1800"/>
              <a:t>Except for the </a:t>
            </a:r>
            <a:r>
              <a:rPr b="1" lang="en" sz="1800"/>
              <a:t>Rat</a:t>
            </a:r>
            <a:r>
              <a:rPr lang="en" sz="1800"/>
              <a:t> who may capture the </a:t>
            </a:r>
            <a:r>
              <a:rPr b="1" lang="en" sz="1800"/>
              <a:t>Elephant</a:t>
            </a:r>
            <a:r>
              <a:rPr lang="en" sz="1800"/>
              <a:t>, and the </a:t>
            </a:r>
            <a:r>
              <a:rPr b="1" lang="en" sz="1800"/>
              <a:t>Elephant</a:t>
            </a:r>
            <a:r>
              <a:rPr lang="en" sz="1800"/>
              <a:t> who may </a:t>
            </a:r>
            <a:r>
              <a:rPr b="1" lang="en" sz="1800"/>
              <a:t>not</a:t>
            </a:r>
            <a:r>
              <a:rPr lang="en" sz="1800"/>
              <a:t> capture the </a:t>
            </a:r>
            <a:r>
              <a:rPr b="1" lang="en" sz="1800"/>
              <a:t>Rat</a:t>
            </a:r>
            <a:r>
              <a:rPr lang="en" sz="1800"/>
              <a:t>.</a:t>
            </a:r>
          </a:p>
        </p:txBody>
      </p:sp>
      <p:pic>
        <p:nvPicPr>
          <p:cNvPr descr="Rat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775" y="2220725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775" y="3304750"/>
            <a:ext cx="5524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084200" y="2682025"/>
            <a:ext cx="552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Rat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822200" y="3766050"/>
            <a:ext cx="999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Elephant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007325" y="4904100"/>
            <a:ext cx="3372300" cy="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</a:rPr>
              <a:t>Images from: http://liacs.leidenuniv.nl/~visjk/doushouqi/about.html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Jungle Rules - Continued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4327200" cy="67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</a:t>
            </a:r>
            <a:r>
              <a:rPr b="1" lang="en"/>
              <a:t> Lion</a:t>
            </a:r>
            <a:r>
              <a:rPr lang="en"/>
              <a:t> and the </a:t>
            </a:r>
            <a:r>
              <a:rPr b="1" lang="en"/>
              <a:t>Tiger</a:t>
            </a:r>
            <a:r>
              <a:rPr lang="en"/>
              <a:t> are the only creatures which can “jump” the river. Moving </a:t>
            </a:r>
            <a:r>
              <a:rPr b="1" lang="en"/>
              <a:t>vertically</a:t>
            </a:r>
            <a:r>
              <a:rPr lang="en"/>
              <a:t> or </a:t>
            </a:r>
            <a:r>
              <a:rPr b="1" lang="en"/>
              <a:t>horizontally</a:t>
            </a:r>
            <a:r>
              <a:rPr lang="en"/>
              <a:t> across the water, directly to the space across from them..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235750" y="1152475"/>
            <a:ext cx="3596400" cy="15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/>
              <a:t>The </a:t>
            </a:r>
            <a:r>
              <a:rPr b="1" lang="en" sz="1800"/>
              <a:t>Rat</a:t>
            </a:r>
            <a:r>
              <a:rPr lang="en" sz="1800"/>
              <a:t> is the only creature which may enter the water.</a:t>
            </a:r>
            <a:br>
              <a:rPr lang="en" sz="1800"/>
            </a:br>
            <a:r>
              <a:rPr lang="en" sz="1800"/>
              <a:t>The Rat may not enter the same square of an animal when leaving or entering the water.</a:t>
            </a:r>
          </a:p>
        </p:txBody>
      </p:sp>
      <p:pic>
        <p:nvPicPr>
          <p:cNvPr descr="Dou_shou_qi_river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589" y="3056934"/>
            <a:ext cx="1991601" cy="13713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8160825" y="2849425"/>
            <a:ext cx="632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River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823952" y="4455108"/>
            <a:ext cx="2008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https://upload.wikimedia.org/wikipedia/commons/a/a4/Dou_shou_qi_river.png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639050" y="4859175"/>
            <a:ext cx="4789800" cy="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</a:rPr>
              <a:t>Images from: http://liacs.leidenuniv.nl/~visjk/doushouqi/about.html unless otherwise noted.</a:t>
            </a:r>
          </a:p>
        </p:txBody>
      </p:sp>
      <p:pic>
        <p:nvPicPr>
          <p:cNvPr descr="Rat.pn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4175" y="3160375"/>
            <a:ext cx="5524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6874100" y="2746075"/>
            <a:ext cx="552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Rat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26250" y="2984575"/>
            <a:ext cx="41367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Only if there </a:t>
            </a:r>
            <a:r>
              <a:rPr lang="en" sz="1800"/>
              <a:t>are no animals in </a:t>
            </a:r>
            <a:r>
              <a:rPr b="1" lang="en" sz="1800"/>
              <a:t>any space</a:t>
            </a:r>
            <a:r>
              <a:rPr lang="en" sz="1800"/>
              <a:t> they cross.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26250" y="3797375"/>
            <a:ext cx="42207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But, they can land on an enemy animal with an </a:t>
            </a:r>
            <a:r>
              <a:rPr b="1" lang="en" sz="1800"/>
              <a:t>equal or lower</a:t>
            </a:r>
            <a:r>
              <a:rPr lang="en" sz="1800"/>
              <a:t> number, or power, than themselves, defeating them like normal.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Jungle Rules - Continued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78800"/>
            <a:ext cx="8520600" cy="77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Although the animals can only defeat enemies </a:t>
            </a:r>
            <a:r>
              <a:rPr b="1" lang="en"/>
              <a:t>less</a:t>
            </a:r>
            <a:r>
              <a:rPr lang="en"/>
              <a:t> powerful, or lower in number, than themselves. There is a space which makes </a:t>
            </a:r>
            <a:r>
              <a:rPr b="1" lang="en"/>
              <a:t>all</a:t>
            </a:r>
            <a:r>
              <a:rPr lang="en"/>
              <a:t> creatures vulnerable.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322675" y="2585950"/>
            <a:ext cx="63645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1800"/>
              <a:t>Any</a:t>
            </a:r>
            <a:r>
              <a:rPr lang="en" sz="1800"/>
              <a:t> creature which occupies the same square as an enemy trap space may be captured by </a:t>
            </a:r>
            <a:r>
              <a:rPr b="1" lang="en" sz="1800"/>
              <a:t>any</a:t>
            </a:r>
            <a:r>
              <a:rPr lang="en" sz="1800"/>
              <a:t> other enemy animal. There is </a:t>
            </a:r>
            <a:r>
              <a:rPr b="1" lang="en" sz="1800"/>
              <a:t>no limit</a:t>
            </a:r>
            <a:r>
              <a:rPr lang="en" sz="1800"/>
              <a:t> to this weakness, from </a:t>
            </a:r>
            <a:r>
              <a:rPr b="1" lang="en" sz="1800"/>
              <a:t>Rat</a:t>
            </a:r>
            <a:r>
              <a:rPr lang="en" sz="1800"/>
              <a:t> to </a:t>
            </a:r>
            <a:r>
              <a:rPr b="1" lang="en" sz="1800"/>
              <a:t>Elephant</a:t>
            </a:r>
            <a:r>
              <a:rPr lang="en" sz="1800"/>
              <a:t>.</a:t>
            </a:r>
          </a:p>
        </p:txBody>
      </p:sp>
      <p:pic>
        <p:nvPicPr>
          <p:cNvPr descr="Dou_shou_qi_traps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11" y="3218793"/>
            <a:ext cx="2008285" cy="1371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479484" y="4590329"/>
            <a:ext cx="20082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https://upload.wikimedia.org/wikipedia/commons/d/d8/Dou_shou_qi_traps.png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01835" y="2987502"/>
            <a:ext cx="1963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The “Trap” Squares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Actors and Stakeholders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982375" y="1152475"/>
            <a:ext cx="7849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Owner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No account, interest in functional, fun game.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Unregistered Users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accounts, no ability to use system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Registered Users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games, view profiles, etc.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Players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who are in at least one active game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Use Cases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038525" y="1152475"/>
            <a:ext cx="7793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Register to the system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Log in to System</a:t>
            </a:r>
            <a:r>
              <a:rPr b="1" lang="en" sz="1100">
                <a:solidFill>
                  <a:schemeClr val="dk1"/>
                </a:solidFill>
              </a:rPr>
              <a:t>	</a:t>
            </a:r>
          </a:p>
          <a:p>
            <a:pPr indent="457200"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Create a new game</a:t>
            </a:r>
          </a:p>
          <a:p>
            <a:pPr indent="457200"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Invite other users to a game</a:t>
            </a:r>
          </a:p>
          <a:p>
            <a:pPr indent="457200"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Respond to Game Invitation</a:t>
            </a:r>
          </a:p>
          <a:p>
            <a:pPr indent="457200"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Join Game</a:t>
            </a:r>
          </a:p>
          <a:p>
            <a:pPr indent="45720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Start Game</a:t>
            </a:r>
          </a:p>
          <a:p>
            <a:pPr indent="45720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Move Game Piece</a:t>
            </a:r>
          </a:p>
          <a:p>
            <a:pPr indent="45720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Switch Game</a:t>
            </a:r>
          </a:p>
          <a:p>
            <a:pPr indent="45720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Quit Game</a:t>
            </a:r>
          </a:p>
          <a:p>
            <a:pPr indent="457200"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View Player Profile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/>
              <a:t>Unregister from System</a:t>
            </a:r>
            <a:r>
              <a:rPr b="1" lang="en" sz="11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Log out of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475" y="572700"/>
            <a:ext cx="5522961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