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L</a:t>
            </a:r>
            <a:r>
              <a:rPr lang="en"/>
              <a:t>ogged in user is an extension of a registered user, and a player is an extension of a logged in user (one who is in a game).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ts val="1800"/>
              <a:buChar char="➢"/>
            </a:pPr>
            <a:r>
              <a:rPr lang="en" sz="1800">
                <a:solidFill>
                  <a:schemeClr val="dk2"/>
                </a:solidFill>
              </a:rPr>
              <a:t>How does it work?</a:t>
            </a:r>
          </a:p>
          <a:p>
            <a:pPr indent="-317500" lvl="1" marL="914400" rtl="0">
              <a:spcBef>
                <a:spcPts val="0"/>
              </a:spcBef>
              <a:buClr>
                <a:schemeClr val="dk2"/>
              </a:buClr>
              <a:buSzPts val="1400"/>
              <a:buChar char="○"/>
            </a:pPr>
            <a:r>
              <a:rPr lang="en" sz="1800">
                <a:solidFill>
                  <a:schemeClr val="dk2"/>
                </a:solidFill>
              </a:rPr>
              <a:t>Design for a Java executable supported by an online network and distributed by one of the various sites available online?</a:t>
            </a:r>
          </a:p>
          <a:p>
            <a:pPr indent="-317500" lvl="1" marL="914400" rtl="0">
              <a:spcBef>
                <a:spcPts val="0"/>
              </a:spcBef>
              <a:buClr>
                <a:schemeClr val="dk2"/>
              </a:buClr>
              <a:buSzPts val="1400"/>
              <a:buChar char="○"/>
            </a:pPr>
            <a:r>
              <a:rPr lang="en" sz="1800">
                <a:solidFill>
                  <a:schemeClr val="dk2"/>
                </a:solidFill>
              </a:rPr>
              <a:t>Design for a online based game hosted by one of the available systems?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We will be prioritizing the system development as we further model the system and understand the strengths of each model?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Our highest priority: robust code. We chose our tools and process model with that in mind.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Continuous Integration: Travis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Code inspection: Better Code Hub</a:t>
            </a:r>
          </a:p>
          <a:p>
            <a:pPr indent="-298450" lvl="0" marL="457200" rtl="0">
              <a:spcBef>
                <a:spcPts val="0"/>
              </a:spcBef>
              <a:buSzPts val="1100"/>
              <a:buChar char="-"/>
            </a:pPr>
            <a:r>
              <a:rPr lang="en"/>
              <a:t>Project Management: Waffle and Slack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Process: Agile with Scrum influences (regular meetings, code review, and communication)</a:t>
            </a:r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/>
              <a:t>We believe </a:t>
            </a:r>
            <a:r>
              <a:rPr b="1" lang="en"/>
              <a:t>communication</a:t>
            </a:r>
            <a:r>
              <a:rPr lang="en"/>
              <a:t> is key to creating well-built software</a:t>
            </a:r>
          </a:p>
          <a:p>
            <a:pPr indent="-298450" lvl="2" marL="1371600" rtl="0">
              <a:spcBef>
                <a:spcPts val="0"/>
              </a:spcBef>
              <a:buSzPts val="1100"/>
              <a:buChar char="-"/>
            </a:pPr>
            <a:r>
              <a:rPr lang="en"/>
              <a:t>Iterative process encourages communication with the customer and with each other.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Obviously we need to do if all animals are captured, but it’s good to say for the sake of completion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Only the rat may enter water to make water more difficult, and for the ease of design.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We renamed the wolf to fox, because a single dog is weaker than a single wolf, which is in opposition to the goal of the game. Renaming it brings it back into logical understanding.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10" Type="http://schemas.openxmlformats.org/officeDocument/2006/relationships/image" Target="../media/image9.png"/><Relationship Id="rId9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7" Type="http://schemas.openxmlformats.org/officeDocument/2006/relationships/image" Target="../media/image2.png"/><Relationship Id="rId8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438225" y="2016900"/>
            <a:ext cx="5189400" cy="1109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i="1" lang="en">
                <a:latin typeface="Cambria"/>
                <a:ea typeface="Cambria"/>
                <a:cs typeface="Cambria"/>
                <a:sym typeface="Cambria"/>
              </a:rPr>
              <a:t>The </a:t>
            </a:r>
            <a:r>
              <a:rPr b="1" i="1" lang="en">
                <a:latin typeface="Cambria"/>
                <a:ea typeface="Cambria"/>
                <a:cs typeface="Cambria"/>
                <a:sym typeface="Cambria"/>
              </a:rPr>
              <a:t>Jungle Game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2398775" y="2998075"/>
            <a:ext cx="2529600" cy="465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800"/>
              <a:t>Chesshire Coders</a:t>
            </a:r>
          </a:p>
        </p:txBody>
      </p:sp>
      <p:pic>
        <p:nvPicPr>
          <p:cNvPr descr="th_tiger-art-decor-mountain-tiger-tiger-hand-painting-original-bkLbwV.jpg"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0549" y="0"/>
            <a:ext cx="271345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0" y="4891075"/>
            <a:ext cx="64305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800"/>
              <a:t>Image from: http://www.tattoodaze.com/tattoo-images/79/th_tiger-art-decor-mountain-tiger-tiger-hand-painting-original-bkLbwV.jpg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Use Case Diagram</a:t>
            </a:r>
          </a:p>
        </p:txBody>
      </p:sp>
      <p:pic>
        <p:nvPicPr>
          <p:cNvPr descr="CS 414 - Project 1 Use Case Diagram - Page 1.png" id="167" name="Shape 167"/>
          <p:cNvPicPr preferRelativeResize="0"/>
          <p:nvPr/>
        </p:nvPicPr>
        <p:blipFill rotWithShape="1">
          <a:blip r:embed="rId3">
            <a:alphaModFix/>
          </a:blip>
          <a:srcRect b="0" l="0" r="0" t="9"/>
          <a:stretch/>
        </p:blipFill>
        <p:spPr>
          <a:xfrm>
            <a:off x="1515375" y="572700"/>
            <a:ext cx="5671050" cy="438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Use Case Diagram</a:t>
            </a:r>
          </a:p>
        </p:txBody>
      </p:sp>
      <p:pic>
        <p:nvPicPr>
          <p:cNvPr id="173" name="Shape 173"/>
          <p:cNvPicPr preferRelativeResize="0"/>
          <p:nvPr/>
        </p:nvPicPr>
        <p:blipFill rotWithShape="1">
          <a:blip r:embed="rId3">
            <a:alphaModFix/>
          </a:blip>
          <a:srcRect b="46985" l="6432" r="16809" t="-1298"/>
          <a:stretch/>
        </p:blipFill>
        <p:spPr>
          <a:xfrm>
            <a:off x="624154" y="572700"/>
            <a:ext cx="7895699" cy="431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Use Case Diagram</a:t>
            </a:r>
          </a:p>
        </p:txBody>
      </p:sp>
      <p:pic>
        <p:nvPicPr>
          <p:cNvPr descr="CS 414 - Project 1 Use Case Diagram - Page 1.png" id="179" name="Shape 179"/>
          <p:cNvPicPr preferRelativeResize="0"/>
          <p:nvPr/>
        </p:nvPicPr>
        <p:blipFill rotWithShape="1">
          <a:blip r:embed="rId3">
            <a:alphaModFix/>
          </a:blip>
          <a:srcRect b="0" l="11031" r="14129" t="48903"/>
          <a:stretch/>
        </p:blipFill>
        <p:spPr>
          <a:xfrm>
            <a:off x="525126" y="658575"/>
            <a:ext cx="8093748" cy="426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b="1" lang="en"/>
              <a:t>Product Choices - System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311700" y="1152475"/>
            <a:ext cx="8520600" cy="3723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Any </a:t>
            </a:r>
            <a:r>
              <a:rPr lang="en"/>
              <a:t>Player who quits early will automatically receive a loss unless their opponent has not moved a piece within a specified amount of time 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A game will automatically end if a Player does not make a move within a specified amount of time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Game Platform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 Executable (Our Preferred Platform)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Mobile App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Web App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/>
              <a:t>Process Decisions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1210163"/>
            <a:ext cx="8520600" cy="106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We are prioritizing a focus on robust code backed by tools designed to reinforce safe and clean code, and encouraged by various meetings through the week.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528200" y="2465225"/>
            <a:ext cx="3915900" cy="24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Tools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Travis Cl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Better Code Hub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Waffle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Slack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</a:rPr>
              <a:t>Process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Agile with Scrum-influences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 txBox="1"/>
          <p:nvPr/>
        </p:nvSpPr>
        <p:spPr>
          <a:xfrm>
            <a:off x="5634675" y="2465225"/>
            <a:ext cx="3086400" cy="19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We believe </a:t>
            </a:r>
            <a:r>
              <a:rPr b="1" lang="en" sz="1800">
                <a:solidFill>
                  <a:schemeClr val="dk1"/>
                </a:solidFill>
              </a:rPr>
              <a:t>communication</a:t>
            </a:r>
            <a:r>
              <a:rPr lang="en" sz="1800">
                <a:solidFill>
                  <a:schemeClr val="dk1"/>
                </a:solidFill>
              </a:rPr>
              <a:t> is a key factor in well-built software. Iterative processes encourage this communication while promoting increased testing.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1719750" y="1147350"/>
            <a:ext cx="5704500" cy="2848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4800"/>
              <a:t>Questions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b="1" lang="en" sz="4800"/>
              <a:t>A</a:t>
            </a:r>
            <a:r>
              <a:rPr b="1" lang="en" sz="4800"/>
              <a:t>nd</a:t>
            </a:r>
          </a:p>
          <a:p>
            <a:pPr indent="457200" lvl="0" marL="1371600" rtl="0">
              <a:spcBef>
                <a:spcPts val="0"/>
              </a:spcBef>
              <a:buNone/>
            </a:pPr>
            <a:r>
              <a:rPr b="1" lang="en" sz="4800"/>
              <a:t>Discussions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b="1" lang="en"/>
              <a:t>Description of The Jungle Game	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709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Jungle Game is the english name for a traditional Chinese game called </a:t>
            </a:r>
            <a:r>
              <a:rPr b="1" lang="en">
                <a:solidFill>
                  <a:srgbClr val="000000"/>
                </a:solidFill>
              </a:rPr>
              <a:t>Dou Shou Qui</a:t>
            </a:r>
            <a:r>
              <a:rPr lang="en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4643725" y="1723475"/>
            <a:ext cx="524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b="1" lang="en" sz="1800"/>
              <a:t>Jungle</a:t>
            </a:r>
            <a:r>
              <a:rPr lang="en" sz="1800"/>
              <a:t> is a two-player strategy game.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311700" y="2285400"/>
            <a:ext cx="433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800"/>
              <a:t>Each player starts with eight pieces.</a:t>
            </a:r>
          </a:p>
        </p:txBody>
      </p:sp>
      <p:pic>
        <p:nvPicPr>
          <p:cNvPr descr="Rat.png"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050" y="3181000"/>
            <a:ext cx="55245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t.png" id="67" name="Shape 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8150" y="3181000"/>
            <a:ext cx="55245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8013" y="3181000"/>
            <a:ext cx="55245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95575" y="3181000"/>
            <a:ext cx="55245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43125" y="3181000"/>
            <a:ext cx="55245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32988" y="3181000"/>
            <a:ext cx="55245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55550" y="3181000"/>
            <a:ext cx="55245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801175" y="3181000"/>
            <a:ext cx="552450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/>
        </p:nvSpPr>
        <p:spPr>
          <a:xfrm>
            <a:off x="773975" y="3733450"/>
            <a:ext cx="5526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/>
              <a:t>Rat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1782825" y="3733450"/>
            <a:ext cx="5031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/>
              <a:t>Cat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2772700" y="3733450"/>
            <a:ext cx="5031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/>
              <a:t>Fox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3795575" y="3714250"/>
            <a:ext cx="638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/>
              <a:t>Dog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4677275" y="3733450"/>
            <a:ext cx="907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/>
              <a:t>Leopard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5805013" y="3714250"/>
            <a:ext cx="7842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/>
              <a:t>Tiger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6855525" y="3741100"/>
            <a:ext cx="999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/>
              <a:t>Lion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7619100" y="3733450"/>
            <a:ext cx="9996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/>
              <a:t>Elephant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311700" y="4406675"/>
            <a:ext cx="73653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800"/>
              <a:t>The higher the piece’s number, the more powerful it is.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6007325" y="4904100"/>
            <a:ext cx="3372300" cy="1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i="1" lang="en" sz="800">
                <a:solidFill>
                  <a:srgbClr val="999999"/>
                </a:solidFill>
              </a:rPr>
              <a:t>Images from: http://liacs.leidenuniv.nl/~visjk/doushouqi/about.html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b="1" lang="en"/>
              <a:t>Jungle - The Board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440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The Jungle game board is a set of </a:t>
            </a:r>
            <a:r>
              <a:rPr b="1" lang="en">
                <a:solidFill>
                  <a:srgbClr val="000000"/>
                </a:solidFill>
              </a:rPr>
              <a:t>7 by 9</a:t>
            </a:r>
            <a:r>
              <a:rPr lang="en">
                <a:solidFill>
                  <a:srgbClr val="000000"/>
                </a:solidFill>
              </a:rPr>
              <a:t> squares.</a:t>
            </a:r>
          </a:p>
        </p:txBody>
      </p:sp>
      <p:pic>
        <p:nvPicPr>
          <p:cNvPr descr="Dou_shou_qi_board.png"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277" y="1609711"/>
            <a:ext cx="2581308" cy="3283418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384148" y="4878367"/>
            <a:ext cx="2581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600">
                <a:solidFill>
                  <a:srgbClr val="999999"/>
                </a:solidFill>
              </a:rPr>
              <a:t>https://upload.wikimedia.org/wikipedia/commons/d/d0/Dou_shou_qi_board.png</a:t>
            </a:r>
          </a:p>
        </p:txBody>
      </p:sp>
      <p:pic>
        <p:nvPicPr>
          <p:cNvPr descr="Dou_shou_qi_den.png"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0993" y="1779930"/>
            <a:ext cx="2008290" cy="1371358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6588635" y="3100985"/>
            <a:ext cx="23760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600">
                <a:solidFill>
                  <a:srgbClr val="999999"/>
                </a:solidFill>
              </a:rPr>
              <a:t>https://upload.wikimedia.org/wikipedia/commons/2/2f/Dou_shou_qi_den.png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6599924" y="1561789"/>
            <a:ext cx="23760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/>
              <a:t>The “Den” Square</a:t>
            </a:r>
          </a:p>
        </p:txBody>
      </p:sp>
      <p:pic>
        <p:nvPicPr>
          <p:cNvPr descr="Dou_shou_qi_traps.png" id="95" name="Shape 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83786" y="3569644"/>
            <a:ext cx="2008285" cy="137138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6794859" y="4941180"/>
            <a:ext cx="2008200" cy="1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600">
                <a:solidFill>
                  <a:srgbClr val="999999"/>
                </a:solidFill>
              </a:rPr>
              <a:t>https://upload.wikimedia.org/wikipedia/commons/d/d8/Dou_shou_qi_traps.png</a:t>
            </a:r>
          </a:p>
        </p:txBody>
      </p:sp>
      <p:pic>
        <p:nvPicPr>
          <p:cNvPr descr="Dou_shou_qi_river.png" id="97" name="Shape 9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58064" y="2588510"/>
            <a:ext cx="1991602" cy="1371358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6817210" y="3338352"/>
            <a:ext cx="19635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/>
              <a:t>The “Trap” Squares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4599591" y="2380990"/>
            <a:ext cx="19500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/>
              <a:t>A “River”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4580428" y="3986683"/>
            <a:ext cx="2008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600">
                <a:solidFill>
                  <a:srgbClr val="999999"/>
                </a:solidFill>
              </a:rPr>
              <a:t>https://upload.wikimedia.org/wikipedia/commons/a/a4/Dou_shou_qi_river.png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3128888" y="1619298"/>
            <a:ext cx="3478800" cy="7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800"/>
              <a:t>With three important kinds of squares.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b="1" lang="en"/>
              <a:t>Jungle Rules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156100"/>
            <a:ext cx="8520600" cy="50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To </a:t>
            </a:r>
            <a:r>
              <a:rPr b="1" lang="en">
                <a:solidFill>
                  <a:srgbClr val="000000"/>
                </a:solidFill>
              </a:rPr>
              <a:t>win</a:t>
            </a:r>
            <a:r>
              <a:rPr lang="en">
                <a:solidFill>
                  <a:srgbClr val="000000"/>
                </a:solidFill>
              </a:rPr>
              <a:t> Jungle one of the players must move </a:t>
            </a:r>
            <a:r>
              <a:rPr b="1" lang="en">
                <a:solidFill>
                  <a:srgbClr val="000000"/>
                </a:solidFill>
              </a:rPr>
              <a:t>any</a:t>
            </a:r>
            <a:r>
              <a:rPr lang="en">
                <a:solidFill>
                  <a:srgbClr val="000000"/>
                </a:solidFill>
              </a:rPr>
              <a:t> of their pieces to occupy the same square as the enemy </a:t>
            </a:r>
            <a:r>
              <a:rPr b="1" lang="en">
                <a:solidFill>
                  <a:srgbClr val="000000"/>
                </a:solidFill>
              </a:rPr>
              <a:t>Den.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332225" y="2074650"/>
            <a:ext cx="2725200" cy="21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800"/>
              <a:t>A player can move any creature </a:t>
            </a:r>
            <a:r>
              <a:rPr b="1" lang="en" sz="1800"/>
              <a:t>one</a:t>
            </a:r>
            <a:r>
              <a:rPr lang="en" sz="1800"/>
              <a:t> </a:t>
            </a:r>
            <a:r>
              <a:rPr b="1" lang="en" sz="1800"/>
              <a:t>horizontal</a:t>
            </a:r>
            <a:r>
              <a:rPr lang="en" sz="1800"/>
              <a:t> or </a:t>
            </a:r>
            <a:r>
              <a:rPr b="1" lang="en" sz="1800"/>
              <a:t>vertical</a:t>
            </a:r>
            <a:r>
              <a:rPr lang="en" sz="1800"/>
              <a:t> space each turn.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1006925" y="3125900"/>
            <a:ext cx="29832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800"/>
              <a:t>But,</a:t>
            </a:r>
            <a:r>
              <a:rPr b="1" lang="en" sz="1800"/>
              <a:t> </a:t>
            </a:r>
            <a:r>
              <a:rPr b="1" lang="en" sz="1800"/>
              <a:t>Never Diagonally.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5202475" y="2052600"/>
            <a:ext cx="3609300" cy="28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r>
              <a:rPr lang="en" sz="1800"/>
              <a:t>If any animal stops on an enemy animal with an </a:t>
            </a:r>
            <a:r>
              <a:rPr b="1" lang="en" sz="1800"/>
              <a:t>equal or lower</a:t>
            </a:r>
            <a:r>
              <a:rPr lang="en" sz="1800"/>
              <a:t> number, the lower animal is </a:t>
            </a:r>
            <a:r>
              <a:rPr b="1" lang="en" sz="1800"/>
              <a:t>removed</a:t>
            </a:r>
            <a:r>
              <a:rPr lang="en" sz="1800"/>
              <a:t> from the game</a:t>
            </a:r>
            <a:r>
              <a:rPr b="1" lang="en" sz="1800"/>
              <a:t>.</a:t>
            </a:r>
            <a:br>
              <a:rPr b="1" lang="en" sz="1800"/>
            </a:br>
            <a:r>
              <a:rPr lang="en" sz="1800"/>
              <a:t>Except for the </a:t>
            </a:r>
            <a:r>
              <a:rPr b="1" lang="en" sz="1800"/>
              <a:t>Rat</a:t>
            </a:r>
            <a:r>
              <a:rPr lang="en" sz="1800"/>
              <a:t> who may capture the </a:t>
            </a:r>
            <a:r>
              <a:rPr b="1" lang="en" sz="1800"/>
              <a:t>Elephant</a:t>
            </a:r>
            <a:r>
              <a:rPr lang="en" sz="1800"/>
              <a:t>, and the </a:t>
            </a:r>
            <a:r>
              <a:rPr b="1" lang="en" sz="1800"/>
              <a:t>Elephant</a:t>
            </a:r>
            <a:r>
              <a:rPr lang="en" sz="1800"/>
              <a:t> who may </a:t>
            </a:r>
            <a:r>
              <a:rPr b="1" lang="en" sz="1800"/>
              <a:t>not</a:t>
            </a:r>
            <a:r>
              <a:rPr lang="en" sz="1800"/>
              <a:t> capture the </a:t>
            </a:r>
            <a:r>
              <a:rPr b="1" lang="en" sz="1800"/>
              <a:t>Rat</a:t>
            </a:r>
            <a:r>
              <a:rPr lang="en" sz="1800"/>
              <a:t>.</a:t>
            </a:r>
          </a:p>
        </p:txBody>
      </p:sp>
      <p:pic>
        <p:nvPicPr>
          <p:cNvPr descr="Rat.png"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775" y="2220725"/>
            <a:ext cx="55245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5775" y="3304750"/>
            <a:ext cx="552450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4084200" y="2682025"/>
            <a:ext cx="5526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Rat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3822200" y="3766050"/>
            <a:ext cx="9996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Elephant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6007325" y="4904100"/>
            <a:ext cx="3372300" cy="1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i="1" lang="en" sz="800">
                <a:solidFill>
                  <a:srgbClr val="999999"/>
                </a:solidFill>
              </a:rPr>
              <a:t>Images from: http://liacs.leidenuniv.nl/~visjk/doushouqi/about.html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b="1" lang="en"/>
              <a:t>Jungle Rules - Continued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4327200" cy="67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The</a:t>
            </a:r>
            <a:r>
              <a:rPr b="1" lang="en">
                <a:solidFill>
                  <a:srgbClr val="000000"/>
                </a:solidFill>
              </a:rPr>
              <a:t> Lion</a:t>
            </a:r>
            <a:r>
              <a:rPr lang="en">
                <a:solidFill>
                  <a:srgbClr val="000000"/>
                </a:solidFill>
              </a:rPr>
              <a:t> and the </a:t>
            </a:r>
            <a:r>
              <a:rPr b="1" lang="en">
                <a:solidFill>
                  <a:srgbClr val="000000"/>
                </a:solidFill>
              </a:rPr>
              <a:t>Tiger</a:t>
            </a:r>
            <a:r>
              <a:rPr lang="en">
                <a:solidFill>
                  <a:srgbClr val="000000"/>
                </a:solidFill>
              </a:rPr>
              <a:t> are the only creatures which can “jump” the river. Moving </a:t>
            </a:r>
            <a:r>
              <a:rPr b="1" lang="en">
                <a:solidFill>
                  <a:srgbClr val="000000"/>
                </a:solidFill>
              </a:rPr>
              <a:t>vertically</a:t>
            </a:r>
            <a:r>
              <a:rPr lang="en">
                <a:solidFill>
                  <a:srgbClr val="000000"/>
                </a:solidFill>
              </a:rPr>
              <a:t> or </a:t>
            </a:r>
            <a:r>
              <a:rPr b="1" lang="en">
                <a:solidFill>
                  <a:srgbClr val="000000"/>
                </a:solidFill>
              </a:rPr>
              <a:t>horizontally</a:t>
            </a:r>
            <a:r>
              <a:rPr lang="en">
                <a:solidFill>
                  <a:srgbClr val="000000"/>
                </a:solidFill>
              </a:rPr>
              <a:t> across the water, directly to the space across from them..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5235750" y="1152475"/>
            <a:ext cx="3596400" cy="15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lang="en" sz="1800"/>
              <a:t>The </a:t>
            </a:r>
            <a:r>
              <a:rPr b="1" lang="en" sz="1800"/>
              <a:t>Rat</a:t>
            </a:r>
            <a:r>
              <a:rPr lang="en" sz="1800"/>
              <a:t> is the only creature which may enter the water.</a:t>
            </a:r>
            <a:br>
              <a:rPr lang="en" sz="1800"/>
            </a:br>
            <a:r>
              <a:rPr lang="en" sz="1800"/>
              <a:t>The Rat may not enter the same square of an animal when leaving or entering the water.</a:t>
            </a:r>
          </a:p>
        </p:txBody>
      </p:sp>
      <p:pic>
        <p:nvPicPr>
          <p:cNvPr descr="Dou_shou_qi_river.png"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1589" y="3056935"/>
            <a:ext cx="1991602" cy="137135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8160825" y="2849425"/>
            <a:ext cx="6327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/>
              <a:t>River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6823953" y="4455108"/>
            <a:ext cx="2008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600">
                <a:solidFill>
                  <a:srgbClr val="999999"/>
                </a:solidFill>
              </a:rPr>
              <a:t>https://upload.wikimedia.org/wikipedia/commons/a/a4/Dou_shou_qi_river.png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4639050" y="4859175"/>
            <a:ext cx="4789800" cy="1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i="1" lang="en" sz="800">
                <a:solidFill>
                  <a:srgbClr val="999999"/>
                </a:solidFill>
              </a:rPr>
              <a:t>Images from: http://liacs.leidenuniv.nl/~visjk/doushouqi/about.html unless otherwise noted.</a:t>
            </a:r>
          </a:p>
        </p:txBody>
      </p:sp>
      <p:pic>
        <p:nvPicPr>
          <p:cNvPr descr="Rat.png" id="127" name="Shape 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4175" y="3160375"/>
            <a:ext cx="552450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6874100" y="2746075"/>
            <a:ext cx="5526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Rat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326250" y="2984575"/>
            <a:ext cx="41367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800"/>
              <a:t>Only if there </a:t>
            </a:r>
            <a:r>
              <a:rPr lang="en" sz="1800"/>
              <a:t>are no animals in </a:t>
            </a:r>
            <a:r>
              <a:rPr b="1" lang="en" sz="1800"/>
              <a:t>any space</a:t>
            </a:r>
            <a:r>
              <a:rPr lang="en" sz="1800"/>
              <a:t> they cross. 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326250" y="3797375"/>
            <a:ext cx="4220700" cy="12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800"/>
              <a:t>But, they can land on an enemy animal with an </a:t>
            </a:r>
            <a:r>
              <a:rPr b="1" lang="en" sz="1800"/>
              <a:t>equal or lower</a:t>
            </a:r>
            <a:r>
              <a:rPr lang="en" sz="1800"/>
              <a:t> number, or power, than themselves, defeating them like normal.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b="1" lang="en"/>
              <a:t>Jungle Rules - Finished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278800"/>
            <a:ext cx="8520600" cy="778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Although the animals can only defeat enemies </a:t>
            </a:r>
            <a:r>
              <a:rPr b="1" lang="en">
                <a:solidFill>
                  <a:srgbClr val="000000"/>
                </a:solidFill>
              </a:rPr>
              <a:t>less</a:t>
            </a:r>
            <a:r>
              <a:rPr lang="en">
                <a:solidFill>
                  <a:srgbClr val="000000"/>
                </a:solidFill>
              </a:rPr>
              <a:t> powerful, or lower in number, than themselves. There is a space which makes </a:t>
            </a:r>
            <a:r>
              <a:rPr b="1" lang="en">
                <a:solidFill>
                  <a:srgbClr val="000000"/>
                </a:solidFill>
              </a:rPr>
              <a:t>all</a:t>
            </a:r>
            <a:r>
              <a:rPr lang="en">
                <a:solidFill>
                  <a:srgbClr val="000000"/>
                </a:solidFill>
              </a:rPr>
              <a:t> creatures vulnerable.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2322675" y="2585950"/>
            <a:ext cx="6364500" cy="10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r>
              <a:rPr b="1" lang="en" sz="1800"/>
              <a:t>Any</a:t>
            </a:r>
            <a:r>
              <a:rPr lang="en" sz="1800"/>
              <a:t> creature which occupies the same square as an enemy trap space may be captured by </a:t>
            </a:r>
            <a:r>
              <a:rPr b="1" lang="en" sz="1800"/>
              <a:t>any</a:t>
            </a:r>
            <a:r>
              <a:rPr lang="en" sz="1800"/>
              <a:t> other enemy animal. There is </a:t>
            </a:r>
            <a:r>
              <a:rPr b="1" lang="en" sz="1800"/>
              <a:t>no limit</a:t>
            </a:r>
            <a:r>
              <a:rPr lang="en" sz="1800"/>
              <a:t> to this weakness, from </a:t>
            </a:r>
            <a:r>
              <a:rPr b="1" lang="en" sz="1800"/>
              <a:t>Rat</a:t>
            </a:r>
            <a:r>
              <a:rPr lang="en" sz="1800"/>
              <a:t> to </a:t>
            </a:r>
            <a:r>
              <a:rPr b="1" lang="en" sz="1800"/>
              <a:t>Elephant</a:t>
            </a:r>
            <a:r>
              <a:rPr lang="en" sz="1800"/>
              <a:t>.</a:t>
            </a:r>
          </a:p>
        </p:txBody>
      </p:sp>
      <p:pic>
        <p:nvPicPr>
          <p:cNvPr descr="Dou_shou_qi_traps.png"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411" y="3218794"/>
            <a:ext cx="2008285" cy="137138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/>
        </p:nvSpPr>
        <p:spPr>
          <a:xfrm>
            <a:off x="479484" y="4590330"/>
            <a:ext cx="2008200" cy="1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600">
                <a:solidFill>
                  <a:srgbClr val="999999"/>
                </a:solidFill>
              </a:rPr>
              <a:t>https://upload.wikimedia.org/wikipedia/commons/d/d8/Dou_shou_qi_traps.png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501835" y="2987502"/>
            <a:ext cx="19635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/>
              <a:t>The “Trap” Squares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b="1" lang="en"/>
              <a:t>Product Choices - Game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152475"/>
            <a:ext cx="8520600" cy="378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Strategy: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The lowest </a:t>
            </a:r>
            <a:r>
              <a:rPr lang="en"/>
              <a:t>piece</a:t>
            </a:r>
            <a:r>
              <a:rPr lang="en"/>
              <a:t> may capture the </a:t>
            </a:r>
            <a:r>
              <a:rPr lang="en"/>
              <a:t>highest</a:t>
            </a:r>
            <a:r>
              <a:rPr lang="en"/>
              <a:t> </a:t>
            </a:r>
            <a:r>
              <a:rPr lang="en"/>
              <a:t>piece</a:t>
            </a:r>
            <a:r>
              <a:rPr lang="en"/>
              <a:t>, but not vice versa.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Any animal within its own trap may be captured by any other animal.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The game will end if the a den is captured or if all animals controlled by a player are taken.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Only the rat may enter the water.</a:t>
            </a: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Style: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The </a:t>
            </a:r>
            <a:r>
              <a:rPr lang="en"/>
              <a:t>piece</a:t>
            </a:r>
            <a:r>
              <a:rPr lang="en"/>
              <a:t> with a strength of 3 would be named fox, not wolf.</a:t>
            </a:r>
          </a:p>
          <a:p>
            <a: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Art style will be decided once a more concrete UI concept is developed.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/>
              <a:t>Actors and Stakeholders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982375" y="1152475"/>
            <a:ext cx="78498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Owner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	Primary interest in a fun and secure game.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Unregistered Users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No accounts, no ability to use system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Registered Users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Full account, which is not currently being accessed.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Logged In Users</a:t>
            </a:r>
          </a:p>
          <a:p>
            <a:pPr indent="-69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Create games, view profiles, etc.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Players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People who are in at least one active game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3894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buNone/>
            </a:pPr>
            <a:r>
              <a:rPr b="1" lang="en" sz="3000"/>
              <a:t>Use Cases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311650" y="1167625"/>
            <a:ext cx="2070000" cy="3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 sz="1800" u="sng"/>
              <a:t>Unregistered</a:t>
            </a:r>
          </a:p>
          <a:p>
            <a:pPr indent="-330200" lvl="0" marL="45720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ts val="1600"/>
              <a:buChar char="➢"/>
            </a:pPr>
            <a:r>
              <a:rPr lang="en" sz="1600">
                <a:solidFill>
                  <a:schemeClr val="dk1"/>
                </a:solidFill>
              </a:rPr>
              <a:t>Register to the system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3061200" y="2543875"/>
            <a:ext cx="2598000" cy="20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 sz="1800" u="sng"/>
              <a:t>Logged in User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/>
              <a:t>&lt;&lt;inherits from Registered User&gt;&gt;</a:t>
            </a:r>
          </a:p>
          <a:p>
            <a:pPr indent="-330200" lvl="0" marL="45720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lang="en" sz="1600">
                <a:solidFill>
                  <a:schemeClr val="dk1"/>
                </a:solidFill>
              </a:rPr>
              <a:t>View Player Profile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lang="en" sz="1600">
                <a:solidFill>
                  <a:schemeClr val="dk1"/>
                </a:solidFill>
              </a:rPr>
              <a:t>Unregister from System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600"/>
              <a:buChar char="➢"/>
            </a:pPr>
            <a:r>
              <a:rPr lang="en" sz="1600">
                <a:solidFill>
                  <a:schemeClr val="dk1"/>
                </a:solidFill>
              </a:rPr>
              <a:t>Log out of System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b="1" sz="1800"/>
          </a:p>
        </p:txBody>
      </p:sp>
      <p:sp>
        <p:nvSpPr>
          <p:cNvPr id="160" name="Shape 160"/>
          <p:cNvSpPr txBox="1"/>
          <p:nvPr/>
        </p:nvSpPr>
        <p:spPr>
          <a:xfrm>
            <a:off x="5974250" y="1162975"/>
            <a:ext cx="2858100" cy="3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 sz="1800" u="sng"/>
              <a:t>Player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200"/>
              <a:t>&lt;</a:t>
            </a:r>
            <a:r>
              <a:rPr lang="en" sz="1200"/>
              <a:t>&lt;</a:t>
            </a:r>
            <a:r>
              <a:rPr lang="en" sz="1200">
                <a:solidFill>
                  <a:schemeClr val="dk1"/>
                </a:solidFill>
              </a:rPr>
              <a:t>inherits from</a:t>
            </a:r>
            <a:r>
              <a:rPr lang="en" sz="1200"/>
              <a:t> Logged in User&gt;&gt;</a:t>
            </a:r>
          </a:p>
          <a:p>
            <a:pPr indent="-330200" lvl="0" marL="45720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lang="en" sz="1600">
                <a:solidFill>
                  <a:schemeClr val="dk1"/>
                </a:solidFill>
              </a:rPr>
              <a:t>Create a new game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lang="en" sz="1600">
                <a:solidFill>
                  <a:schemeClr val="dk1"/>
                </a:solidFill>
              </a:rPr>
              <a:t>Invite other users to a game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lang="en" sz="1600">
                <a:solidFill>
                  <a:schemeClr val="dk1"/>
                </a:solidFill>
              </a:rPr>
              <a:t>Respond to Game Invitation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lang="en" sz="1600">
                <a:solidFill>
                  <a:schemeClr val="dk1"/>
                </a:solidFill>
              </a:rPr>
              <a:t>Move Game Piece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lang="en" sz="1600">
                <a:solidFill>
                  <a:schemeClr val="dk1"/>
                </a:solidFill>
              </a:rPr>
              <a:t>Switch Game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600"/>
              <a:buChar char="➢"/>
            </a:pPr>
            <a:r>
              <a:rPr lang="en" sz="1600">
                <a:solidFill>
                  <a:schemeClr val="dk1"/>
                </a:solidFill>
              </a:rPr>
              <a:t>Quit Game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b="1" sz="1800"/>
          </a:p>
        </p:txBody>
      </p:sp>
      <p:sp>
        <p:nvSpPr>
          <p:cNvPr id="161" name="Shape 161"/>
          <p:cNvSpPr txBox="1"/>
          <p:nvPr/>
        </p:nvSpPr>
        <p:spPr>
          <a:xfrm>
            <a:off x="3061200" y="1162975"/>
            <a:ext cx="22335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800" u="sng"/>
              <a:t>Registered User</a:t>
            </a:r>
          </a:p>
          <a:p>
            <a:pPr indent="-330200" lvl="0" marL="45720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ts val="1600"/>
              <a:buChar char="➢"/>
            </a:pPr>
            <a:r>
              <a:rPr lang="en" sz="1600">
                <a:solidFill>
                  <a:schemeClr val="dk1"/>
                </a:solidFill>
              </a:rPr>
              <a:t>Log in to System	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