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A58AD04-9FEE-427A-8320-BCFCA44224FC}">
  <a:tblStyle styleId="{DA58AD04-9FEE-427A-8320-BCFCA44224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0ECBDE3-BE2B-4CA4-B501-4DC2F844CCC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JungleDB is a singleton.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google.com/document/d/1T8sWOF9NlLzzso6KV4hPYdbWzL545Jnk5xi_7dWQXqg/edit#heading=h.prw47dfbbcaj" TargetMode="External"/><Relationship Id="rId10" Type="http://schemas.openxmlformats.org/officeDocument/2006/relationships/hyperlink" Target="https://docs.google.com/document/d/1T8sWOF9NlLzzso6KV4hPYdbWzL545Jnk5xi_7dWQXqg/edit#heading=h.lu2z7p9fk1p7" TargetMode="External"/><Relationship Id="rId13" Type="http://schemas.openxmlformats.org/officeDocument/2006/relationships/hyperlink" Target="https://docs.google.com/document/d/1T8sWOF9NlLzzso6KV4hPYdbWzL545Jnk5xi_7dWQXqg/edit#heading=h.5hezj55spf79" TargetMode="External"/><Relationship Id="rId12" Type="http://schemas.openxmlformats.org/officeDocument/2006/relationships/hyperlink" Target="https://docs.google.com/document/d/1T8sWOF9NlLzzso6KV4hPYdbWzL545Jnk5xi_7dWQXqg/edit#heading=h.8irv0rjvlkn6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document/d/1T8sWOF9NlLzzso6KV4hPYdbWzL545Jnk5xi_7dWQXqg/edit#heading=h.s7t9mh5d6b9p" TargetMode="External"/><Relationship Id="rId4" Type="http://schemas.openxmlformats.org/officeDocument/2006/relationships/hyperlink" Target="https://docs.google.com/document/d/1T8sWOF9NlLzzso6KV4hPYdbWzL545Jnk5xi_7dWQXqg/edit#heading=h.dqbmt1j2cjd" TargetMode="External"/><Relationship Id="rId9" Type="http://schemas.openxmlformats.org/officeDocument/2006/relationships/hyperlink" Target="https://docs.google.com/document/d/1T8sWOF9NlLzzso6KV4hPYdbWzL545Jnk5xi_7dWQXqg/edit#heading=h.edebu6py6rfr" TargetMode="External"/><Relationship Id="rId5" Type="http://schemas.openxmlformats.org/officeDocument/2006/relationships/hyperlink" Target="https://docs.google.com/document/d/1T8sWOF9NlLzzso6KV4hPYdbWzL545Jnk5xi_7dWQXqg/edit#heading=h.kh8be3sxtr9k" TargetMode="External"/><Relationship Id="rId6" Type="http://schemas.openxmlformats.org/officeDocument/2006/relationships/hyperlink" Target="https://docs.google.com/document/d/1T8sWOF9NlLzzso6KV4hPYdbWzL545Jnk5xi_7dWQXqg/edit#heading=h.r9cs82kcei5f" TargetMode="External"/><Relationship Id="rId7" Type="http://schemas.openxmlformats.org/officeDocument/2006/relationships/hyperlink" Target="https://docs.google.com/document/d/1T8sWOF9NlLzzso6KV4hPYdbWzL545Jnk5xi_7dWQXqg/edit#heading=h.ty234n9atof5" TargetMode="External"/><Relationship Id="rId8" Type="http://schemas.openxmlformats.org/officeDocument/2006/relationships/hyperlink" Target="https://docs.google.com/document/d/1T8sWOF9NlLzzso6KV4hPYdbWzL545Jnk5xi_7dWQXqg/edit#heading=h.2dk508wi6igf" TargetMode="External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google.com/document/d/1T8sWOF9NlLzzso6KV4hPYdbWzL545Jnk5xi_7dWQXqg/edit#heading=h.prw47dfbbcaj" TargetMode="External"/><Relationship Id="rId10" Type="http://schemas.openxmlformats.org/officeDocument/2006/relationships/hyperlink" Target="https://docs.google.com/document/d/1T8sWOF9NlLzzso6KV4hPYdbWzL545Jnk5xi_7dWQXqg/edit#heading=h.lu2z7p9fk1p7" TargetMode="External"/><Relationship Id="rId13" Type="http://schemas.openxmlformats.org/officeDocument/2006/relationships/hyperlink" Target="https://docs.google.com/document/d/1T8sWOF9NlLzzso6KV4hPYdbWzL545Jnk5xi_7dWQXqg/edit#heading=h.5hezj55spf79" TargetMode="External"/><Relationship Id="rId12" Type="http://schemas.openxmlformats.org/officeDocument/2006/relationships/hyperlink" Target="https://docs.google.com/document/d/1T8sWOF9NlLzzso6KV4hPYdbWzL545Jnk5xi_7dWQXqg/edit#heading=h.8irv0rjvlkn6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document/d/1T8sWOF9NlLzzso6KV4hPYdbWzL545Jnk5xi_7dWQXqg/edit#heading=h.s7t9mh5d6b9p" TargetMode="External"/><Relationship Id="rId4" Type="http://schemas.openxmlformats.org/officeDocument/2006/relationships/hyperlink" Target="https://docs.google.com/document/d/1T8sWOF9NlLzzso6KV4hPYdbWzL545Jnk5xi_7dWQXqg/edit#heading=h.dqbmt1j2cjd" TargetMode="External"/><Relationship Id="rId9" Type="http://schemas.openxmlformats.org/officeDocument/2006/relationships/hyperlink" Target="https://docs.google.com/document/d/1T8sWOF9NlLzzso6KV4hPYdbWzL545Jnk5xi_7dWQXqg/edit#heading=h.edebu6py6rfr" TargetMode="External"/><Relationship Id="rId5" Type="http://schemas.openxmlformats.org/officeDocument/2006/relationships/hyperlink" Target="https://docs.google.com/document/d/1T8sWOF9NlLzzso6KV4hPYdbWzL545Jnk5xi_7dWQXqg/edit#heading=h.kh8be3sxtr9k" TargetMode="External"/><Relationship Id="rId6" Type="http://schemas.openxmlformats.org/officeDocument/2006/relationships/hyperlink" Target="https://docs.google.com/document/d/1T8sWOF9NlLzzso6KV4hPYdbWzL545Jnk5xi_7dWQXqg/edit#heading=h.r9cs82kcei5f" TargetMode="External"/><Relationship Id="rId7" Type="http://schemas.openxmlformats.org/officeDocument/2006/relationships/hyperlink" Target="https://docs.google.com/document/d/1T8sWOF9NlLzzso6KV4hPYdbWzL545Jnk5xi_7dWQXqg/edit#heading=h.ty234n9atof5" TargetMode="External"/><Relationship Id="rId8" Type="http://schemas.openxmlformats.org/officeDocument/2006/relationships/hyperlink" Target="https://docs.google.com/document/d/1T8sWOF9NlLzzso6KV4hPYdbWzL545Jnk5xi_7dWQXqg/edit#heading=h.2dk508wi6ig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38225" y="924775"/>
            <a:ext cx="5189400" cy="1109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The Jungle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091225" y="2485525"/>
            <a:ext cx="2529600" cy="4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Chesshire Coders</a:t>
            </a:r>
          </a:p>
        </p:txBody>
      </p:sp>
      <p:pic>
        <p:nvPicPr>
          <p:cNvPr descr="th_tiger-art-decor-mountain-tiger-tiger-hand-painting-original-bkLbwV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49" y="0"/>
            <a:ext cx="27134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4891075"/>
            <a:ext cx="643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 sz="800"/>
              <a:t>Image from: http://www.tattoodaze.com/tattoo-images/79/th_tiger-art-decor-mountain-tiger-tiger-hand-painting-original-bkLbwV.jpg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989775" y="2868600"/>
            <a:ext cx="30000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Angélica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 Fallas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Taner King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Adam Gundem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Alexander 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Hennings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Cameron Ackerman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114700"/>
            <a:ext cx="8520600" cy="85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 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b="1" i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Client Logic - Overview</a:t>
            </a:r>
          </a:p>
        </p:txBody>
      </p:sp>
      <p:pic>
        <p:nvPicPr>
          <p:cNvPr descr="JungleClient Class Diagram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025" y="914425"/>
            <a:ext cx="7102026" cy="40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114700"/>
            <a:ext cx="8520600" cy="85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 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b="1" i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Client Logic</a:t>
            </a:r>
          </a:p>
        </p:txBody>
      </p:sp>
      <p:pic>
        <p:nvPicPr>
          <p:cNvPr descr="JungleClient Class Diagram-UI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6300"/>
            <a:ext cx="8839199" cy="3140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Diagrams - Client cont.</a:t>
            </a:r>
          </a:p>
        </p:txBody>
      </p:sp>
      <p:pic>
        <p:nvPicPr>
          <p:cNvPr descr="JungleClient-Class Diagram-Client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375" y="687400"/>
            <a:ext cx="4852274" cy="2051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ngleClient-Class Diagram-Account.png"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3150" y="2884150"/>
            <a:ext cx="4937849" cy="21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4807775" y="2669050"/>
            <a:ext cx="8886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 sz="800"/>
              <a:t>-client : Client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114700"/>
            <a:ext cx="2672100" cy="9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b="1" i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Game Logic</a:t>
            </a:r>
          </a:p>
        </p:txBody>
      </p:sp>
      <p:pic>
        <p:nvPicPr>
          <p:cNvPr descr="JungleClient Class Diagram-game-package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25" y="1107025"/>
            <a:ext cx="3325199" cy="15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ngleClient Class Diagram-Game1.png"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25" y="1264575"/>
            <a:ext cx="5567250" cy="3780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ngleClient Class Diagram-GameBoard1.png" id="136" name="Shape 136"/>
          <p:cNvPicPr preferRelativeResize="0"/>
          <p:nvPr/>
        </p:nvPicPr>
        <p:blipFill rotWithShape="1">
          <a:blip r:embed="rId5">
            <a:alphaModFix/>
          </a:blip>
          <a:srcRect b="0" l="0" r="0" t="14661"/>
          <a:stretch/>
        </p:blipFill>
        <p:spPr>
          <a:xfrm>
            <a:off x="4030150" y="114700"/>
            <a:ext cx="2586150" cy="133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 flipH="1" rot="10800000">
            <a:off x="3526175" y="846875"/>
            <a:ext cx="853800" cy="61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JungleClient Class Diagram-Game3.png" id="138" name="Shape 138"/>
          <p:cNvPicPr preferRelativeResize="0"/>
          <p:nvPr/>
        </p:nvPicPr>
        <p:blipFill rotWithShape="1">
          <a:blip r:embed="rId6">
            <a:alphaModFix/>
          </a:blip>
          <a:srcRect b="2139" l="0" r="0" t="-2140"/>
          <a:stretch/>
        </p:blipFill>
        <p:spPr>
          <a:xfrm>
            <a:off x="5654875" y="1523775"/>
            <a:ext cx="2404425" cy="227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Shape 139"/>
          <p:cNvCxnSpPr/>
          <p:nvPr/>
        </p:nvCxnSpPr>
        <p:spPr>
          <a:xfrm>
            <a:off x="6616300" y="781213"/>
            <a:ext cx="505500" cy="84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ass Diagrams - JungleClient Class Diagram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300" y="217000"/>
            <a:ext cx="7662998" cy="480279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type="title"/>
          </p:nvPr>
        </p:nvSpPr>
        <p:spPr>
          <a:xfrm>
            <a:off x="311700" y="114700"/>
            <a:ext cx="8520600" cy="73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 Diagram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b="1" i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Game Logic - Cont.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114700"/>
            <a:ext cx="8520600" cy="58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Diagrams - Server</a:t>
            </a:r>
          </a:p>
        </p:txBody>
      </p:sp>
      <p:pic>
        <p:nvPicPr>
          <p:cNvPr descr="Package server.pn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374" y="695800"/>
            <a:ext cx="7275251" cy="42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114700"/>
            <a:ext cx="8520600" cy="80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Diagrams - Server cont.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b="1" i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Handlers</a:t>
            </a:r>
          </a:p>
        </p:txBody>
      </p:sp>
      <p:pic>
        <p:nvPicPr>
          <p:cNvPr descr="Package handlers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0500"/>
            <a:ext cx="8839198" cy="3511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114700"/>
            <a:ext cx="8520600" cy="80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Diagrams - Server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 cont.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b="1" i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Data Access Objects</a:t>
            </a:r>
          </a:p>
        </p:txBody>
      </p:sp>
      <p:pic>
        <p:nvPicPr>
          <p:cNvPr descr="Package dataAccessObjects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0500"/>
            <a:ext cx="8839202" cy="320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114700"/>
            <a:ext cx="8520600" cy="80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Diagrams - Server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 cont.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b="1" i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Data Objects/Data Access Objects</a:t>
            </a:r>
          </a:p>
        </p:txBody>
      </p:sp>
      <p:pic>
        <p:nvPicPr>
          <p:cNvPr descr="Package dataObjects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463"/>
            <a:ext cx="8839199" cy="2650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85575" y="1799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Test Case Summary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311700" y="752650"/>
            <a:ext cx="85206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Cambria"/>
              <a:buChar char="➢"/>
            </a:pPr>
            <a:r>
              <a:rPr b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TestBoardSquare</a:t>
            </a:r>
            <a:r>
              <a:rPr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: 16 tests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Cambria"/>
              <a:buChar char="➢"/>
            </a:pPr>
            <a:r>
              <a:rPr b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TestGameBoard</a:t>
            </a:r>
            <a:r>
              <a:rPr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: 15 tests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Cambria"/>
              <a:buChar char="➢"/>
            </a:pPr>
            <a:r>
              <a:rPr b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TestAccountHandler: </a:t>
            </a:r>
            <a:r>
              <a:rPr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6 tests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Cambria"/>
              <a:buChar char="➢"/>
            </a:pPr>
            <a:r>
              <a:rPr b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TestBoardSquare</a:t>
            </a:r>
            <a:r>
              <a:rPr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: 6 tests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Presentation Overview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80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Changes from last iteration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lang="es">
                <a:latin typeface="Cambria"/>
                <a:ea typeface="Cambria"/>
                <a:cs typeface="Cambria"/>
                <a:sym typeface="Cambria"/>
              </a:rPr>
              <a:t>equence diagrams 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Class diagrams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Test Case Summary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Project Tools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Traceability Matrix &amp; Use Case Progress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Demo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3241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Project Tools</a:t>
            </a:r>
          </a:p>
        </p:txBody>
      </p:sp>
      <p:graphicFrame>
        <p:nvGraphicFramePr>
          <p:cNvPr id="181" name="Shape 181"/>
          <p:cNvGraphicFramePr/>
          <p:nvPr/>
        </p:nvGraphicFramePr>
        <p:xfrm>
          <a:off x="311700" y="10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{DA58AD04-9FEE-427A-8320-BCFCA44224FC}</a:tableStyleId>
              </a:tblPr>
              <a:tblGrid>
                <a:gridCol w="2591775"/>
                <a:gridCol w="3088625"/>
                <a:gridCol w="2840200"/>
              </a:tblGrid>
              <a:tr h="5587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Development Tools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Libraries &amp; Frameworks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Other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82250"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6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Eclipse</a:t>
                      </a:r>
                    </a:p>
                    <a:p>
                      <a:pPr indent="-330200" lvl="0" marL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6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IntelliJ IDEA</a:t>
                      </a:r>
                    </a:p>
                    <a:p>
                      <a:pPr indent="-330200" lvl="0" marL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6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Gluon Scene Builder</a:t>
                      </a:r>
                    </a:p>
                    <a:p>
                      <a:pPr indent="-330200" lvl="0" marL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6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Maven</a:t>
                      </a:r>
                    </a:p>
                    <a:p>
                      <a:pPr indent="-330200" lvl="0" marL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6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Git &amp; Github</a:t>
                      </a:r>
                    </a:p>
                    <a:p>
                      <a:pPr indent="-330200" lvl="0" marL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6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Lucidchart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6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JavaFX</a:t>
                      </a:r>
                    </a:p>
                    <a:p>
                      <a:pPr indent="-330200" lvl="0" marL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6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Mockito</a:t>
                      </a:r>
                    </a:p>
                    <a:p>
                      <a:pPr indent="-330200" lvl="0" marL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6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JUnit</a:t>
                      </a:r>
                    </a:p>
                    <a:p>
                      <a:pPr indent="-330200" lvl="0" marL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6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KryoNet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6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DigitalOcean Cloud Hosting</a:t>
                      </a:r>
                    </a:p>
                    <a:p>
                      <a:pPr indent="-330200" lvl="0" marL="45720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6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PostgreSQL</a:t>
                      </a:r>
                    </a:p>
                    <a:p>
                      <a:pPr indent="-330200" lvl="0" marL="457200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6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Docker</a:t>
                      </a:r>
                    </a:p>
                    <a:p>
                      <a:pPr indent="-330200" lvl="0" marL="457200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6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Slack</a:t>
                      </a:r>
                    </a:p>
                    <a:p>
                      <a:pPr indent="-330200" lvl="0" marL="457200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6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Waffle.io</a:t>
                      </a:r>
                    </a:p>
                    <a:p>
                      <a:pPr indent="-330200" lvl="0" marL="45720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6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Travis CI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Traceability Link Matrix</a:t>
            </a:r>
          </a:p>
        </p:txBody>
      </p:sp>
      <p:graphicFrame>
        <p:nvGraphicFramePr>
          <p:cNvPr id="187" name="Shape 187"/>
          <p:cNvGraphicFramePr/>
          <p:nvPr/>
        </p:nvGraphicFramePr>
        <p:xfrm>
          <a:off x="3116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{70ECBDE3-BE2B-4CA4-B501-4DC2F844CCCB}</a:tableStyleId>
              </a:tblPr>
              <a:tblGrid>
                <a:gridCol w="1849750"/>
                <a:gridCol w="681500"/>
                <a:gridCol w="748675"/>
                <a:gridCol w="748675"/>
                <a:gridCol w="748675"/>
                <a:gridCol w="748675"/>
                <a:gridCol w="748675"/>
                <a:gridCol w="748675"/>
                <a:gridCol w="748675"/>
                <a:gridCol w="748675"/>
              </a:tblGrid>
              <a:tr h="28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 Piece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Invitation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Login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Player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Jungle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Board Square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 Board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9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3"/>
                        </a:rPr>
                        <a:t>#1: Register to the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4"/>
                        </a:rPr>
                        <a:t>#2: Create a new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5"/>
                        </a:rPr>
                        <a:t>#3: Invite other users to a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6"/>
                        </a:rPr>
                        <a:t>#4: Respond to Game Invitation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3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7"/>
                        </a:rPr>
                        <a:t>#5: Quit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9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8"/>
                        </a:rPr>
                        <a:t>#6: Unregister from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9"/>
                        </a:rPr>
                        <a:t>#7: View Player Profile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0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0"/>
                        </a:rPr>
                        <a:t>#8: Log in to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1"/>
                        </a:rPr>
                        <a:t>#9: Log out of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2"/>
                        </a:rPr>
                        <a:t>#10: Move Game Piece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3"/>
                        </a:rPr>
                        <a:t>#11: Switch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Use Case Completion</a:t>
            </a:r>
          </a:p>
        </p:txBody>
      </p:sp>
      <p:graphicFrame>
        <p:nvGraphicFramePr>
          <p:cNvPr id="193" name="Shape 193"/>
          <p:cNvGraphicFramePr/>
          <p:nvPr/>
        </p:nvGraphicFramePr>
        <p:xfrm>
          <a:off x="311700" y="111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{70ECBDE3-BE2B-4CA4-B501-4DC2F844CCCB}</a:tableStyleId>
              </a:tblPr>
              <a:tblGrid>
                <a:gridCol w="2849300"/>
                <a:gridCol w="5671300"/>
              </a:tblGrid>
              <a:tr h="321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 Case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Progress Notes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3"/>
                        </a:rPr>
                        <a:t>#1: Register to the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Most server-side logic in place, validation, redirection to new pase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4"/>
                        </a:rPr>
                        <a:t>#2: Create a new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Client and GUI logic completed.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1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5"/>
                        </a:rPr>
                        <a:t>#3: Invite other users to a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 objects and network handlers in place.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1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6"/>
                        </a:rPr>
                        <a:t>#4: Respond to Game Invitation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Server configuration ready to handle invite send/receive events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1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7"/>
                        </a:rPr>
                        <a:t>#5: Quit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 logic functional, working on server implementation.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1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8"/>
                        </a:rPr>
                        <a:t>#6: Unregister from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GUI elements done, some server side logic in place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1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9"/>
                        </a:rPr>
                        <a:t>#7: View Player Profile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1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0"/>
                        </a:rPr>
                        <a:t>#8: Log in to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GUI elements done, server logic in place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1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1"/>
                        </a:rPr>
                        <a:t>#9: Log out of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GUI elements done, server logic in place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1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2"/>
                        </a:rPr>
                        <a:t>#10: Move Game Piece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GUI and client logic done, some server logic in place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1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3"/>
                        </a:rPr>
                        <a:t>#11: Switch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Basic logic in place, working on server side information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1371600" rtl="0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Questions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Discussion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Domain Model Changes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4036500" cy="341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Removed </a:t>
            </a:r>
            <a:r>
              <a:rPr i="1" lang="es">
                <a:latin typeface="Cambria"/>
                <a:ea typeface="Cambria"/>
                <a:cs typeface="Cambria"/>
                <a:sym typeface="Cambria"/>
              </a:rPr>
              <a:t>piece</a:t>
            </a:r>
            <a:r>
              <a:rPr lang="es">
                <a:latin typeface="Cambria"/>
                <a:ea typeface="Cambria"/>
                <a:cs typeface="Cambria"/>
                <a:sym typeface="Cambria"/>
              </a:rPr>
              <a:t> from </a:t>
            </a:r>
            <a:r>
              <a:rPr b="1" lang="es">
                <a:latin typeface="Cambria"/>
                <a:ea typeface="Cambria"/>
                <a:cs typeface="Cambria"/>
                <a:sym typeface="Cambria"/>
              </a:rPr>
              <a:t>BoardSquare</a:t>
            </a:r>
            <a:r>
              <a:rPr lang="es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i="1" lang="es">
                <a:latin typeface="Cambria"/>
                <a:ea typeface="Cambria"/>
                <a:cs typeface="Cambria"/>
                <a:sym typeface="Cambria"/>
              </a:rPr>
              <a:t>players</a:t>
            </a:r>
            <a:r>
              <a:rPr lang="es">
                <a:latin typeface="Cambria"/>
                <a:ea typeface="Cambria"/>
                <a:cs typeface="Cambria"/>
                <a:sym typeface="Cambria"/>
              </a:rPr>
              <a:t> from </a:t>
            </a:r>
            <a:r>
              <a:rPr b="1" lang="es">
                <a:latin typeface="Cambria"/>
                <a:ea typeface="Cambria"/>
                <a:cs typeface="Cambria"/>
                <a:sym typeface="Cambria"/>
              </a:rPr>
              <a:t>Game</a:t>
            </a:r>
            <a:r>
              <a:rPr lang="es">
                <a:latin typeface="Cambria"/>
                <a:ea typeface="Cambria"/>
                <a:cs typeface="Cambria"/>
                <a:sym typeface="Cambria"/>
              </a:rPr>
              <a:t>.</a:t>
            </a:r>
          </a:p>
        </p:txBody>
      </p:sp>
      <p:pic>
        <p:nvPicPr>
          <p:cNvPr descr="Domain Model - Domain Model (1).png" id="71" name="Shape 71"/>
          <p:cNvPicPr preferRelativeResize="0"/>
          <p:nvPr/>
        </p:nvPicPr>
        <p:blipFill rotWithShape="1">
          <a:blip r:embed="rId3">
            <a:alphaModFix/>
          </a:blip>
          <a:srcRect b="0" l="3296" r="10645" t="0"/>
          <a:stretch/>
        </p:blipFill>
        <p:spPr>
          <a:xfrm>
            <a:off x="4348125" y="513200"/>
            <a:ext cx="4696576" cy="42170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Glossary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 Changes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3426300" cy="341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Added entries for attributes.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Sorted items alphabetically.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34712" l="0" r="6393" t="3880"/>
          <a:stretch/>
        </p:blipFill>
        <p:spPr>
          <a:xfrm>
            <a:off x="3738000" y="532300"/>
            <a:ext cx="5289150" cy="44863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diagrams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Login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Game Invite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Game Create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Register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Login</a:t>
            </a:r>
          </a:p>
        </p:txBody>
      </p:sp>
      <p:pic>
        <p:nvPicPr>
          <p:cNvPr descr="Login.png" id="90" name="Shape 90"/>
          <p:cNvPicPr preferRelativeResize="0"/>
          <p:nvPr/>
        </p:nvPicPr>
        <p:blipFill rotWithShape="1">
          <a:blip r:embed="rId3">
            <a:alphaModFix/>
          </a:blip>
          <a:srcRect b="14537" l="5123" r="0" t="0"/>
          <a:stretch/>
        </p:blipFill>
        <p:spPr>
          <a:xfrm>
            <a:off x="1257050" y="303000"/>
            <a:ext cx="6692326" cy="465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090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Register</a:t>
            </a:r>
          </a:p>
        </p:txBody>
      </p:sp>
      <p:pic>
        <p:nvPicPr>
          <p:cNvPr descr="Sequence Diagrams - Register.png" id="96" name="Shape 96"/>
          <p:cNvPicPr preferRelativeResize="0"/>
          <p:nvPr/>
        </p:nvPicPr>
        <p:blipFill rotWithShape="1">
          <a:blip r:embed="rId3">
            <a:alphaModFix/>
          </a:blip>
          <a:srcRect b="13650" l="0" r="2210" t="3016"/>
          <a:stretch/>
        </p:blipFill>
        <p:spPr>
          <a:xfrm>
            <a:off x="1363950" y="213562"/>
            <a:ext cx="7161474" cy="471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Game Invite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 </a:t>
            </a:r>
          </a:p>
        </p:txBody>
      </p:sp>
      <p:pic>
        <p:nvPicPr>
          <p:cNvPr descr="Game Invite.png" id="102" name="Shape 102"/>
          <p:cNvPicPr preferRelativeResize="0"/>
          <p:nvPr/>
        </p:nvPicPr>
        <p:blipFill rotWithShape="1">
          <a:blip r:embed="rId3">
            <a:alphaModFix/>
          </a:blip>
          <a:srcRect b="37984" l="0" r="21042" t="0"/>
          <a:stretch/>
        </p:blipFill>
        <p:spPr>
          <a:xfrm>
            <a:off x="997650" y="1017725"/>
            <a:ext cx="7433449" cy="387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Create G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ame </a:t>
            </a:r>
          </a:p>
        </p:txBody>
      </p:sp>
      <p:pic>
        <p:nvPicPr>
          <p:cNvPr descr="Create Game.png" id="108" name="Shape 108"/>
          <p:cNvPicPr preferRelativeResize="0"/>
          <p:nvPr/>
        </p:nvPicPr>
        <p:blipFill rotWithShape="1">
          <a:blip r:embed="rId3">
            <a:alphaModFix/>
          </a:blip>
          <a:srcRect b="21544" l="0" r="0" t="0"/>
          <a:stretch/>
        </p:blipFill>
        <p:spPr>
          <a:xfrm>
            <a:off x="2031375" y="-93500"/>
            <a:ext cx="6359551" cy="523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