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30C3C68-4E58-4847-B9E8-E10102D1AA2B}">
  <a:tblStyle styleId="{630C3C68-4E58-4847-B9E8-E10102D1AA2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google.com/document/d/1T8sWOF9NlLzzso6KV4hPYdbWzL545Jnk5xi_7dWQXqg/edit#heading=h.prw47dfbbcaj" TargetMode="External"/><Relationship Id="rId10" Type="http://schemas.openxmlformats.org/officeDocument/2006/relationships/hyperlink" Target="https://docs.google.com/document/d/1T8sWOF9NlLzzso6KV4hPYdbWzL545Jnk5xi_7dWQXqg/edit#heading=h.lu2z7p9fk1p7" TargetMode="External"/><Relationship Id="rId13" Type="http://schemas.openxmlformats.org/officeDocument/2006/relationships/hyperlink" Target="https://docs.google.com/document/d/1T8sWOF9NlLzzso6KV4hPYdbWzL545Jnk5xi_7dWQXqg/edit#heading=h.5hezj55spf79" TargetMode="External"/><Relationship Id="rId12" Type="http://schemas.openxmlformats.org/officeDocument/2006/relationships/hyperlink" Target="https://docs.google.com/document/d/1T8sWOF9NlLzzso6KV4hPYdbWzL545Jnk5xi_7dWQXqg/edit#heading=h.8irv0rjvlkn6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document/d/1T8sWOF9NlLzzso6KV4hPYdbWzL545Jnk5xi_7dWQXqg/edit#heading=h.s7t9mh5d6b9p" TargetMode="External"/><Relationship Id="rId4" Type="http://schemas.openxmlformats.org/officeDocument/2006/relationships/hyperlink" Target="https://docs.google.com/document/d/1T8sWOF9NlLzzso6KV4hPYdbWzL545Jnk5xi_7dWQXqg/edit#heading=h.dqbmt1j2cjd" TargetMode="External"/><Relationship Id="rId9" Type="http://schemas.openxmlformats.org/officeDocument/2006/relationships/hyperlink" Target="https://docs.google.com/document/d/1T8sWOF9NlLzzso6KV4hPYdbWzL545Jnk5xi_7dWQXqg/edit#heading=h.edebu6py6rfr" TargetMode="External"/><Relationship Id="rId5" Type="http://schemas.openxmlformats.org/officeDocument/2006/relationships/hyperlink" Target="https://docs.google.com/document/d/1T8sWOF9NlLzzso6KV4hPYdbWzL545Jnk5xi_7dWQXqg/edit#heading=h.kh8be3sxtr9k" TargetMode="External"/><Relationship Id="rId6" Type="http://schemas.openxmlformats.org/officeDocument/2006/relationships/hyperlink" Target="https://docs.google.com/document/d/1T8sWOF9NlLzzso6KV4hPYdbWzL545Jnk5xi_7dWQXqg/edit#heading=h.r9cs82kcei5f" TargetMode="External"/><Relationship Id="rId7" Type="http://schemas.openxmlformats.org/officeDocument/2006/relationships/hyperlink" Target="https://docs.google.com/document/d/1T8sWOF9NlLzzso6KV4hPYdbWzL545Jnk5xi_7dWQXqg/edit#heading=h.ty234n9atof5" TargetMode="External"/><Relationship Id="rId8" Type="http://schemas.openxmlformats.org/officeDocument/2006/relationships/hyperlink" Target="https://docs.google.com/document/d/1T8sWOF9NlLzzso6KV4hPYdbWzL545Jnk5xi_7dWQXqg/edit#heading=h.2dk508wi6igf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438225" y="924775"/>
            <a:ext cx="5189400" cy="1109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The Jungle Game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2091225" y="2485525"/>
            <a:ext cx="2529600" cy="46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Chesshire Coders</a:t>
            </a:r>
          </a:p>
        </p:txBody>
      </p:sp>
      <p:pic>
        <p:nvPicPr>
          <p:cNvPr descr="th_tiger-art-decor-mountain-tiger-tiger-hand-painting-original-bkLbwV.jp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549" y="0"/>
            <a:ext cx="27134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0" y="4891075"/>
            <a:ext cx="64305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800"/>
              <a:t>Image from: http://www.tattoodaze.com/tattoo-images/79/th_tiger-art-decor-mountain-tiger-tiger-hand-painting-original-bkLbwV.jpg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2989775" y="2868600"/>
            <a:ext cx="3000000" cy="15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Cambria"/>
              <a:buChar char="➢"/>
            </a:pPr>
            <a:r>
              <a:rPr lang="es" sz="18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Angélica Fallas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Taner King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Adam Gundem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Alexander </a:t>
            </a: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Hennings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Cameron Ackerman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26175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Sequence Diagram: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Game Invite </a:t>
            </a:r>
          </a:p>
        </p:txBody>
      </p:sp>
      <p:pic>
        <p:nvPicPr>
          <p:cNvPr descr="Game Invite.png" id="116" name="Shape 116"/>
          <p:cNvPicPr preferRelativeResize="0"/>
          <p:nvPr/>
        </p:nvPicPr>
        <p:blipFill rotWithShape="1">
          <a:blip r:embed="rId3">
            <a:alphaModFix/>
          </a:blip>
          <a:srcRect b="37984" l="0" r="21042" t="0"/>
          <a:stretch/>
        </p:blipFill>
        <p:spPr>
          <a:xfrm>
            <a:off x="998025" y="805675"/>
            <a:ext cx="8069176" cy="420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12615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Sequence Diagram: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Create Game </a:t>
            </a:r>
          </a:p>
        </p:txBody>
      </p:sp>
      <p:pic>
        <p:nvPicPr>
          <p:cNvPr descr="Create Game.png" id="122" name="Shape 122"/>
          <p:cNvPicPr preferRelativeResize="0"/>
          <p:nvPr/>
        </p:nvPicPr>
        <p:blipFill rotWithShape="1">
          <a:blip r:embed="rId3">
            <a:alphaModFix/>
          </a:blip>
          <a:srcRect b="21544" l="0" r="0" t="0"/>
          <a:stretch/>
        </p:blipFill>
        <p:spPr>
          <a:xfrm>
            <a:off x="2841221" y="-23375"/>
            <a:ext cx="6302779" cy="51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39425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Sequence </a:t>
            </a: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Diagram: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Take Turn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625" y="778125"/>
            <a:ext cx="7572265" cy="4266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Refactoring and Design Pattern List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148350" y="1107100"/>
            <a:ext cx="71925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3000">
                <a:latin typeface="Cambria"/>
                <a:ea typeface="Cambria"/>
                <a:cs typeface="Cambria"/>
                <a:sym typeface="Cambria"/>
              </a:rPr>
              <a:t>Singleton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3000">
                <a:latin typeface="Cambria"/>
                <a:ea typeface="Cambria"/>
                <a:cs typeface="Cambria"/>
                <a:sym typeface="Cambria"/>
              </a:rPr>
              <a:t>Factory Method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3000">
                <a:latin typeface="Cambria"/>
                <a:ea typeface="Cambria"/>
                <a:cs typeface="Cambria"/>
                <a:sym typeface="Cambria"/>
              </a:rPr>
              <a:t>Abstract Factory Method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3000">
                <a:latin typeface="Cambria"/>
                <a:ea typeface="Cambria"/>
                <a:cs typeface="Cambria"/>
                <a:sym typeface="Cambria"/>
              </a:rPr>
              <a:t>Prototype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3000">
                <a:latin typeface="Cambria"/>
                <a:ea typeface="Cambria"/>
                <a:cs typeface="Cambria"/>
                <a:sym typeface="Cambria"/>
              </a:rPr>
              <a:t>Facade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ambria"/>
              <a:buChar char="➢"/>
            </a:pPr>
            <a:r>
              <a:rPr lang="es" sz="3000">
                <a:latin typeface="Cambria"/>
                <a:ea typeface="Cambria"/>
                <a:cs typeface="Cambria"/>
                <a:sym typeface="Cambria"/>
              </a:rPr>
              <a:t>Decorator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Shape 139"/>
          <p:cNvGraphicFramePr/>
          <p:nvPr/>
        </p:nvGraphicFramePr>
        <p:xfrm>
          <a:off x="875550" y="3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{630C3C68-4E58-4847-B9E8-E10102D1AA2B}</a:tableStyleId>
              </a:tblPr>
              <a:tblGrid>
                <a:gridCol w="1626350"/>
                <a:gridCol w="689425"/>
                <a:gridCol w="689425"/>
                <a:gridCol w="689425"/>
                <a:gridCol w="689425"/>
                <a:gridCol w="689425"/>
                <a:gridCol w="689425"/>
                <a:gridCol w="689425"/>
                <a:gridCol w="689425"/>
                <a:gridCol w="689425"/>
              </a:tblGrid>
              <a:tr h="470950">
                <a:tc gridSpan="10"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2400"/>
                        <a:t>Traceability Link Matrix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9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Login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Jungle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Game Board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Game Piece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Board Square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Player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User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Invite Manager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Invitation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62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3"/>
                        </a:rPr>
                        <a:t>#1: Register to the system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98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4"/>
                        </a:rPr>
                        <a:t>#2: Create a new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31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5"/>
                        </a:rPr>
                        <a:t>#3: Invite other users to a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37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6"/>
                        </a:rPr>
                        <a:t>#4: Respond to Game Invitation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965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7"/>
                        </a:rPr>
                        <a:t>#5: Quit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62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8"/>
                        </a:rPr>
                        <a:t>#6: Unregister from System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0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9"/>
                        </a:rPr>
                        <a:t>#7: View Player Profile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897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10"/>
                        </a:rPr>
                        <a:t>#8: Log in to System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62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11"/>
                        </a:rPr>
                        <a:t>#9: Log out of System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3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12"/>
                        </a:rPr>
                        <a:t>#10: Move Game Piece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667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13"/>
                        </a:rPr>
                        <a:t>#11: Switch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1684200" y="1357200"/>
            <a:ext cx="5775600" cy="24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1371600" rtl="0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Demo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1684200" y="1357200"/>
            <a:ext cx="5775600" cy="24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Questions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And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95775" y="748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Logical Architecture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50" y="602772"/>
            <a:ext cx="4829775" cy="17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950" y="2344375"/>
            <a:ext cx="3303950" cy="271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7625" y="709325"/>
            <a:ext cx="4004575" cy="13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0175" y="3733600"/>
            <a:ext cx="4733736" cy="132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70175" y="2348537"/>
            <a:ext cx="4884326" cy="13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52675" y="1534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Design Class Diagram: Front End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450" y="644275"/>
            <a:ext cx="4021099" cy="4426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52675" y="1799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Design Class Diagram: Jungle Client</a:t>
            </a:r>
          </a:p>
        </p:txBody>
      </p:sp>
      <p:pic>
        <p:nvPicPr>
          <p:cNvPr descr="Jungle Client.pn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25" y="752675"/>
            <a:ext cx="7946146" cy="408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139425" y="1137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Design Class Diagram: Jungle Game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850" y="686425"/>
            <a:ext cx="3984547" cy="4336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152400" y="1799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Design Class Diagram: Jungle Network</a:t>
            </a:r>
          </a:p>
        </p:txBody>
      </p:sp>
      <p:pic>
        <p:nvPicPr>
          <p:cNvPr descr="Jungle Network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339" y="752675"/>
            <a:ext cx="4128728" cy="4265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39425" y="1137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Design Class Diagram: Jungle Server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25" y="686425"/>
            <a:ext cx="8534116" cy="41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9275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Sequence Diagram: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Login</a:t>
            </a:r>
          </a:p>
        </p:txBody>
      </p:sp>
      <p:pic>
        <p:nvPicPr>
          <p:cNvPr descr="Login.png" id="104" name="Shape 104"/>
          <p:cNvPicPr preferRelativeResize="0"/>
          <p:nvPr/>
        </p:nvPicPr>
        <p:blipFill rotWithShape="1">
          <a:blip r:embed="rId3">
            <a:alphaModFix/>
          </a:blip>
          <a:srcRect b="14537" l="5123" r="0" t="0"/>
          <a:stretch/>
        </p:blipFill>
        <p:spPr>
          <a:xfrm>
            <a:off x="2259225" y="382525"/>
            <a:ext cx="6692326" cy="465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86425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Sequence Diagram: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Register</a:t>
            </a:r>
          </a:p>
        </p:txBody>
      </p:sp>
      <p:pic>
        <p:nvPicPr>
          <p:cNvPr descr="Sequence Diagrams - Register.png" id="110" name="Shape 110"/>
          <p:cNvPicPr preferRelativeResize="0"/>
          <p:nvPr/>
        </p:nvPicPr>
        <p:blipFill rotWithShape="1">
          <a:blip r:embed="rId3">
            <a:alphaModFix/>
          </a:blip>
          <a:srcRect b="13650" l="0" r="2210" t="3016"/>
          <a:stretch/>
        </p:blipFill>
        <p:spPr>
          <a:xfrm>
            <a:off x="1982525" y="427112"/>
            <a:ext cx="7161474" cy="471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