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FB5B10-1A8B-4186-8E75-79FA787B9FF0}">
  <a:tblStyle styleId="{BCFB5B10-1A8B-4186-8E75-79FA787B9F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DEACA8F-D8ED-4B8C-8CBA-8BE54C36477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JungleDB is a singleton.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T8sWOF9NlLzzso6KV4hPYdbWzL545Jnk5xi_7dWQXqg/edit#heading=h.prw47dfbbcaj" TargetMode="External"/><Relationship Id="rId10" Type="http://schemas.openxmlformats.org/officeDocument/2006/relationships/hyperlink" Target="https://docs.google.com/document/d/1T8sWOF9NlLzzso6KV4hPYdbWzL545Jnk5xi_7dWQXqg/edit#heading=h.lu2z7p9fk1p7" TargetMode="External"/><Relationship Id="rId13" Type="http://schemas.openxmlformats.org/officeDocument/2006/relationships/hyperlink" Target="https://docs.google.com/document/d/1T8sWOF9NlLzzso6KV4hPYdbWzL545Jnk5xi_7dWQXqg/edit#heading=h.5hezj55spf79" TargetMode="External"/><Relationship Id="rId12" Type="http://schemas.openxmlformats.org/officeDocument/2006/relationships/hyperlink" Target="https://docs.google.com/document/d/1T8sWOF9NlLzzso6KV4hPYdbWzL545Jnk5xi_7dWQXqg/edit#heading=h.8irv0rjvlkn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T8sWOF9NlLzzso6KV4hPYdbWzL545Jnk5xi_7dWQXqg/edit#heading=h.s7t9mh5d6b9p" TargetMode="External"/><Relationship Id="rId4" Type="http://schemas.openxmlformats.org/officeDocument/2006/relationships/hyperlink" Target="https://docs.google.com/document/d/1T8sWOF9NlLzzso6KV4hPYdbWzL545Jnk5xi_7dWQXqg/edit#heading=h.dqbmt1j2cjd" TargetMode="External"/><Relationship Id="rId9" Type="http://schemas.openxmlformats.org/officeDocument/2006/relationships/hyperlink" Target="https://docs.google.com/document/d/1T8sWOF9NlLzzso6KV4hPYdbWzL545Jnk5xi_7dWQXqg/edit#heading=h.edebu6py6rfr" TargetMode="External"/><Relationship Id="rId5" Type="http://schemas.openxmlformats.org/officeDocument/2006/relationships/hyperlink" Target="https://docs.google.com/document/d/1T8sWOF9NlLzzso6KV4hPYdbWzL545Jnk5xi_7dWQXqg/edit#heading=h.kh8be3sxtr9k" TargetMode="External"/><Relationship Id="rId6" Type="http://schemas.openxmlformats.org/officeDocument/2006/relationships/hyperlink" Target="https://docs.google.com/document/d/1T8sWOF9NlLzzso6KV4hPYdbWzL545Jnk5xi_7dWQXqg/edit#heading=h.r9cs82kcei5f" TargetMode="External"/><Relationship Id="rId7" Type="http://schemas.openxmlformats.org/officeDocument/2006/relationships/hyperlink" Target="https://docs.google.com/document/d/1T8sWOF9NlLzzso6KV4hPYdbWzL545Jnk5xi_7dWQXqg/edit#heading=h.ty234n9atof5" TargetMode="External"/><Relationship Id="rId8" Type="http://schemas.openxmlformats.org/officeDocument/2006/relationships/hyperlink" Target="https://docs.google.com/document/d/1T8sWOF9NlLzzso6KV4hPYdbWzL545Jnk5xi_7dWQXqg/edit#heading=h.2dk508wi6ig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Angélica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114700"/>
            <a:ext cx="8520600" cy="85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Client Logic - Overview</a:t>
            </a:r>
          </a:p>
        </p:txBody>
      </p:sp>
      <p:pic>
        <p:nvPicPr>
          <p:cNvPr descr="JungleClient Class Diagram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025" y="914425"/>
            <a:ext cx="7102026" cy="40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114700"/>
            <a:ext cx="8520600" cy="859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Client Logic</a:t>
            </a:r>
          </a:p>
        </p:txBody>
      </p:sp>
      <p:pic>
        <p:nvPicPr>
          <p:cNvPr descr="JungleClient Class Diagram-UI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6300"/>
            <a:ext cx="8839199" cy="314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Client cont.</a:t>
            </a:r>
          </a:p>
        </p:txBody>
      </p:sp>
      <p:pic>
        <p:nvPicPr>
          <p:cNvPr descr="JungleClient-Class Diagram-Client.pn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375" y="687400"/>
            <a:ext cx="4852274" cy="205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gleClient-Class Diagram-Account.pn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3150" y="2884150"/>
            <a:ext cx="4937849" cy="2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807775" y="2669050"/>
            <a:ext cx="8886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800"/>
              <a:t>-client : Client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114700"/>
            <a:ext cx="2672100" cy="9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Game Logic</a:t>
            </a:r>
          </a:p>
        </p:txBody>
      </p:sp>
      <p:pic>
        <p:nvPicPr>
          <p:cNvPr descr="JungleClient Class Diagram-game-package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5" y="1107025"/>
            <a:ext cx="3325199" cy="157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gleClient Class Diagram-Game1.png"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25" y="1264575"/>
            <a:ext cx="5567250" cy="378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ngleClient Class Diagram-GameBoard1.png" id="136" name="Shape 136"/>
          <p:cNvPicPr preferRelativeResize="0"/>
          <p:nvPr/>
        </p:nvPicPr>
        <p:blipFill rotWithShape="1">
          <a:blip r:embed="rId5">
            <a:alphaModFix/>
          </a:blip>
          <a:srcRect b="0" l="0" r="0" t="14661"/>
          <a:stretch/>
        </p:blipFill>
        <p:spPr>
          <a:xfrm>
            <a:off x="4030150" y="114700"/>
            <a:ext cx="2586150" cy="133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 flipH="1" rot="10800000">
            <a:off x="3526175" y="846875"/>
            <a:ext cx="853800" cy="61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JungleClient Class Diagram-Game3.png" id="138" name="Shape 138"/>
          <p:cNvPicPr preferRelativeResize="0"/>
          <p:nvPr/>
        </p:nvPicPr>
        <p:blipFill rotWithShape="1">
          <a:blip r:embed="rId6">
            <a:alphaModFix/>
          </a:blip>
          <a:srcRect b="2139" l="0" r="0" t="-2140"/>
          <a:stretch/>
        </p:blipFill>
        <p:spPr>
          <a:xfrm>
            <a:off x="5654875" y="1523775"/>
            <a:ext cx="2404425" cy="22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/>
          <p:nvPr/>
        </p:nvCxnSpPr>
        <p:spPr>
          <a:xfrm>
            <a:off x="6616300" y="781213"/>
            <a:ext cx="505500" cy="84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ass Diagrams - JungleClient Class Diagram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00" y="217000"/>
            <a:ext cx="7662998" cy="480279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type="title"/>
          </p:nvPr>
        </p:nvSpPr>
        <p:spPr>
          <a:xfrm>
            <a:off x="311700" y="114700"/>
            <a:ext cx="8520600" cy="73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 Diagram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Game Logic - Cont.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114700"/>
            <a:ext cx="8520600" cy="58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Server</a:t>
            </a:r>
          </a:p>
        </p:txBody>
      </p:sp>
      <p:pic>
        <p:nvPicPr>
          <p:cNvPr descr="Package server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74" y="695800"/>
            <a:ext cx="7275251" cy="42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114700"/>
            <a:ext cx="8520600" cy="8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Server cont.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Handlers</a:t>
            </a:r>
          </a:p>
        </p:txBody>
      </p:sp>
      <p:pic>
        <p:nvPicPr>
          <p:cNvPr descr="Package handlers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500"/>
            <a:ext cx="8839198" cy="3511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114700"/>
            <a:ext cx="8520600" cy="8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Server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cont.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Access Objects</a:t>
            </a:r>
          </a:p>
        </p:txBody>
      </p:sp>
      <p:pic>
        <p:nvPicPr>
          <p:cNvPr descr="Package dataAccessObjects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500"/>
            <a:ext cx="8839202" cy="320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114700"/>
            <a:ext cx="8520600" cy="803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Diagrams - Server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cont.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i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Objects/Data Access Objects</a:t>
            </a:r>
          </a:p>
        </p:txBody>
      </p:sp>
      <p:pic>
        <p:nvPicPr>
          <p:cNvPr descr="Package dataObjects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463"/>
            <a:ext cx="8839199" cy="265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85575" y="1799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Test Case Summary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311700" y="752650"/>
            <a:ext cx="8520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mbria"/>
              <a:buChar char="➢"/>
            </a:pPr>
            <a:r>
              <a:rPr b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TestBoardSquare</a:t>
            </a:r>
            <a:r>
              <a:rPr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16 tests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mbria"/>
              <a:buChar char="➢"/>
            </a:pPr>
            <a:r>
              <a:rPr b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TestGameBoard</a:t>
            </a:r>
            <a:r>
              <a:rPr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15 tests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mbria"/>
              <a:buChar char="➢"/>
            </a:pPr>
            <a:r>
              <a:rPr b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TestAccountHandler: 	</a:t>
            </a:r>
            <a:r>
              <a:rPr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6 tests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mbria"/>
              <a:buChar char="➢"/>
            </a:pPr>
            <a:r>
              <a:rPr b="1"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TestBoardSquare</a:t>
            </a:r>
            <a:r>
              <a:rPr lang="e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 6 tests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Presentation Overview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Changes from last iteration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equence diagrams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Class diagrams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Test Case Summary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Project Tools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Traceability Matrix &amp; Use Case Progress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241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Project Tools</a:t>
            </a:r>
          </a:p>
        </p:txBody>
      </p:sp>
      <p:graphicFrame>
        <p:nvGraphicFramePr>
          <p:cNvPr id="181" name="Shape 181"/>
          <p:cNvGraphicFramePr/>
          <p:nvPr/>
        </p:nvGraphicFramePr>
        <p:xfrm>
          <a:off x="311700" y="1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{BCFB5B10-1A8B-4186-8E75-79FA787B9FF0}</a:tableStyleId>
              </a:tblPr>
              <a:tblGrid>
                <a:gridCol w="2591775"/>
                <a:gridCol w="3088625"/>
                <a:gridCol w="2840200"/>
              </a:tblGrid>
              <a:tr h="5587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Development Tools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Libraries &amp; Frameworks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Other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82250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Eclipse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IntelliJ IDEA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Gluon Scene Builder</a:t>
                      </a:r>
                    </a:p>
                    <a:p>
                      <a:pPr indent="-3302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Maven</a:t>
                      </a:r>
                    </a:p>
                    <a:p>
                      <a:pPr indent="-3302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Git &amp; Github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Lucidchart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JavaFX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Mockito</a:t>
                      </a:r>
                    </a:p>
                    <a:p>
                      <a:pPr indent="-330200" lvl="0" marL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JUnit</a:t>
                      </a:r>
                    </a:p>
                    <a:p>
                      <a:pPr indent="-3302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KryoNet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DigitalOcean Cloud Hosting</a:t>
                      </a:r>
                    </a:p>
                    <a:p>
                      <a:pPr indent="-330200" lvl="0" marL="45720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PostgreSQL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Docker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Slack</a:t>
                      </a:r>
                    </a:p>
                    <a:p>
                      <a:pPr indent="-330200" lvl="0" marL="457200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Waffle.io</a:t>
                      </a:r>
                    </a:p>
                    <a:p>
                      <a:pPr indent="-330200" lvl="0" marL="45720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ct val="100000"/>
                        <a:buFont typeface="Cambria"/>
                        <a:buChar char="➢"/>
                      </a:pPr>
                      <a:r>
                        <a:rPr lang="es" sz="16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Travis CI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Traceability Link Matrix</a:t>
            </a:r>
          </a:p>
        </p:txBody>
      </p:sp>
      <p:graphicFrame>
        <p:nvGraphicFramePr>
          <p:cNvPr id="187" name="Shape 187"/>
          <p:cNvGraphicFramePr/>
          <p:nvPr/>
        </p:nvGraphicFramePr>
        <p:xfrm>
          <a:off x="311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{EDEACA8F-D8ED-4B8C-8CBA-8BE54C364775}</a:tableStyleId>
              </a:tblPr>
              <a:tblGrid>
                <a:gridCol w="1849750"/>
                <a:gridCol w="681500"/>
                <a:gridCol w="748675"/>
                <a:gridCol w="748675"/>
                <a:gridCol w="748675"/>
                <a:gridCol w="748675"/>
                <a:gridCol w="748675"/>
                <a:gridCol w="748675"/>
                <a:gridCol w="748675"/>
                <a:gridCol w="748675"/>
              </a:tblGrid>
              <a:tr h="288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Login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Player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Jungle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Board Square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Board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9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98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31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37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965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50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7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62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3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900" u="sng">
                          <a:solidFill>
                            <a:schemeClr val="accent5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</a:rPr>
                        <a:t>x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Use Case Completion</a:t>
            </a:r>
          </a:p>
        </p:txBody>
      </p:sp>
      <p:graphicFrame>
        <p:nvGraphicFramePr>
          <p:cNvPr id="193" name="Shape 193"/>
          <p:cNvGraphicFramePr/>
          <p:nvPr/>
        </p:nvGraphicFramePr>
        <p:xfrm>
          <a:off x="311700" y="111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{EDEACA8F-D8ED-4B8C-8CBA-8BE54C364775}</a:tableStyleId>
              </a:tblPr>
              <a:tblGrid>
                <a:gridCol w="2849300"/>
                <a:gridCol w="5671300"/>
              </a:tblGrid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 Case</a:t>
                      </a:r>
                    </a:p>
                  </a:txBody>
                  <a:tcPr marT="19050" marB="19050" marR="28575" marL="2857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Progress Notes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3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3"/>
                        </a:rPr>
                        <a:t>#1: Register to the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Most server-side logic in place, validation, redirection to new pase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93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4"/>
                        </a:rPr>
                        <a:t>#2: Create a new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Client and GUI logic completed.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5"/>
                        </a:rPr>
                        <a:t>#3: Invite other users to a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objects and network handlers in place.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6"/>
                        </a:rPr>
                        <a:t>#4: Respond to Game Invitation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Server configuration ready to handle invite send/receive events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7"/>
                        </a:rPr>
                        <a:t>#5: Quit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Game logic functional, working on server implementation.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8"/>
                        </a:rPr>
                        <a:t>#6: Unregister from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GUI elements done, some server side logic in place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9"/>
                        </a:rPr>
                        <a:t>#7: View Player Profile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0"/>
                        </a:rPr>
                        <a:t>#8: Log in to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GUI elements done, server logic in place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1"/>
                        </a:rPr>
                        <a:t>#9: Log out of System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GUI elements done, server logic in place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2"/>
                        </a:rPr>
                        <a:t>#10: Move Game Piece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GUI and client logic done, some server logic in place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213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000" u="sng">
                          <a:solidFill>
                            <a:schemeClr val="hlink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  <a:hlinkClick r:id="rId13"/>
                        </a:rPr>
                        <a:t>#11: Switch Game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Basic logic in place, working on server side information</a:t>
                      </a: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1371600" rtl="0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1684200" y="135720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Questions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i="1" lang="es" sz="4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Domain Model Changes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40365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Removed </a:t>
            </a:r>
            <a:r>
              <a:rPr i="1" lang="es">
                <a:latin typeface="Cambria"/>
                <a:ea typeface="Cambria"/>
                <a:cs typeface="Cambria"/>
                <a:sym typeface="Cambria"/>
              </a:rPr>
              <a:t>piece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 from </a:t>
            </a:r>
            <a:r>
              <a:rPr b="1" lang="es">
                <a:latin typeface="Cambria"/>
                <a:ea typeface="Cambria"/>
                <a:cs typeface="Cambria"/>
                <a:sym typeface="Cambria"/>
              </a:rPr>
              <a:t>BoardSquare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s">
                <a:latin typeface="Cambria"/>
                <a:ea typeface="Cambria"/>
                <a:cs typeface="Cambria"/>
                <a:sym typeface="Cambria"/>
              </a:rPr>
              <a:t>players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 from </a:t>
            </a:r>
            <a:r>
              <a:rPr b="1" lang="es">
                <a:latin typeface="Cambria"/>
                <a:ea typeface="Cambria"/>
                <a:cs typeface="Cambria"/>
                <a:sym typeface="Cambria"/>
              </a:rPr>
              <a:t>Game</a:t>
            </a:r>
            <a:r>
              <a:rPr lang="es">
                <a:latin typeface="Cambria"/>
                <a:ea typeface="Cambria"/>
                <a:cs typeface="Cambria"/>
                <a:sym typeface="Cambria"/>
              </a:rPr>
              <a:t>.</a:t>
            </a:r>
          </a:p>
        </p:txBody>
      </p:sp>
      <p:pic>
        <p:nvPicPr>
          <p:cNvPr descr="Domain Model - Domain Model (1).png" id="71" name="Shape 71"/>
          <p:cNvPicPr preferRelativeResize="0"/>
          <p:nvPr/>
        </p:nvPicPr>
        <p:blipFill rotWithShape="1">
          <a:blip r:embed="rId3">
            <a:alphaModFix/>
          </a:blip>
          <a:srcRect b="0" l="3296" r="10645" t="0"/>
          <a:stretch/>
        </p:blipFill>
        <p:spPr>
          <a:xfrm>
            <a:off x="4348125" y="513200"/>
            <a:ext cx="4696576" cy="4217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Glossary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Changes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34263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Added entries for attributes.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Sorted items alphabetically.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34712" l="0" r="6393" t="3880"/>
          <a:stretch/>
        </p:blipFill>
        <p:spPr>
          <a:xfrm>
            <a:off x="3738000" y="532300"/>
            <a:ext cx="5289150" cy="4486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diagrams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Game Invite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Game Create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Font typeface="Cambria"/>
              <a:buChar char="➢"/>
            </a:pPr>
            <a:r>
              <a:rPr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90" name="Shape 90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1257050" y="303000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96" name="Shape 96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363950" y="21356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pic>
        <p:nvPicPr>
          <p:cNvPr descr="Game Invite.png" id="102" name="Shape 102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7650" y="1017725"/>
            <a:ext cx="7433449" cy="38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ame </a:t>
            </a:r>
          </a:p>
        </p:txBody>
      </p:sp>
      <p:pic>
        <p:nvPicPr>
          <p:cNvPr descr="Create Game.png" id="108" name="Shape 108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031375" y="-93500"/>
            <a:ext cx="6359551" cy="52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