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258" r:id="rId2"/>
    <p:sldId id="366" r:id="rId3"/>
    <p:sldId id="331" r:id="rId4"/>
    <p:sldId id="332" r:id="rId5"/>
    <p:sldId id="356" r:id="rId6"/>
    <p:sldId id="357" r:id="rId7"/>
    <p:sldId id="358" r:id="rId8"/>
    <p:sldId id="359" r:id="rId9"/>
    <p:sldId id="361" r:id="rId10"/>
    <p:sldId id="362" r:id="rId11"/>
    <p:sldId id="364" r:id="rId12"/>
    <p:sldId id="351" r:id="rId13"/>
    <p:sldId id="368" r:id="rId14"/>
    <p:sldId id="3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364" autoAdjust="0"/>
  </p:normalViewPr>
  <p:slideViewPr>
    <p:cSldViewPr snapToGrid="0" snapToObjects="1">
      <p:cViewPr>
        <p:scale>
          <a:sx n="75" d="100"/>
          <a:sy n="75" d="100"/>
        </p:scale>
        <p:origin x="-1616" y="-2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9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F9A6E1-EF5F-8144-97AD-7685C1785282}" type="doc">
      <dgm:prSet loTypeId="urn:microsoft.com/office/officeart/2009/3/layout/IncreasingArrowsProcess" loCatId="" qsTypeId="urn:microsoft.com/office/officeart/2005/8/quickstyle/simple4" qsCatId="simple" csTypeId="urn:microsoft.com/office/officeart/2005/8/colors/accent1_2" csCatId="accent1" phldr="1"/>
      <dgm:spPr/>
      <dgm:t>
        <a:bodyPr/>
        <a:lstStyle/>
        <a:p>
          <a:endParaRPr lang="en-US"/>
        </a:p>
      </dgm:t>
    </dgm:pt>
    <dgm:pt modelId="{3F31A80D-4A42-9B4A-AEE8-F16A86A6CFF7}">
      <dgm:prSet phldrT="[Text]"/>
      <dgm:spPr/>
      <dgm:t>
        <a:bodyPr/>
        <a:lstStyle/>
        <a:p>
          <a:r>
            <a:rPr lang="en-US" dirty="0" smtClean="0"/>
            <a:t>(MGI + MSA + MVP + MEP)</a:t>
          </a:r>
          <a:r>
            <a:rPr lang="en-US" baseline="-25000" dirty="0" smtClean="0"/>
            <a:t>1</a:t>
          </a:r>
          <a:endParaRPr lang="en-US" baseline="-25000" dirty="0"/>
        </a:p>
      </dgm:t>
    </dgm:pt>
    <dgm:pt modelId="{9DC438F3-B29F-224A-8AF5-4197DD83293B}" type="parTrans" cxnId="{5AC1B7CC-060B-4A4C-9800-022DF7968823}">
      <dgm:prSet/>
      <dgm:spPr/>
      <dgm:t>
        <a:bodyPr/>
        <a:lstStyle/>
        <a:p>
          <a:endParaRPr lang="en-US"/>
        </a:p>
      </dgm:t>
    </dgm:pt>
    <dgm:pt modelId="{347C476C-DD86-FF42-846C-A3648837B5FC}" type="sibTrans" cxnId="{5AC1B7CC-060B-4A4C-9800-022DF7968823}">
      <dgm:prSet/>
      <dgm:spPr/>
      <dgm:t>
        <a:bodyPr/>
        <a:lstStyle/>
        <a:p>
          <a:endParaRPr lang="en-US"/>
        </a:p>
      </dgm:t>
    </dgm:pt>
    <dgm:pt modelId="{6D9548CD-BAB7-0340-80E1-F3432246156D}">
      <dgm:prSet phldrT="[Text]"/>
      <dgm:spPr>
        <a:ln>
          <a:noFill/>
        </a:ln>
      </dgm:spPr>
      <dgm:t>
        <a:bodyPr/>
        <a:lstStyle/>
        <a:p>
          <a:r>
            <a:rPr lang="en-US" dirty="0" smtClean="0"/>
            <a:t>subset that is palatable, but not viable</a:t>
          </a:r>
          <a:endParaRPr lang="en-US" dirty="0"/>
        </a:p>
      </dgm:t>
    </dgm:pt>
    <dgm:pt modelId="{200D14BE-6882-7C49-99A1-2B9CE4C87F42}" type="parTrans" cxnId="{DC792F3C-4082-BF45-9E99-98C1324AF56B}">
      <dgm:prSet/>
      <dgm:spPr/>
      <dgm:t>
        <a:bodyPr/>
        <a:lstStyle/>
        <a:p>
          <a:endParaRPr lang="en-US"/>
        </a:p>
      </dgm:t>
    </dgm:pt>
    <dgm:pt modelId="{23B78BC2-6F12-8647-8A6B-46B92242C95B}" type="sibTrans" cxnId="{DC792F3C-4082-BF45-9E99-98C1324AF56B}">
      <dgm:prSet/>
      <dgm:spPr/>
      <dgm:t>
        <a:bodyPr/>
        <a:lstStyle/>
        <a:p>
          <a:endParaRPr lang="en-US"/>
        </a:p>
      </dgm:t>
    </dgm:pt>
    <dgm:pt modelId="{7E851A2E-1B15-E446-A64D-E78E878759C3}">
      <dgm:prSet phldrT="[Text]"/>
      <dgm:spPr/>
      <dgm:t>
        <a:bodyPr/>
        <a:lstStyle/>
        <a:p>
          <a:r>
            <a:rPr lang="en-US" dirty="0" smtClean="0"/>
            <a:t>(MGI + MSA + MVP + MEP)</a:t>
          </a:r>
          <a:r>
            <a:rPr lang="en-US" baseline="-25000" dirty="0" smtClean="0"/>
            <a:t>2</a:t>
          </a:r>
          <a:endParaRPr lang="en-US" baseline="-25000" dirty="0"/>
        </a:p>
      </dgm:t>
    </dgm:pt>
    <dgm:pt modelId="{5F9CF197-13B4-EC4A-93E1-1169F62B12F5}" type="parTrans" cxnId="{3DDB3DBD-FED7-F041-A0A8-780CB25D6241}">
      <dgm:prSet/>
      <dgm:spPr/>
      <dgm:t>
        <a:bodyPr/>
        <a:lstStyle/>
        <a:p>
          <a:endParaRPr lang="en-US"/>
        </a:p>
      </dgm:t>
    </dgm:pt>
    <dgm:pt modelId="{7B7B71B8-0BD4-BF49-B71D-B17113AD377C}" type="sibTrans" cxnId="{3DDB3DBD-FED7-F041-A0A8-780CB25D6241}">
      <dgm:prSet/>
      <dgm:spPr/>
      <dgm:t>
        <a:bodyPr/>
        <a:lstStyle/>
        <a:p>
          <a:endParaRPr lang="en-US"/>
        </a:p>
      </dgm:t>
    </dgm:pt>
    <dgm:pt modelId="{417EC415-A220-C048-9C64-1E4AF0355B12}">
      <dgm:prSet phldrT="[Text]"/>
      <dgm:spPr>
        <a:ln>
          <a:noFill/>
        </a:ln>
      </dgm:spPr>
      <dgm:t>
        <a:bodyPr/>
        <a:lstStyle/>
        <a:p>
          <a:r>
            <a:rPr lang="en-US" dirty="0" smtClean="0"/>
            <a:t>subset that is palatable, but not viable</a:t>
          </a:r>
          <a:endParaRPr lang="en-US" dirty="0"/>
        </a:p>
      </dgm:t>
    </dgm:pt>
    <dgm:pt modelId="{EFCF27AB-63E9-1C4A-8AD8-280053934C37}" type="parTrans" cxnId="{B060C3CD-584A-E548-AC4F-C2C748813B4E}">
      <dgm:prSet/>
      <dgm:spPr/>
      <dgm:t>
        <a:bodyPr/>
        <a:lstStyle/>
        <a:p>
          <a:endParaRPr lang="en-US"/>
        </a:p>
      </dgm:t>
    </dgm:pt>
    <dgm:pt modelId="{2D3248F0-05DC-1E41-80CC-AF1236539197}" type="sibTrans" cxnId="{B060C3CD-584A-E548-AC4F-C2C748813B4E}">
      <dgm:prSet/>
      <dgm:spPr/>
      <dgm:t>
        <a:bodyPr/>
        <a:lstStyle/>
        <a:p>
          <a:endParaRPr lang="en-US"/>
        </a:p>
      </dgm:t>
    </dgm:pt>
    <dgm:pt modelId="{C63C3503-8895-E545-9431-CC0C66F634A2}">
      <dgm:prSet phldrT="[Text]" custT="1"/>
      <dgm:spPr>
        <a:ln>
          <a:noFill/>
        </a:ln>
      </dgm:spPr>
      <dgm:t>
        <a:bodyPr/>
        <a:lstStyle/>
        <a:p>
          <a:r>
            <a:rPr lang="en-US" sz="7200" dirty="0" smtClean="0"/>
            <a:t> . . .</a:t>
          </a:r>
          <a:endParaRPr lang="en-US" sz="7200" dirty="0"/>
        </a:p>
      </dgm:t>
    </dgm:pt>
    <dgm:pt modelId="{16A87B0C-D1F2-5C44-B62D-D0F79EEBB1F7}" type="parTrans" cxnId="{F3DF98A6-83BF-334A-A8AF-1D4C5DD9F239}">
      <dgm:prSet/>
      <dgm:spPr/>
      <dgm:t>
        <a:bodyPr/>
        <a:lstStyle/>
        <a:p>
          <a:endParaRPr lang="en-US"/>
        </a:p>
      </dgm:t>
    </dgm:pt>
    <dgm:pt modelId="{2AA1C32F-2BD6-3342-B88D-D08FD7294735}" type="sibTrans" cxnId="{F3DF98A6-83BF-334A-A8AF-1D4C5DD9F239}">
      <dgm:prSet/>
      <dgm:spPr/>
      <dgm:t>
        <a:bodyPr/>
        <a:lstStyle/>
        <a:p>
          <a:endParaRPr lang="en-US"/>
        </a:p>
      </dgm:t>
    </dgm:pt>
    <dgm:pt modelId="{D8F573E6-FE3F-F546-9C26-3D9F96032CCB}">
      <dgm:prSet phldrT="[Text]"/>
      <dgm:spPr/>
      <dgm:t>
        <a:bodyPr/>
        <a:lstStyle/>
        <a:p>
          <a:r>
            <a:rPr lang="en-US" dirty="0" smtClean="0"/>
            <a:t>(MGI + MSA + MVP + ME</a:t>
          </a:r>
          <a:r>
            <a:rPr lang="en-US" baseline="-25000" dirty="0" smtClean="0"/>
            <a:t>P)</a:t>
          </a:r>
          <a:r>
            <a:rPr lang="en-US" dirty="0" smtClean="0"/>
            <a:t>n</a:t>
          </a:r>
          <a:endParaRPr lang="en-US" dirty="0"/>
        </a:p>
      </dgm:t>
    </dgm:pt>
    <dgm:pt modelId="{6A73EA58-81BD-DB42-9A48-A03CA465FB25}" type="parTrans" cxnId="{9FF47428-C17B-774A-B375-DC8372A2EF37}">
      <dgm:prSet/>
      <dgm:spPr/>
      <dgm:t>
        <a:bodyPr/>
        <a:lstStyle/>
        <a:p>
          <a:endParaRPr lang="en-US"/>
        </a:p>
      </dgm:t>
    </dgm:pt>
    <dgm:pt modelId="{58A09EE4-6130-4741-95A8-E27416BAB6C6}" type="sibTrans" cxnId="{9FF47428-C17B-774A-B375-DC8372A2EF37}">
      <dgm:prSet/>
      <dgm:spPr/>
      <dgm:t>
        <a:bodyPr/>
        <a:lstStyle/>
        <a:p>
          <a:endParaRPr lang="en-US"/>
        </a:p>
      </dgm:t>
    </dgm:pt>
    <dgm:pt modelId="{A96CE1CA-615B-C344-96E9-A21793743E56}">
      <dgm:prSet phldrT="[Text]"/>
      <dgm:spPr>
        <a:ln>
          <a:noFill/>
        </a:ln>
      </dgm:spPr>
      <dgm:t>
        <a:bodyPr/>
        <a:lstStyle/>
        <a:p>
          <a:endParaRPr lang="en-US" dirty="0"/>
        </a:p>
      </dgm:t>
    </dgm:pt>
    <dgm:pt modelId="{ED07419F-1699-1A43-A361-C753E96C37EA}" type="parTrans" cxnId="{C4BD5156-E71A-5641-B755-B1554945CAA1}">
      <dgm:prSet/>
      <dgm:spPr/>
      <dgm:t>
        <a:bodyPr/>
        <a:lstStyle/>
        <a:p>
          <a:endParaRPr lang="en-US"/>
        </a:p>
      </dgm:t>
    </dgm:pt>
    <dgm:pt modelId="{DEF34B72-C41C-544E-9152-150DE44F7C56}" type="sibTrans" cxnId="{C4BD5156-E71A-5641-B755-B1554945CAA1}">
      <dgm:prSet/>
      <dgm:spPr/>
      <dgm:t>
        <a:bodyPr/>
        <a:lstStyle/>
        <a:p>
          <a:endParaRPr lang="en-US"/>
        </a:p>
      </dgm:t>
    </dgm:pt>
    <dgm:pt modelId="{60D575D5-EF60-D143-9254-050B2E85A734}">
      <dgm:prSet phldrT="[Text]" custT="1"/>
      <dgm:spPr/>
      <dgm:t>
        <a:bodyPr/>
        <a:lstStyle/>
        <a:p>
          <a:r>
            <a:rPr lang="en-US" sz="4000" baseline="-25000" dirty="0" smtClean="0">
              <a:solidFill>
                <a:srgbClr val="FFFFFF"/>
              </a:solidFill>
            </a:rPr>
            <a:t>.</a:t>
          </a:r>
          <a:r>
            <a:rPr lang="en-US" sz="4000" baseline="-25000" dirty="0" smtClean="0">
              <a:solidFill>
                <a:schemeClr val="bg1"/>
              </a:solidFill>
            </a:rPr>
            <a:t> . .</a:t>
          </a:r>
          <a:endParaRPr lang="en-US" sz="4000" baseline="-25000" dirty="0">
            <a:solidFill>
              <a:schemeClr val="bg1"/>
            </a:solidFill>
          </a:endParaRPr>
        </a:p>
      </dgm:t>
    </dgm:pt>
    <dgm:pt modelId="{1F31F860-35F2-B844-B8E9-0DA11B9F04F0}" type="sibTrans" cxnId="{8F1231E7-1760-2941-B1CE-9D9805229D90}">
      <dgm:prSet/>
      <dgm:spPr/>
      <dgm:t>
        <a:bodyPr/>
        <a:lstStyle/>
        <a:p>
          <a:endParaRPr lang="en-US"/>
        </a:p>
      </dgm:t>
    </dgm:pt>
    <dgm:pt modelId="{7AFB6867-DEE7-3D46-8E11-8B97AEFAD22D}" type="parTrans" cxnId="{8F1231E7-1760-2941-B1CE-9D9805229D90}">
      <dgm:prSet/>
      <dgm:spPr/>
      <dgm:t>
        <a:bodyPr/>
        <a:lstStyle/>
        <a:p>
          <a:endParaRPr lang="en-US"/>
        </a:p>
      </dgm:t>
    </dgm:pt>
    <dgm:pt modelId="{D60D02A2-8C86-F047-86A0-E07848D6FFD5}" type="pres">
      <dgm:prSet presAssocID="{3AF9A6E1-EF5F-8144-97AD-7685C1785282}" presName="Name0" presStyleCnt="0">
        <dgm:presLayoutVars>
          <dgm:chMax val="5"/>
          <dgm:chPref val="5"/>
          <dgm:dir/>
          <dgm:animLvl val="lvl"/>
        </dgm:presLayoutVars>
      </dgm:prSet>
      <dgm:spPr/>
      <dgm:t>
        <a:bodyPr/>
        <a:lstStyle/>
        <a:p>
          <a:endParaRPr lang="en-US"/>
        </a:p>
      </dgm:t>
    </dgm:pt>
    <dgm:pt modelId="{F8CC16E5-FDE7-DE4A-BED6-DB9559112A3A}" type="pres">
      <dgm:prSet presAssocID="{3F31A80D-4A42-9B4A-AEE8-F16A86A6CFF7}" presName="parentText1" presStyleLbl="node1" presStyleIdx="0" presStyleCnt="4" custLinFactNeighborX="-470" custLinFactNeighborY="-55979">
        <dgm:presLayoutVars>
          <dgm:chMax/>
          <dgm:chPref val="3"/>
          <dgm:bulletEnabled val="1"/>
        </dgm:presLayoutVars>
      </dgm:prSet>
      <dgm:spPr/>
      <dgm:t>
        <a:bodyPr/>
        <a:lstStyle/>
        <a:p>
          <a:endParaRPr lang="en-US"/>
        </a:p>
      </dgm:t>
    </dgm:pt>
    <dgm:pt modelId="{D4429FCC-5AF6-8847-BEA5-61DCD0FDC8C6}" type="pres">
      <dgm:prSet presAssocID="{3F31A80D-4A42-9B4A-AEE8-F16A86A6CFF7}" presName="childText1" presStyleLbl="solidAlignAcc1" presStyleIdx="0" presStyleCnt="4" custLinFactNeighborX="-2653" custLinFactNeighborY="-30875">
        <dgm:presLayoutVars>
          <dgm:chMax val="0"/>
          <dgm:chPref val="0"/>
          <dgm:bulletEnabled val="1"/>
        </dgm:presLayoutVars>
      </dgm:prSet>
      <dgm:spPr/>
      <dgm:t>
        <a:bodyPr/>
        <a:lstStyle/>
        <a:p>
          <a:endParaRPr lang="en-US"/>
        </a:p>
      </dgm:t>
    </dgm:pt>
    <dgm:pt modelId="{67D1850B-9468-F24E-BB6C-8CDF7C7DA5EC}" type="pres">
      <dgm:prSet presAssocID="{7E851A2E-1B15-E446-A64D-E78E878759C3}" presName="parentText2" presStyleLbl="node1" presStyleIdx="1" presStyleCnt="4" custLinFactNeighborX="-78" custLinFactNeighborY="-50310">
        <dgm:presLayoutVars>
          <dgm:chMax/>
          <dgm:chPref val="3"/>
          <dgm:bulletEnabled val="1"/>
        </dgm:presLayoutVars>
      </dgm:prSet>
      <dgm:spPr/>
      <dgm:t>
        <a:bodyPr/>
        <a:lstStyle/>
        <a:p>
          <a:endParaRPr lang="en-US"/>
        </a:p>
      </dgm:t>
    </dgm:pt>
    <dgm:pt modelId="{323A9BF9-927F-924F-A0BC-83D9D7B1AB7F}" type="pres">
      <dgm:prSet presAssocID="{7E851A2E-1B15-E446-A64D-E78E878759C3}" presName="childText2" presStyleLbl="solidAlignAcc1" presStyleIdx="1" presStyleCnt="4" custLinFactNeighborX="405" custLinFactNeighborY="-29419">
        <dgm:presLayoutVars>
          <dgm:chMax val="0"/>
          <dgm:chPref val="0"/>
          <dgm:bulletEnabled val="1"/>
        </dgm:presLayoutVars>
      </dgm:prSet>
      <dgm:spPr/>
      <dgm:t>
        <a:bodyPr/>
        <a:lstStyle/>
        <a:p>
          <a:endParaRPr lang="en-US"/>
        </a:p>
      </dgm:t>
    </dgm:pt>
    <dgm:pt modelId="{230FE456-C530-8343-B1C0-73B21C43483A}" type="pres">
      <dgm:prSet presAssocID="{60D575D5-EF60-D143-9254-050B2E85A734}" presName="parentText3" presStyleLbl="node1" presStyleIdx="2" presStyleCnt="4" custLinFactNeighborX="173" custLinFactNeighborY="-44871">
        <dgm:presLayoutVars>
          <dgm:chMax/>
          <dgm:chPref val="3"/>
          <dgm:bulletEnabled val="1"/>
        </dgm:presLayoutVars>
      </dgm:prSet>
      <dgm:spPr/>
      <dgm:t>
        <a:bodyPr/>
        <a:lstStyle/>
        <a:p>
          <a:endParaRPr lang="en-US"/>
        </a:p>
      </dgm:t>
    </dgm:pt>
    <dgm:pt modelId="{263D4A81-714D-2249-BE5F-C64B3BFFA4EE}" type="pres">
      <dgm:prSet presAssocID="{60D575D5-EF60-D143-9254-050B2E85A734}" presName="childText3" presStyleLbl="solidAlignAcc1" presStyleIdx="2" presStyleCnt="4" custLinFactNeighborX="405" custLinFactNeighborY="-26790">
        <dgm:presLayoutVars>
          <dgm:chMax val="0"/>
          <dgm:chPref val="0"/>
          <dgm:bulletEnabled val="1"/>
        </dgm:presLayoutVars>
      </dgm:prSet>
      <dgm:spPr/>
      <dgm:t>
        <a:bodyPr/>
        <a:lstStyle/>
        <a:p>
          <a:endParaRPr lang="en-US"/>
        </a:p>
      </dgm:t>
    </dgm:pt>
    <dgm:pt modelId="{99A4B81A-DDAD-544D-B549-8FDC84BA982C}" type="pres">
      <dgm:prSet presAssocID="{D8F573E6-FE3F-F546-9C26-3D9F96032CCB}" presName="parentText4" presStyleLbl="node1" presStyleIdx="3" presStyleCnt="4" custLinFactNeighborX="755" custLinFactNeighborY="-39432">
        <dgm:presLayoutVars>
          <dgm:chMax/>
          <dgm:chPref val="3"/>
          <dgm:bulletEnabled val="1"/>
        </dgm:presLayoutVars>
      </dgm:prSet>
      <dgm:spPr/>
      <dgm:t>
        <a:bodyPr/>
        <a:lstStyle/>
        <a:p>
          <a:endParaRPr lang="en-US"/>
        </a:p>
      </dgm:t>
    </dgm:pt>
    <dgm:pt modelId="{E96B118F-3481-C341-8458-ED159108FD4A}" type="pres">
      <dgm:prSet presAssocID="{D8F573E6-FE3F-F546-9C26-3D9F96032CCB}" presName="childText4" presStyleLbl="solidAlignAcc1" presStyleIdx="3" presStyleCnt="4" custLinFactNeighborX="-844" custLinFactNeighborY="-23513">
        <dgm:presLayoutVars>
          <dgm:chMax val="0"/>
          <dgm:chPref val="0"/>
          <dgm:bulletEnabled val="1"/>
        </dgm:presLayoutVars>
      </dgm:prSet>
      <dgm:spPr/>
      <dgm:t>
        <a:bodyPr/>
        <a:lstStyle/>
        <a:p>
          <a:endParaRPr lang="en-US"/>
        </a:p>
      </dgm:t>
    </dgm:pt>
  </dgm:ptLst>
  <dgm:cxnLst>
    <dgm:cxn modelId="{CA66FD7F-ED92-5E46-A5BB-6F0EF5F1DDFF}" type="presOf" srcId="{6D9548CD-BAB7-0340-80E1-F3432246156D}" destId="{D4429FCC-5AF6-8847-BEA5-61DCD0FDC8C6}" srcOrd="0" destOrd="0" presId="urn:microsoft.com/office/officeart/2009/3/layout/IncreasingArrowsProcess"/>
    <dgm:cxn modelId="{2A8AA87D-1C18-FB46-B436-90A73C106A9B}" type="presOf" srcId="{417EC415-A220-C048-9C64-1E4AF0355B12}" destId="{323A9BF9-927F-924F-A0BC-83D9D7B1AB7F}" srcOrd="0" destOrd="0" presId="urn:microsoft.com/office/officeart/2009/3/layout/IncreasingArrowsProcess"/>
    <dgm:cxn modelId="{0FE94971-A5E9-EB41-8677-DEF50C6CD4BC}" type="presOf" srcId="{3F31A80D-4A42-9B4A-AEE8-F16A86A6CFF7}" destId="{F8CC16E5-FDE7-DE4A-BED6-DB9559112A3A}" srcOrd="0" destOrd="0" presId="urn:microsoft.com/office/officeart/2009/3/layout/IncreasingArrowsProcess"/>
    <dgm:cxn modelId="{8F1231E7-1760-2941-B1CE-9D9805229D90}" srcId="{3AF9A6E1-EF5F-8144-97AD-7685C1785282}" destId="{60D575D5-EF60-D143-9254-050B2E85A734}" srcOrd="2" destOrd="0" parTransId="{7AFB6867-DEE7-3D46-8E11-8B97AEFAD22D}" sibTransId="{1F31F860-35F2-B844-B8E9-0DA11B9F04F0}"/>
    <dgm:cxn modelId="{ACD8F8C6-8102-4D42-A8B4-8F5817EF4207}" type="presOf" srcId="{C63C3503-8895-E545-9431-CC0C66F634A2}" destId="{263D4A81-714D-2249-BE5F-C64B3BFFA4EE}" srcOrd="0" destOrd="0" presId="urn:microsoft.com/office/officeart/2009/3/layout/IncreasingArrowsProcess"/>
    <dgm:cxn modelId="{F3DF98A6-83BF-334A-A8AF-1D4C5DD9F239}" srcId="{60D575D5-EF60-D143-9254-050B2E85A734}" destId="{C63C3503-8895-E545-9431-CC0C66F634A2}" srcOrd="0" destOrd="0" parTransId="{16A87B0C-D1F2-5C44-B62D-D0F79EEBB1F7}" sibTransId="{2AA1C32F-2BD6-3342-B88D-D08FD7294735}"/>
    <dgm:cxn modelId="{C4BD5156-E71A-5641-B755-B1554945CAA1}" srcId="{D8F573E6-FE3F-F546-9C26-3D9F96032CCB}" destId="{A96CE1CA-615B-C344-96E9-A21793743E56}" srcOrd="0" destOrd="0" parTransId="{ED07419F-1699-1A43-A361-C753E96C37EA}" sibTransId="{DEF34B72-C41C-544E-9152-150DE44F7C56}"/>
    <dgm:cxn modelId="{04772E32-1508-D944-BACA-330365F75543}" type="presOf" srcId="{3AF9A6E1-EF5F-8144-97AD-7685C1785282}" destId="{D60D02A2-8C86-F047-86A0-E07848D6FFD5}" srcOrd="0" destOrd="0" presId="urn:microsoft.com/office/officeart/2009/3/layout/IncreasingArrowsProcess"/>
    <dgm:cxn modelId="{2DAD8048-3BB6-8E4F-9506-CC4A55855C6C}" type="presOf" srcId="{7E851A2E-1B15-E446-A64D-E78E878759C3}" destId="{67D1850B-9468-F24E-BB6C-8CDF7C7DA5EC}" srcOrd="0" destOrd="0" presId="urn:microsoft.com/office/officeart/2009/3/layout/IncreasingArrowsProcess"/>
    <dgm:cxn modelId="{5AC1B7CC-060B-4A4C-9800-022DF7968823}" srcId="{3AF9A6E1-EF5F-8144-97AD-7685C1785282}" destId="{3F31A80D-4A42-9B4A-AEE8-F16A86A6CFF7}" srcOrd="0" destOrd="0" parTransId="{9DC438F3-B29F-224A-8AF5-4197DD83293B}" sibTransId="{347C476C-DD86-FF42-846C-A3648837B5FC}"/>
    <dgm:cxn modelId="{DC792F3C-4082-BF45-9E99-98C1324AF56B}" srcId="{3F31A80D-4A42-9B4A-AEE8-F16A86A6CFF7}" destId="{6D9548CD-BAB7-0340-80E1-F3432246156D}" srcOrd="0" destOrd="0" parTransId="{200D14BE-6882-7C49-99A1-2B9CE4C87F42}" sibTransId="{23B78BC2-6F12-8647-8A6B-46B92242C95B}"/>
    <dgm:cxn modelId="{3DDB3DBD-FED7-F041-A0A8-780CB25D6241}" srcId="{3AF9A6E1-EF5F-8144-97AD-7685C1785282}" destId="{7E851A2E-1B15-E446-A64D-E78E878759C3}" srcOrd="1" destOrd="0" parTransId="{5F9CF197-13B4-EC4A-93E1-1169F62B12F5}" sibTransId="{7B7B71B8-0BD4-BF49-B71D-B17113AD377C}"/>
    <dgm:cxn modelId="{9FF47428-C17B-774A-B375-DC8372A2EF37}" srcId="{3AF9A6E1-EF5F-8144-97AD-7685C1785282}" destId="{D8F573E6-FE3F-F546-9C26-3D9F96032CCB}" srcOrd="3" destOrd="0" parTransId="{6A73EA58-81BD-DB42-9A48-A03CA465FB25}" sibTransId="{58A09EE4-6130-4741-95A8-E27416BAB6C6}"/>
    <dgm:cxn modelId="{27616671-A120-414E-ADDC-55DB497422FE}" type="presOf" srcId="{D8F573E6-FE3F-F546-9C26-3D9F96032CCB}" destId="{99A4B81A-DDAD-544D-B549-8FDC84BA982C}" srcOrd="0" destOrd="0" presId="urn:microsoft.com/office/officeart/2009/3/layout/IncreasingArrowsProcess"/>
    <dgm:cxn modelId="{2B16FAB8-749C-0842-8BE9-06E44B5AB23F}" type="presOf" srcId="{A96CE1CA-615B-C344-96E9-A21793743E56}" destId="{E96B118F-3481-C341-8458-ED159108FD4A}" srcOrd="0" destOrd="0" presId="urn:microsoft.com/office/officeart/2009/3/layout/IncreasingArrowsProcess"/>
    <dgm:cxn modelId="{379BFAB7-4DA0-AE43-BE05-538B3D904EAD}" type="presOf" srcId="{60D575D5-EF60-D143-9254-050B2E85A734}" destId="{230FE456-C530-8343-B1C0-73B21C43483A}" srcOrd="0" destOrd="0" presId="urn:microsoft.com/office/officeart/2009/3/layout/IncreasingArrowsProcess"/>
    <dgm:cxn modelId="{B060C3CD-584A-E548-AC4F-C2C748813B4E}" srcId="{7E851A2E-1B15-E446-A64D-E78E878759C3}" destId="{417EC415-A220-C048-9C64-1E4AF0355B12}" srcOrd="0" destOrd="0" parTransId="{EFCF27AB-63E9-1C4A-8AD8-280053934C37}" sibTransId="{2D3248F0-05DC-1E41-80CC-AF1236539197}"/>
    <dgm:cxn modelId="{3E91E9FC-3AF9-7346-AA2E-E83C0002749E}" type="presParOf" srcId="{D60D02A2-8C86-F047-86A0-E07848D6FFD5}" destId="{F8CC16E5-FDE7-DE4A-BED6-DB9559112A3A}" srcOrd="0" destOrd="0" presId="urn:microsoft.com/office/officeart/2009/3/layout/IncreasingArrowsProcess"/>
    <dgm:cxn modelId="{10132DE4-8D52-1D48-B9B7-EC2982E61804}" type="presParOf" srcId="{D60D02A2-8C86-F047-86A0-E07848D6FFD5}" destId="{D4429FCC-5AF6-8847-BEA5-61DCD0FDC8C6}" srcOrd="1" destOrd="0" presId="urn:microsoft.com/office/officeart/2009/3/layout/IncreasingArrowsProcess"/>
    <dgm:cxn modelId="{3CAB706D-B99D-294E-B2A2-E3C769268BCC}" type="presParOf" srcId="{D60D02A2-8C86-F047-86A0-E07848D6FFD5}" destId="{67D1850B-9468-F24E-BB6C-8CDF7C7DA5EC}" srcOrd="2" destOrd="0" presId="urn:microsoft.com/office/officeart/2009/3/layout/IncreasingArrowsProcess"/>
    <dgm:cxn modelId="{B1743FBA-326D-5349-A4CB-9349E4605803}" type="presParOf" srcId="{D60D02A2-8C86-F047-86A0-E07848D6FFD5}" destId="{323A9BF9-927F-924F-A0BC-83D9D7B1AB7F}" srcOrd="3" destOrd="0" presId="urn:microsoft.com/office/officeart/2009/3/layout/IncreasingArrowsProcess"/>
    <dgm:cxn modelId="{A0CF1FA1-6471-4B4C-9854-327D904F3E23}" type="presParOf" srcId="{D60D02A2-8C86-F047-86A0-E07848D6FFD5}" destId="{230FE456-C530-8343-B1C0-73B21C43483A}" srcOrd="4" destOrd="0" presId="urn:microsoft.com/office/officeart/2009/3/layout/IncreasingArrowsProcess"/>
    <dgm:cxn modelId="{FAEDC996-1D8F-AF4F-999F-4A6ADB3E9264}" type="presParOf" srcId="{D60D02A2-8C86-F047-86A0-E07848D6FFD5}" destId="{263D4A81-714D-2249-BE5F-C64B3BFFA4EE}" srcOrd="5" destOrd="0" presId="urn:microsoft.com/office/officeart/2009/3/layout/IncreasingArrowsProcess"/>
    <dgm:cxn modelId="{186661B5-F8BE-3F45-99D6-B290B04D5CD8}" type="presParOf" srcId="{D60D02A2-8C86-F047-86A0-E07848D6FFD5}" destId="{99A4B81A-DDAD-544D-B549-8FDC84BA982C}" srcOrd="6" destOrd="0" presId="urn:microsoft.com/office/officeart/2009/3/layout/IncreasingArrowsProcess"/>
    <dgm:cxn modelId="{2A7EB669-EDF7-DD42-8975-69E95950BAAC}" type="presParOf" srcId="{D60D02A2-8C86-F047-86A0-E07848D6FFD5}" destId="{E96B118F-3481-C341-8458-ED159108FD4A}"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C16E5-FDE7-DE4A-BED6-DB9559112A3A}">
      <dsp:nvSpPr>
        <dsp:cNvPr id="0" name=""/>
        <dsp:cNvSpPr/>
      </dsp:nvSpPr>
      <dsp:spPr>
        <a:xfrm>
          <a:off x="36354" y="0"/>
          <a:ext cx="8554097" cy="1245348"/>
        </a:xfrm>
        <a:prstGeom prst="rightArrow">
          <a:avLst>
            <a:gd name="adj1" fmla="val 50000"/>
            <a:gd name="adj2" fmla="val 5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254000" bIns="197699" numCol="1" spcCol="1270" anchor="ctr" anchorCtr="0">
          <a:noAutofit/>
        </a:bodyPr>
        <a:lstStyle/>
        <a:p>
          <a:pPr lvl="0" algn="l" defTabSz="622300">
            <a:lnSpc>
              <a:spcPct val="90000"/>
            </a:lnSpc>
            <a:spcBef>
              <a:spcPct val="0"/>
            </a:spcBef>
            <a:spcAft>
              <a:spcPct val="35000"/>
            </a:spcAft>
          </a:pPr>
          <a:r>
            <a:rPr lang="en-US" sz="1400" kern="1200" dirty="0" smtClean="0"/>
            <a:t>(MGI + MSA + MVP + MEP)</a:t>
          </a:r>
          <a:r>
            <a:rPr lang="en-US" sz="1400" kern="1200" baseline="-25000" dirty="0" smtClean="0"/>
            <a:t>1</a:t>
          </a:r>
          <a:endParaRPr lang="en-US" sz="1400" kern="1200" baseline="-25000" dirty="0"/>
        </a:p>
      </dsp:txBody>
      <dsp:txXfrm>
        <a:off x="36354" y="311337"/>
        <a:ext cx="8242760" cy="622674"/>
      </dsp:txXfrm>
    </dsp:sp>
    <dsp:sp modelId="{D4429FCC-5AF6-8847-BEA5-61DCD0FDC8C6}">
      <dsp:nvSpPr>
        <dsp:cNvPr id="0" name=""/>
        <dsp:cNvSpPr/>
      </dsp:nvSpPr>
      <dsp:spPr>
        <a:xfrm>
          <a:off x="24249" y="948295"/>
          <a:ext cx="1971719" cy="2303518"/>
        </a:xfrm>
        <a:prstGeom prst="rect">
          <a:avLst/>
        </a:prstGeom>
        <a:solidFill>
          <a:schemeClr val="lt1">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subset that is palatable, but not viable</a:t>
          </a:r>
          <a:endParaRPr lang="en-US" sz="1400" kern="1200" dirty="0"/>
        </a:p>
      </dsp:txBody>
      <dsp:txXfrm>
        <a:off x="24249" y="948295"/>
        <a:ext cx="1971719" cy="2303518"/>
      </dsp:txXfrm>
    </dsp:sp>
    <dsp:sp modelId="{67D1850B-9468-F24E-BB6C-8CDF7C7DA5EC}">
      <dsp:nvSpPr>
        <dsp:cNvPr id="0" name=""/>
        <dsp:cNvSpPr/>
      </dsp:nvSpPr>
      <dsp:spPr>
        <a:xfrm>
          <a:off x="2043144" y="485566"/>
          <a:ext cx="6582378" cy="1245348"/>
        </a:xfrm>
        <a:prstGeom prst="rightArrow">
          <a:avLst>
            <a:gd name="adj1" fmla="val 50000"/>
            <a:gd name="adj2" fmla="val 5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254000" bIns="197699" numCol="1" spcCol="1270" anchor="ctr" anchorCtr="0">
          <a:noAutofit/>
        </a:bodyPr>
        <a:lstStyle/>
        <a:p>
          <a:pPr lvl="0" algn="l" defTabSz="622300">
            <a:lnSpc>
              <a:spcPct val="90000"/>
            </a:lnSpc>
            <a:spcBef>
              <a:spcPct val="0"/>
            </a:spcBef>
            <a:spcAft>
              <a:spcPct val="35000"/>
            </a:spcAft>
          </a:pPr>
          <a:r>
            <a:rPr lang="en-US" sz="1400" kern="1200" dirty="0" smtClean="0"/>
            <a:t>(MGI + MSA + MVP + MEP)</a:t>
          </a:r>
          <a:r>
            <a:rPr lang="en-US" sz="1400" kern="1200" baseline="-25000" dirty="0" smtClean="0"/>
            <a:t>2</a:t>
          </a:r>
          <a:endParaRPr lang="en-US" sz="1400" kern="1200" baseline="-25000" dirty="0"/>
        </a:p>
      </dsp:txBody>
      <dsp:txXfrm>
        <a:off x="2043144" y="796903"/>
        <a:ext cx="6271041" cy="622674"/>
      </dsp:txXfrm>
    </dsp:sp>
    <dsp:sp modelId="{323A9BF9-927F-924F-A0BC-83D9D7B1AB7F}">
      <dsp:nvSpPr>
        <dsp:cNvPr id="0" name=""/>
        <dsp:cNvSpPr/>
      </dsp:nvSpPr>
      <dsp:spPr>
        <a:xfrm>
          <a:off x="2056264" y="1414076"/>
          <a:ext cx="1971719" cy="2244805"/>
        </a:xfrm>
        <a:prstGeom prst="rect">
          <a:avLst/>
        </a:prstGeom>
        <a:solidFill>
          <a:schemeClr val="lt1">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subset that is palatable, but not viable</a:t>
          </a:r>
          <a:endParaRPr lang="en-US" sz="1400" kern="1200" dirty="0"/>
        </a:p>
      </dsp:txBody>
      <dsp:txXfrm>
        <a:off x="2056264" y="1414076"/>
        <a:ext cx="1971719" cy="2244805"/>
      </dsp:txXfrm>
    </dsp:sp>
    <dsp:sp modelId="{230FE456-C530-8343-B1C0-73B21C43483A}">
      <dsp:nvSpPr>
        <dsp:cNvPr id="0" name=""/>
        <dsp:cNvSpPr/>
      </dsp:nvSpPr>
      <dsp:spPr>
        <a:xfrm>
          <a:off x="4027974" y="968269"/>
          <a:ext cx="4610658" cy="1245348"/>
        </a:xfrm>
        <a:prstGeom prst="rightArrow">
          <a:avLst>
            <a:gd name="adj1" fmla="val 50000"/>
            <a:gd name="adj2" fmla="val 5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254000" bIns="197699" numCol="1" spcCol="1270" anchor="ctr" anchorCtr="0">
          <a:noAutofit/>
        </a:bodyPr>
        <a:lstStyle/>
        <a:p>
          <a:pPr lvl="0" algn="l" defTabSz="1778000">
            <a:lnSpc>
              <a:spcPct val="90000"/>
            </a:lnSpc>
            <a:spcBef>
              <a:spcPct val="0"/>
            </a:spcBef>
            <a:spcAft>
              <a:spcPct val="35000"/>
            </a:spcAft>
          </a:pPr>
          <a:r>
            <a:rPr lang="en-US" sz="4000" kern="1200" baseline="-25000" dirty="0" smtClean="0">
              <a:solidFill>
                <a:srgbClr val="FFFFFF"/>
              </a:solidFill>
            </a:rPr>
            <a:t>.</a:t>
          </a:r>
          <a:r>
            <a:rPr lang="en-US" sz="4000" kern="1200" baseline="-25000" dirty="0" smtClean="0">
              <a:solidFill>
                <a:schemeClr val="bg1"/>
              </a:solidFill>
            </a:rPr>
            <a:t> . .</a:t>
          </a:r>
          <a:endParaRPr lang="en-US" sz="4000" kern="1200" baseline="-25000" dirty="0">
            <a:solidFill>
              <a:schemeClr val="bg1"/>
            </a:solidFill>
          </a:endParaRPr>
        </a:p>
      </dsp:txBody>
      <dsp:txXfrm>
        <a:off x="4027974" y="1279606"/>
        <a:ext cx="4299321" cy="622674"/>
      </dsp:txXfrm>
    </dsp:sp>
    <dsp:sp modelId="{263D4A81-714D-2249-BE5F-C64B3BFFA4EE}">
      <dsp:nvSpPr>
        <dsp:cNvPr id="0" name=""/>
        <dsp:cNvSpPr/>
      </dsp:nvSpPr>
      <dsp:spPr>
        <a:xfrm>
          <a:off x="4027983" y="1884039"/>
          <a:ext cx="1971719" cy="2259814"/>
        </a:xfrm>
        <a:prstGeom prst="rect">
          <a:avLst/>
        </a:prstGeom>
        <a:solidFill>
          <a:schemeClr val="lt1">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74320" tIns="274320" rIns="274320" bIns="274320" numCol="1" spcCol="1270" anchor="t" anchorCtr="0">
          <a:noAutofit/>
        </a:bodyPr>
        <a:lstStyle/>
        <a:p>
          <a:pPr lvl="0" algn="l" defTabSz="3200400">
            <a:lnSpc>
              <a:spcPct val="90000"/>
            </a:lnSpc>
            <a:spcBef>
              <a:spcPct val="0"/>
            </a:spcBef>
            <a:spcAft>
              <a:spcPct val="35000"/>
            </a:spcAft>
          </a:pPr>
          <a:r>
            <a:rPr lang="en-US" sz="7200" kern="1200" dirty="0" smtClean="0"/>
            <a:t> . . .</a:t>
          </a:r>
          <a:endParaRPr lang="en-US" sz="7200" kern="1200" dirty="0"/>
        </a:p>
      </dsp:txBody>
      <dsp:txXfrm>
        <a:off x="4027983" y="1884039"/>
        <a:ext cx="1971719" cy="2259814"/>
      </dsp:txXfrm>
    </dsp:sp>
    <dsp:sp modelId="{99A4B81A-DDAD-544D-B549-8FDC84BA982C}">
      <dsp:nvSpPr>
        <dsp:cNvPr id="0" name=""/>
        <dsp:cNvSpPr/>
      </dsp:nvSpPr>
      <dsp:spPr>
        <a:xfrm>
          <a:off x="6011641" y="1450972"/>
          <a:ext cx="2638939" cy="1245348"/>
        </a:xfrm>
        <a:prstGeom prst="rightArrow">
          <a:avLst>
            <a:gd name="adj1" fmla="val 50000"/>
            <a:gd name="adj2" fmla="val 5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254000" bIns="197699" numCol="1" spcCol="1270" anchor="ctr" anchorCtr="0">
          <a:noAutofit/>
        </a:bodyPr>
        <a:lstStyle/>
        <a:p>
          <a:pPr lvl="0" algn="l" defTabSz="622300">
            <a:lnSpc>
              <a:spcPct val="90000"/>
            </a:lnSpc>
            <a:spcBef>
              <a:spcPct val="0"/>
            </a:spcBef>
            <a:spcAft>
              <a:spcPct val="35000"/>
            </a:spcAft>
          </a:pPr>
          <a:r>
            <a:rPr lang="en-US" sz="1400" kern="1200" dirty="0" smtClean="0"/>
            <a:t>(MGI + MSA + MVP + ME</a:t>
          </a:r>
          <a:r>
            <a:rPr lang="en-US" sz="1400" kern="1200" baseline="-25000" dirty="0" smtClean="0"/>
            <a:t>P)</a:t>
          </a:r>
          <a:r>
            <a:rPr lang="en-US" sz="1400" kern="1200" dirty="0" smtClean="0"/>
            <a:t>n</a:t>
          </a:r>
          <a:endParaRPr lang="en-US" sz="1400" kern="1200" dirty="0"/>
        </a:p>
      </dsp:txBody>
      <dsp:txXfrm>
        <a:off x="6011641" y="1762309"/>
        <a:ext cx="2327602" cy="622674"/>
      </dsp:txXfrm>
    </dsp:sp>
    <dsp:sp modelId="{E96B118F-3481-C341-8458-ED159108FD4A}">
      <dsp:nvSpPr>
        <dsp:cNvPr id="0" name=""/>
        <dsp:cNvSpPr/>
      </dsp:nvSpPr>
      <dsp:spPr>
        <a:xfrm>
          <a:off x="5974924" y="2366835"/>
          <a:ext cx="1989683" cy="2286301"/>
        </a:xfrm>
        <a:prstGeom prst="rect">
          <a:avLst/>
        </a:prstGeom>
        <a:solidFill>
          <a:schemeClr val="lt1">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endParaRPr lang="en-US" sz="1400" kern="1200" dirty="0"/>
        </a:p>
      </dsp:txBody>
      <dsp:txXfrm>
        <a:off x="5974924" y="2366835"/>
        <a:ext cx="1989683" cy="2286301"/>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131702-860D-BB4F-9563-9704DDD71D06}" type="datetimeFigureOut">
              <a:rPr lang="en-US" smtClean="0"/>
              <a:t>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685208-558C-204B-81CD-E13F34395E50}" type="slidenum">
              <a:rPr lang="en-US" smtClean="0"/>
              <a:t>‹#›</a:t>
            </a:fld>
            <a:endParaRPr lang="en-US"/>
          </a:p>
        </p:txBody>
      </p:sp>
    </p:spTree>
    <p:extLst>
      <p:ext uri="{BB962C8B-B14F-4D97-AF65-F5344CB8AC3E}">
        <p14:creationId xmlns:p14="http://schemas.microsoft.com/office/powerpoint/2010/main" val="64866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CE1968-10E7-4842-9FB6-20893594FCD0}" type="datetimeFigureOut">
              <a:rPr lang="en-US" smtClean="0"/>
              <a:t>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F9E06E-12F5-A64D-A0A8-48E065801266}" type="slidenum">
              <a:rPr lang="en-US" smtClean="0"/>
              <a:t>‹#›</a:t>
            </a:fld>
            <a:endParaRPr lang="en-US"/>
          </a:p>
        </p:txBody>
      </p:sp>
    </p:spTree>
    <p:extLst>
      <p:ext uri="{BB962C8B-B14F-4D97-AF65-F5344CB8AC3E}">
        <p14:creationId xmlns:p14="http://schemas.microsoft.com/office/powerpoint/2010/main" val="19505735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3B6584-7CA7-6C40-99AD-5FB51B24EB2F}" type="slidenum">
              <a:rPr lang="en-US"/>
              <a:pPr/>
              <a:t>1</a:t>
            </a:fld>
            <a:endParaRPr lang="en-US"/>
          </a:p>
        </p:txBody>
      </p:sp>
      <p:sp>
        <p:nvSpPr>
          <p:cNvPr id="2027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CF7313A-6D58-8D46-9276-D1D44A9561D0}" type="slidenum">
              <a:rPr lang="en-US">
                <a:latin typeface="Verdana" charset="0"/>
              </a:rPr>
              <a:pPr/>
              <a:t>2</a:t>
            </a:fld>
            <a:endParaRPr lang="en-US">
              <a:latin typeface="Verdana" charset="0"/>
            </a:endParaRPr>
          </a:p>
        </p:txBody>
      </p:sp>
      <p:sp>
        <p:nvSpPr>
          <p:cNvPr id="61443" name="Rectangle 2"/>
          <p:cNvSpPr>
            <a:spLocks noGrp="1" noChangeArrowheads="1"/>
          </p:cNvSpPr>
          <p:nvPr>
            <p:ph type="body" idx="1"/>
          </p:nvPr>
        </p:nvSpPr>
        <p:spPr>
          <a:xfrm>
            <a:off x="914400" y="4341813"/>
            <a:ext cx="5029200" cy="4114800"/>
          </a:xfrm>
          <a:noFill/>
          <a:ln/>
        </p:spPr>
        <p:txBody>
          <a:bodyPr lIns="91778" tIns="45889" rIns="91778" bIns="45889"/>
          <a:lstStyle/>
          <a:p>
            <a:pPr marL="171450" indent="-171450">
              <a:buFont typeface="Arial"/>
              <a:buChar char="•"/>
            </a:pPr>
            <a:r>
              <a:rPr lang="en-US" dirty="0" smtClean="0">
                <a:latin typeface="Times New Roman" charset="0"/>
                <a:ea typeface="ＭＳ Ｐゴシック" charset="-128"/>
                <a:cs typeface="ＭＳ Ｐゴシック" charset="-128"/>
              </a:rPr>
              <a:t>Andrew Koenig notes that "software is hard to develop for many reasons: We must figure out what to do, do it, and ensure that we have done it correctly." [http://</a:t>
            </a:r>
            <a:r>
              <a:rPr lang="en-US" dirty="0" err="1" smtClean="0">
                <a:latin typeface="Times New Roman" charset="0"/>
                <a:ea typeface="ＭＳ Ｐゴシック" charset="-128"/>
                <a:cs typeface="ＭＳ Ｐゴシック" charset="-128"/>
              </a:rPr>
              <a:t>www.drdobbs.com</a:t>
            </a:r>
            <a:r>
              <a:rPr lang="en-US" dirty="0" smtClean="0">
                <a:latin typeface="Times New Roman" charset="0"/>
                <a:ea typeface="ＭＳ Ｐゴシック" charset="-128"/>
                <a:cs typeface="ＭＳ Ｐゴシック" charset="-128"/>
              </a:rPr>
              <a:t>/</a:t>
            </a:r>
            <a:r>
              <a:rPr lang="en-US" dirty="0" err="1" smtClean="0">
                <a:latin typeface="Times New Roman" charset="0"/>
                <a:ea typeface="ＭＳ Ｐゴシック" charset="-128"/>
                <a:cs typeface="ＭＳ Ｐゴシック" charset="-128"/>
              </a:rPr>
              <a:t>cpp</a:t>
            </a:r>
            <a:r>
              <a:rPr lang="en-US" dirty="0" smtClean="0">
                <a:latin typeface="Times New Roman" charset="0"/>
                <a:ea typeface="ＭＳ Ｐゴシック" charset="-128"/>
                <a:cs typeface="ＭＳ Ｐゴシック" charset="-128"/>
              </a:rPr>
              <a:t>/why-is-software-so-hard-to-develop/240168832].</a:t>
            </a:r>
          </a:p>
          <a:p>
            <a:pPr marL="171450" indent="-171450">
              <a:buFont typeface="Arial"/>
              <a:buChar char="•"/>
            </a:pPr>
            <a:r>
              <a:rPr lang="en-US" dirty="0" smtClean="0">
                <a:latin typeface="Times New Roman" charset="0"/>
                <a:ea typeface="ＭＳ Ｐゴシック" charset="-128"/>
                <a:cs typeface="ＭＳ Ｐゴシック" charset="-128"/>
              </a:rPr>
              <a:t>The so-called "traditional"</a:t>
            </a:r>
            <a:r>
              <a:rPr lang="en-US" baseline="0" dirty="0" smtClean="0">
                <a:latin typeface="Times New Roman" charset="0"/>
                <a:ea typeface="ＭＳ Ｐゴシック" charset="-128"/>
                <a:cs typeface="ＭＳ Ｐゴシック" charset="-128"/>
              </a:rPr>
              <a:t> engineering fields (mechanical, civil, electrical, chemical) came into being for the very purpose of addressing the same issues.  The difference is that the traditional engineering fields address building complex physical things instead of building software.</a:t>
            </a:r>
          </a:p>
          <a:p>
            <a:pPr marL="171450" indent="-171450">
              <a:buFont typeface="Arial"/>
              <a:buChar char="•"/>
            </a:pPr>
            <a:r>
              <a:rPr lang="en-US" baseline="0" dirty="0" smtClean="0">
                <a:latin typeface="Times New Roman" charset="0"/>
                <a:ea typeface="ＭＳ Ｐゴシック" charset="-128"/>
                <a:cs typeface="ＭＳ Ｐゴシック" charset="-128"/>
              </a:rPr>
              <a:t>Just as electrical engineering is the business of developing worthwhile solutions through power systems and civil engineering is the business of developing worthwhile solutions through bridges and roads, software engineering can be defined in the same sense: software engineers are in the business of developing worthwhile solutions . . . they just happen to articulate those solutions in software instead of physical systems.</a:t>
            </a:r>
            <a:endParaRPr lang="en-US" dirty="0">
              <a:latin typeface="Times New Roman" charset="0"/>
              <a:ea typeface="ＭＳ Ｐゴシック" charset="-128"/>
              <a:cs typeface="ＭＳ Ｐゴシック" charset="-128"/>
            </a:endParaRPr>
          </a:p>
        </p:txBody>
      </p:sp>
      <p:sp>
        <p:nvSpPr>
          <p:cNvPr id="61444"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four fundamental activities of engineering are: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Envision:  identifying a desired future state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Synthesize:  determining how to reach that future state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Articulate:  taking the actions necessary to reach the future state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Interpret:  ensuring that the future state has been achieved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aseline="0" dirty="0" smtClean="0"/>
              <a:t>Applying these activities to software at a high level of abstraction, we have, respectively, analysis, design, construction, and test.</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aseline="0" dirty="0" smtClean="0"/>
              <a:t>This is not suggesting that all these activities take place in sequence. In fact, how we order these activities, how much of each activity we perform. and how we carry out each activity determines to a great extent the quality of the software solution itself.  Performing these activities in a seat-of-the-pants fashion gives us – and, more importantly our customers – little confidence that we have systematically come up with a good solution.</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aseline="0" dirty="0" smtClean="0"/>
              <a:t>The term "software process" was coined to describe how and when engineering activities are carried out.   The idea was initially exciting due to the parallels it draws to manufacturing processes used in industry to produce quality goods.  Over the years, attempts to codify, measure, and enforce process cast a bureaucratic pall over the term, so much so that "software process" is eschewed by many developers because it smacks of attempts to overregulate an essentially creative endeavor.</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baseline="0" dirty="0" smtClean="0"/>
              <a:t>The objective of Practitioner-Centered Software Engineering (PCSE) is to have individuals developers enact engineering activities at their own skill level, as opposed to dictating engineering activities in the traditional fashion.  As such, PCSE is not a software  process, but a framework for identifying an initial software process and modifying that process to meet specific, individual developer needs.  PCSE, thus, views "process" not as prescriptive software development, but as a conscious recognition of the way in which to build software.</a:t>
            </a:r>
          </a:p>
        </p:txBody>
      </p:sp>
      <p:sp>
        <p:nvSpPr>
          <p:cNvPr id="4" name="Slide Number Placeholder 3"/>
          <p:cNvSpPr>
            <a:spLocks noGrp="1"/>
          </p:cNvSpPr>
          <p:nvPr>
            <p:ph type="sldNum" sz="quarter" idx="10"/>
          </p:nvPr>
        </p:nvSpPr>
        <p:spPr/>
        <p:txBody>
          <a:bodyPr/>
          <a:lstStyle/>
          <a:p>
            <a:fld id="{E7F9E06E-12F5-A64D-A0A8-48E065801266}" type="slidenum">
              <a:rPr lang="en-US" smtClean="0"/>
              <a:t>3</a:t>
            </a:fld>
            <a:endParaRPr lang="en-US"/>
          </a:p>
        </p:txBody>
      </p:sp>
    </p:spTree>
    <p:extLst>
      <p:ext uri="{BB962C8B-B14F-4D97-AF65-F5344CB8AC3E}">
        <p14:creationId xmlns:p14="http://schemas.microsoft.com/office/powerpoint/2010/main" val="2919808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tenet engineering activities – envision, synthesize, articulate, and interpret – are abstract in the sense that they address the "what" of problem solving, they don't address how to go about carrying them out.  This distinction is important.  If an activity is carried out in a defined fashion, we refer to it as a "practice".  Put simply:  activities are abstract, practices are specific.  </a:t>
            </a:r>
          </a:p>
          <a:p>
            <a:endParaRPr lang="en-US" baseline="0" dirty="0" smtClean="0"/>
          </a:p>
          <a:p>
            <a:r>
              <a:rPr lang="en-US" baseline="0" dirty="0" smtClean="0"/>
              <a:t>For example, suppose we are trying to determine the problem that is to be addressed with a software solution.  We are in the "envision" activity, specifically performing requirements analysis.  Absent any particular approach to conducting requirements analysis, we consider it an activity with no prescribed practice.   If we don't feel comfortable that we know how to accomplish it, we break it down in engineering fashion:  we envision, synthesize, articulate, and interpret requirements.  In other words, we elicit requirements, analyze requirements, specify requirements, and validate requirements.   If we have a specific way of carrying out, say, elicitation, we then say we have a practice for it and we need not define it any further.  If we don't have a practice for it, we repeat the engineering process until we get to a level of granularity where we can identify a practice.  </a:t>
            </a:r>
          </a:p>
          <a:p>
            <a:endParaRPr lang="en-US" baseline="0" dirty="0" smtClean="0"/>
          </a:p>
          <a:p>
            <a:r>
              <a:rPr lang="en-US" baseline="0" dirty="0" smtClean="0"/>
              <a:t>Given this concept, PCSE addresses the issues of</a:t>
            </a:r>
          </a:p>
          <a:p>
            <a:pPr marL="171450" indent="-171450">
              <a:buFont typeface="Arial"/>
              <a:buChar char="•"/>
            </a:pPr>
            <a:r>
              <a:rPr lang="en-US" baseline="0" dirty="0" smtClean="0"/>
              <a:t>what activities need to be carried out</a:t>
            </a:r>
          </a:p>
          <a:p>
            <a:pPr marL="171450" indent="-171450">
              <a:buFont typeface="Arial"/>
              <a:buChar char="•"/>
            </a:pPr>
            <a:r>
              <a:rPr lang="en-US" baseline="0" dirty="0" smtClean="0"/>
              <a:t>what practices are used to carry out activities</a:t>
            </a:r>
          </a:p>
          <a:p>
            <a:pPr marL="171450" indent="-171450">
              <a:buFont typeface="Arial"/>
              <a:buChar char="•"/>
            </a:pPr>
            <a:r>
              <a:rPr lang="en-US" baseline="0" dirty="0" smtClean="0"/>
              <a:t>in what order is everything done</a:t>
            </a:r>
          </a:p>
          <a:p>
            <a:pPr marL="171450" indent="-171450">
              <a:buFont typeface="Arial"/>
              <a:buChar char="•"/>
            </a:pPr>
            <a:r>
              <a:rPr lang="en-US" baseline="0" dirty="0" smtClean="0"/>
              <a:t>how well is everything being done</a:t>
            </a:r>
          </a:p>
          <a:p>
            <a:pPr marL="171450" indent="-171450">
              <a:buFont typeface="Arial"/>
              <a:buChar char="•"/>
            </a:pPr>
            <a:r>
              <a:rPr lang="en-US" baseline="0" dirty="0" smtClean="0"/>
              <a:t>what activities and practices need to be changed during development to improve quality</a:t>
            </a:r>
          </a:p>
          <a:p>
            <a:pPr marL="171450" indent="-171450">
              <a:buFont typeface="Arial"/>
              <a:buChar char="•"/>
            </a:pP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7F9E06E-12F5-A64D-A0A8-48E065801266}" type="slidenum">
              <a:rPr lang="en-US" smtClean="0"/>
              <a:t>4</a:t>
            </a:fld>
            <a:endParaRPr lang="en-US"/>
          </a:p>
        </p:txBody>
      </p:sp>
    </p:spTree>
    <p:extLst>
      <p:ext uri="{BB962C8B-B14F-4D97-AF65-F5344CB8AC3E}">
        <p14:creationId xmlns:p14="http://schemas.microsoft.com/office/powerpoint/2010/main" val="85602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16300" y="4584700"/>
            <a:ext cx="5638260" cy="1752600"/>
          </a:xfrm>
        </p:spPr>
        <p:txBody>
          <a:bodyPr>
            <a:normAutofit/>
          </a:bodyPr>
          <a:lstStyle>
            <a:lvl1pPr marL="0" indent="0" algn="ctr">
              <a:buNone/>
              <a:defRPr sz="180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5" name="Picture 8" descr="SGCOE V 158 289"/>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8900" y="1282700"/>
            <a:ext cx="3149784" cy="2544763"/>
          </a:xfrm>
          <a:prstGeom prst="rect">
            <a:avLst/>
          </a:prstGeom>
          <a:noFill/>
          <a:ln w="9525">
            <a:noFill/>
            <a:miter lim="800000"/>
            <a:headEnd/>
            <a:tailEnd/>
          </a:ln>
        </p:spPr>
      </p:pic>
      <p:sp>
        <p:nvSpPr>
          <p:cNvPr id="8" name="Title 1"/>
          <p:cNvSpPr>
            <a:spLocks noGrp="1"/>
          </p:cNvSpPr>
          <p:nvPr>
            <p:ph type="ctrTitle"/>
          </p:nvPr>
        </p:nvSpPr>
        <p:spPr>
          <a:xfrm>
            <a:off x="3416300" y="482600"/>
            <a:ext cx="5638260" cy="3886199"/>
          </a:xfrm>
        </p:spPr>
        <p:txBody>
          <a:bodyPr>
            <a:normAutofit/>
          </a:bodyPr>
          <a:lstStyle>
            <a:lvl1pPr algn="ctr">
              <a:defRPr sz="2800"/>
            </a:lvl1pPr>
          </a:lstStyle>
          <a:p>
            <a:r>
              <a:rPr lang="en-US" smtClean="0"/>
              <a:t>Click to edit Master title style</a:t>
            </a:r>
            <a:endParaRPr lang="en-US"/>
          </a:p>
        </p:txBody>
      </p:sp>
    </p:spTree>
    <p:extLst>
      <p:ext uri="{BB962C8B-B14F-4D97-AF65-F5344CB8AC3E}">
        <p14:creationId xmlns:p14="http://schemas.microsoft.com/office/powerpoint/2010/main" val="151852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CA9DFCB9-665A-724E-987E-2EE00446E5E7}" type="slidenum">
              <a:rPr lang="en-US" smtClean="0"/>
              <a:t>‹#›</a:t>
            </a:fld>
            <a:endParaRPr lang="en-US"/>
          </a:p>
        </p:txBody>
      </p:sp>
    </p:spTree>
    <p:extLst>
      <p:ext uri="{BB962C8B-B14F-4D97-AF65-F5344CB8AC3E}">
        <p14:creationId xmlns:p14="http://schemas.microsoft.com/office/powerpoint/2010/main" val="55407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CA9DFCB9-665A-724E-987E-2EE00446E5E7}" type="slidenum">
              <a:rPr lang="en-US" smtClean="0"/>
              <a:t>‹#›</a:t>
            </a:fld>
            <a:endParaRPr lang="en-US"/>
          </a:p>
        </p:txBody>
      </p:sp>
      <p:sp>
        <p:nvSpPr>
          <p:cNvPr id="7" name="Footer Placeholder 3"/>
          <p:cNvSpPr>
            <a:spLocks noGrp="1"/>
          </p:cNvSpPr>
          <p:nvPr>
            <p:ph type="ftr" sz="quarter" idx="3"/>
          </p:nvPr>
        </p:nvSpPr>
        <p:spPr>
          <a:xfrm>
            <a:off x="5562600" y="6489049"/>
            <a:ext cx="2895600" cy="365125"/>
          </a:xfrm>
          <a:prstGeom prst="rect">
            <a:avLst/>
          </a:prstGeom>
        </p:spPr>
        <p:txBody>
          <a:bodyPr vert="horz" lIns="91440" tIns="45720" rIns="91440" bIns="45720" rtlCol="0" anchor="ctr"/>
          <a:lstStyle>
            <a:lvl1pPr algn="r">
              <a:defRPr sz="1800">
                <a:solidFill>
                  <a:srgbClr val="FF6600"/>
                </a:solidFill>
                <a:latin typeface="Arial"/>
                <a:cs typeface="Arial"/>
              </a:defRPr>
            </a:lvl1pPr>
          </a:lstStyle>
          <a:p>
            <a:endParaRPr lang="en-US" dirty="0"/>
          </a:p>
        </p:txBody>
      </p:sp>
    </p:spTree>
    <p:extLst>
      <p:ext uri="{BB962C8B-B14F-4D97-AF65-F5344CB8AC3E}">
        <p14:creationId xmlns:p14="http://schemas.microsoft.com/office/powerpoint/2010/main" val="148933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495301"/>
            <a:ext cx="4343400" cy="589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495301"/>
            <a:ext cx="4305300" cy="589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CA9DFCB9-665A-724E-987E-2EE00446E5E7}" type="slidenum">
              <a:rPr lang="en-US" smtClean="0"/>
              <a:t>‹#›</a:t>
            </a:fld>
            <a:endParaRPr lang="en-US"/>
          </a:p>
        </p:txBody>
      </p:sp>
      <p:sp>
        <p:nvSpPr>
          <p:cNvPr id="6" name="Footer Placeholder 3"/>
          <p:cNvSpPr>
            <a:spLocks noGrp="1"/>
          </p:cNvSpPr>
          <p:nvPr>
            <p:ph type="ftr" sz="quarter" idx="3"/>
          </p:nvPr>
        </p:nvSpPr>
        <p:spPr>
          <a:xfrm>
            <a:off x="5562600" y="6489049"/>
            <a:ext cx="2895600" cy="365125"/>
          </a:xfrm>
          <a:prstGeom prst="rect">
            <a:avLst/>
          </a:prstGeom>
        </p:spPr>
        <p:txBody>
          <a:bodyPr vert="horz" lIns="91440" tIns="45720" rIns="91440" bIns="45720" rtlCol="0" anchor="ctr"/>
          <a:lstStyle>
            <a:lvl1pPr algn="r">
              <a:defRPr sz="1800">
                <a:solidFill>
                  <a:srgbClr val="FF6600"/>
                </a:solidFill>
                <a:latin typeface="Arial"/>
                <a:cs typeface="Arial"/>
              </a:defRPr>
            </a:lvl1pPr>
          </a:lstStyle>
          <a:p>
            <a:endParaRPr lang="en-US" dirty="0"/>
          </a:p>
        </p:txBody>
      </p:sp>
    </p:spTree>
    <p:extLst>
      <p:ext uri="{BB962C8B-B14F-4D97-AF65-F5344CB8AC3E}">
        <p14:creationId xmlns:p14="http://schemas.microsoft.com/office/powerpoint/2010/main" val="210421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CA9DFCB9-665A-724E-987E-2EE00446E5E7}" type="slidenum">
              <a:rPr lang="en-US" smtClean="0"/>
              <a:t>‹#›</a:t>
            </a:fld>
            <a:endParaRPr lang="en-US"/>
          </a:p>
        </p:txBody>
      </p:sp>
      <p:sp>
        <p:nvSpPr>
          <p:cNvPr id="8" name="Footer Placeholder 3"/>
          <p:cNvSpPr>
            <a:spLocks noGrp="1"/>
          </p:cNvSpPr>
          <p:nvPr>
            <p:ph type="ftr" sz="quarter" idx="13"/>
          </p:nvPr>
        </p:nvSpPr>
        <p:spPr>
          <a:xfrm>
            <a:off x="5562600" y="6489049"/>
            <a:ext cx="2895600" cy="365125"/>
          </a:xfrm>
          <a:prstGeom prst="rect">
            <a:avLst/>
          </a:prstGeom>
        </p:spPr>
        <p:txBody>
          <a:bodyPr vert="horz" lIns="91440" tIns="45720" rIns="91440" bIns="45720" rtlCol="0" anchor="ctr"/>
          <a:lstStyle>
            <a:lvl1pPr algn="r">
              <a:defRPr sz="1800">
                <a:solidFill>
                  <a:srgbClr val="FF6600"/>
                </a:solidFill>
                <a:latin typeface="Arial"/>
                <a:cs typeface="Arial"/>
              </a:defRPr>
            </a:lvl1pPr>
          </a:lstStyle>
          <a:p>
            <a:endParaRPr lang="en-US" dirty="0"/>
          </a:p>
        </p:txBody>
      </p:sp>
    </p:spTree>
    <p:extLst>
      <p:ext uri="{BB962C8B-B14F-4D97-AF65-F5344CB8AC3E}">
        <p14:creationId xmlns:p14="http://schemas.microsoft.com/office/powerpoint/2010/main" val="415167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CA9DFCB9-665A-724E-987E-2EE00446E5E7}" type="slidenum">
              <a:rPr lang="en-US" smtClean="0"/>
              <a:t>‹#›</a:t>
            </a:fld>
            <a:endParaRPr lang="en-US"/>
          </a:p>
        </p:txBody>
      </p:sp>
    </p:spTree>
    <p:extLst>
      <p:ext uri="{BB962C8B-B14F-4D97-AF65-F5344CB8AC3E}">
        <p14:creationId xmlns:p14="http://schemas.microsoft.com/office/powerpoint/2010/main" val="181158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9DFCB9-665A-724E-987E-2EE00446E5E7}" type="slidenum">
              <a:rPr lang="en-US" smtClean="0"/>
              <a:t>‹#›</a:t>
            </a:fld>
            <a:endParaRPr lang="en-US"/>
          </a:p>
        </p:txBody>
      </p:sp>
    </p:spTree>
    <p:extLst>
      <p:ext uri="{BB962C8B-B14F-4D97-AF65-F5344CB8AC3E}">
        <p14:creationId xmlns:p14="http://schemas.microsoft.com/office/powerpoint/2010/main" val="113363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CA9DFCB9-665A-724E-987E-2EE00446E5E7}" type="slidenum">
              <a:rPr lang="en-US" smtClean="0"/>
              <a:t>‹#›</a:t>
            </a:fld>
            <a:endParaRPr lang="en-US"/>
          </a:p>
        </p:txBody>
      </p:sp>
      <p:sp>
        <p:nvSpPr>
          <p:cNvPr id="6" name="Footer Placeholder 3"/>
          <p:cNvSpPr>
            <a:spLocks noGrp="1"/>
          </p:cNvSpPr>
          <p:nvPr>
            <p:ph type="ftr" sz="quarter" idx="3"/>
          </p:nvPr>
        </p:nvSpPr>
        <p:spPr>
          <a:xfrm>
            <a:off x="5562600" y="6489049"/>
            <a:ext cx="2895600" cy="365125"/>
          </a:xfrm>
          <a:prstGeom prst="rect">
            <a:avLst/>
          </a:prstGeom>
        </p:spPr>
        <p:txBody>
          <a:bodyPr vert="horz" lIns="91440" tIns="45720" rIns="91440" bIns="45720" rtlCol="0" anchor="ctr"/>
          <a:lstStyle>
            <a:lvl1pPr algn="r">
              <a:defRPr sz="1800">
                <a:solidFill>
                  <a:srgbClr val="FF6600"/>
                </a:solidFill>
                <a:latin typeface="Arial"/>
                <a:cs typeface="Arial"/>
              </a:defRPr>
            </a:lvl1pPr>
          </a:lstStyle>
          <a:p>
            <a:endParaRPr lang="en-US" dirty="0"/>
          </a:p>
        </p:txBody>
      </p:sp>
    </p:spTree>
    <p:extLst>
      <p:ext uri="{BB962C8B-B14F-4D97-AF65-F5344CB8AC3E}">
        <p14:creationId xmlns:p14="http://schemas.microsoft.com/office/powerpoint/2010/main" val="33539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CA9DFCB9-665A-724E-987E-2EE00446E5E7}" type="slidenum">
              <a:rPr lang="en-US" smtClean="0"/>
              <a:t>‹#›</a:t>
            </a:fld>
            <a:endParaRPr lang="en-US"/>
          </a:p>
        </p:txBody>
      </p:sp>
      <p:sp>
        <p:nvSpPr>
          <p:cNvPr id="6" name="Footer Placeholder 3"/>
          <p:cNvSpPr>
            <a:spLocks noGrp="1"/>
          </p:cNvSpPr>
          <p:nvPr>
            <p:ph type="ftr" sz="quarter" idx="3"/>
          </p:nvPr>
        </p:nvSpPr>
        <p:spPr>
          <a:xfrm>
            <a:off x="5562600" y="6489049"/>
            <a:ext cx="2895600" cy="365125"/>
          </a:xfrm>
          <a:prstGeom prst="rect">
            <a:avLst/>
          </a:prstGeom>
        </p:spPr>
        <p:txBody>
          <a:bodyPr vert="horz" lIns="91440" tIns="45720" rIns="91440" bIns="45720" rtlCol="0" anchor="ctr"/>
          <a:lstStyle>
            <a:lvl1pPr algn="r">
              <a:defRPr sz="1800">
                <a:solidFill>
                  <a:srgbClr val="FF6600"/>
                </a:solidFill>
                <a:latin typeface="Arial"/>
                <a:cs typeface="Arial"/>
              </a:defRPr>
            </a:lvl1pPr>
          </a:lstStyle>
          <a:p>
            <a:endParaRPr lang="en-US" dirty="0"/>
          </a:p>
        </p:txBody>
      </p:sp>
    </p:spTree>
    <p:extLst>
      <p:ext uri="{BB962C8B-B14F-4D97-AF65-F5344CB8AC3E}">
        <p14:creationId xmlns:p14="http://schemas.microsoft.com/office/powerpoint/2010/main" val="258731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CA9DFCB9-665A-724E-987E-2EE00446E5E7}" type="slidenum">
              <a:rPr lang="en-US" smtClean="0"/>
              <a:t>‹#›</a:t>
            </a:fld>
            <a:endParaRPr lang="en-US"/>
          </a:p>
        </p:txBody>
      </p:sp>
    </p:spTree>
    <p:extLst>
      <p:ext uri="{BB962C8B-B14F-4D97-AF65-F5344CB8AC3E}">
        <p14:creationId xmlns:p14="http://schemas.microsoft.com/office/powerpoint/2010/main" val="28729801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89049"/>
            <a:ext cx="9144000" cy="368951"/>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0" y="0"/>
            <a:ext cx="9144000" cy="368951"/>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0"/>
            <a:ext cx="9144000" cy="368951"/>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96765" y="508000"/>
            <a:ext cx="8657677" cy="591396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639788" y="6554650"/>
            <a:ext cx="414773" cy="252550"/>
          </a:xfrm>
          <a:prstGeom prst="rect">
            <a:avLst/>
          </a:prstGeom>
        </p:spPr>
        <p:txBody>
          <a:bodyPr vert="horz" lIns="91440" tIns="45720" rIns="91440" bIns="45720" rtlCol="0" anchor="ctr"/>
          <a:lstStyle>
            <a:lvl1pPr algn="r">
              <a:defRPr sz="1200">
                <a:solidFill>
                  <a:srgbClr val="FF6600"/>
                </a:solidFill>
                <a:latin typeface="Arial"/>
                <a:cs typeface="Arial"/>
              </a:defRPr>
            </a:lvl1pPr>
          </a:lstStyle>
          <a:p>
            <a:r>
              <a:rPr lang="en-US" smtClean="0"/>
              <a:t> </a:t>
            </a:r>
            <a:fld id="{CA9DFCB9-665A-724E-987E-2EE00446E5E7}" type="slidenum">
              <a:rPr lang="en-US" smtClean="0"/>
              <a:pPr/>
              <a:t>‹#›</a:t>
            </a:fld>
            <a:endParaRPr lang="en-US" dirty="0"/>
          </a:p>
        </p:txBody>
      </p:sp>
      <p:sp>
        <p:nvSpPr>
          <p:cNvPr id="4" name="Footer Placeholder 3"/>
          <p:cNvSpPr>
            <a:spLocks noGrp="1"/>
          </p:cNvSpPr>
          <p:nvPr>
            <p:ph type="ftr" sz="quarter" idx="3"/>
          </p:nvPr>
        </p:nvSpPr>
        <p:spPr>
          <a:xfrm>
            <a:off x="5562600" y="6489049"/>
            <a:ext cx="2895600" cy="365125"/>
          </a:xfrm>
          <a:prstGeom prst="rect">
            <a:avLst/>
          </a:prstGeom>
        </p:spPr>
        <p:txBody>
          <a:bodyPr vert="horz" lIns="91440" tIns="45720" rIns="91440" bIns="45720" rtlCol="0" anchor="ctr"/>
          <a:lstStyle>
            <a:lvl1pPr algn="r">
              <a:defRPr sz="1800">
                <a:solidFill>
                  <a:srgbClr val="FF6600"/>
                </a:solidFill>
                <a:latin typeface="Arial"/>
                <a:cs typeface="Arial"/>
              </a:defRPr>
            </a:lvl1pPr>
          </a:lstStyle>
          <a:p>
            <a:endParaRPr lang="en-US" dirty="0"/>
          </a:p>
        </p:txBody>
      </p:sp>
    </p:spTree>
    <p:extLst>
      <p:ext uri="{BB962C8B-B14F-4D97-AF65-F5344CB8AC3E}">
        <p14:creationId xmlns:p14="http://schemas.microsoft.com/office/powerpoint/2010/main" val="2575921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iming>
    <p:tnLst>
      <p:par>
        <p:cTn xmlns:p14="http://schemas.microsoft.com/office/powerpoint/2010/main" id="1" dur="indefinite" restart="never" nodeType="tmRoot"/>
      </p:par>
    </p:tnLst>
  </p:timing>
  <p:hf sldNum="0" hdr="0" dt="0"/>
  <p:txStyles>
    <p:titleStyle>
      <a:lvl1pPr algn="l" defTabSz="457200" rtl="0" eaLnBrk="1" latinLnBrk="0" hangingPunct="1">
        <a:spcBef>
          <a:spcPct val="0"/>
        </a:spcBef>
        <a:buNone/>
        <a:defRPr sz="2000" b="1"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8700" y="406400"/>
            <a:ext cx="5232400" cy="4292599"/>
          </a:xfrm>
        </p:spPr>
        <p:txBody>
          <a:bodyPr>
            <a:normAutofit/>
          </a:bodyPr>
          <a:lstStyle/>
          <a:p>
            <a:r>
              <a:rPr lang="en-US" dirty="0" smtClean="0">
                <a:solidFill>
                  <a:srgbClr val="000090"/>
                </a:solidFill>
              </a:rPr>
              <a:t>Practitioner-Centered </a:t>
            </a:r>
            <a:r>
              <a:rPr lang="en-US" dirty="0">
                <a:solidFill>
                  <a:srgbClr val="000090"/>
                </a:solidFill>
              </a:rPr>
              <a:t>S</a:t>
            </a:r>
            <a:r>
              <a:rPr lang="en-US" dirty="0" smtClean="0">
                <a:solidFill>
                  <a:srgbClr val="000090"/>
                </a:solidFill>
              </a:rPr>
              <a:t>oftware </a:t>
            </a:r>
            <a:r>
              <a:rPr lang="en-US" dirty="0">
                <a:solidFill>
                  <a:srgbClr val="000090"/>
                </a:solidFill>
              </a:rPr>
              <a:t>E</a:t>
            </a:r>
            <a:r>
              <a:rPr lang="en-US" dirty="0" smtClean="0">
                <a:solidFill>
                  <a:srgbClr val="000090"/>
                </a:solidFill>
              </a:rPr>
              <a:t>ngineering </a:t>
            </a:r>
            <a:endParaRPr lang="en-US" sz="2800" dirty="0">
              <a:solidFill>
                <a:srgbClr val="000090"/>
              </a:solidFill>
            </a:endParaRPr>
          </a:p>
        </p:txBody>
      </p:sp>
      <p:sp>
        <p:nvSpPr>
          <p:cNvPr id="3" name="Subtitle 2"/>
          <p:cNvSpPr>
            <a:spLocks noGrp="1"/>
          </p:cNvSpPr>
          <p:nvPr>
            <p:ph type="subTitle" idx="1"/>
          </p:nvPr>
        </p:nvSpPr>
        <p:spPr/>
        <p:txBody>
          <a:bodyPr>
            <a:normAutofit/>
          </a:bodyPr>
          <a:lstStyle/>
          <a:p>
            <a:pPr>
              <a:lnSpc>
                <a:spcPct val="80000"/>
              </a:lnSpc>
            </a:pPr>
            <a:r>
              <a:rPr lang="en-US" sz="2000" dirty="0" smtClean="0"/>
              <a:t>David Umphress</a:t>
            </a:r>
          </a:p>
          <a:p>
            <a:pPr>
              <a:lnSpc>
                <a:spcPct val="80000"/>
              </a:lnSpc>
            </a:pPr>
            <a:endParaRPr lang="en-US" sz="2000" dirty="0" smtClean="0"/>
          </a:p>
        </p:txBody>
      </p:sp>
    </p:spTree>
    <p:extLst>
      <p:ext uri="{BB962C8B-B14F-4D97-AF65-F5344CB8AC3E}">
        <p14:creationId xmlns:p14="http://schemas.microsoft.com/office/powerpoint/2010/main" val="35326523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2269066" y="381001"/>
            <a:ext cx="4014241" cy="5997038"/>
          </a:xfrm>
          <a:prstGeom prst="rect">
            <a:avLst/>
          </a:prstGeom>
          <a:no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smtClean="0">
                <a:solidFill>
                  <a:schemeClr val="tx1"/>
                </a:solidFill>
              </a:rPr>
              <a:t>Minimal Viable Process</a:t>
            </a:r>
          </a:p>
          <a:p>
            <a:pPr>
              <a:tabLst>
                <a:tab pos="863600" algn="ctr"/>
                <a:tab pos="2173288" algn="ctr"/>
                <a:tab pos="3371850" algn="ctr"/>
              </a:tabLst>
            </a:pPr>
            <a:r>
              <a:rPr lang="en-US" sz="1100" b="1" dirty="0">
                <a:solidFill>
                  <a:schemeClr val="tx1"/>
                </a:solidFill>
              </a:rPr>
              <a:t>	</a:t>
            </a:r>
            <a:r>
              <a:rPr lang="en-US" sz="1100" dirty="0" smtClean="0">
                <a:solidFill>
                  <a:schemeClr val="tx1"/>
                </a:solidFill>
              </a:rPr>
              <a:t>Operational</a:t>
            </a:r>
            <a:r>
              <a:rPr lang="en-US" sz="1100" b="1" dirty="0">
                <a:solidFill>
                  <a:schemeClr val="tx1"/>
                </a:solidFill>
              </a:rPr>
              <a:t>	</a:t>
            </a:r>
            <a:r>
              <a:rPr lang="en-US" sz="1100" dirty="0" smtClean="0">
                <a:solidFill>
                  <a:schemeClr val="tx1"/>
                </a:solidFill>
              </a:rPr>
              <a:t>Engineering	Business</a:t>
            </a:r>
            <a:endParaRPr lang="en-US" sz="1100" dirty="0">
              <a:solidFill>
                <a:schemeClr val="tx1"/>
              </a:solidFill>
            </a:endParaRPr>
          </a:p>
        </p:txBody>
      </p:sp>
      <p:sp>
        <p:nvSpPr>
          <p:cNvPr id="65" name="Rectangle 64"/>
          <p:cNvSpPr/>
          <p:nvPr/>
        </p:nvSpPr>
        <p:spPr>
          <a:xfrm>
            <a:off x="6383218" y="381001"/>
            <a:ext cx="2709881" cy="4457463"/>
          </a:xfrm>
          <a:prstGeom prst="rect">
            <a:avLst/>
          </a:prstGeom>
          <a:solidFill>
            <a:srgbClr val="FFFFFF"/>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smtClean="0">
                <a:solidFill>
                  <a:srgbClr val="000000"/>
                </a:solidFill>
              </a:rPr>
              <a:t>Minimal Effective Practice</a:t>
            </a:r>
            <a:endParaRPr lang="en-US" sz="1100" b="1" dirty="0">
              <a:solidFill>
                <a:srgbClr val="000000"/>
              </a:solidFill>
            </a:endParaRPr>
          </a:p>
        </p:txBody>
      </p:sp>
      <p:graphicFrame>
        <p:nvGraphicFramePr>
          <p:cNvPr id="64" name="Table 63"/>
          <p:cNvGraphicFramePr>
            <a:graphicFrameLocks noGrp="1"/>
          </p:cNvGraphicFramePr>
          <p:nvPr>
            <p:extLst>
              <p:ext uri="{D42A27DB-BD31-4B8C-83A1-F6EECF244321}">
                <p14:modId xmlns:p14="http://schemas.microsoft.com/office/powerpoint/2010/main" val="3100131430"/>
              </p:ext>
            </p:extLst>
          </p:nvPr>
        </p:nvGraphicFramePr>
        <p:xfrm>
          <a:off x="6397330" y="578447"/>
          <a:ext cx="2561368" cy="2169160"/>
        </p:xfrm>
        <a:graphic>
          <a:graphicData uri="http://schemas.openxmlformats.org/drawingml/2006/table">
            <a:tbl>
              <a:tblPr firstRow="1" bandRow="1">
                <a:tableStyleId>{2D5ABB26-0587-4C30-8999-92F81FD0307C}</a:tableStyleId>
              </a:tblPr>
              <a:tblGrid>
                <a:gridCol w="1077212"/>
                <a:gridCol w="1484156"/>
              </a:tblGrid>
              <a:tr h="370840">
                <a:tc>
                  <a:txBody>
                    <a:bodyPr/>
                    <a:lstStyle/>
                    <a:p>
                      <a:pPr algn="ctr"/>
                      <a:r>
                        <a:rPr lang="en-US" sz="1100" dirty="0" smtClean="0"/>
                        <a:t>MSA</a:t>
                      </a:r>
                      <a:endParaRPr lang="en-US" sz="1100" dirty="0"/>
                    </a:p>
                  </a:txBody>
                  <a:tcPr anchor="b">
                    <a:lnB w="12700" cap="flat" cmpd="sng" algn="ctr">
                      <a:solidFill>
                        <a:scrgbClr r="0" g="0" b="0"/>
                      </a:solidFill>
                      <a:prstDash val="solid"/>
                      <a:round/>
                      <a:headEnd type="none" w="med" len="med"/>
                      <a:tailEnd type="none" w="med" len="med"/>
                    </a:lnB>
                  </a:tcPr>
                </a:tc>
                <a:tc>
                  <a:txBody>
                    <a:bodyPr/>
                    <a:lstStyle/>
                    <a:p>
                      <a:pPr algn="ctr"/>
                      <a:r>
                        <a:rPr lang="en-US" sz="1100" dirty="0" smtClean="0"/>
                        <a:t>MEP</a:t>
                      </a:r>
                      <a:endParaRPr lang="en-US" sz="1100" dirty="0"/>
                    </a:p>
                  </a:txBody>
                  <a:tcPr anchor="b">
                    <a:lnB w="12700" cap="flat" cmpd="sng" algn="ctr">
                      <a:solidFill>
                        <a:scrgbClr r="0" g="0" b="0"/>
                      </a:solidFill>
                      <a:prstDash val="solid"/>
                      <a:round/>
                      <a:headEnd type="none" w="med" len="med"/>
                      <a:tailEnd type="none" w="med" len="med"/>
                    </a:lnB>
                  </a:tcPr>
                </a:tc>
              </a:tr>
              <a:tr h="0">
                <a:tc>
                  <a:txBody>
                    <a:bodyPr/>
                    <a:lstStyle/>
                    <a:p>
                      <a:r>
                        <a:rPr lang="en-US" sz="1100" dirty="0" smtClean="0"/>
                        <a:t>Analyze</a:t>
                      </a:r>
                      <a:endParaRPr lang="en-US" sz="11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r>
                        <a:rPr lang="en-US" sz="1100" dirty="0" smtClean="0"/>
                        <a:t>ad hoc</a:t>
                      </a:r>
                      <a:endParaRPr lang="en-US" sz="11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r h="0">
                <a:tc>
                  <a:txBody>
                    <a:bodyPr/>
                    <a:lstStyle/>
                    <a:p>
                      <a:r>
                        <a:rPr lang="en-US" sz="1100" dirty="0" smtClean="0"/>
                        <a:t>Design</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ad hoc</a:t>
                      </a:r>
                      <a:endParaRPr lang="en-US" sz="1100" dirty="0"/>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Code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ad hoc</a:t>
                      </a:r>
                    </a:p>
                  </a:txBody>
                  <a:tcPr>
                    <a:lnL w="12700" cap="flat" cmpd="sng" algn="ctr">
                      <a:solidFill>
                        <a:scrgbClr r="0" g="0" b="0"/>
                      </a:solidFill>
                      <a:prstDash val="solid"/>
                      <a:round/>
                      <a:headEnd type="none" w="med" len="med"/>
                      <a:tailEnd type="none" w="med" len="med"/>
                    </a:lnL>
                  </a:tcPr>
                </a:tc>
              </a:tr>
              <a:tr h="370840">
                <a:tc>
                  <a:txBody>
                    <a:bodyPr/>
                    <a:lstStyle/>
                    <a:p>
                      <a:r>
                        <a:rPr lang="en-US" sz="1100" dirty="0" smtClean="0"/>
                        <a:t>Test</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write acceptance</a:t>
                      </a:r>
                      <a:r>
                        <a:rPr lang="en-US" sz="1100" baseline="0" dirty="0" smtClean="0"/>
                        <a:t> test cases</a:t>
                      </a:r>
                      <a:r>
                        <a:rPr lang="en-US" sz="1100" b="1" baseline="0" dirty="0" smtClean="0"/>
                        <a:t> with defined level of coverage</a:t>
                      </a:r>
                      <a:endParaRPr lang="en-US" sz="1100" b="1" dirty="0" smtClean="0"/>
                    </a:p>
                  </a:txBody>
                  <a:tcPr>
                    <a:lnL w="12700" cap="flat" cmpd="sng" algn="ctr">
                      <a:solidFill>
                        <a:scrgbClr r="0" g="0" b="0"/>
                      </a:solidFill>
                      <a:prstDash val="solid"/>
                      <a:round/>
                      <a:headEnd type="none" w="med" len="med"/>
                      <a:tailEnd type="none" w="med" len="med"/>
                    </a:lnL>
                  </a:tcPr>
                </a:tc>
              </a:tr>
              <a:tr h="370840">
                <a:tc>
                  <a:txBody>
                    <a:bodyPr/>
                    <a:lstStyle/>
                    <a:p>
                      <a:r>
                        <a:rPr lang="en-US" sz="1100" b="1" dirty="0" smtClean="0"/>
                        <a:t>Monitor</a:t>
                      </a:r>
                      <a:endParaRPr lang="en-US" sz="1100" b="1" dirty="0"/>
                    </a:p>
                  </a:txBody>
                  <a:tcPr>
                    <a:lnR w="12700" cap="flat" cmpd="sng" algn="ctr">
                      <a:solidFill>
                        <a:scrgbClr r="0" g="0" b="0"/>
                      </a:solidFill>
                      <a:prstDash val="solid"/>
                      <a:round/>
                      <a:headEnd type="none" w="med" len="med"/>
                      <a:tailEnd type="none" w="med" len="med"/>
                    </a:lnR>
                  </a:tcPr>
                </a:tc>
                <a:tc>
                  <a:txBody>
                    <a:bodyPr/>
                    <a:lstStyle/>
                    <a:p>
                      <a:r>
                        <a:rPr lang="en-US" sz="1100" b="1" dirty="0" smtClean="0"/>
                        <a:t>Record time</a:t>
                      </a:r>
                      <a:r>
                        <a:rPr lang="en-US" sz="1100" b="1" baseline="0" dirty="0" smtClean="0"/>
                        <a:t> spent in each activity</a:t>
                      </a:r>
                      <a:endParaRPr lang="en-US" sz="1100" b="1" dirty="0" smtClean="0"/>
                    </a:p>
                  </a:txBody>
                  <a:tcPr>
                    <a:lnL w="12700" cap="flat" cmpd="sng" algn="ctr">
                      <a:solidFill>
                        <a:scrgbClr r="0" g="0" b="0"/>
                      </a:solidFill>
                      <a:prstDash val="solid"/>
                      <a:round/>
                      <a:headEnd type="none" w="med" len="med"/>
                      <a:tailEnd type="none" w="med" len="med"/>
                    </a:lnL>
                  </a:tcPr>
                </a:tc>
              </a:tr>
            </a:tbl>
          </a:graphicData>
        </a:graphic>
      </p:graphicFrame>
      <p:sp>
        <p:nvSpPr>
          <p:cNvPr id="4" name="TextBox 3"/>
          <p:cNvSpPr txBox="1"/>
          <p:nvPr/>
        </p:nvSpPr>
        <p:spPr>
          <a:xfrm>
            <a:off x="76792" y="3020834"/>
            <a:ext cx="2062774" cy="3357203"/>
          </a:xfrm>
          <a:prstGeom prst="rect">
            <a:avLst/>
          </a:prstGeom>
          <a:noFill/>
          <a:ln>
            <a:solidFill>
              <a:schemeClr val="accent1">
                <a:lumMod val="40000"/>
                <a:lumOff val="60000"/>
              </a:schemeClr>
            </a:solidFill>
          </a:ln>
        </p:spPr>
        <p:txBody>
          <a:bodyPr wrap="square" rtlCol="0">
            <a:noAutofit/>
          </a:bodyPr>
          <a:lstStyle/>
          <a:p>
            <a:pPr algn="ctr"/>
            <a:r>
              <a:rPr lang="en-US" sz="1100" b="1" dirty="0" smtClean="0"/>
              <a:t>Minimal Sufficient Activities</a:t>
            </a:r>
          </a:p>
          <a:p>
            <a:endParaRPr lang="en-US" sz="1100" dirty="0"/>
          </a:p>
          <a:p>
            <a:pPr>
              <a:lnSpc>
                <a:spcPct val="80000"/>
              </a:lnSpc>
              <a:tabLst>
                <a:tab pos="341313" algn="l"/>
                <a:tab pos="573088" algn="l"/>
                <a:tab pos="796925" algn="l"/>
              </a:tabLst>
            </a:pPr>
            <a:r>
              <a:rPr lang="en-US" sz="1100" dirty="0" smtClean="0"/>
              <a:t>Engineering Activities</a:t>
            </a:r>
          </a:p>
          <a:p>
            <a:pPr>
              <a:lnSpc>
                <a:spcPct val="80000"/>
              </a:lnSpc>
              <a:tabLst>
                <a:tab pos="341313" algn="l"/>
                <a:tab pos="573088" algn="l"/>
                <a:tab pos="796925" algn="l"/>
              </a:tabLst>
            </a:pPr>
            <a:r>
              <a:rPr lang="en-US" sz="1100" dirty="0"/>
              <a:t>	</a:t>
            </a:r>
            <a:r>
              <a:rPr lang="en-US" sz="1100" dirty="0" smtClean="0"/>
              <a:t>Envision</a:t>
            </a:r>
          </a:p>
          <a:p>
            <a:pPr>
              <a:lnSpc>
                <a:spcPct val="80000"/>
              </a:lnSpc>
              <a:tabLst>
                <a:tab pos="341313" algn="l"/>
                <a:tab pos="573088" algn="l"/>
                <a:tab pos="796925" algn="l"/>
              </a:tabLst>
            </a:pPr>
            <a:r>
              <a:rPr lang="en-US" sz="1100" dirty="0"/>
              <a:t>	</a:t>
            </a:r>
            <a:r>
              <a:rPr lang="en-US" sz="1100" dirty="0" smtClean="0"/>
              <a:t>	Analyze</a:t>
            </a:r>
          </a:p>
          <a:p>
            <a:pPr>
              <a:lnSpc>
                <a:spcPct val="80000"/>
              </a:lnSpc>
              <a:tabLst>
                <a:tab pos="341313" algn="l"/>
                <a:tab pos="573088" algn="l"/>
                <a:tab pos="796925" algn="l"/>
              </a:tabLst>
            </a:pPr>
            <a:r>
              <a:rPr lang="en-US" sz="1100" dirty="0"/>
              <a:t>	</a:t>
            </a:r>
            <a:r>
              <a:rPr lang="en-US" sz="1100" dirty="0" smtClean="0"/>
              <a:t>Synthesize</a:t>
            </a:r>
          </a:p>
          <a:p>
            <a:pPr>
              <a:lnSpc>
                <a:spcPct val="80000"/>
              </a:lnSpc>
              <a:tabLst>
                <a:tab pos="341313" algn="l"/>
                <a:tab pos="573088" algn="l"/>
                <a:tab pos="796925" algn="l"/>
              </a:tabLst>
            </a:pPr>
            <a:r>
              <a:rPr lang="en-US" sz="1100" dirty="0"/>
              <a:t>	</a:t>
            </a:r>
            <a:r>
              <a:rPr lang="en-US" sz="1100" dirty="0" smtClean="0"/>
              <a:t>	Design</a:t>
            </a:r>
          </a:p>
          <a:p>
            <a:pPr>
              <a:lnSpc>
                <a:spcPct val="80000"/>
              </a:lnSpc>
              <a:tabLst>
                <a:tab pos="341313" algn="l"/>
                <a:tab pos="573088" algn="l"/>
                <a:tab pos="796925" algn="l"/>
              </a:tabLst>
            </a:pPr>
            <a:r>
              <a:rPr lang="en-US" sz="1100" dirty="0"/>
              <a:t>	</a:t>
            </a:r>
            <a:r>
              <a:rPr lang="en-US" sz="1100" dirty="0" smtClean="0"/>
              <a:t>Articulate</a:t>
            </a:r>
          </a:p>
          <a:p>
            <a:pPr>
              <a:lnSpc>
                <a:spcPct val="80000"/>
              </a:lnSpc>
              <a:tabLst>
                <a:tab pos="341313" algn="l"/>
                <a:tab pos="573088" algn="l"/>
                <a:tab pos="796925" algn="l"/>
              </a:tabLst>
            </a:pPr>
            <a:r>
              <a:rPr lang="en-US" sz="1100" dirty="0"/>
              <a:t>	</a:t>
            </a:r>
            <a:r>
              <a:rPr lang="en-US" sz="1100" dirty="0" smtClean="0"/>
              <a:t>	Code</a:t>
            </a:r>
          </a:p>
          <a:p>
            <a:pPr>
              <a:lnSpc>
                <a:spcPct val="80000"/>
              </a:lnSpc>
              <a:tabLst>
                <a:tab pos="341313" algn="l"/>
                <a:tab pos="573088" algn="l"/>
                <a:tab pos="796925" algn="l"/>
              </a:tabLst>
            </a:pPr>
            <a:r>
              <a:rPr lang="en-US" sz="1100" dirty="0"/>
              <a:t>	</a:t>
            </a:r>
            <a:r>
              <a:rPr lang="en-US" sz="1100" dirty="0" smtClean="0"/>
              <a:t>Interpret</a:t>
            </a:r>
          </a:p>
          <a:p>
            <a:pPr>
              <a:lnSpc>
                <a:spcPct val="80000"/>
              </a:lnSpc>
              <a:tabLst>
                <a:tab pos="341313" algn="l"/>
                <a:tab pos="573088" algn="l"/>
                <a:tab pos="796925" algn="l"/>
              </a:tabLst>
            </a:pPr>
            <a:r>
              <a:rPr lang="en-US" sz="1100" dirty="0"/>
              <a:t>	</a:t>
            </a:r>
            <a:r>
              <a:rPr lang="en-US" sz="1100" dirty="0" smtClean="0"/>
              <a:t>	Test</a:t>
            </a:r>
          </a:p>
          <a:p>
            <a:pPr>
              <a:lnSpc>
                <a:spcPct val="80000"/>
              </a:lnSpc>
              <a:tabLst>
                <a:tab pos="341313" algn="l"/>
                <a:tab pos="573088" algn="l"/>
                <a:tab pos="796925" algn="l"/>
              </a:tabLst>
            </a:pPr>
            <a:endParaRPr lang="en-US" sz="1100" dirty="0"/>
          </a:p>
          <a:p>
            <a:pPr>
              <a:lnSpc>
                <a:spcPct val="80000"/>
              </a:lnSpc>
              <a:tabLst>
                <a:tab pos="341313" algn="l"/>
                <a:tab pos="573088" algn="l"/>
                <a:tab pos="796925" algn="l"/>
              </a:tabLst>
            </a:pPr>
            <a:r>
              <a:rPr lang="en-US" sz="1100" b="1" dirty="0" smtClean="0"/>
              <a:t>Operational Activities</a:t>
            </a:r>
          </a:p>
          <a:p>
            <a:pPr>
              <a:lnSpc>
                <a:spcPct val="80000"/>
              </a:lnSpc>
              <a:tabLst>
                <a:tab pos="341313" algn="l"/>
                <a:tab pos="573088" algn="l"/>
                <a:tab pos="796925" algn="l"/>
              </a:tabLst>
            </a:pPr>
            <a:r>
              <a:rPr lang="en-US" sz="1100" b="1" dirty="0"/>
              <a:t>	</a:t>
            </a:r>
            <a:r>
              <a:rPr lang="en-US" sz="1100" b="1" dirty="0" smtClean="0"/>
              <a:t>Monitor</a:t>
            </a:r>
          </a:p>
          <a:p>
            <a:pPr>
              <a:lnSpc>
                <a:spcPct val="80000"/>
              </a:lnSpc>
              <a:tabLst>
                <a:tab pos="341313" algn="l"/>
                <a:tab pos="573088" algn="l"/>
                <a:tab pos="796925" algn="l"/>
              </a:tabLst>
            </a:pPr>
            <a:r>
              <a:rPr lang="en-US" sz="1100" dirty="0"/>
              <a:t>	</a:t>
            </a:r>
            <a:r>
              <a:rPr lang="en-US" sz="1100" dirty="0" smtClean="0"/>
              <a:t>	</a:t>
            </a:r>
          </a:p>
          <a:p>
            <a:endParaRPr lang="en-US" sz="1100" dirty="0"/>
          </a:p>
          <a:p>
            <a:endParaRPr lang="en-US" sz="1100" dirty="0" smtClean="0"/>
          </a:p>
          <a:p>
            <a:endParaRPr lang="en-US" sz="1100" dirty="0"/>
          </a:p>
          <a:p>
            <a:endParaRPr lang="en-US" sz="1100" dirty="0" smtClean="0"/>
          </a:p>
        </p:txBody>
      </p:sp>
      <p:sp>
        <p:nvSpPr>
          <p:cNvPr id="7" name="Connector 6"/>
          <p:cNvSpPr/>
          <p:nvPr/>
        </p:nvSpPr>
        <p:spPr>
          <a:xfrm>
            <a:off x="4343580" y="757469"/>
            <a:ext cx="170973" cy="146532"/>
          </a:xfrm>
          <a:prstGeom prst="flowChartConnecto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033756" y="1025992"/>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Analyze</a:t>
            </a:r>
            <a:endParaRPr lang="en-US" sz="1100" dirty="0">
              <a:solidFill>
                <a:schemeClr val="tx1"/>
              </a:solidFill>
            </a:endParaRPr>
          </a:p>
        </p:txBody>
      </p:sp>
      <p:sp>
        <p:nvSpPr>
          <p:cNvPr id="11" name="Rounded Rectangle 10"/>
          <p:cNvSpPr/>
          <p:nvPr/>
        </p:nvSpPr>
        <p:spPr>
          <a:xfrm>
            <a:off x="3947799" y="1432791"/>
            <a:ext cx="949373"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Design</a:t>
            </a:r>
            <a:endParaRPr lang="en-US" sz="1100" dirty="0">
              <a:solidFill>
                <a:schemeClr val="tx1"/>
              </a:solidFill>
            </a:endParaRPr>
          </a:p>
        </p:txBody>
      </p:sp>
      <p:sp>
        <p:nvSpPr>
          <p:cNvPr id="12" name="Rounded Rectangle 11"/>
          <p:cNvSpPr/>
          <p:nvPr/>
        </p:nvSpPr>
        <p:spPr>
          <a:xfrm>
            <a:off x="3986244" y="1899630"/>
            <a:ext cx="885646"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Code</a:t>
            </a:r>
            <a:endParaRPr lang="en-US" sz="1100" dirty="0">
              <a:solidFill>
                <a:schemeClr val="tx1"/>
              </a:solidFill>
            </a:endParaRPr>
          </a:p>
        </p:txBody>
      </p:sp>
      <p:sp>
        <p:nvSpPr>
          <p:cNvPr id="13" name="Rounded Rectangle 12"/>
          <p:cNvSpPr/>
          <p:nvPr/>
        </p:nvSpPr>
        <p:spPr>
          <a:xfrm>
            <a:off x="4033756" y="2403421"/>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Test</a:t>
            </a:r>
            <a:endParaRPr lang="en-US" sz="1100" dirty="0">
              <a:solidFill>
                <a:schemeClr val="tx1"/>
              </a:solidFill>
            </a:endParaRPr>
          </a:p>
        </p:txBody>
      </p:sp>
      <p:cxnSp>
        <p:nvCxnSpPr>
          <p:cNvPr id="25" name="Straight Arrow Connector 24"/>
          <p:cNvCxnSpPr>
            <a:stCxn id="7" idx="4"/>
            <a:endCxn id="8" idx="0"/>
          </p:cNvCxnSpPr>
          <p:nvPr/>
        </p:nvCxnSpPr>
        <p:spPr>
          <a:xfrm>
            <a:off x="4429067" y="904001"/>
            <a:ext cx="0" cy="121991"/>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 idx="2"/>
            <a:endCxn id="11" idx="0"/>
          </p:cNvCxnSpPr>
          <p:nvPr/>
        </p:nvCxnSpPr>
        <p:spPr>
          <a:xfrm flipH="1">
            <a:off x="4422486" y="1228631"/>
            <a:ext cx="6581" cy="20416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2" idx="2"/>
            <a:endCxn id="13" idx="0"/>
          </p:cNvCxnSpPr>
          <p:nvPr/>
        </p:nvCxnSpPr>
        <p:spPr>
          <a:xfrm>
            <a:off x="4429067" y="2102269"/>
            <a:ext cx="0" cy="30115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3" idx="2"/>
            <a:endCxn id="34" idx="0"/>
          </p:cNvCxnSpPr>
          <p:nvPr/>
        </p:nvCxnSpPr>
        <p:spPr>
          <a:xfrm>
            <a:off x="4429067" y="2606060"/>
            <a:ext cx="11583" cy="202239"/>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1" idx="2"/>
            <a:endCxn id="12" idx="0"/>
          </p:cNvCxnSpPr>
          <p:nvPr/>
        </p:nvCxnSpPr>
        <p:spPr>
          <a:xfrm>
            <a:off x="4422486" y="1635430"/>
            <a:ext cx="6581" cy="26420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63884" y="401306"/>
            <a:ext cx="2075682" cy="2513263"/>
          </a:xfrm>
          <a:prstGeom prst="rect">
            <a:avLst/>
          </a:prstGeom>
          <a:noFill/>
          <a:ln>
            <a:solidFill>
              <a:schemeClr val="accent1">
                <a:lumMod val="40000"/>
                <a:lumOff val="60000"/>
              </a:schemeClr>
            </a:solidFill>
          </a:ln>
        </p:spPr>
        <p:txBody>
          <a:bodyPr wrap="square" rtlCol="0">
            <a:noAutofit/>
          </a:bodyPr>
          <a:lstStyle/>
          <a:p>
            <a:pPr algn="ctr">
              <a:tabLst>
                <a:tab pos="341313" algn="l"/>
                <a:tab pos="573088" algn="l"/>
              </a:tabLst>
            </a:pPr>
            <a:r>
              <a:rPr lang="en-US" sz="1100" b="1" dirty="0" smtClean="0"/>
              <a:t>Minimal Guiding Indicators</a:t>
            </a:r>
          </a:p>
        </p:txBody>
      </p:sp>
      <p:cxnSp>
        <p:nvCxnSpPr>
          <p:cNvPr id="3" name="Straight Connector 2"/>
          <p:cNvCxnSpPr/>
          <p:nvPr/>
        </p:nvCxnSpPr>
        <p:spPr>
          <a:xfrm>
            <a:off x="3695524" y="688493"/>
            <a:ext cx="0" cy="5689545"/>
          </a:xfrm>
          <a:prstGeom prst="line">
            <a:avLst/>
          </a:prstGeom>
          <a:ln>
            <a:prstDash val="dot"/>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5139091" y="688493"/>
            <a:ext cx="0" cy="5689545"/>
          </a:xfrm>
          <a:prstGeom prst="line">
            <a:avLst/>
          </a:prstGeom>
          <a:ln>
            <a:prstDash val="dot"/>
          </a:ln>
        </p:spPr>
        <p:style>
          <a:lnRef idx="2">
            <a:schemeClr val="accent1"/>
          </a:lnRef>
          <a:fillRef idx="0">
            <a:schemeClr val="accent1"/>
          </a:fillRef>
          <a:effectRef idx="1">
            <a:schemeClr val="accent1"/>
          </a:effectRef>
          <a:fontRef idx="minor">
            <a:schemeClr val="tx1"/>
          </a:fontRef>
        </p:style>
      </p:cxnSp>
      <p:graphicFrame>
        <p:nvGraphicFramePr>
          <p:cNvPr id="68" name="Table 67"/>
          <p:cNvGraphicFramePr>
            <a:graphicFrameLocks noGrp="1"/>
          </p:cNvGraphicFramePr>
          <p:nvPr>
            <p:extLst>
              <p:ext uri="{D42A27DB-BD31-4B8C-83A1-F6EECF244321}">
                <p14:modId xmlns:p14="http://schemas.microsoft.com/office/powerpoint/2010/main" val="3335767473"/>
              </p:ext>
            </p:extLst>
          </p:nvPr>
        </p:nvGraphicFramePr>
        <p:xfrm>
          <a:off x="48848" y="651330"/>
          <a:ext cx="2090718" cy="2209800"/>
        </p:xfrm>
        <a:graphic>
          <a:graphicData uri="http://schemas.openxmlformats.org/drawingml/2006/table">
            <a:tbl>
              <a:tblPr>
                <a:tableStyleId>{2D5ABB26-0587-4C30-8999-92F81FD0307C}</a:tableStyleId>
              </a:tblPr>
              <a:tblGrid>
                <a:gridCol w="1012047"/>
                <a:gridCol w="1078671"/>
              </a:tblGrid>
              <a:tr h="238558">
                <a:tc>
                  <a:txBody>
                    <a:bodyPr/>
                    <a:lstStyle/>
                    <a:p>
                      <a:r>
                        <a:rPr lang="en-US" sz="1100" b="1" dirty="0" smtClean="0"/>
                        <a:t>Goal</a:t>
                      </a:r>
                      <a:endParaRPr lang="en-US" sz="1100" b="1" dirty="0"/>
                    </a:p>
                  </a:txBody>
                  <a:tcPr>
                    <a:lnB w="12700" cap="flat" cmpd="sng" algn="ctr">
                      <a:solidFill>
                        <a:scrgbClr r="0" g="0" b="0"/>
                      </a:solidFill>
                      <a:prstDash val="solid"/>
                      <a:round/>
                      <a:headEnd type="none" w="med" len="med"/>
                      <a:tailEnd type="none" w="med" len="med"/>
                    </a:lnB>
                  </a:tcPr>
                </a:tc>
                <a:tc>
                  <a:txBody>
                    <a:bodyPr/>
                    <a:lstStyle/>
                    <a:p>
                      <a:r>
                        <a:rPr lang="en-US" sz="1100" b="1" dirty="0" smtClean="0"/>
                        <a:t>Indicator</a:t>
                      </a:r>
                      <a:endParaRPr lang="en-US" sz="1100" b="1" dirty="0"/>
                    </a:p>
                  </a:txBody>
                  <a:tcPr>
                    <a:lnB w="12700" cap="flat" cmpd="sng" algn="ctr">
                      <a:solidFill>
                        <a:scrgbClr r="0" g="0" b="0"/>
                      </a:solidFill>
                      <a:prstDash val="solid"/>
                      <a:round/>
                      <a:headEnd type="none" w="med" len="med"/>
                      <a:tailEnd type="none" w="med" len="med"/>
                    </a:lnB>
                  </a:tcPr>
                </a:tc>
              </a:tr>
              <a:tr h="0">
                <a:tc>
                  <a:txBody>
                    <a:bodyPr/>
                    <a:lstStyle/>
                    <a:p>
                      <a:r>
                        <a:rPr lang="en-US" sz="1100" dirty="0" smtClean="0"/>
                        <a:t>Cost:</a:t>
                      </a:r>
                      <a:endParaRPr lang="en-US" sz="11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r>
                        <a:rPr lang="en-US" sz="1100" dirty="0" smtClean="0"/>
                        <a:t>Don't care</a:t>
                      </a:r>
                      <a:endParaRPr lang="en-US" sz="11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r h="0">
                <a:tc>
                  <a:txBody>
                    <a:bodyPr/>
                    <a:lstStyle/>
                    <a:p>
                      <a:r>
                        <a:rPr lang="en-US" sz="1100" dirty="0" smtClean="0"/>
                        <a:t>Schedule: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submission date</a:t>
                      </a:r>
                      <a:r>
                        <a:rPr lang="en-US" sz="1100" baseline="0" dirty="0" smtClean="0"/>
                        <a:t> </a:t>
                      </a:r>
                      <a:r>
                        <a:rPr lang="en-US" sz="1100" u="sng" baseline="0" dirty="0" smtClean="0"/>
                        <a:t>&lt;</a:t>
                      </a:r>
                      <a:r>
                        <a:rPr lang="en-US" sz="1100" u="none" baseline="0" dirty="0" smtClean="0"/>
                        <a:t> due date</a:t>
                      </a:r>
                      <a:endParaRPr lang="en-US" sz="1100" dirty="0"/>
                    </a:p>
                  </a:txBody>
                  <a:tcPr>
                    <a:lnL w="12700" cap="flat" cmpd="sng" algn="ctr">
                      <a:solidFill>
                        <a:scrgbClr r="0" g="0" b="0"/>
                      </a:solidFill>
                      <a:prstDash val="solid"/>
                      <a:round/>
                      <a:headEnd type="none" w="med" len="med"/>
                      <a:tailEnd type="none" w="med" len="med"/>
                    </a:lnL>
                  </a:tcPr>
                </a:tc>
              </a:tr>
              <a:tr h="0">
                <a:tc>
                  <a:txBody>
                    <a:bodyPr/>
                    <a:lstStyle/>
                    <a:p>
                      <a:pPr>
                        <a:tabLst>
                          <a:tab pos="109538" algn="l"/>
                          <a:tab pos="280988" algn="l"/>
                        </a:tabLst>
                      </a:pPr>
                      <a:r>
                        <a:rPr lang="en-US" sz="1100" dirty="0" smtClean="0"/>
                        <a:t>Performance:</a:t>
                      </a:r>
                      <a:br>
                        <a:rPr lang="en-US" sz="1100" dirty="0" smtClean="0"/>
                      </a:br>
                      <a:r>
                        <a:rPr lang="en-US" sz="1100" dirty="0" smtClean="0"/>
                        <a:t>	Product:</a:t>
                      </a:r>
                      <a:br>
                        <a:rPr lang="en-US" sz="1100" dirty="0" smtClean="0"/>
                      </a:br>
                      <a:r>
                        <a:rPr lang="en-US" sz="1100" dirty="0" smtClean="0"/>
                        <a:t>		NFR:		FR:</a:t>
                      </a:r>
                      <a:br>
                        <a:rPr lang="en-US" sz="1100" dirty="0" smtClean="0"/>
                      </a:br>
                      <a:r>
                        <a:rPr lang="en-US" sz="1100" dirty="0" smtClean="0"/>
                        <a:t>	Process:</a:t>
                      </a:r>
                      <a:endParaRPr lang="en-US" sz="1100" dirty="0"/>
                    </a:p>
                  </a:txBody>
                  <a:tcPr>
                    <a:lnR w="12700"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
                      </a:r>
                      <a:br>
                        <a:rPr lang="en-US" sz="1100" dirty="0" smtClean="0"/>
                      </a:br>
                      <a:r>
                        <a:rPr lang="en-US" sz="1100" dirty="0" smtClean="0"/>
                        <a:t/>
                      </a:r>
                      <a:br>
                        <a:rPr lang="en-US" sz="1100" dirty="0" smtClean="0"/>
                      </a:br>
                      <a:r>
                        <a:rPr lang="en-US" sz="1100" dirty="0" smtClean="0"/>
                        <a:t>don't</a:t>
                      </a:r>
                      <a:r>
                        <a:rPr lang="en-US" sz="1100" baseline="0" dirty="0" smtClean="0"/>
                        <a:t> care</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aseline="0" dirty="0" smtClean="0"/>
                        <a:t>pass tests</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aseline="0" dirty="0" smtClean="0"/>
                        <a:t>time-in-activity accurate to 15 min granularity</a:t>
                      </a:r>
                      <a:endParaRPr lang="en-US" sz="1100" dirty="0" smtClean="0"/>
                    </a:p>
                  </a:txBody>
                  <a:tcPr>
                    <a:lnL w="12700" cap="flat" cmpd="sng" algn="ctr">
                      <a:solidFill>
                        <a:scrgbClr r="0" g="0" b="0"/>
                      </a:solidFill>
                      <a:prstDash val="solid"/>
                      <a:round/>
                      <a:headEnd type="none" w="med" len="med"/>
                      <a:tailEnd type="none" w="med" len="med"/>
                    </a:lnL>
                  </a:tcPr>
                </a:tc>
              </a:tr>
            </a:tbl>
          </a:graphicData>
        </a:graphic>
      </p:graphicFrame>
      <p:sp>
        <p:nvSpPr>
          <p:cNvPr id="61" name="Connector 60"/>
          <p:cNvSpPr/>
          <p:nvPr/>
        </p:nvSpPr>
        <p:spPr>
          <a:xfrm>
            <a:off x="4343580" y="3309300"/>
            <a:ext cx="170973" cy="146532"/>
          </a:xfrm>
          <a:prstGeom prst="flowChart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p:txBody>
          <a:bodyPr>
            <a:normAutofit fontScale="90000"/>
          </a:bodyPr>
          <a:lstStyle/>
          <a:p>
            <a:r>
              <a:rPr lang="en-US" dirty="0" smtClean="0"/>
              <a:t>Actual example – cranking again </a:t>
            </a:r>
            <a:endParaRPr lang="en-US" dirty="0"/>
          </a:p>
        </p:txBody>
      </p:sp>
      <p:sp>
        <p:nvSpPr>
          <p:cNvPr id="33" name="TextBox 32"/>
          <p:cNvSpPr txBox="1"/>
          <p:nvPr/>
        </p:nvSpPr>
        <p:spPr>
          <a:xfrm>
            <a:off x="2506133" y="3455832"/>
            <a:ext cx="6452565" cy="461665"/>
          </a:xfrm>
          <a:prstGeom prst="rect">
            <a:avLst/>
          </a:prstGeom>
          <a:solidFill>
            <a:srgbClr val="FFFFFF"/>
          </a:solidFill>
        </p:spPr>
        <p:txBody>
          <a:bodyPr wrap="square" rtlCol="0">
            <a:spAutoFit/>
          </a:bodyPr>
          <a:lstStyle/>
          <a:p>
            <a:r>
              <a:rPr lang="en-US" sz="2400" dirty="0" smtClean="0">
                <a:solidFill>
                  <a:srgbClr val="000090"/>
                </a:solidFill>
              </a:rPr>
              <a:t>Post mortem: What was your biggest pain points?</a:t>
            </a:r>
            <a:endParaRPr lang="en-US" sz="2400" dirty="0">
              <a:solidFill>
                <a:srgbClr val="000090"/>
              </a:solidFill>
            </a:endParaRPr>
          </a:p>
        </p:txBody>
      </p:sp>
      <p:sp>
        <p:nvSpPr>
          <p:cNvPr id="76" name="TextBox 75"/>
          <p:cNvSpPr txBox="1"/>
          <p:nvPr/>
        </p:nvSpPr>
        <p:spPr>
          <a:xfrm>
            <a:off x="3064933" y="3917497"/>
            <a:ext cx="5655734" cy="461665"/>
          </a:xfrm>
          <a:prstGeom prst="rect">
            <a:avLst/>
          </a:prstGeom>
          <a:solidFill>
            <a:srgbClr val="FFFFFF"/>
          </a:solidFill>
        </p:spPr>
        <p:txBody>
          <a:bodyPr wrap="square" rtlCol="0">
            <a:spAutoFit/>
          </a:bodyPr>
          <a:lstStyle/>
          <a:p>
            <a:r>
              <a:rPr lang="en-US" sz="2400" dirty="0" smtClean="0">
                <a:solidFill>
                  <a:srgbClr val="000090"/>
                </a:solidFill>
              </a:rPr>
              <a:t>And so forth until goal process is achieved</a:t>
            </a:r>
          </a:p>
        </p:txBody>
      </p:sp>
      <p:sp>
        <p:nvSpPr>
          <p:cNvPr id="34" name="Diamond 33"/>
          <p:cNvSpPr/>
          <p:nvPr/>
        </p:nvSpPr>
        <p:spPr>
          <a:xfrm>
            <a:off x="4320000" y="2808299"/>
            <a:ext cx="241300" cy="212535"/>
          </a:xfrm>
          <a:prstGeom prst="diamon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7" name="Straight Arrow Connector 36"/>
          <p:cNvCxnSpPr>
            <a:stCxn id="34" idx="2"/>
            <a:endCxn id="61" idx="0"/>
          </p:cNvCxnSpPr>
          <p:nvPr/>
        </p:nvCxnSpPr>
        <p:spPr>
          <a:xfrm flipH="1">
            <a:off x="4429067" y="3020834"/>
            <a:ext cx="11583" cy="288466"/>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34" idx="1"/>
            <a:endCxn id="12" idx="1"/>
          </p:cNvCxnSpPr>
          <p:nvPr/>
        </p:nvCxnSpPr>
        <p:spPr>
          <a:xfrm rot="10800000">
            <a:off x="3986244" y="2000951"/>
            <a:ext cx="333756" cy="913617"/>
          </a:xfrm>
          <a:prstGeom prst="bentConnector3">
            <a:avLst>
              <a:gd name="adj1" fmla="val 168493"/>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064933" y="4531562"/>
            <a:ext cx="5655734" cy="1200328"/>
          </a:xfrm>
          <a:prstGeom prst="rect">
            <a:avLst/>
          </a:prstGeom>
          <a:solidFill>
            <a:srgbClr val="FFFFFF"/>
          </a:solidFill>
        </p:spPr>
        <p:txBody>
          <a:bodyPr wrap="square" rtlCol="0">
            <a:spAutoFit/>
          </a:bodyPr>
          <a:lstStyle/>
          <a:p>
            <a:r>
              <a:rPr lang="en-US" sz="2400" dirty="0" smtClean="0">
                <a:solidFill>
                  <a:srgbClr val="000090"/>
                </a:solidFill>
              </a:rPr>
              <a:t>The pace of process change increments depends on available time, student skill level, acceptance rate.</a:t>
            </a:r>
          </a:p>
        </p:txBody>
      </p:sp>
    </p:spTree>
    <p:extLst>
      <p:ext uri="{BB962C8B-B14F-4D97-AF65-F5344CB8AC3E}">
        <p14:creationId xmlns:p14="http://schemas.microsoft.com/office/powerpoint/2010/main" val="31582568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2139566" y="381000"/>
            <a:ext cx="4143742" cy="6178253"/>
          </a:xfrm>
          <a:prstGeom prst="rect">
            <a:avLst/>
          </a:prstGeom>
          <a:no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smtClean="0">
                <a:solidFill>
                  <a:schemeClr val="tx1"/>
                </a:solidFill>
              </a:rPr>
              <a:t>Minimal Viable Process</a:t>
            </a:r>
          </a:p>
          <a:p>
            <a:pPr>
              <a:tabLst>
                <a:tab pos="863600" algn="ctr"/>
                <a:tab pos="2173288" algn="ctr"/>
                <a:tab pos="3371850" algn="ctr"/>
              </a:tabLst>
            </a:pPr>
            <a:r>
              <a:rPr lang="en-US" sz="1100" b="1" dirty="0">
                <a:solidFill>
                  <a:schemeClr val="tx1"/>
                </a:solidFill>
              </a:rPr>
              <a:t>	</a:t>
            </a:r>
            <a:r>
              <a:rPr lang="en-US" sz="1100" dirty="0" smtClean="0">
                <a:solidFill>
                  <a:schemeClr val="tx1"/>
                </a:solidFill>
              </a:rPr>
              <a:t>Operational</a:t>
            </a:r>
            <a:r>
              <a:rPr lang="en-US" sz="1100" b="1" dirty="0">
                <a:solidFill>
                  <a:schemeClr val="tx1"/>
                </a:solidFill>
              </a:rPr>
              <a:t>	</a:t>
            </a:r>
            <a:r>
              <a:rPr lang="en-US" sz="1100" dirty="0" smtClean="0">
                <a:solidFill>
                  <a:schemeClr val="tx1"/>
                </a:solidFill>
              </a:rPr>
              <a:t>Engineering	Business</a:t>
            </a:r>
            <a:endParaRPr lang="en-US" sz="1100" dirty="0">
              <a:solidFill>
                <a:schemeClr val="tx1"/>
              </a:solidFill>
            </a:endParaRPr>
          </a:p>
        </p:txBody>
      </p:sp>
      <p:sp>
        <p:nvSpPr>
          <p:cNvPr id="65" name="Rectangle 64"/>
          <p:cNvSpPr/>
          <p:nvPr/>
        </p:nvSpPr>
        <p:spPr>
          <a:xfrm>
            <a:off x="6383218" y="381001"/>
            <a:ext cx="2709881" cy="4457463"/>
          </a:xfrm>
          <a:prstGeom prst="rect">
            <a:avLst/>
          </a:prstGeom>
          <a:solidFill>
            <a:srgbClr val="FFFFFF"/>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smtClean="0">
                <a:solidFill>
                  <a:srgbClr val="000000"/>
                </a:solidFill>
              </a:rPr>
              <a:t>Minimal Effective Practice</a:t>
            </a:r>
            <a:endParaRPr lang="en-US" sz="1100" b="1" dirty="0">
              <a:solidFill>
                <a:srgbClr val="000000"/>
              </a:solidFill>
            </a:endParaRPr>
          </a:p>
        </p:txBody>
      </p:sp>
      <p:graphicFrame>
        <p:nvGraphicFramePr>
          <p:cNvPr id="64" name="Table 63"/>
          <p:cNvGraphicFramePr>
            <a:graphicFrameLocks noGrp="1"/>
          </p:cNvGraphicFramePr>
          <p:nvPr>
            <p:extLst>
              <p:ext uri="{D42A27DB-BD31-4B8C-83A1-F6EECF244321}">
                <p14:modId xmlns:p14="http://schemas.microsoft.com/office/powerpoint/2010/main" val="3491842384"/>
              </p:ext>
            </p:extLst>
          </p:nvPr>
        </p:nvGraphicFramePr>
        <p:xfrm>
          <a:off x="6397330" y="578447"/>
          <a:ext cx="2561368" cy="4241800"/>
        </p:xfrm>
        <a:graphic>
          <a:graphicData uri="http://schemas.openxmlformats.org/drawingml/2006/table">
            <a:tbl>
              <a:tblPr firstRow="1" bandRow="1">
                <a:tableStyleId>{2D5ABB26-0587-4C30-8999-92F81FD0307C}</a:tableStyleId>
              </a:tblPr>
              <a:tblGrid>
                <a:gridCol w="1077212"/>
                <a:gridCol w="1484156"/>
              </a:tblGrid>
              <a:tr h="370840">
                <a:tc>
                  <a:txBody>
                    <a:bodyPr/>
                    <a:lstStyle/>
                    <a:p>
                      <a:pPr algn="ctr"/>
                      <a:r>
                        <a:rPr lang="en-US" sz="1100" dirty="0" smtClean="0"/>
                        <a:t>MSA</a:t>
                      </a:r>
                      <a:endParaRPr lang="en-US" sz="1100" dirty="0"/>
                    </a:p>
                  </a:txBody>
                  <a:tcPr anchor="b">
                    <a:lnB w="12700" cap="flat" cmpd="sng" algn="ctr">
                      <a:solidFill>
                        <a:scrgbClr r="0" g="0" b="0"/>
                      </a:solidFill>
                      <a:prstDash val="solid"/>
                      <a:round/>
                      <a:headEnd type="none" w="med" len="med"/>
                      <a:tailEnd type="none" w="med" len="med"/>
                    </a:lnB>
                  </a:tcPr>
                </a:tc>
                <a:tc>
                  <a:txBody>
                    <a:bodyPr/>
                    <a:lstStyle/>
                    <a:p>
                      <a:pPr algn="ctr"/>
                      <a:r>
                        <a:rPr lang="en-US" sz="1100" dirty="0" smtClean="0"/>
                        <a:t>MEP</a:t>
                      </a:r>
                      <a:endParaRPr lang="en-US" sz="1100" dirty="0"/>
                    </a:p>
                  </a:txBody>
                  <a:tcPr anchor="b">
                    <a:lnB w="12700" cap="flat" cmpd="sng" algn="ctr">
                      <a:solidFill>
                        <a:scrgbClr r="0" g="0" b="0"/>
                      </a:solidFill>
                      <a:prstDash val="solid"/>
                      <a:round/>
                      <a:headEnd type="none" w="med" len="med"/>
                      <a:tailEnd type="none" w="med" len="med"/>
                    </a:lnB>
                  </a:tcPr>
                </a:tc>
              </a:tr>
              <a:tr h="0">
                <a:tc>
                  <a:txBody>
                    <a:bodyPr/>
                    <a:lstStyle/>
                    <a:p>
                      <a:r>
                        <a:rPr lang="en-US" sz="1100" dirty="0" smtClean="0"/>
                        <a:t>Analyze</a:t>
                      </a:r>
                      <a:endParaRPr lang="en-US" sz="11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r>
                        <a:rPr lang="en-US" sz="1100" dirty="0" smtClean="0"/>
                        <a:t>Scenarios</a:t>
                      </a:r>
                      <a:endParaRPr lang="en-US" sz="11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r h="0">
                <a:tc>
                  <a:txBody>
                    <a:bodyPr/>
                    <a:lstStyle/>
                    <a:p>
                      <a:r>
                        <a:rPr lang="en-US" sz="1100" dirty="0" smtClean="0"/>
                        <a:t>Architect</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CRC</a:t>
                      </a:r>
                      <a:endParaRPr lang="en-US" sz="1100" dirty="0"/>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Plan Project</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Component-based estimation</a:t>
                      </a:r>
                    </a:p>
                  </a:txBody>
                  <a:tcPr>
                    <a:lnL w="12700" cap="flat" cmpd="sng" algn="ctr">
                      <a:solidFill>
                        <a:scrgbClr r="0" g="0" b="0"/>
                      </a:solidFill>
                      <a:prstDash val="solid"/>
                      <a:round/>
                      <a:headEnd type="none" w="med" len="med"/>
                      <a:tailEnd type="none" w="med" len="med"/>
                    </a:lnL>
                  </a:tcPr>
                </a:tc>
              </a:tr>
              <a:tr h="370840">
                <a:tc>
                  <a:txBody>
                    <a:bodyPr/>
                    <a:lstStyle/>
                    <a:p>
                      <a:r>
                        <a:rPr lang="en-US" sz="1100" dirty="0" smtClean="0"/>
                        <a:t>Plan</a:t>
                      </a:r>
                      <a:r>
                        <a:rPr lang="en-US" sz="1100" baseline="0" dirty="0" smtClean="0"/>
                        <a:t> Iteration</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Component-iteration map</a:t>
                      </a:r>
                    </a:p>
                  </a:txBody>
                  <a:tcPr>
                    <a:lnL w="12700" cap="flat" cmpd="sng" algn="ctr">
                      <a:solidFill>
                        <a:scrgbClr r="0" g="0" b="0"/>
                      </a:solidFill>
                      <a:prstDash val="solid"/>
                      <a:round/>
                      <a:headEnd type="none" w="med" len="med"/>
                      <a:tailEnd type="none" w="med" len="med"/>
                    </a:lnL>
                  </a:tcPr>
                </a:tc>
              </a:tr>
              <a:tr h="239530">
                <a:tc>
                  <a:txBody>
                    <a:bodyPr/>
                    <a:lstStyle/>
                    <a:p>
                      <a:r>
                        <a:rPr lang="en-US" sz="1100" dirty="0" smtClean="0"/>
                        <a:t>Construct</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TDD</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Review</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Test code coverage</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Refactor</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ad hoc sniffing</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Integrate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ad hoc</a:t>
                      </a:r>
                    </a:p>
                  </a:txBody>
                  <a:tcPr>
                    <a:lnL w="12700" cap="flat" cmpd="sng" algn="ctr">
                      <a:solidFill>
                        <a:scrgbClr r="0" g="0" b="0"/>
                      </a:solidFill>
                      <a:prstDash val="solid"/>
                      <a:round/>
                      <a:headEnd type="none" w="med" len="med"/>
                      <a:tailEnd type="none" w="med" len="med"/>
                    </a:lnL>
                  </a:tcPr>
                </a:tc>
              </a:tr>
              <a:tr h="0">
                <a:tc>
                  <a:txBody>
                    <a:bodyPr/>
                    <a:lstStyle/>
                    <a:p>
                      <a:r>
                        <a:rPr lang="en-US" sz="1100" dirty="0" err="1" smtClean="0"/>
                        <a:t>Repattern</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ad hoc</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Monitor/</a:t>
                      </a:r>
                      <a:r>
                        <a:rPr lang="en-US" sz="1100" dirty="0" err="1" smtClean="0"/>
                        <a:t>Cntrl</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err="1" smtClean="0"/>
                        <a:t>Burndown</a:t>
                      </a:r>
                      <a:r>
                        <a:rPr lang="en-US" sz="1100" dirty="0" smtClean="0"/>
                        <a:t>, PV/EV</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Post</a:t>
                      </a:r>
                      <a:r>
                        <a:rPr lang="en-US" sz="1100" baseline="0" dirty="0" smtClean="0"/>
                        <a:t> Mortem</a:t>
                      </a:r>
                      <a:endParaRPr lang="en-US" sz="1100" dirty="0"/>
                    </a:p>
                  </a:txBody>
                  <a:tcPr>
                    <a:lnR w="12700" cap="flat" cmpd="sng" algn="ctr">
                      <a:solidFill>
                        <a:scrgbClr r="0" g="0" b="0"/>
                      </a:solidFill>
                      <a:prstDash val="solid"/>
                      <a:round/>
                      <a:headEnd type="none" w="med" len="med"/>
                      <a:tailEnd type="none" w="med" len="med"/>
                    </a:lnR>
                  </a:tcPr>
                </a:tc>
                <a:tc>
                  <a:txBody>
                    <a:bodyPr/>
                    <a:lstStyle/>
                    <a:p>
                      <a:pPr marL="0" indent="0">
                        <a:buFont typeface="Arial"/>
                        <a:buNone/>
                      </a:pPr>
                      <a:r>
                        <a:rPr lang="en-US" sz="1100" dirty="0" smtClean="0"/>
                        <a:t>Backlog</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Release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Eclipse zip, spreadsheets</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Press Release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Blog</a:t>
                      </a:r>
                      <a:r>
                        <a:rPr lang="en-US" sz="1100" baseline="0" dirty="0" smtClean="0"/>
                        <a:t> posting</a:t>
                      </a:r>
                      <a:endParaRPr lang="en-US" sz="1100" dirty="0" smtClean="0"/>
                    </a:p>
                  </a:txBody>
                  <a:tcPr>
                    <a:lnL w="12700" cap="flat" cmpd="sng" algn="ctr">
                      <a:solidFill>
                        <a:scrgbClr r="0" g="0" b="0"/>
                      </a:solidFill>
                      <a:prstDash val="solid"/>
                      <a:round/>
                      <a:headEnd type="none" w="med" len="med"/>
                      <a:tailEnd type="none" w="med" len="med"/>
                    </a:lnL>
                  </a:tcPr>
                </a:tc>
              </a:tr>
            </a:tbl>
          </a:graphicData>
        </a:graphic>
      </p:graphicFrame>
      <p:sp>
        <p:nvSpPr>
          <p:cNvPr id="4" name="TextBox 3"/>
          <p:cNvSpPr txBox="1"/>
          <p:nvPr/>
        </p:nvSpPr>
        <p:spPr>
          <a:xfrm>
            <a:off x="63884" y="3043371"/>
            <a:ext cx="1939894" cy="3425616"/>
          </a:xfrm>
          <a:prstGeom prst="rect">
            <a:avLst/>
          </a:prstGeom>
          <a:noFill/>
          <a:ln>
            <a:solidFill>
              <a:schemeClr val="accent1">
                <a:lumMod val="40000"/>
                <a:lumOff val="60000"/>
              </a:schemeClr>
            </a:solidFill>
          </a:ln>
        </p:spPr>
        <p:txBody>
          <a:bodyPr wrap="square" rtlCol="0">
            <a:noAutofit/>
          </a:bodyPr>
          <a:lstStyle/>
          <a:p>
            <a:pPr algn="ctr"/>
            <a:r>
              <a:rPr lang="en-US" sz="1100" b="1" dirty="0" smtClean="0"/>
              <a:t>Minimal Sufficient Activities</a:t>
            </a:r>
          </a:p>
          <a:p>
            <a:endParaRPr lang="en-US" sz="1100" dirty="0"/>
          </a:p>
          <a:p>
            <a:pPr>
              <a:lnSpc>
                <a:spcPct val="80000"/>
              </a:lnSpc>
              <a:tabLst>
                <a:tab pos="341313" algn="l"/>
                <a:tab pos="573088" algn="l"/>
                <a:tab pos="796925" algn="l"/>
              </a:tabLst>
            </a:pPr>
            <a:r>
              <a:rPr lang="en-US" sz="1100" dirty="0" smtClean="0"/>
              <a:t>Engineering Activities</a:t>
            </a:r>
          </a:p>
          <a:p>
            <a:pPr>
              <a:lnSpc>
                <a:spcPct val="80000"/>
              </a:lnSpc>
              <a:tabLst>
                <a:tab pos="341313" algn="l"/>
                <a:tab pos="573088" algn="l"/>
                <a:tab pos="796925" algn="l"/>
              </a:tabLst>
            </a:pPr>
            <a:r>
              <a:rPr lang="en-US" sz="1100" dirty="0"/>
              <a:t>	</a:t>
            </a:r>
            <a:r>
              <a:rPr lang="en-US" sz="1100" dirty="0" smtClean="0"/>
              <a:t>Envision</a:t>
            </a:r>
          </a:p>
          <a:p>
            <a:pPr>
              <a:lnSpc>
                <a:spcPct val="80000"/>
              </a:lnSpc>
              <a:tabLst>
                <a:tab pos="341313" algn="l"/>
                <a:tab pos="573088" algn="l"/>
                <a:tab pos="796925" algn="l"/>
              </a:tabLst>
            </a:pPr>
            <a:r>
              <a:rPr lang="en-US" sz="1100" dirty="0"/>
              <a:t>	</a:t>
            </a:r>
            <a:r>
              <a:rPr lang="en-US" sz="1100" dirty="0" smtClean="0"/>
              <a:t>	Analyze</a:t>
            </a:r>
          </a:p>
          <a:p>
            <a:pPr>
              <a:lnSpc>
                <a:spcPct val="80000"/>
              </a:lnSpc>
              <a:tabLst>
                <a:tab pos="341313" algn="l"/>
                <a:tab pos="573088" algn="l"/>
                <a:tab pos="796925" algn="l"/>
              </a:tabLst>
            </a:pPr>
            <a:r>
              <a:rPr lang="en-US" sz="1100" dirty="0"/>
              <a:t>	</a:t>
            </a:r>
            <a:r>
              <a:rPr lang="en-US" sz="1100" dirty="0" smtClean="0"/>
              <a:t>Synthesize</a:t>
            </a:r>
          </a:p>
          <a:p>
            <a:pPr>
              <a:lnSpc>
                <a:spcPct val="80000"/>
              </a:lnSpc>
              <a:tabLst>
                <a:tab pos="341313" algn="l"/>
                <a:tab pos="573088" algn="l"/>
                <a:tab pos="796925" algn="l"/>
              </a:tabLst>
            </a:pPr>
            <a:r>
              <a:rPr lang="en-US" sz="1100" dirty="0"/>
              <a:t>	</a:t>
            </a:r>
            <a:r>
              <a:rPr lang="en-US" sz="1100" dirty="0" smtClean="0"/>
              <a:t>	Architect</a:t>
            </a:r>
          </a:p>
          <a:p>
            <a:pPr>
              <a:lnSpc>
                <a:spcPct val="80000"/>
              </a:lnSpc>
              <a:tabLst>
                <a:tab pos="341313" algn="l"/>
                <a:tab pos="573088" algn="l"/>
                <a:tab pos="796925" algn="l"/>
              </a:tabLst>
            </a:pPr>
            <a:r>
              <a:rPr lang="en-US" sz="1100" dirty="0"/>
              <a:t>	</a:t>
            </a:r>
            <a:r>
              <a:rPr lang="en-US" sz="1100" dirty="0" smtClean="0"/>
              <a:t>Articulate</a:t>
            </a:r>
          </a:p>
          <a:p>
            <a:pPr>
              <a:lnSpc>
                <a:spcPct val="80000"/>
              </a:lnSpc>
              <a:tabLst>
                <a:tab pos="341313" algn="l"/>
                <a:tab pos="573088" algn="l"/>
                <a:tab pos="796925" algn="l"/>
              </a:tabLst>
            </a:pPr>
            <a:r>
              <a:rPr lang="en-US" sz="1100" dirty="0"/>
              <a:t>	</a:t>
            </a:r>
            <a:r>
              <a:rPr lang="en-US" sz="1100" dirty="0" smtClean="0"/>
              <a:t>	Construct</a:t>
            </a:r>
          </a:p>
          <a:p>
            <a:pPr>
              <a:lnSpc>
                <a:spcPct val="80000"/>
              </a:lnSpc>
              <a:tabLst>
                <a:tab pos="341313" algn="l"/>
                <a:tab pos="573088" algn="l"/>
                <a:tab pos="796925" algn="l"/>
              </a:tabLst>
            </a:pPr>
            <a:r>
              <a:rPr lang="en-US" sz="1100" dirty="0" smtClean="0"/>
              <a:t>		Refactor</a:t>
            </a:r>
          </a:p>
          <a:p>
            <a:pPr>
              <a:lnSpc>
                <a:spcPct val="80000"/>
              </a:lnSpc>
              <a:tabLst>
                <a:tab pos="341313" algn="l"/>
                <a:tab pos="573088" algn="l"/>
                <a:tab pos="796925" algn="l"/>
              </a:tabLst>
            </a:pPr>
            <a:r>
              <a:rPr lang="en-US" sz="1100" dirty="0"/>
              <a:t>	</a:t>
            </a:r>
            <a:r>
              <a:rPr lang="en-US" sz="1100" dirty="0" smtClean="0"/>
              <a:t>Interpret</a:t>
            </a:r>
          </a:p>
          <a:p>
            <a:pPr>
              <a:lnSpc>
                <a:spcPct val="80000"/>
              </a:lnSpc>
              <a:tabLst>
                <a:tab pos="341313" algn="l"/>
                <a:tab pos="573088" algn="l"/>
                <a:tab pos="796925" algn="l"/>
              </a:tabLst>
            </a:pPr>
            <a:r>
              <a:rPr lang="en-US" sz="1100" dirty="0"/>
              <a:t>	</a:t>
            </a:r>
            <a:r>
              <a:rPr lang="en-US" sz="1100" dirty="0" smtClean="0"/>
              <a:t>	Review</a:t>
            </a:r>
          </a:p>
          <a:p>
            <a:pPr>
              <a:lnSpc>
                <a:spcPct val="80000"/>
              </a:lnSpc>
              <a:tabLst>
                <a:tab pos="341313" algn="l"/>
                <a:tab pos="573088" algn="l"/>
                <a:tab pos="796925" algn="l"/>
              </a:tabLst>
            </a:pPr>
            <a:r>
              <a:rPr lang="en-US" sz="1100" dirty="0"/>
              <a:t>	</a:t>
            </a:r>
            <a:r>
              <a:rPr lang="en-US" sz="1100" dirty="0" smtClean="0"/>
              <a:t>	Integrate</a:t>
            </a:r>
          </a:p>
          <a:p>
            <a:pPr>
              <a:lnSpc>
                <a:spcPct val="80000"/>
              </a:lnSpc>
              <a:tabLst>
                <a:tab pos="341313" algn="l"/>
                <a:tab pos="573088" algn="l"/>
                <a:tab pos="796925" algn="l"/>
              </a:tabLst>
            </a:pPr>
            <a:r>
              <a:rPr lang="en-US" sz="1100" dirty="0"/>
              <a:t>	</a:t>
            </a:r>
            <a:r>
              <a:rPr lang="en-US" sz="1100" dirty="0" smtClean="0"/>
              <a:t>	</a:t>
            </a:r>
            <a:r>
              <a:rPr lang="en-US" sz="1100" dirty="0" err="1" smtClean="0"/>
              <a:t>Repattern</a:t>
            </a:r>
            <a:endParaRPr lang="en-US" sz="1100" dirty="0" smtClean="0"/>
          </a:p>
          <a:p>
            <a:pPr>
              <a:lnSpc>
                <a:spcPct val="80000"/>
              </a:lnSpc>
              <a:tabLst>
                <a:tab pos="341313" algn="l"/>
                <a:tab pos="573088" algn="l"/>
                <a:tab pos="796925" algn="l"/>
              </a:tabLst>
            </a:pPr>
            <a:endParaRPr lang="en-US" sz="1100" dirty="0" smtClean="0"/>
          </a:p>
          <a:p>
            <a:pPr>
              <a:lnSpc>
                <a:spcPct val="80000"/>
              </a:lnSpc>
              <a:tabLst>
                <a:tab pos="341313" algn="l"/>
                <a:tab pos="573088" algn="l"/>
                <a:tab pos="796925" algn="l"/>
              </a:tabLst>
            </a:pPr>
            <a:r>
              <a:rPr lang="en-US" sz="1100" dirty="0" smtClean="0"/>
              <a:t>Operational Activities</a:t>
            </a:r>
          </a:p>
          <a:p>
            <a:pPr>
              <a:lnSpc>
                <a:spcPct val="80000"/>
              </a:lnSpc>
              <a:tabLst>
                <a:tab pos="341313" algn="l"/>
                <a:tab pos="573088" algn="l"/>
                <a:tab pos="796925" algn="l"/>
              </a:tabLst>
            </a:pPr>
            <a:r>
              <a:rPr lang="en-US" sz="1100" dirty="0"/>
              <a:t>	</a:t>
            </a:r>
            <a:r>
              <a:rPr lang="en-US" sz="1100" dirty="0" smtClean="0"/>
              <a:t>Plan</a:t>
            </a:r>
          </a:p>
          <a:p>
            <a:pPr>
              <a:lnSpc>
                <a:spcPct val="80000"/>
              </a:lnSpc>
              <a:tabLst>
                <a:tab pos="341313" algn="l"/>
                <a:tab pos="573088" algn="l"/>
                <a:tab pos="796925" algn="l"/>
              </a:tabLst>
            </a:pPr>
            <a:r>
              <a:rPr lang="en-US" sz="1100" dirty="0"/>
              <a:t>	</a:t>
            </a:r>
            <a:r>
              <a:rPr lang="en-US" sz="1100" dirty="0" smtClean="0"/>
              <a:t>	Plan project</a:t>
            </a:r>
          </a:p>
          <a:p>
            <a:pPr>
              <a:lnSpc>
                <a:spcPct val="80000"/>
              </a:lnSpc>
              <a:tabLst>
                <a:tab pos="341313" algn="l"/>
                <a:tab pos="573088" algn="l"/>
                <a:tab pos="796925" algn="l"/>
              </a:tabLst>
            </a:pPr>
            <a:r>
              <a:rPr lang="en-US" sz="1100" dirty="0"/>
              <a:t>	</a:t>
            </a:r>
            <a:r>
              <a:rPr lang="en-US" sz="1100" dirty="0" smtClean="0"/>
              <a:t>	Plan iteration</a:t>
            </a:r>
          </a:p>
          <a:p>
            <a:pPr>
              <a:lnSpc>
                <a:spcPct val="80000"/>
              </a:lnSpc>
              <a:tabLst>
                <a:tab pos="341313" algn="l"/>
                <a:tab pos="573088" algn="l"/>
                <a:tab pos="796925" algn="l"/>
              </a:tabLst>
            </a:pPr>
            <a:r>
              <a:rPr lang="en-US" sz="1100" dirty="0" smtClean="0"/>
              <a:t>	Monitor and Control</a:t>
            </a:r>
          </a:p>
          <a:p>
            <a:pPr>
              <a:lnSpc>
                <a:spcPct val="80000"/>
              </a:lnSpc>
              <a:tabLst>
                <a:tab pos="341313" algn="l"/>
                <a:tab pos="573088" algn="l"/>
                <a:tab pos="796925" algn="l"/>
              </a:tabLst>
            </a:pPr>
            <a:r>
              <a:rPr lang="en-US" sz="1100" dirty="0"/>
              <a:t>	</a:t>
            </a:r>
          </a:p>
          <a:p>
            <a:pPr>
              <a:lnSpc>
                <a:spcPct val="80000"/>
              </a:lnSpc>
              <a:tabLst>
                <a:tab pos="341313" algn="l"/>
                <a:tab pos="573088" algn="l"/>
                <a:tab pos="796925" algn="l"/>
              </a:tabLst>
            </a:pPr>
            <a:r>
              <a:rPr lang="en-US" sz="1100" dirty="0"/>
              <a:t>Business Activities</a:t>
            </a:r>
          </a:p>
          <a:p>
            <a:pPr>
              <a:lnSpc>
                <a:spcPct val="80000"/>
              </a:lnSpc>
              <a:tabLst>
                <a:tab pos="341313" algn="l"/>
                <a:tab pos="573088" algn="l"/>
                <a:tab pos="796925" algn="l"/>
              </a:tabLst>
            </a:pPr>
            <a:r>
              <a:rPr lang="en-US" sz="1100" dirty="0"/>
              <a:t>	</a:t>
            </a:r>
            <a:r>
              <a:rPr lang="en-US" sz="1100" dirty="0" smtClean="0"/>
              <a:t>Market</a:t>
            </a:r>
          </a:p>
          <a:p>
            <a:pPr>
              <a:lnSpc>
                <a:spcPct val="80000"/>
              </a:lnSpc>
              <a:tabLst>
                <a:tab pos="341313" algn="l"/>
                <a:tab pos="573088" algn="l"/>
                <a:tab pos="796925" algn="l"/>
              </a:tabLst>
            </a:pPr>
            <a:r>
              <a:rPr lang="en-US" sz="1100" dirty="0"/>
              <a:t>	</a:t>
            </a:r>
            <a:r>
              <a:rPr lang="en-US" sz="1100" dirty="0" smtClean="0"/>
              <a:t>	Press release</a:t>
            </a:r>
          </a:p>
          <a:p>
            <a:endParaRPr lang="en-US" sz="1100" dirty="0"/>
          </a:p>
          <a:p>
            <a:endParaRPr lang="en-US" sz="1100" dirty="0" smtClean="0"/>
          </a:p>
          <a:p>
            <a:endParaRPr lang="en-US" sz="1100" dirty="0"/>
          </a:p>
          <a:p>
            <a:endParaRPr lang="en-US" sz="1100" dirty="0" smtClean="0"/>
          </a:p>
        </p:txBody>
      </p:sp>
      <p:sp>
        <p:nvSpPr>
          <p:cNvPr id="7" name="Connector 6"/>
          <p:cNvSpPr/>
          <p:nvPr/>
        </p:nvSpPr>
        <p:spPr>
          <a:xfrm>
            <a:off x="4343580" y="757469"/>
            <a:ext cx="170973" cy="146532"/>
          </a:xfrm>
          <a:prstGeom prst="flowChartConnecto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033756" y="1025992"/>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Analyze</a:t>
            </a:r>
            <a:endParaRPr lang="en-US" sz="1100" dirty="0">
              <a:solidFill>
                <a:schemeClr val="tx1"/>
              </a:solidFill>
            </a:endParaRPr>
          </a:p>
        </p:txBody>
      </p:sp>
      <p:sp>
        <p:nvSpPr>
          <p:cNvPr id="11" name="Rounded Rectangle 10"/>
          <p:cNvSpPr/>
          <p:nvPr/>
        </p:nvSpPr>
        <p:spPr>
          <a:xfrm>
            <a:off x="4021055" y="1331193"/>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Architect</a:t>
            </a:r>
            <a:endParaRPr lang="en-US" sz="1100" dirty="0">
              <a:solidFill>
                <a:schemeClr val="tx1"/>
              </a:solidFill>
            </a:endParaRPr>
          </a:p>
        </p:txBody>
      </p:sp>
      <p:sp>
        <p:nvSpPr>
          <p:cNvPr id="12" name="Rounded Rectangle 11"/>
          <p:cNvSpPr/>
          <p:nvPr/>
        </p:nvSpPr>
        <p:spPr>
          <a:xfrm>
            <a:off x="3962667" y="2506091"/>
            <a:ext cx="885646"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Construct</a:t>
            </a:r>
            <a:endParaRPr lang="en-US" sz="1100" dirty="0">
              <a:solidFill>
                <a:schemeClr val="tx1"/>
              </a:solidFill>
            </a:endParaRPr>
          </a:p>
        </p:txBody>
      </p:sp>
      <p:sp>
        <p:nvSpPr>
          <p:cNvPr id="13" name="Rounded Rectangle 12"/>
          <p:cNvSpPr/>
          <p:nvPr/>
        </p:nvSpPr>
        <p:spPr>
          <a:xfrm>
            <a:off x="4021055" y="2851995"/>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Review</a:t>
            </a:r>
            <a:endParaRPr lang="en-US" sz="1100" dirty="0">
              <a:solidFill>
                <a:schemeClr val="tx1"/>
              </a:solidFill>
            </a:endParaRPr>
          </a:p>
        </p:txBody>
      </p:sp>
      <p:sp>
        <p:nvSpPr>
          <p:cNvPr id="14" name="Rounded Rectangle 13"/>
          <p:cNvSpPr/>
          <p:nvPr/>
        </p:nvSpPr>
        <p:spPr>
          <a:xfrm>
            <a:off x="4021055" y="3209328"/>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Refactor</a:t>
            </a:r>
            <a:endParaRPr lang="en-US" sz="1100" dirty="0">
              <a:solidFill>
                <a:schemeClr val="tx1"/>
              </a:solidFill>
            </a:endParaRPr>
          </a:p>
        </p:txBody>
      </p:sp>
      <p:sp>
        <p:nvSpPr>
          <p:cNvPr id="15" name="Rounded Rectangle 14"/>
          <p:cNvSpPr/>
          <p:nvPr/>
        </p:nvSpPr>
        <p:spPr>
          <a:xfrm>
            <a:off x="2573459" y="1770769"/>
            <a:ext cx="1028415"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Plan Project</a:t>
            </a:r>
            <a:endParaRPr lang="en-US" sz="1100" dirty="0">
              <a:solidFill>
                <a:schemeClr val="tx1"/>
              </a:solidFill>
            </a:endParaRPr>
          </a:p>
        </p:txBody>
      </p:sp>
      <p:cxnSp>
        <p:nvCxnSpPr>
          <p:cNvPr id="25" name="Straight Arrow Connector 24"/>
          <p:cNvCxnSpPr>
            <a:stCxn id="7" idx="4"/>
            <a:endCxn id="8" idx="0"/>
          </p:cNvCxnSpPr>
          <p:nvPr/>
        </p:nvCxnSpPr>
        <p:spPr>
          <a:xfrm>
            <a:off x="4429067" y="904001"/>
            <a:ext cx="0" cy="121991"/>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 idx="2"/>
            <a:endCxn id="11" idx="0"/>
          </p:cNvCxnSpPr>
          <p:nvPr/>
        </p:nvCxnSpPr>
        <p:spPr>
          <a:xfrm flipH="1">
            <a:off x="4416366" y="1228631"/>
            <a:ext cx="12701" cy="10256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594969" y="4603503"/>
            <a:ext cx="2449753"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7" idx="2"/>
            <a:endCxn id="132" idx="0"/>
          </p:cNvCxnSpPr>
          <p:nvPr/>
        </p:nvCxnSpPr>
        <p:spPr>
          <a:xfrm>
            <a:off x="3083919" y="4987645"/>
            <a:ext cx="1" cy="10296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5" idx="2"/>
            <a:endCxn id="90" idx="0"/>
          </p:cNvCxnSpPr>
          <p:nvPr/>
        </p:nvCxnSpPr>
        <p:spPr>
          <a:xfrm>
            <a:off x="3087667" y="1973408"/>
            <a:ext cx="14346" cy="107215"/>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6" idx="2"/>
            <a:endCxn id="99" idx="0"/>
          </p:cNvCxnSpPr>
          <p:nvPr/>
        </p:nvCxnSpPr>
        <p:spPr>
          <a:xfrm>
            <a:off x="4416366" y="4120919"/>
            <a:ext cx="0" cy="160333"/>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2" idx="2"/>
            <a:endCxn id="13" idx="0"/>
          </p:cNvCxnSpPr>
          <p:nvPr/>
        </p:nvCxnSpPr>
        <p:spPr>
          <a:xfrm>
            <a:off x="4405490" y="2708730"/>
            <a:ext cx="10876" cy="143265"/>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3" idx="2"/>
            <a:endCxn id="14" idx="0"/>
          </p:cNvCxnSpPr>
          <p:nvPr/>
        </p:nvCxnSpPr>
        <p:spPr>
          <a:xfrm>
            <a:off x="4416366" y="3054634"/>
            <a:ext cx="0" cy="15469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4" idx="2"/>
            <a:endCxn id="97" idx="0"/>
          </p:cNvCxnSpPr>
          <p:nvPr/>
        </p:nvCxnSpPr>
        <p:spPr>
          <a:xfrm>
            <a:off x="4416366" y="3411967"/>
            <a:ext cx="0" cy="13191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132" idx="2"/>
            <a:endCxn id="101" idx="0"/>
          </p:cNvCxnSpPr>
          <p:nvPr/>
        </p:nvCxnSpPr>
        <p:spPr>
          <a:xfrm flipH="1">
            <a:off x="3079073" y="5303147"/>
            <a:ext cx="4847" cy="132126"/>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97" idx="2"/>
            <a:endCxn id="16" idx="0"/>
          </p:cNvCxnSpPr>
          <p:nvPr/>
        </p:nvCxnSpPr>
        <p:spPr>
          <a:xfrm>
            <a:off x="4416366" y="3746520"/>
            <a:ext cx="0" cy="1618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60" name="Connector 59"/>
          <p:cNvSpPr/>
          <p:nvPr/>
        </p:nvSpPr>
        <p:spPr>
          <a:xfrm>
            <a:off x="3002912" y="6355981"/>
            <a:ext cx="170973" cy="146532"/>
          </a:xfrm>
          <a:prstGeom prst="flowChart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2594969" y="4765932"/>
            <a:ext cx="977899" cy="22171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Post Mortem</a:t>
            </a:r>
            <a:endParaRPr lang="en-US" sz="1100" dirty="0">
              <a:solidFill>
                <a:schemeClr val="tx1"/>
              </a:solidFill>
            </a:endParaRPr>
          </a:p>
        </p:txBody>
      </p:sp>
      <p:sp>
        <p:nvSpPr>
          <p:cNvPr id="16" name="Diamond 15"/>
          <p:cNvSpPr/>
          <p:nvPr/>
        </p:nvSpPr>
        <p:spPr>
          <a:xfrm>
            <a:off x="4295716" y="3908384"/>
            <a:ext cx="241300" cy="212535"/>
          </a:xfrm>
          <a:prstGeom prst="diamon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Elbow Connector 20"/>
          <p:cNvCxnSpPr>
            <a:stCxn id="16" idx="1"/>
            <a:endCxn id="12" idx="1"/>
          </p:cNvCxnSpPr>
          <p:nvPr/>
        </p:nvCxnSpPr>
        <p:spPr>
          <a:xfrm rot="10800000">
            <a:off x="3962668" y="2607412"/>
            <a:ext cx="333049" cy="1407241"/>
          </a:xfrm>
          <a:prstGeom prst="bentConnector3">
            <a:avLst>
              <a:gd name="adj1" fmla="val 149573"/>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11" idx="2"/>
            <a:endCxn id="15" idx="0"/>
          </p:cNvCxnSpPr>
          <p:nvPr/>
        </p:nvCxnSpPr>
        <p:spPr>
          <a:xfrm rot="5400000">
            <a:off x="3633549" y="987951"/>
            <a:ext cx="236937" cy="1328699"/>
          </a:xfrm>
          <a:prstGeom prst="bentConnector3">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90" name="Rounded Rectangle 89"/>
          <p:cNvSpPr/>
          <p:nvPr/>
        </p:nvSpPr>
        <p:spPr>
          <a:xfrm>
            <a:off x="2587805" y="2080623"/>
            <a:ext cx="1028415"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Plan Iteration</a:t>
            </a:r>
            <a:endParaRPr lang="en-US" sz="1100" dirty="0">
              <a:solidFill>
                <a:schemeClr val="tx1"/>
              </a:solidFill>
            </a:endParaRPr>
          </a:p>
        </p:txBody>
      </p:sp>
      <p:cxnSp>
        <p:nvCxnSpPr>
          <p:cNvPr id="94" name="Elbow Connector 93"/>
          <p:cNvCxnSpPr>
            <a:stCxn id="90" idx="2"/>
            <a:endCxn id="12" idx="0"/>
          </p:cNvCxnSpPr>
          <p:nvPr/>
        </p:nvCxnSpPr>
        <p:spPr>
          <a:xfrm rot="16200000" flipH="1">
            <a:off x="3642337" y="1742937"/>
            <a:ext cx="222829" cy="1303477"/>
          </a:xfrm>
          <a:prstGeom prst="bentConnector3">
            <a:avLst>
              <a:gd name="adj1" fmla="val 50000"/>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97" name="Rounded Rectangle 96"/>
          <p:cNvSpPr/>
          <p:nvPr/>
        </p:nvSpPr>
        <p:spPr>
          <a:xfrm>
            <a:off x="4021055" y="3543881"/>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Integrate</a:t>
            </a:r>
            <a:endParaRPr lang="en-US" sz="1100" dirty="0">
              <a:solidFill>
                <a:schemeClr val="tx1"/>
              </a:solidFill>
            </a:endParaRPr>
          </a:p>
        </p:txBody>
      </p:sp>
      <p:sp>
        <p:nvSpPr>
          <p:cNvPr id="99" name="Rounded Rectangle 98"/>
          <p:cNvSpPr/>
          <p:nvPr/>
        </p:nvSpPr>
        <p:spPr>
          <a:xfrm>
            <a:off x="4021055" y="4281252"/>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err="1" smtClean="0">
                <a:solidFill>
                  <a:schemeClr val="tx1"/>
                </a:solidFill>
              </a:rPr>
              <a:t>Repattern</a:t>
            </a:r>
            <a:endParaRPr lang="en-US" sz="1100" dirty="0">
              <a:solidFill>
                <a:schemeClr val="tx1"/>
              </a:solidFill>
            </a:endParaRPr>
          </a:p>
        </p:txBody>
      </p:sp>
      <p:sp>
        <p:nvSpPr>
          <p:cNvPr id="101" name="Rounded Rectangle 100"/>
          <p:cNvSpPr/>
          <p:nvPr/>
        </p:nvSpPr>
        <p:spPr>
          <a:xfrm>
            <a:off x="2590123" y="5435273"/>
            <a:ext cx="977899" cy="22171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Release</a:t>
            </a:r>
            <a:endParaRPr lang="en-US" sz="1100" dirty="0">
              <a:solidFill>
                <a:schemeClr val="tx1"/>
              </a:solidFill>
            </a:endParaRPr>
          </a:p>
        </p:txBody>
      </p:sp>
      <p:sp>
        <p:nvSpPr>
          <p:cNvPr id="132" name="Diamond 131"/>
          <p:cNvSpPr/>
          <p:nvPr/>
        </p:nvSpPr>
        <p:spPr>
          <a:xfrm>
            <a:off x="2963270" y="5090612"/>
            <a:ext cx="241300" cy="212535"/>
          </a:xfrm>
          <a:prstGeom prst="diamon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5" name="Elbow Connector 144"/>
          <p:cNvCxnSpPr>
            <a:stCxn id="132" idx="1"/>
            <a:endCxn id="90" idx="1"/>
          </p:cNvCxnSpPr>
          <p:nvPr/>
        </p:nvCxnSpPr>
        <p:spPr>
          <a:xfrm rot="10800000">
            <a:off x="2587806" y="2181944"/>
            <a:ext cx="375465" cy="3014937"/>
          </a:xfrm>
          <a:prstGeom prst="bentConnector3">
            <a:avLst>
              <a:gd name="adj1" fmla="val 160885"/>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166" name="Diamond 165"/>
          <p:cNvSpPr/>
          <p:nvPr/>
        </p:nvSpPr>
        <p:spPr>
          <a:xfrm>
            <a:off x="2963271" y="6036114"/>
            <a:ext cx="241300" cy="212535"/>
          </a:xfrm>
          <a:prstGeom prst="diamon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7" name="Elbow Connector 166"/>
          <p:cNvCxnSpPr>
            <a:stCxn id="166" idx="1"/>
            <a:endCxn id="8" idx="1"/>
          </p:cNvCxnSpPr>
          <p:nvPr/>
        </p:nvCxnSpPr>
        <p:spPr>
          <a:xfrm rot="10800000" flipH="1">
            <a:off x="2963270" y="1127312"/>
            <a:ext cx="1070485" cy="5015070"/>
          </a:xfrm>
          <a:prstGeom prst="bentConnector3">
            <a:avLst>
              <a:gd name="adj1" fmla="val -73424"/>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175" name="Rounded Rectangle 174"/>
          <p:cNvSpPr/>
          <p:nvPr/>
        </p:nvSpPr>
        <p:spPr>
          <a:xfrm>
            <a:off x="2584263" y="3364677"/>
            <a:ext cx="1028415"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Monitor/</a:t>
            </a:r>
            <a:r>
              <a:rPr lang="en-US" sz="1100" dirty="0" err="1" smtClean="0">
                <a:solidFill>
                  <a:schemeClr val="tx1"/>
                </a:solidFill>
              </a:rPr>
              <a:t>Cntrl</a:t>
            </a:r>
            <a:endParaRPr lang="en-US" sz="1100" dirty="0">
              <a:solidFill>
                <a:schemeClr val="tx1"/>
              </a:solidFill>
            </a:endParaRPr>
          </a:p>
        </p:txBody>
      </p:sp>
      <p:cxnSp>
        <p:nvCxnSpPr>
          <p:cNvPr id="185" name="Straight Arrow Connector 184"/>
          <p:cNvCxnSpPr>
            <a:stCxn id="166" idx="2"/>
            <a:endCxn id="60" idx="0"/>
          </p:cNvCxnSpPr>
          <p:nvPr/>
        </p:nvCxnSpPr>
        <p:spPr>
          <a:xfrm>
            <a:off x="3083921" y="6248649"/>
            <a:ext cx="4478" cy="10733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stCxn id="99" idx="2"/>
          </p:cNvCxnSpPr>
          <p:nvPr/>
        </p:nvCxnSpPr>
        <p:spPr>
          <a:xfrm flipH="1">
            <a:off x="4405490" y="4483891"/>
            <a:ext cx="0" cy="11961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9" name="Straight Arrow Connector 198"/>
          <p:cNvCxnSpPr>
            <a:stCxn id="175" idx="2"/>
          </p:cNvCxnSpPr>
          <p:nvPr/>
        </p:nvCxnSpPr>
        <p:spPr>
          <a:xfrm flipH="1">
            <a:off x="3079073" y="3567316"/>
            <a:ext cx="19398" cy="103618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2" name="Straight Arrow Connector 201"/>
          <p:cNvCxnSpPr/>
          <p:nvPr/>
        </p:nvCxnSpPr>
        <p:spPr>
          <a:xfrm>
            <a:off x="3079073" y="4625165"/>
            <a:ext cx="4846" cy="133711"/>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0" idx="2"/>
            <a:endCxn id="175" idx="0"/>
          </p:cNvCxnSpPr>
          <p:nvPr/>
        </p:nvCxnSpPr>
        <p:spPr>
          <a:xfrm flipH="1">
            <a:off x="3098471" y="2283262"/>
            <a:ext cx="3542" cy="1081415"/>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rot="16200000">
            <a:off x="3386251" y="3145623"/>
            <a:ext cx="927100" cy="230832"/>
          </a:xfrm>
          <a:prstGeom prst="rect">
            <a:avLst/>
          </a:prstGeom>
          <a:noFill/>
        </p:spPr>
        <p:txBody>
          <a:bodyPr wrap="square" rtlCol="0">
            <a:spAutoFit/>
          </a:bodyPr>
          <a:lstStyle/>
          <a:p>
            <a:r>
              <a:rPr lang="en-US" sz="900" dirty="0" smtClean="0"/>
              <a:t>inadequate</a:t>
            </a:r>
            <a:endParaRPr lang="en-US" sz="900" dirty="0"/>
          </a:p>
        </p:txBody>
      </p:sp>
      <p:sp>
        <p:nvSpPr>
          <p:cNvPr id="55" name="TextBox 54"/>
          <p:cNvSpPr txBox="1"/>
          <p:nvPr/>
        </p:nvSpPr>
        <p:spPr>
          <a:xfrm rot="16200000">
            <a:off x="2011157" y="3862198"/>
            <a:ext cx="927100" cy="230832"/>
          </a:xfrm>
          <a:prstGeom prst="rect">
            <a:avLst/>
          </a:prstGeom>
          <a:noFill/>
        </p:spPr>
        <p:txBody>
          <a:bodyPr wrap="square" rtlCol="0">
            <a:spAutoFit/>
          </a:bodyPr>
          <a:lstStyle/>
          <a:p>
            <a:r>
              <a:rPr lang="en-US" sz="900" dirty="0" smtClean="0"/>
              <a:t>incomplete</a:t>
            </a:r>
            <a:endParaRPr lang="en-US" sz="900" dirty="0"/>
          </a:p>
        </p:txBody>
      </p:sp>
      <p:sp>
        <p:nvSpPr>
          <p:cNvPr id="56" name="TextBox 55"/>
          <p:cNvSpPr txBox="1"/>
          <p:nvPr/>
        </p:nvSpPr>
        <p:spPr>
          <a:xfrm rot="16200000">
            <a:off x="1806405" y="1576765"/>
            <a:ext cx="927100" cy="230832"/>
          </a:xfrm>
          <a:prstGeom prst="rect">
            <a:avLst/>
          </a:prstGeom>
          <a:noFill/>
        </p:spPr>
        <p:txBody>
          <a:bodyPr wrap="square" rtlCol="0">
            <a:spAutoFit/>
          </a:bodyPr>
          <a:lstStyle/>
          <a:p>
            <a:r>
              <a:rPr lang="en-US" sz="900" dirty="0" smtClean="0"/>
              <a:t>next release</a:t>
            </a:r>
            <a:endParaRPr lang="en-US" sz="900" dirty="0"/>
          </a:p>
        </p:txBody>
      </p:sp>
      <p:sp>
        <p:nvSpPr>
          <p:cNvPr id="52" name="TextBox 51"/>
          <p:cNvSpPr txBox="1"/>
          <p:nvPr/>
        </p:nvSpPr>
        <p:spPr>
          <a:xfrm>
            <a:off x="63884" y="401306"/>
            <a:ext cx="1939894" cy="2104783"/>
          </a:xfrm>
          <a:prstGeom prst="rect">
            <a:avLst/>
          </a:prstGeom>
          <a:noFill/>
          <a:ln>
            <a:solidFill>
              <a:schemeClr val="accent1">
                <a:lumMod val="40000"/>
                <a:lumOff val="60000"/>
              </a:schemeClr>
            </a:solidFill>
          </a:ln>
        </p:spPr>
        <p:txBody>
          <a:bodyPr wrap="square" rtlCol="0">
            <a:noAutofit/>
          </a:bodyPr>
          <a:lstStyle/>
          <a:p>
            <a:pPr algn="ctr">
              <a:tabLst>
                <a:tab pos="341313" algn="l"/>
                <a:tab pos="573088" algn="l"/>
              </a:tabLst>
            </a:pPr>
            <a:r>
              <a:rPr lang="en-US" sz="1100" b="1" dirty="0" smtClean="0"/>
              <a:t>Minimal Guiding Indicators</a:t>
            </a:r>
          </a:p>
        </p:txBody>
      </p:sp>
      <p:cxnSp>
        <p:nvCxnSpPr>
          <p:cNvPr id="3" name="Straight Connector 2"/>
          <p:cNvCxnSpPr/>
          <p:nvPr/>
        </p:nvCxnSpPr>
        <p:spPr>
          <a:xfrm>
            <a:off x="3695524" y="688493"/>
            <a:ext cx="0" cy="5689545"/>
          </a:xfrm>
          <a:prstGeom prst="line">
            <a:avLst/>
          </a:prstGeom>
          <a:ln>
            <a:prstDash val="dot"/>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582596" y="5732825"/>
            <a:ext cx="2361990" cy="430887"/>
          </a:xfrm>
          <a:prstGeom prst="rect">
            <a:avLst/>
          </a:prstGeom>
          <a:noFill/>
        </p:spPr>
        <p:txBody>
          <a:bodyPr wrap="square" rtlCol="0">
            <a:spAutoFit/>
          </a:bodyPr>
          <a:lstStyle/>
          <a:p>
            <a:r>
              <a:rPr lang="en-US" sz="1100" dirty="0" smtClean="0"/>
              <a:t>* points at which MGIs are evaluated to shape product/process.</a:t>
            </a:r>
            <a:endParaRPr lang="en-US" sz="1100" dirty="0"/>
          </a:p>
        </p:txBody>
      </p:sp>
      <p:sp>
        <p:nvSpPr>
          <p:cNvPr id="6" name="TextBox 5"/>
          <p:cNvSpPr txBox="1"/>
          <p:nvPr/>
        </p:nvSpPr>
        <p:spPr>
          <a:xfrm>
            <a:off x="4288895" y="3865262"/>
            <a:ext cx="162629" cy="369332"/>
          </a:xfrm>
          <a:prstGeom prst="rect">
            <a:avLst/>
          </a:prstGeom>
          <a:noFill/>
        </p:spPr>
        <p:txBody>
          <a:bodyPr wrap="square" rtlCol="0">
            <a:spAutoFit/>
          </a:bodyPr>
          <a:lstStyle/>
          <a:p>
            <a:r>
              <a:rPr lang="en-US" dirty="0" smtClean="0"/>
              <a:t>*</a:t>
            </a:r>
            <a:endParaRPr lang="en-US" dirty="0"/>
          </a:p>
        </p:txBody>
      </p:sp>
      <p:sp>
        <p:nvSpPr>
          <p:cNvPr id="71" name="TextBox 70"/>
          <p:cNvSpPr txBox="1"/>
          <p:nvPr/>
        </p:nvSpPr>
        <p:spPr>
          <a:xfrm>
            <a:off x="2949904" y="5044790"/>
            <a:ext cx="162629" cy="369332"/>
          </a:xfrm>
          <a:prstGeom prst="rect">
            <a:avLst/>
          </a:prstGeom>
          <a:noFill/>
        </p:spPr>
        <p:txBody>
          <a:bodyPr wrap="square" rtlCol="0">
            <a:spAutoFit/>
          </a:bodyPr>
          <a:lstStyle/>
          <a:p>
            <a:r>
              <a:rPr lang="en-US" dirty="0" smtClean="0"/>
              <a:t>*</a:t>
            </a:r>
            <a:endParaRPr lang="en-US" dirty="0"/>
          </a:p>
        </p:txBody>
      </p:sp>
      <p:sp>
        <p:nvSpPr>
          <p:cNvPr id="72" name="TextBox 71"/>
          <p:cNvSpPr txBox="1"/>
          <p:nvPr/>
        </p:nvSpPr>
        <p:spPr>
          <a:xfrm>
            <a:off x="2967764" y="5979594"/>
            <a:ext cx="162629" cy="369332"/>
          </a:xfrm>
          <a:prstGeom prst="rect">
            <a:avLst/>
          </a:prstGeom>
          <a:noFill/>
        </p:spPr>
        <p:txBody>
          <a:bodyPr wrap="square" rtlCol="0">
            <a:spAutoFit/>
          </a:bodyPr>
          <a:lstStyle/>
          <a:p>
            <a:r>
              <a:rPr lang="en-US" dirty="0" smtClean="0"/>
              <a:t>*</a:t>
            </a:r>
            <a:endParaRPr lang="en-US" dirty="0"/>
          </a:p>
        </p:txBody>
      </p:sp>
      <p:cxnSp>
        <p:nvCxnSpPr>
          <p:cNvPr id="69" name="Straight Connector 68"/>
          <p:cNvCxnSpPr/>
          <p:nvPr/>
        </p:nvCxnSpPr>
        <p:spPr>
          <a:xfrm>
            <a:off x="5139091" y="688493"/>
            <a:ext cx="0" cy="5689545"/>
          </a:xfrm>
          <a:prstGeom prst="line">
            <a:avLst/>
          </a:prstGeom>
          <a:ln>
            <a:prstDash val="dot"/>
          </a:ln>
        </p:spPr>
        <p:style>
          <a:lnRef idx="2">
            <a:schemeClr val="accent1"/>
          </a:lnRef>
          <a:fillRef idx="0">
            <a:schemeClr val="accent1"/>
          </a:fillRef>
          <a:effectRef idx="1">
            <a:schemeClr val="accent1"/>
          </a:effectRef>
          <a:fontRef idx="minor">
            <a:schemeClr val="tx1"/>
          </a:fontRef>
        </p:style>
      </p:cxnSp>
      <p:sp>
        <p:nvSpPr>
          <p:cNvPr id="74" name="Rounded Rectangle 73"/>
          <p:cNvSpPr/>
          <p:nvPr/>
        </p:nvSpPr>
        <p:spPr>
          <a:xfrm>
            <a:off x="5160259" y="5659903"/>
            <a:ext cx="1057831" cy="22171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Press release</a:t>
            </a:r>
            <a:endParaRPr lang="en-US" sz="1100" dirty="0">
              <a:solidFill>
                <a:schemeClr val="tx1"/>
              </a:solidFill>
            </a:endParaRPr>
          </a:p>
        </p:txBody>
      </p:sp>
      <p:cxnSp>
        <p:nvCxnSpPr>
          <p:cNvPr id="75" name="Elbow Connector 74"/>
          <p:cNvCxnSpPr>
            <a:stCxn id="101" idx="3"/>
            <a:endCxn id="74" idx="0"/>
          </p:cNvCxnSpPr>
          <p:nvPr/>
        </p:nvCxnSpPr>
        <p:spPr>
          <a:xfrm>
            <a:off x="3568022" y="5546130"/>
            <a:ext cx="2121153" cy="113773"/>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74" idx="2"/>
            <a:endCxn id="166" idx="0"/>
          </p:cNvCxnSpPr>
          <p:nvPr/>
        </p:nvCxnSpPr>
        <p:spPr>
          <a:xfrm rot="5400000">
            <a:off x="4309299" y="4656238"/>
            <a:ext cx="154498" cy="2605254"/>
          </a:xfrm>
          <a:prstGeom prst="bentConnector3">
            <a:avLst>
              <a:gd name="adj1" fmla="val 22599"/>
            </a:avLst>
          </a:prstGeom>
          <a:ln>
            <a:headEnd type="none"/>
            <a:tailEnd type="triangle"/>
          </a:ln>
        </p:spPr>
        <p:style>
          <a:lnRef idx="2">
            <a:schemeClr val="accent1"/>
          </a:lnRef>
          <a:fillRef idx="0">
            <a:schemeClr val="accent1"/>
          </a:fillRef>
          <a:effectRef idx="1">
            <a:schemeClr val="accent1"/>
          </a:effectRef>
          <a:fontRef idx="minor">
            <a:schemeClr val="tx1"/>
          </a:fontRef>
        </p:style>
      </p:cxnSp>
      <p:graphicFrame>
        <p:nvGraphicFramePr>
          <p:cNvPr id="68" name="Table 67"/>
          <p:cNvGraphicFramePr>
            <a:graphicFrameLocks noGrp="1"/>
          </p:cNvGraphicFramePr>
          <p:nvPr>
            <p:extLst>
              <p:ext uri="{D42A27DB-BD31-4B8C-83A1-F6EECF244321}">
                <p14:modId xmlns:p14="http://schemas.microsoft.com/office/powerpoint/2010/main" val="3113135778"/>
              </p:ext>
            </p:extLst>
          </p:nvPr>
        </p:nvGraphicFramePr>
        <p:xfrm>
          <a:off x="48848" y="651330"/>
          <a:ext cx="1967838" cy="1706880"/>
        </p:xfrm>
        <a:graphic>
          <a:graphicData uri="http://schemas.openxmlformats.org/drawingml/2006/table">
            <a:tbl>
              <a:tblPr>
                <a:tableStyleId>{2D5ABB26-0587-4C30-8999-92F81FD0307C}</a:tableStyleId>
              </a:tblPr>
              <a:tblGrid>
                <a:gridCol w="964777"/>
                <a:gridCol w="1003061"/>
              </a:tblGrid>
              <a:tr h="238558">
                <a:tc>
                  <a:txBody>
                    <a:bodyPr/>
                    <a:lstStyle/>
                    <a:p>
                      <a:r>
                        <a:rPr lang="en-US" sz="1100" b="1" dirty="0" smtClean="0"/>
                        <a:t>Goal</a:t>
                      </a:r>
                      <a:endParaRPr lang="en-US" sz="1100" b="1" dirty="0"/>
                    </a:p>
                  </a:txBody>
                  <a:tcPr>
                    <a:lnB w="12700" cap="flat" cmpd="sng" algn="ctr">
                      <a:solidFill>
                        <a:scrgbClr r="0" g="0" b="0"/>
                      </a:solidFill>
                      <a:prstDash val="solid"/>
                      <a:round/>
                      <a:headEnd type="none" w="med" len="med"/>
                      <a:tailEnd type="none" w="med" len="med"/>
                    </a:lnB>
                  </a:tcPr>
                </a:tc>
                <a:tc>
                  <a:txBody>
                    <a:bodyPr/>
                    <a:lstStyle/>
                    <a:p>
                      <a:r>
                        <a:rPr lang="en-US" sz="1100" b="1" dirty="0" smtClean="0"/>
                        <a:t>Indicator</a:t>
                      </a:r>
                      <a:endParaRPr lang="en-US" sz="1100" b="1" dirty="0"/>
                    </a:p>
                  </a:txBody>
                  <a:tcPr>
                    <a:lnB w="12700" cap="flat" cmpd="sng" algn="ctr">
                      <a:solidFill>
                        <a:scrgbClr r="0" g="0" b="0"/>
                      </a:solidFill>
                      <a:prstDash val="solid"/>
                      <a:round/>
                      <a:headEnd type="none" w="med" len="med"/>
                      <a:tailEnd type="none" w="med" len="med"/>
                    </a:lnB>
                  </a:tcPr>
                </a:tc>
              </a:tr>
              <a:tr h="0">
                <a:tc>
                  <a:txBody>
                    <a:bodyPr/>
                    <a:lstStyle/>
                    <a:p>
                      <a:r>
                        <a:rPr lang="en-US" sz="1100" dirty="0" smtClean="0"/>
                        <a:t>Cost:</a:t>
                      </a:r>
                      <a:endParaRPr lang="en-US" sz="11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r>
                        <a:rPr lang="en-US" sz="1100" dirty="0" smtClean="0"/>
                        <a:t>None</a:t>
                      </a:r>
                      <a:endParaRPr lang="en-US" sz="11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r h="0">
                <a:tc>
                  <a:txBody>
                    <a:bodyPr/>
                    <a:lstStyle/>
                    <a:p>
                      <a:r>
                        <a:rPr lang="en-US" sz="1100" dirty="0" smtClean="0"/>
                        <a:t>Schedule: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PV/EV &gt;.75</a:t>
                      </a:r>
                      <a:endParaRPr lang="en-US" sz="1100" dirty="0"/>
                    </a:p>
                  </a:txBody>
                  <a:tcPr>
                    <a:lnL w="12700" cap="flat" cmpd="sng" algn="ctr">
                      <a:solidFill>
                        <a:scrgbClr r="0" g="0" b="0"/>
                      </a:solidFill>
                      <a:prstDash val="solid"/>
                      <a:round/>
                      <a:headEnd type="none" w="med" len="med"/>
                      <a:tailEnd type="none" w="med" len="med"/>
                    </a:lnL>
                  </a:tcPr>
                </a:tc>
              </a:tr>
              <a:tr h="0">
                <a:tc>
                  <a:txBody>
                    <a:bodyPr/>
                    <a:lstStyle/>
                    <a:p>
                      <a:pPr>
                        <a:tabLst>
                          <a:tab pos="171450" algn="l"/>
                          <a:tab pos="403225" algn="l"/>
                        </a:tabLst>
                      </a:pPr>
                      <a:r>
                        <a:rPr lang="en-US" sz="1100" dirty="0" smtClean="0"/>
                        <a:t>Performance:</a:t>
                      </a:r>
                      <a:br>
                        <a:rPr lang="en-US" sz="1100" dirty="0" smtClean="0"/>
                      </a:br>
                      <a:r>
                        <a:rPr lang="en-US" sz="1100" dirty="0" smtClean="0"/>
                        <a:t>	Product:</a:t>
                      </a:r>
                      <a:br>
                        <a:rPr lang="en-US" sz="1100" dirty="0" smtClean="0"/>
                      </a:br>
                      <a:r>
                        <a:rPr lang="en-US" sz="1100" dirty="0" smtClean="0"/>
                        <a:t>		NFR:		FR:</a:t>
                      </a:r>
                      <a:br>
                        <a:rPr lang="en-US" sz="1100" dirty="0" smtClean="0"/>
                      </a:br>
                      <a:r>
                        <a:rPr lang="en-US" sz="1100" dirty="0" smtClean="0"/>
                        <a:t>	Process:</a:t>
                      </a:r>
                      <a:endParaRPr lang="en-US" sz="1100" dirty="0"/>
                    </a:p>
                  </a:txBody>
                  <a:tcPr>
                    <a:lnR w="12700"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
                      </a:r>
                      <a:br>
                        <a:rPr lang="en-US" sz="1100" dirty="0" smtClean="0"/>
                      </a:br>
                      <a:r>
                        <a:rPr lang="en-US" sz="1100" dirty="0" smtClean="0"/>
                        <a:t/>
                      </a:r>
                      <a:br>
                        <a:rPr lang="en-US" sz="1100" dirty="0" smtClean="0"/>
                      </a:br>
                      <a:r>
                        <a:rPr lang="en-US" sz="1100" dirty="0" smtClean="0"/>
                        <a:t>latency </a:t>
                      </a:r>
                      <a:r>
                        <a:rPr lang="en-US" sz="1100" baseline="0" dirty="0" smtClean="0"/>
                        <a:t>&lt; 3ms </a:t>
                      </a:r>
                      <a:r>
                        <a:rPr lang="en-US" sz="1100" dirty="0" smtClean="0"/>
                        <a:t>100%</a:t>
                      </a:r>
                      <a:r>
                        <a:rPr lang="en-US" sz="1100" baseline="0" dirty="0" smtClean="0"/>
                        <a:t> BVA</a:t>
                      </a:r>
                      <a:br>
                        <a:rPr lang="en-US" sz="1100" baseline="0" dirty="0" smtClean="0"/>
                      </a:br>
                      <a:r>
                        <a:rPr lang="en-US" sz="1100" baseline="0" dirty="0" smtClean="0"/>
                        <a:t>pain &lt; value</a:t>
                      </a:r>
                      <a:endParaRPr lang="en-US" sz="1100" dirty="0" smtClean="0"/>
                    </a:p>
                  </a:txBody>
                  <a:tcPr>
                    <a:lnL w="12700" cap="flat" cmpd="sng" algn="ctr">
                      <a:solidFill>
                        <a:scrgbClr r="0" g="0" b="0"/>
                      </a:solidFill>
                      <a:prstDash val="solid"/>
                      <a:round/>
                      <a:headEnd type="none" w="med" len="med"/>
                      <a:tailEnd type="none" w="med" len="med"/>
                    </a:lnL>
                  </a:tcPr>
                </a:tc>
              </a:tr>
            </a:tbl>
          </a:graphicData>
        </a:graphic>
      </p:graphicFrame>
      <p:sp>
        <p:nvSpPr>
          <p:cNvPr id="70" name="Title 69"/>
          <p:cNvSpPr>
            <a:spLocks noGrp="1"/>
          </p:cNvSpPr>
          <p:nvPr>
            <p:ph type="title"/>
          </p:nvPr>
        </p:nvSpPr>
        <p:spPr/>
        <p:txBody>
          <a:bodyPr>
            <a:normAutofit fontScale="90000"/>
          </a:bodyPr>
          <a:lstStyle/>
          <a:p>
            <a:r>
              <a:rPr lang="en-US" dirty="0" smtClean="0"/>
              <a:t>Actual example – the goal</a:t>
            </a:r>
            <a:endParaRPr lang="en-US" dirty="0"/>
          </a:p>
        </p:txBody>
      </p:sp>
    </p:spTree>
    <p:extLst>
      <p:ext uri="{BB962C8B-B14F-4D97-AF65-F5344CB8AC3E}">
        <p14:creationId xmlns:p14="http://schemas.microsoft.com/office/powerpoint/2010/main" val="4997330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Credits</a:t>
            </a:r>
            <a:endParaRPr lang="en-US" dirty="0"/>
          </a:p>
        </p:txBody>
      </p:sp>
      <p:sp>
        <p:nvSpPr>
          <p:cNvPr id="7" name="Content Placeholder 6"/>
          <p:cNvSpPr>
            <a:spLocks noGrp="1"/>
          </p:cNvSpPr>
          <p:nvPr>
            <p:ph idx="1"/>
          </p:nvPr>
        </p:nvSpPr>
        <p:spPr/>
        <p:txBody>
          <a:bodyPr>
            <a:normAutofit fontScale="85000" lnSpcReduction="20000"/>
          </a:bodyPr>
          <a:lstStyle/>
          <a:p>
            <a:r>
              <a:rPr lang="en-US" dirty="0" smtClean="0"/>
              <a:t>PCSE Team</a:t>
            </a:r>
          </a:p>
          <a:p>
            <a:pPr lvl="1"/>
            <a:r>
              <a:rPr lang="en-US" dirty="0" err="1" smtClean="0"/>
              <a:t>Asmae</a:t>
            </a:r>
            <a:r>
              <a:rPr lang="en-US" dirty="0" smtClean="0"/>
              <a:t> </a:t>
            </a:r>
            <a:r>
              <a:rPr lang="en-US" dirty="0" err="1" smtClean="0"/>
              <a:t>Mesbahi</a:t>
            </a:r>
            <a:r>
              <a:rPr lang="en-US" dirty="0" smtClean="0"/>
              <a:t> El </a:t>
            </a:r>
            <a:r>
              <a:rPr lang="en-US" dirty="0" err="1" smtClean="0"/>
              <a:t>Aouame</a:t>
            </a:r>
            <a:endParaRPr lang="en-US" dirty="0" smtClean="0"/>
          </a:p>
          <a:p>
            <a:pPr lvl="1"/>
            <a:r>
              <a:rPr lang="en-US" dirty="0" smtClean="0"/>
              <a:t>Brad Dennis</a:t>
            </a:r>
          </a:p>
          <a:p>
            <a:pPr lvl="1"/>
            <a:r>
              <a:rPr lang="en-US" dirty="0" err="1" smtClean="0"/>
              <a:t>Haneen</a:t>
            </a:r>
            <a:r>
              <a:rPr lang="en-US" dirty="0" smtClean="0"/>
              <a:t> </a:t>
            </a:r>
            <a:r>
              <a:rPr lang="en-US" dirty="0" err="1" smtClean="0"/>
              <a:t>Alabdulrazzaq</a:t>
            </a:r>
            <a:r>
              <a:rPr lang="en-US" dirty="0" smtClean="0"/>
              <a:t> </a:t>
            </a:r>
          </a:p>
          <a:p>
            <a:pPr lvl="1"/>
            <a:r>
              <a:rPr lang="en-US" dirty="0" smtClean="0"/>
              <a:t>Jake O'Dowd</a:t>
            </a:r>
          </a:p>
          <a:p>
            <a:pPr lvl="1"/>
            <a:r>
              <a:rPr lang="en-US" dirty="0" smtClean="0"/>
              <a:t>Matt Hardwick</a:t>
            </a:r>
          </a:p>
          <a:p>
            <a:pPr lvl="1"/>
            <a:r>
              <a:rPr lang="en-US" dirty="0" smtClean="0"/>
              <a:t>Matt Swann</a:t>
            </a:r>
          </a:p>
          <a:p>
            <a:pPr lvl="1"/>
            <a:r>
              <a:rPr lang="en-US" dirty="0" smtClean="0"/>
              <a:t>Russell </a:t>
            </a:r>
            <a:r>
              <a:rPr lang="en-US" dirty="0" err="1" smtClean="0"/>
              <a:t>Thackston</a:t>
            </a:r>
            <a:endParaRPr lang="en-US" dirty="0" smtClean="0"/>
          </a:p>
          <a:p>
            <a:pPr lvl="1"/>
            <a:r>
              <a:rPr lang="en-US" dirty="0" smtClean="0"/>
              <a:t>Susan Hammond</a:t>
            </a:r>
          </a:p>
          <a:p>
            <a:pPr lvl="1"/>
            <a:r>
              <a:rPr lang="en-US" dirty="0" err="1" smtClean="0"/>
              <a:t>Taha</a:t>
            </a:r>
            <a:r>
              <a:rPr lang="en-US" dirty="0" smtClean="0"/>
              <a:t> Al </a:t>
            </a:r>
            <a:r>
              <a:rPr lang="en-US" dirty="0" err="1" smtClean="0"/>
              <a:t>Tekreeti</a:t>
            </a:r>
            <a:endParaRPr lang="en-US" dirty="0" smtClean="0"/>
          </a:p>
          <a:p>
            <a:pPr lvl="1"/>
            <a:r>
              <a:rPr lang="en-US" dirty="0" err="1" smtClean="0"/>
              <a:t>Yasmeen</a:t>
            </a:r>
            <a:r>
              <a:rPr lang="en-US" dirty="0" smtClean="0"/>
              <a:t> </a:t>
            </a:r>
            <a:r>
              <a:rPr lang="en-US" dirty="0" err="1" smtClean="0"/>
              <a:t>Rawajfih</a:t>
            </a:r>
            <a:endParaRPr lang="en-US" dirty="0"/>
          </a:p>
          <a:p>
            <a:pPr lvl="1"/>
            <a:r>
              <a:rPr lang="en-US" dirty="0" err="1" smtClean="0"/>
              <a:t>Neda</a:t>
            </a:r>
            <a:r>
              <a:rPr lang="en-US" dirty="0" smtClean="0"/>
              <a:t> </a:t>
            </a:r>
            <a:r>
              <a:rPr lang="en-US" dirty="0" err="1" smtClean="0"/>
              <a:t>Topuz</a:t>
            </a:r>
            <a:endParaRPr lang="en-US" dirty="0" smtClean="0"/>
          </a:p>
          <a:p>
            <a:pPr lvl="1"/>
            <a:r>
              <a:rPr lang="en-US" dirty="0" smtClean="0"/>
              <a:t>Eric Shaw</a:t>
            </a:r>
          </a:p>
          <a:p>
            <a:pPr lvl="1"/>
            <a:r>
              <a:rPr lang="en-US" dirty="0" smtClean="0"/>
              <a:t>Andrew Marshall</a:t>
            </a:r>
          </a:p>
          <a:p>
            <a:pPr lvl="1"/>
            <a:r>
              <a:rPr lang="en-US" dirty="0" smtClean="0"/>
              <a:t>Raj </a:t>
            </a:r>
            <a:r>
              <a:rPr lang="en-US" dirty="0" err="1" smtClean="0"/>
              <a:t>Swamidurai</a:t>
            </a:r>
            <a:endParaRPr lang="en-US" dirty="0" smtClean="0"/>
          </a:p>
          <a:p>
            <a:pPr lvl="1"/>
            <a:r>
              <a:rPr lang="en-US" dirty="0" err="1" smtClean="0"/>
              <a:t>Neda</a:t>
            </a:r>
            <a:r>
              <a:rPr lang="en-US" dirty="0" smtClean="0"/>
              <a:t> </a:t>
            </a:r>
            <a:r>
              <a:rPr lang="en-US" dirty="0" err="1" smtClean="0"/>
              <a:t>Topuz</a:t>
            </a:r>
            <a:endParaRPr lang="en-US" dirty="0" smtClean="0"/>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2219591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BACKUP		</a:t>
            </a:r>
            <a:endParaRPr lang="en-US" dirty="0"/>
          </a:p>
        </p:txBody>
      </p:sp>
    </p:spTree>
    <p:extLst>
      <p:ext uri="{BB962C8B-B14F-4D97-AF65-F5344CB8AC3E}">
        <p14:creationId xmlns:p14="http://schemas.microsoft.com/office/powerpoint/2010/main" val="158804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 name="Rectangle 61"/>
          <p:cNvSpPr/>
          <p:nvPr/>
        </p:nvSpPr>
        <p:spPr>
          <a:xfrm>
            <a:off x="2139566" y="125289"/>
            <a:ext cx="4143742" cy="6597244"/>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smtClean="0">
                <a:solidFill>
                  <a:schemeClr val="tx1"/>
                </a:solidFill>
              </a:rPr>
              <a:t>Minimal Viable Process</a:t>
            </a:r>
          </a:p>
          <a:p>
            <a:pPr>
              <a:tabLst>
                <a:tab pos="863600" algn="ctr"/>
                <a:tab pos="2173288" algn="ctr"/>
                <a:tab pos="3371850" algn="ctr"/>
              </a:tabLst>
            </a:pPr>
            <a:r>
              <a:rPr lang="en-US" sz="1100" b="1" dirty="0">
                <a:solidFill>
                  <a:schemeClr val="tx1"/>
                </a:solidFill>
              </a:rPr>
              <a:t>	</a:t>
            </a:r>
            <a:r>
              <a:rPr lang="en-US" sz="1100" dirty="0" smtClean="0">
                <a:solidFill>
                  <a:schemeClr val="tx1"/>
                </a:solidFill>
              </a:rPr>
              <a:t>Operational</a:t>
            </a:r>
            <a:r>
              <a:rPr lang="en-US" sz="1100" b="1" dirty="0">
                <a:solidFill>
                  <a:schemeClr val="tx1"/>
                </a:solidFill>
              </a:rPr>
              <a:t>	</a:t>
            </a:r>
            <a:r>
              <a:rPr lang="en-US" sz="1100" dirty="0" smtClean="0">
                <a:solidFill>
                  <a:schemeClr val="tx1"/>
                </a:solidFill>
              </a:rPr>
              <a:t>Engineering	Other</a:t>
            </a:r>
            <a:endParaRPr lang="en-US" sz="1100" dirty="0">
              <a:solidFill>
                <a:schemeClr val="tx1"/>
              </a:solidFill>
            </a:endParaRPr>
          </a:p>
        </p:txBody>
      </p:sp>
      <p:sp>
        <p:nvSpPr>
          <p:cNvPr id="65" name="Rectangle 64"/>
          <p:cNvSpPr/>
          <p:nvPr/>
        </p:nvSpPr>
        <p:spPr>
          <a:xfrm>
            <a:off x="6383218" y="125289"/>
            <a:ext cx="2709881" cy="6597244"/>
          </a:xfrm>
          <a:prstGeom prst="rect">
            <a:avLst/>
          </a:prstGeom>
          <a:solidFill>
            <a:srgbClr val="FFFF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smtClean="0">
                <a:solidFill>
                  <a:srgbClr val="000000"/>
                </a:solidFill>
              </a:rPr>
              <a:t>Minimal Effective Practice</a:t>
            </a:r>
            <a:endParaRPr lang="en-US" sz="1100" b="1" dirty="0">
              <a:solidFill>
                <a:srgbClr val="000000"/>
              </a:solidFill>
            </a:endParaRPr>
          </a:p>
        </p:txBody>
      </p:sp>
      <p:graphicFrame>
        <p:nvGraphicFramePr>
          <p:cNvPr id="64" name="Table 63"/>
          <p:cNvGraphicFramePr>
            <a:graphicFrameLocks noGrp="1"/>
          </p:cNvGraphicFramePr>
          <p:nvPr>
            <p:extLst>
              <p:ext uri="{D42A27DB-BD31-4B8C-83A1-F6EECF244321}">
                <p14:modId xmlns:p14="http://schemas.microsoft.com/office/powerpoint/2010/main" val="1425861943"/>
              </p:ext>
            </p:extLst>
          </p:nvPr>
        </p:nvGraphicFramePr>
        <p:xfrm>
          <a:off x="6397330" y="392184"/>
          <a:ext cx="2561368" cy="5923280"/>
        </p:xfrm>
        <a:graphic>
          <a:graphicData uri="http://schemas.openxmlformats.org/drawingml/2006/table">
            <a:tbl>
              <a:tblPr firstRow="1" bandRow="1">
                <a:tableStyleId>{2D5ABB26-0587-4C30-8999-92F81FD0307C}</a:tableStyleId>
              </a:tblPr>
              <a:tblGrid>
                <a:gridCol w="1077212"/>
                <a:gridCol w="1484156"/>
              </a:tblGrid>
              <a:tr h="370840">
                <a:tc>
                  <a:txBody>
                    <a:bodyPr/>
                    <a:lstStyle/>
                    <a:p>
                      <a:pPr algn="ctr"/>
                      <a:r>
                        <a:rPr lang="en-US" sz="1100" dirty="0" smtClean="0"/>
                        <a:t>MSA</a:t>
                      </a:r>
                      <a:endParaRPr lang="en-US" sz="1100" dirty="0"/>
                    </a:p>
                  </a:txBody>
                  <a:tcPr anchor="b">
                    <a:lnB w="12700" cap="flat" cmpd="sng" algn="ctr">
                      <a:solidFill>
                        <a:scrgbClr r="0" g="0" b="0"/>
                      </a:solidFill>
                      <a:prstDash val="solid"/>
                      <a:round/>
                      <a:headEnd type="none" w="med" len="med"/>
                      <a:tailEnd type="none" w="med" len="med"/>
                    </a:lnB>
                  </a:tcPr>
                </a:tc>
                <a:tc>
                  <a:txBody>
                    <a:bodyPr/>
                    <a:lstStyle/>
                    <a:p>
                      <a:pPr algn="ctr"/>
                      <a:r>
                        <a:rPr lang="en-US" sz="1100" dirty="0" smtClean="0"/>
                        <a:t>MEP</a:t>
                      </a:r>
                      <a:endParaRPr lang="en-US" sz="1100" dirty="0"/>
                    </a:p>
                  </a:txBody>
                  <a:tcPr anchor="b">
                    <a:lnB w="12700" cap="flat" cmpd="sng" algn="ctr">
                      <a:solidFill>
                        <a:scrgbClr r="0" g="0" b="0"/>
                      </a:solidFill>
                      <a:prstDash val="solid"/>
                      <a:round/>
                      <a:headEnd type="none" w="med" len="med"/>
                      <a:tailEnd type="none" w="med" len="med"/>
                    </a:lnB>
                  </a:tcPr>
                </a:tc>
              </a:tr>
              <a:tr h="0">
                <a:tc>
                  <a:txBody>
                    <a:bodyPr/>
                    <a:lstStyle/>
                    <a:p>
                      <a:endParaRPr lang="en-US" sz="11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endParaRPr lang="en-US" sz="11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37084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23953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pPr marL="0" indent="0">
                        <a:buFont typeface="Arial"/>
                        <a:buNone/>
                      </a:pPr>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r h="0">
                <a:tc>
                  <a:txBody>
                    <a:bodyPr/>
                    <a:lstStyle/>
                    <a:p>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smtClean="0"/>
                    </a:p>
                  </a:txBody>
                  <a:tcPr>
                    <a:lnL w="12700" cap="flat" cmpd="sng" algn="ctr">
                      <a:solidFill>
                        <a:scrgbClr r="0" g="0" b="0"/>
                      </a:solidFill>
                      <a:prstDash val="solid"/>
                      <a:round/>
                      <a:headEnd type="none" w="med" len="med"/>
                      <a:tailEnd type="none" w="med" len="med"/>
                    </a:lnL>
                  </a:tcPr>
                </a:tc>
              </a:tr>
            </a:tbl>
          </a:graphicData>
        </a:graphic>
      </p:graphicFrame>
      <p:sp>
        <p:nvSpPr>
          <p:cNvPr id="4" name="TextBox 3"/>
          <p:cNvSpPr txBox="1"/>
          <p:nvPr/>
        </p:nvSpPr>
        <p:spPr>
          <a:xfrm>
            <a:off x="63884" y="3043370"/>
            <a:ext cx="1939894" cy="3679163"/>
          </a:xfrm>
          <a:prstGeom prst="rect">
            <a:avLst/>
          </a:prstGeom>
          <a:noFill/>
          <a:ln>
            <a:solidFill>
              <a:srgbClr val="0000FF"/>
            </a:solidFill>
          </a:ln>
        </p:spPr>
        <p:txBody>
          <a:bodyPr wrap="square" rtlCol="0">
            <a:noAutofit/>
          </a:bodyPr>
          <a:lstStyle/>
          <a:p>
            <a:pPr algn="ctr"/>
            <a:r>
              <a:rPr lang="en-US" sz="1100" b="1" dirty="0" smtClean="0"/>
              <a:t>Minimal Sufficient Activities</a:t>
            </a:r>
          </a:p>
          <a:p>
            <a:endParaRPr lang="en-US" sz="1100" dirty="0"/>
          </a:p>
          <a:p>
            <a:pPr>
              <a:lnSpc>
                <a:spcPct val="80000"/>
              </a:lnSpc>
              <a:tabLst>
                <a:tab pos="341313" algn="l"/>
                <a:tab pos="573088" algn="l"/>
                <a:tab pos="796925" algn="l"/>
              </a:tabLst>
            </a:pPr>
            <a:r>
              <a:rPr lang="en-US" sz="1100" dirty="0" smtClean="0"/>
              <a:t>Engineering Activities</a:t>
            </a:r>
          </a:p>
          <a:p>
            <a:pPr>
              <a:lnSpc>
                <a:spcPct val="80000"/>
              </a:lnSpc>
              <a:tabLst>
                <a:tab pos="341313" algn="l"/>
                <a:tab pos="573088" algn="l"/>
                <a:tab pos="796925" algn="l"/>
              </a:tabLst>
            </a:pPr>
            <a:r>
              <a:rPr lang="en-US" sz="1100" dirty="0"/>
              <a:t>	</a:t>
            </a:r>
            <a:r>
              <a:rPr lang="en-US" sz="1100" dirty="0" smtClean="0"/>
              <a:t>Envision</a:t>
            </a:r>
          </a:p>
          <a:p>
            <a:pPr>
              <a:lnSpc>
                <a:spcPct val="80000"/>
              </a:lnSpc>
              <a:tabLst>
                <a:tab pos="341313" algn="l"/>
                <a:tab pos="573088" algn="l"/>
                <a:tab pos="796925" algn="l"/>
              </a:tabLst>
            </a:pPr>
            <a:r>
              <a:rPr lang="en-US" sz="1100" dirty="0"/>
              <a:t>	</a:t>
            </a:r>
            <a:r>
              <a:rPr lang="en-US" sz="1100" dirty="0" smtClean="0"/>
              <a:t>	</a:t>
            </a:r>
          </a:p>
          <a:p>
            <a:pPr>
              <a:lnSpc>
                <a:spcPct val="80000"/>
              </a:lnSpc>
              <a:tabLst>
                <a:tab pos="341313" algn="l"/>
                <a:tab pos="573088" algn="l"/>
                <a:tab pos="796925" algn="l"/>
              </a:tabLst>
            </a:pPr>
            <a:r>
              <a:rPr lang="en-US" sz="1100" dirty="0"/>
              <a:t>	</a:t>
            </a:r>
            <a:r>
              <a:rPr lang="en-US" sz="1100" dirty="0" smtClean="0"/>
              <a:t>Synthesize</a:t>
            </a:r>
          </a:p>
          <a:p>
            <a:pPr>
              <a:lnSpc>
                <a:spcPct val="80000"/>
              </a:lnSpc>
              <a:tabLst>
                <a:tab pos="341313" algn="l"/>
                <a:tab pos="573088" algn="l"/>
                <a:tab pos="796925" algn="l"/>
              </a:tabLst>
            </a:pPr>
            <a:endParaRPr lang="en-US" sz="1100" dirty="0" smtClean="0"/>
          </a:p>
          <a:p>
            <a:pPr>
              <a:lnSpc>
                <a:spcPct val="80000"/>
              </a:lnSpc>
              <a:tabLst>
                <a:tab pos="341313" algn="l"/>
                <a:tab pos="573088" algn="l"/>
                <a:tab pos="796925" algn="l"/>
              </a:tabLst>
            </a:pPr>
            <a:r>
              <a:rPr lang="en-US" sz="1100" dirty="0"/>
              <a:t>	</a:t>
            </a:r>
            <a:r>
              <a:rPr lang="en-US" sz="1100" dirty="0" smtClean="0"/>
              <a:t>	</a:t>
            </a:r>
          </a:p>
          <a:p>
            <a:pPr>
              <a:lnSpc>
                <a:spcPct val="80000"/>
              </a:lnSpc>
              <a:tabLst>
                <a:tab pos="341313" algn="l"/>
                <a:tab pos="573088" algn="l"/>
                <a:tab pos="796925" algn="l"/>
              </a:tabLst>
            </a:pPr>
            <a:r>
              <a:rPr lang="en-US" sz="1100" dirty="0"/>
              <a:t>	</a:t>
            </a:r>
            <a:r>
              <a:rPr lang="en-US" sz="1100" dirty="0" smtClean="0"/>
              <a:t>Articulate</a:t>
            </a:r>
          </a:p>
          <a:p>
            <a:pPr>
              <a:lnSpc>
                <a:spcPct val="80000"/>
              </a:lnSpc>
              <a:tabLst>
                <a:tab pos="341313" algn="l"/>
                <a:tab pos="573088" algn="l"/>
                <a:tab pos="796925" algn="l"/>
              </a:tabLst>
            </a:pPr>
            <a:r>
              <a:rPr lang="en-US" sz="1100" dirty="0"/>
              <a:t>	</a:t>
            </a:r>
            <a:r>
              <a:rPr lang="en-US" sz="1100" dirty="0" smtClean="0"/>
              <a:t>	</a:t>
            </a:r>
          </a:p>
          <a:p>
            <a:pPr>
              <a:lnSpc>
                <a:spcPct val="80000"/>
              </a:lnSpc>
              <a:tabLst>
                <a:tab pos="341313" algn="l"/>
                <a:tab pos="573088" algn="l"/>
                <a:tab pos="796925" algn="l"/>
              </a:tabLst>
            </a:pPr>
            <a:r>
              <a:rPr lang="en-US" sz="1100" dirty="0" smtClean="0"/>
              <a:t>		</a:t>
            </a:r>
          </a:p>
          <a:p>
            <a:pPr>
              <a:lnSpc>
                <a:spcPct val="80000"/>
              </a:lnSpc>
              <a:tabLst>
                <a:tab pos="341313" algn="l"/>
                <a:tab pos="573088" algn="l"/>
                <a:tab pos="796925" algn="l"/>
              </a:tabLst>
            </a:pPr>
            <a:r>
              <a:rPr lang="en-US" sz="1100" dirty="0"/>
              <a:t>	</a:t>
            </a:r>
            <a:r>
              <a:rPr lang="en-US" sz="1100" dirty="0" smtClean="0"/>
              <a:t>Interpret</a:t>
            </a:r>
          </a:p>
          <a:p>
            <a:pPr>
              <a:lnSpc>
                <a:spcPct val="80000"/>
              </a:lnSpc>
              <a:tabLst>
                <a:tab pos="341313" algn="l"/>
                <a:tab pos="573088" algn="l"/>
                <a:tab pos="796925" algn="l"/>
              </a:tabLst>
            </a:pPr>
            <a:r>
              <a:rPr lang="en-US" sz="1100" dirty="0"/>
              <a:t>	</a:t>
            </a:r>
            <a:r>
              <a:rPr lang="en-US" sz="1100" dirty="0" smtClean="0"/>
              <a:t>	</a:t>
            </a:r>
          </a:p>
          <a:p>
            <a:pPr>
              <a:lnSpc>
                <a:spcPct val="80000"/>
              </a:lnSpc>
              <a:tabLst>
                <a:tab pos="341313" algn="l"/>
                <a:tab pos="573088" algn="l"/>
                <a:tab pos="796925" algn="l"/>
              </a:tabLst>
            </a:pPr>
            <a:r>
              <a:rPr lang="en-US" sz="1100" dirty="0"/>
              <a:t>	</a:t>
            </a:r>
            <a:r>
              <a:rPr lang="en-US" sz="1100" dirty="0" smtClean="0"/>
              <a:t>	</a:t>
            </a:r>
          </a:p>
          <a:p>
            <a:pPr>
              <a:lnSpc>
                <a:spcPct val="80000"/>
              </a:lnSpc>
              <a:tabLst>
                <a:tab pos="341313" algn="l"/>
                <a:tab pos="573088" algn="l"/>
                <a:tab pos="796925" algn="l"/>
              </a:tabLst>
            </a:pPr>
            <a:r>
              <a:rPr lang="en-US" sz="1100" dirty="0"/>
              <a:t>	</a:t>
            </a:r>
            <a:r>
              <a:rPr lang="en-US" sz="1100" dirty="0" smtClean="0"/>
              <a:t>	</a:t>
            </a:r>
          </a:p>
          <a:p>
            <a:pPr>
              <a:lnSpc>
                <a:spcPct val="80000"/>
              </a:lnSpc>
              <a:tabLst>
                <a:tab pos="341313" algn="l"/>
                <a:tab pos="573088" algn="l"/>
                <a:tab pos="796925" algn="l"/>
              </a:tabLst>
            </a:pPr>
            <a:endParaRPr lang="en-US" sz="1100" dirty="0" smtClean="0"/>
          </a:p>
          <a:p>
            <a:pPr>
              <a:lnSpc>
                <a:spcPct val="80000"/>
              </a:lnSpc>
              <a:tabLst>
                <a:tab pos="341313" algn="l"/>
                <a:tab pos="573088" algn="l"/>
                <a:tab pos="796925" algn="l"/>
              </a:tabLst>
            </a:pPr>
            <a:r>
              <a:rPr lang="en-US" sz="1100" dirty="0" smtClean="0"/>
              <a:t>Operational Activities</a:t>
            </a:r>
          </a:p>
          <a:p>
            <a:pPr>
              <a:lnSpc>
                <a:spcPct val="80000"/>
              </a:lnSpc>
              <a:tabLst>
                <a:tab pos="341313" algn="l"/>
                <a:tab pos="573088" algn="l"/>
                <a:tab pos="796925" algn="l"/>
              </a:tabLst>
            </a:pPr>
            <a:r>
              <a:rPr lang="en-US" sz="1100" dirty="0"/>
              <a:t>	</a:t>
            </a:r>
            <a:r>
              <a:rPr lang="en-US" sz="1100" dirty="0" smtClean="0"/>
              <a:t>Plan</a:t>
            </a:r>
          </a:p>
          <a:p>
            <a:pPr>
              <a:lnSpc>
                <a:spcPct val="80000"/>
              </a:lnSpc>
              <a:tabLst>
                <a:tab pos="341313" algn="l"/>
                <a:tab pos="573088" algn="l"/>
                <a:tab pos="796925" algn="l"/>
              </a:tabLst>
            </a:pPr>
            <a:r>
              <a:rPr lang="en-US" sz="1100" dirty="0"/>
              <a:t>	</a:t>
            </a:r>
            <a:r>
              <a:rPr lang="en-US" sz="1100" dirty="0" smtClean="0"/>
              <a:t>	</a:t>
            </a:r>
          </a:p>
          <a:p>
            <a:pPr>
              <a:lnSpc>
                <a:spcPct val="80000"/>
              </a:lnSpc>
              <a:tabLst>
                <a:tab pos="341313" algn="l"/>
                <a:tab pos="573088" algn="l"/>
                <a:tab pos="796925" algn="l"/>
              </a:tabLst>
            </a:pPr>
            <a:r>
              <a:rPr lang="en-US" sz="1100" dirty="0"/>
              <a:t>	</a:t>
            </a:r>
            <a:r>
              <a:rPr lang="en-US" sz="1100" dirty="0" smtClean="0"/>
              <a:t>	</a:t>
            </a:r>
          </a:p>
          <a:p>
            <a:pPr>
              <a:lnSpc>
                <a:spcPct val="80000"/>
              </a:lnSpc>
              <a:tabLst>
                <a:tab pos="341313" algn="l"/>
                <a:tab pos="573088" algn="l"/>
                <a:tab pos="796925" algn="l"/>
              </a:tabLst>
            </a:pPr>
            <a:r>
              <a:rPr lang="en-US" sz="1100" dirty="0" smtClean="0"/>
              <a:t>	Monitor and Control</a:t>
            </a:r>
          </a:p>
          <a:p>
            <a:pPr>
              <a:lnSpc>
                <a:spcPct val="80000"/>
              </a:lnSpc>
              <a:tabLst>
                <a:tab pos="341313" algn="l"/>
                <a:tab pos="573088" algn="l"/>
                <a:tab pos="796925" algn="l"/>
              </a:tabLst>
            </a:pPr>
            <a:endParaRPr lang="en-US" sz="1100" dirty="0"/>
          </a:p>
          <a:p>
            <a:pPr>
              <a:lnSpc>
                <a:spcPct val="80000"/>
              </a:lnSpc>
              <a:tabLst>
                <a:tab pos="341313" algn="l"/>
                <a:tab pos="573088" algn="l"/>
                <a:tab pos="796925" algn="l"/>
              </a:tabLst>
            </a:pPr>
            <a:r>
              <a:rPr lang="en-US" sz="1100" dirty="0" smtClean="0"/>
              <a:t>	</a:t>
            </a:r>
          </a:p>
          <a:p>
            <a:pPr>
              <a:lnSpc>
                <a:spcPct val="80000"/>
              </a:lnSpc>
              <a:tabLst>
                <a:tab pos="341313" algn="l"/>
                <a:tab pos="573088" algn="l"/>
                <a:tab pos="796925" algn="l"/>
              </a:tabLst>
            </a:pPr>
            <a:r>
              <a:rPr lang="en-US" sz="1100" dirty="0"/>
              <a:t>	</a:t>
            </a:r>
            <a:r>
              <a:rPr lang="en-US" sz="1100" dirty="0" smtClean="0"/>
              <a:t>Customer Relations</a:t>
            </a:r>
          </a:p>
          <a:p>
            <a:pPr>
              <a:lnSpc>
                <a:spcPct val="80000"/>
              </a:lnSpc>
              <a:tabLst>
                <a:tab pos="341313" algn="l"/>
                <a:tab pos="573088" algn="l"/>
                <a:tab pos="796925" algn="l"/>
              </a:tabLst>
            </a:pPr>
            <a:r>
              <a:rPr lang="en-US" sz="1100" dirty="0"/>
              <a:t>	</a:t>
            </a:r>
          </a:p>
          <a:p>
            <a:endParaRPr lang="en-US" sz="1100" dirty="0"/>
          </a:p>
          <a:p>
            <a:endParaRPr lang="en-US" sz="1100" dirty="0" smtClean="0"/>
          </a:p>
          <a:p>
            <a:endParaRPr lang="en-US" sz="1100" dirty="0"/>
          </a:p>
          <a:p>
            <a:endParaRPr lang="en-US" sz="1100" dirty="0" smtClean="0"/>
          </a:p>
        </p:txBody>
      </p:sp>
      <p:sp>
        <p:nvSpPr>
          <p:cNvPr id="52" name="TextBox 51"/>
          <p:cNvSpPr txBox="1"/>
          <p:nvPr/>
        </p:nvSpPr>
        <p:spPr>
          <a:xfrm>
            <a:off x="63884" y="130378"/>
            <a:ext cx="1939894" cy="2642064"/>
          </a:xfrm>
          <a:prstGeom prst="rect">
            <a:avLst/>
          </a:prstGeom>
          <a:noFill/>
          <a:ln>
            <a:solidFill>
              <a:srgbClr val="0000FF"/>
            </a:solidFill>
          </a:ln>
        </p:spPr>
        <p:txBody>
          <a:bodyPr wrap="square" rtlCol="0">
            <a:noAutofit/>
          </a:bodyPr>
          <a:lstStyle/>
          <a:p>
            <a:pPr algn="ctr">
              <a:tabLst>
                <a:tab pos="341313" algn="l"/>
                <a:tab pos="573088" algn="l"/>
              </a:tabLst>
            </a:pPr>
            <a:r>
              <a:rPr lang="en-US" sz="1100" b="1" dirty="0" smtClean="0"/>
              <a:t>Minimal Guiding Indicators</a:t>
            </a:r>
          </a:p>
        </p:txBody>
      </p:sp>
      <p:cxnSp>
        <p:nvCxnSpPr>
          <p:cNvPr id="3" name="Straight Connector 2"/>
          <p:cNvCxnSpPr/>
          <p:nvPr/>
        </p:nvCxnSpPr>
        <p:spPr>
          <a:xfrm>
            <a:off x="3695524" y="468364"/>
            <a:ext cx="0" cy="6090889"/>
          </a:xfrm>
          <a:prstGeom prst="line">
            <a:avLst/>
          </a:prstGeom>
          <a:ln>
            <a:prstDash val="dot"/>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5139091" y="468364"/>
            <a:ext cx="0" cy="6090889"/>
          </a:xfrm>
          <a:prstGeom prst="line">
            <a:avLst/>
          </a:prstGeom>
          <a:ln>
            <a:prstDash val="dot"/>
          </a:ln>
        </p:spPr>
        <p:style>
          <a:lnRef idx="2">
            <a:schemeClr val="accent1"/>
          </a:lnRef>
          <a:fillRef idx="0">
            <a:schemeClr val="accent1"/>
          </a:fillRef>
          <a:effectRef idx="1">
            <a:schemeClr val="accent1"/>
          </a:effectRef>
          <a:fontRef idx="minor">
            <a:schemeClr val="tx1"/>
          </a:fontRef>
        </p:style>
      </p:cxnSp>
      <p:graphicFrame>
        <p:nvGraphicFramePr>
          <p:cNvPr id="68" name="Table 67"/>
          <p:cNvGraphicFramePr>
            <a:graphicFrameLocks noGrp="1"/>
          </p:cNvGraphicFramePr>
          <p:nvPr>
            <p:extLst>
              <p:ext uri="{D42A27DB-BD31-4B8C-83A1-F6EECF244321}">
                <p14:modId xmlns:p14="http://schemas.microsoft.com/office/powerpoint/2010/main" val="1991158030"/>
              </p:ext>
            </p:extLst>
          </p:nvPr>
        </p:nvGraphicFramePr>
        <p:xfrm>
          <a:off x="48848" y="380402"/>
          <a:ext cx="1967838" cy="2176536"/>
        </p:xfrm>
        <a:graphic>
          <a:graphicData uri="http://schemas.openxmlformats.org/drawingml/2006/table">
            <a:tbl>
              <a:tblPr>
                <a:tableStyleId>{2D5ABB26-0587-4C30-8999-92F81FD0307C}</a:tableStyleId>
              </a:tblPr>
              <a:tblGrid>
                <a:gridCol w="964777"/>
                <a:gridCol w="1003061"/>
              </a:tblGrid>
              <a:tr h="330367">
                <a:tc>
                  <a:txBody>
                    <a:bodyPr/>
                    <a:lstStyle/>
                    <a:p>
                      <a:r>
                        <a:rPr lang="en-US" sz="1100" b="1" dirty="0" smtClean="0"/>
                        <a:t>Goal</a:t>
                      </a:r>
                      <a:endParaRPr lang="en-US" sz="1100" b="1" dirty="0"/>
                    </a:p>
                  </a:txBody>
                  <a:tcPr>
                    <a:lnB w="12700" cap="flat" cmpd="sng" algn="ctr">
                      <a:solidFill>
                        <a:scrgbClr r="0" g="0" b="0"/>
                      </a:solidFill>
                      <a:prstDash val="solid"/>
                      <a:round/>
                      <a:headEnd type="none" w="med" len="med"/>
                      <a:tailEnd type="none" w="med" len="med"/>
                    </a:lnB>
                  </a:tcPr>
                </a:tc>
                <a:tc>
                  <a:txBody>
                    <a:bodyPr/>
                    <a:lstStyle/>
                    <a:p>
                      <a:r>
                        <a:rPr lang="en-US" sz="1100" b="1" dirty="0" smtClean="0"/>
                        <a:t>Indicator</a:t>
                      </a:r>
                      <a:endParaRPr lang="en-US" sz="1100" b="1" dirty="0"/>
                    </a:p>
                  </a:txBody>
                  <a:tcPr>
                    <a:lnB w="12700" cap="flat" cmpd="sng" algn="ctr">
                      <a:solidFill>
                        <a:scrgbClr r="0" g="0" b="0"/>
                      </a:solidFill>
                      <a:prstDash val="solid"/>
                      <a:round/>
                      <a:headEnd type="none" w="med" len="med"/>
                      <a:tailEnd type="none" w="med" len="med"/>
                    </a:lnB>
                  </a:tcPr>
                </a:tc>
              </a:tr>
              <a:tr h="330367">
                <a:tc>
                  <a:txBody>
                    <a:bodyPr/>
                    <a:lstStyle/>
                    <a:p>
                      <a:r>
                        <a:rPr lang="en-US" sz="1100" dirty="0" smtClean="0"/>
                        <a:t>Cost:</a:t>
                      </a:r>
                      <a:endParaRPr lang="en-US" sz="11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endParaRPr lang="en-US" sz="11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r h="330367">
                <a:tc>
                  <a:txBody>
                    <a:bodyPr/>
                    <a:lstStyle/>
                    <a:p>
                      <a:r>
                        <a:rPr lang="en-US" sz="1100" dirty="0" smtClean="0"/>
                        <a:t>Schedule:</a:t>
                      </a:r>
                      <a:endParaRPr lang="en-US" sz="1100" dirty="0"/>
                    </a:p>
                  </a:txBody>
                  <a:tcPr>
                    <a:lnR w="12700" cap="flat" cmpd="sng" algn="ctr">
                      <a:solidFill>
                        <a:scrgbClr r="0" g="0" b="0"/>
                      </a:solidFill>
                      <a:prstDash val="solid"/>
                      <a:round/>
                      <a:headEnd type="none" w="med" len="med"/>
                      <a:tailEnd type="none" w="med" len="med"/>
                    </a:lnR>
                  </a:tcPr>
                </a:tc>
                <a:tc>
                  <a:txBody>
                    <a:bodyPr/>
                    <a:lstStyle/>
                    <a:p>
                      <a:endParaRPr lang="en-US" sz="1100" dirty="0"/>
                    </a:p>
                  </a:txBody>
                  <a:tcPr>
                    <a:lnL w="12700" cap="flat" cmpd="sng" algn="ctr">
                      <a:solidFill>
                        <a:scrgbClr r="0" g="0" b="0"/>
                      </a:solidFill>
                      <a:prstDash val="solid"/>
                      <a:round/>
                      <a:headEnd type="none" w="med" len="med"/>
                      <a:tailEnd type="none" w="med" len="med"/>
                    </a:lnL>
                  </a:tcPr>
                </a:tc>
              </a:tr>
              <a:tr h="1185435">
                <a:tc>
                  <a:txBody>
                    <a:bodyPr/>
                    <a:lstStyle/>
                    <a:p>
                      <a:pPr>
                        <a:tabLst>
                          <a:tab pos="171450" algn="l"/>
                          <a:tab pos="403225" algn="l"/>
                        </a:tabLst>
                      </a:pPr>
                      <a:r>
                        <a:rPr lang="en-US" sz="1100" dirty="0" smtClean="0"/>
                        <a:t>Performance:</a:t>
                      </a:r>
                      <a:br>
                        <a:rPr lang="en-US" sz="1100" dirty="0" smtClean="0"/>
                      </a:br>
                      <a:r>
                        <a:rPr lang="en-US" sz="1100" dirty="0" smtClean="0"/>
                        <a:t>	Product:</a:t>
                      </a:r>
                      <a:br>
                        <a:rPr lang="en-US" sz="1100" dirty="0" smtClean="0"/>
                      </a:br>
                      <a:r>
                        <a:rPr lang="en-US" sz="1100" dirty="0" smtClean="0"/>
                        <a:t>		NFR:		FR:</a:t>
                      </a:r>
                      <a:br>
                        <a:rPr lang="en-US" sz="1100" dirty="0" smtClean="0"/>
                      </a:br>
                      <a:r>
                        <a:rPr lang="en-US" sz="1100" dirty="0" smtClean="0"/>
                        <a:t>	Process:</a:t>
                      </a:r>
                      <a:endParaRPr lang="en-US" sz="1100" dirty="0"/>
                    </a:p>
                  </a:txBody>
                  <a:tcPr>
                    <a:lnR w="12700"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
                      </a:r>
                      <a:br>
                        <a:rPr lang="en-US" sz="1100" dirty="0" smtClean="0"/>
                      </a:br>
                      <a:r>
                        <a:rPr lang="en-US" sz="1100" dirty="0" smtClean="0"/>
                        <a:t/>
                      </a:r>
                      <a:br>
                        <a:rPr lang="en-US" sz="1100" dirty="0" smtClean="0"/>
                      </a:br>
                      <a:endParaRPr lang="en-US" sz="1100" dirty="0" smtClean="0"/>
                    </a:p>
                  </a:txBody>
                  <a:tcPr>
                    <a:lnL w="12700" cap="flat" cmpd="sng" algn="ctr">
                      <a:solidFill>
                        <a:scrgbClr r="0" g="0" b="0"/>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4116479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p:spPr>
        <p:txBody>
          <a:bodyPr lIns="92075" tIns="46038" rIns="92075" bIns="46038" anchor="b">
            <a:normAutofit fontScale="90000"/>
          </a:bodyPr>
          <a:lstStyle/>
          <a:p>
            <a:r>
              <a:rPr lang="en-US">
                <a:ea typeface="ＭＳ Ｐゴシック" charset="-128"/>
                <a:cs typeface="ＭＳ Ｐゴシック" charset="-128"/>
              </a:rPr>
              <a:t>Software engineering is …</a:t>
            </a:r>
          </a:p>
        </p:txBody>
      </p:sp>
      <p:sp>
        <p:nvSpPr>
          <p:cNvPr id="60419" name="Rectangle 3"/>
          <p:cNvSpPr>
            <a:spLocks noGrp="1" noChangeArrowheads="1"/>
          </p:cNvSpPr>
          <p:nvPr>
            <p:ph type="body" idx="1"/>
          </p:nvPr>
        </p:nvSpPr>
        <p:spPr>
          <a:noFill/>
        </p:spPr>
        <p:txBody>
          <a:bodyPr lIns="92075" tIns="46038" rIns="92075" bIns="46038"/>
          <a:lstStyle/>
          <a:p>
            <a:pPr>
              <a:tabLst>
                <a:tab pos="8232775" algn="r"/>
              </a:tabLst>
            </a:pPr>
            <a:r>
              <a:rPr lang="en-US" dirty="0">
                <a:ea typeface="ＭＳ Ｐゴシック" charset="-128"/>
                <a:cs typeface="ＭＳ Ｐゴシック" charset="-128"/>
              </a:rPr>
              <a:t>... the business of developing </a:t>
            </a:r>
            <a:r>
              <a:rPr lang="en-US" dirty="0" smtClean="0">
                <a:ea typeface="ＭＳ Ｐゴシック" charset="-128"/>
                <a:cs typeface="ＭＳ Ｐゴシック" charset="-128"/>
              </a:rPr>
              <a:t>worthwhile solutions </a:t>
            </a:r>
            <a:r>
              <a:rPr lang="en-US" dirty="0">
                <a:ea typeface="ＭＳ Ｐゴシック" charset="-128"/>
                <a:cs typeface="ＭＳ Ｐゴシック" charset="-128"/>
              </a:rPr>
              <a:t>through software. </a:t>
            </a:r>
            <a:r>
              <a:rPr lang="en-US" sz="2400" dirty="0">
                <a:ea typeface="ＭＳ Ｐゴシック" charset="-128"/>
                <a:cs typeface="ＭＳ Ｐゴシック" charset="-128"/>
              </a:rPr>
              <a:t>	[Umphress]</a:t>
            </a:r>
          </a:p>
          <a:p>
            <a:pPr>
              <a:tabLst>
                <a:tab pos="8232775" algn="r"/>
              </a:tabLst>
            </a:pPr>
            <a:endParaRPr lang="en-US" sz="2400" dirty="0">
              <a:ea typeface="ＭＳ Ｐゴシック" charset="-128"/>
              <a:cs typeface="ＭＳ Ｐゴシック" charset="-128"/>
            </a:endParaRPr>
          </a:p>
          <a:p>
            <a:pPr lvl="1">
              <a:tabLst>
                <a:tab pos="8232775" algn="r"/>
              </a:tabLst>
            </a:pPr>
            <a:endParaRPr lang="en-US" sz="2000" dirty="0"/>
          </a:p>
          <a:p>
            <a:pPr lvl="1">
              <a:buFontTx/>
              <a:buNone/>
              <a:tabLst>
                <a:tab pos="8232775" algn="r"/>
              </a:tabLst>
            </a:pPr>
            <a:endParaRPr lang="en-US" sz="2000" dirty="0"/>
          </a:p>
        </p:txBody>
      </p:sp>
      <p:pic>
        <p:nvPicPr>
          <p:cNvPr id="60420" name="Picture 4" descr="pe01563_"/>
          <p:cNvPicPr>
            <a:picLocks noChangeAspect="1" noChangeArrowheads="1"/>
          </p:cNvPicPr>
          <p:nvPr/>
        </p:nvPicPr>
        <p:blipFill>
          <a:blip r:embed="rId3"/>
          <a:srcRect/>
          <a:stretch>
            <a:fillRect/>
          </a:stretch>
        </p:blipFill>
        <p:spPr bwMode="auto">
          <a:xfrm>
            <a:off x="3429000" y="2667000"/>
            <a:ext cx="1947863" cy="2478088"/>
          </a:xfrm>
          <a:prstGeom prst="rect">
            <a:avLst/>
          </a:prstGeom>
          <a:noFill/>
          <a:ln w="9525">
            <a:noFill/>
            <a:miter lim="800000"/>
            <a:headEnd/>
            <a:tailEnd/>
          </a:ln>
        </p:spPr>
      </p:pic>
      <p:sp>
        <p:nvSpPr>
          <p:cNvPr id="60421" name="Text Box 5"/>
          <p:cNvSpPr txBox="1">
            <a:spLocks noChangeArrowheads="1"/>
          </p:cNvSpPr>
          <p:nvPr/>
        </p:nvSpPr>
        <p:spPr bwMode="auto">
          <a:xfrm>
            <a:off x="2667000" y="5105400"/>
            <a:ext cx="3733800" cy="923330"/>
          </a:xfrm>
          <a:prstGeom prst="rect">
            <a:avLst/>
          </a:prstGeom>
          <a:noFill/>
          <a:ln w="12700">
            <a:noFill/>
            <a:miter lim="800000"/>
            <a:headEnd type="none" w="sm" len="sm"/>
            <a:tailEnd type="none" w="sm" len="sm"/>
          </a:ln>
        </p:spPr>
        <p:txBody>
          <a:bodyPr>
            <a:prstTxWarp prst="textNoShape">
              <a:avLst/>
            </a:prstTxWarp>
            <a:spAutoFit/>
          </a:bodyPr>
          <a:lstStyle/>
          <a:p>
            <a:pPr algn="ctr">
              <a:spcBef>
                <a:spcPct val="50000"/>
              </a:spcBef>
            </a:pPr>
            <a:r>
              <a:rPr lang="en-US" sz="5400" b="0" dirty="0">
                <a:latin typeface="Lucida Blackletter"/>
                <a:cs typeface="Blackmoor LET"/>
              </a:rPr>
              <a:t>O</a:t>
            </a:r>
            <a:r>
              <a:rPr lang="en-US" sz="4000" b="0" dirty="0">
                <a:latin typeface="Lucida Blackletter"/>
              </a:rPr>
              <a:t>ur </a:t>
            </a:r>
            <a:r>
              <a:rPr lang="en-US" sz="5400" b="0" dirty="0">
                <a:latin typeface="Lucida Blackletter"/>
                <a:cs typeface="Blackmoor LET"/>
              </a:rPr>
              <a:t>V</a:t>
            </a:r>
            <a:r>
              <a:rPr lang="en-US" sz="4000" b="0" dirty="0">
                <a:latin typeface="Lucida Blackletter"/>
              </a:rPr>
              <a:t>ision</a:t>
            </a:r>
          </a:p>
        </p:txBody>
      </p:sp>
    </p:spTree>
    <p:extLst>
      <p:ext uri="{BB962C8B-B14F-4D97-AF65-F5344CB8AC3E}">
        <p14:creationId xmlns:p14="http://schemas.microsoft.com/office/powerpoint/2010/main" val="8440339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Cognitive activities involved</a:t>
            </a:r>
            <a:endParaRPr lang="en-US" dirty="0"/>
          </a:p>
        </p:txBody>
      </p:sp>
      <p:sp>
        <p:nvSpPr>
          <p:cNvPr id="7" name="Content Placeholder 6"/>
          <p:cNvSpPr>
            <a:spLocks noGrp="1"/>
          </p:cNvSpPr>
          <p:nvPr>
            <p:ph idx="1"/>
          </p:nvPr>
        </p:nvSpPr>
        <p:spPr>
          <a:xfrm>
            <a:off x="196765" y="508000"/>
            <a:ext cx="6343735" cy="5913967"/>
          </a:xfrm>
        </p:spPr>
        <p:txBody>
          <a:bodyPr/>
          <a:lstStyle/>
          <a:p>
            <a:r>
              <a:rPr lang="en-US" dirty="0" smtClean="0"/>
              <a:t>Envision</a:t>
            </a:r>
          </a:p>
          <a:p>
            <a:pPr lvl="1"/>
            <a:r>
              <a:rPr lang="en-US" dirty="0" smtClean="0"/>
              <a:t>identifying </a:t>
            </a:r>
            <a:r>
              <a:rPr lang="en-US" dirty="0"/>
              <a:t>a desired future state</a:t>
            </a:r>
          </a:p>
          <a:p>
            <a:r>
              <a:rPr lang="en-US" dirty="0" smtClean="0"/>
              <a:t>Synthesize</a:t>
            </a:r>
          </a:p>
          <a:p>
            <a:pPr lvl="1"/>
            <a:r>
              <a:rPr lang="en-US" dirty="0" smtClean="0"/>
              <a:t>determining </a:t>
            </a:r>
            <a:r>
              <a:rPr lang="en-US" dirty="0"/>
              <a:t>how to reach the future state</a:t>
            </a:r>
          </a:p>
          <a:p>
            <a:r>
              <a:rPr lang="en-US" dirty="0" smtClean="0"/>
              <a:t>Articulate</a:t>
            </a:r>
          </a:p>
          <a:p>
            <a:pPr lvl="1"/>
            <a:r>
              <a:rPr lang="en-US" dirty="0" smtClean="0"/>
              <a:t>executing </a:t>
            </a:r>
            <a:r>
              <a:rPr lang="en-US" dirty="0"/>
              <a:t>the steps to reach the future state</a:t>
            </a:r>
          </a:p>
          <a:p>
            <a:r>
              <a:rPr lang="en-US" dirty="0" smtClean="0"/>
              <a:t>Interpret</a:t>
            </a:r>
          </a:p>
          <a:p>
            <a:pPr lvl="1"/>
            <a:r>
              <a:rPr lang="en-US" dirty="0" smtClean="0"/>
              <a:t>ensuring </a:t>
            </a:r>
            <a:r>
              <a:rPr lang="en-US" dirty="0"/>
              <a:t>the degree to which the future state has been </a:t>
            </a:r>
            <a:r>
              <a:rPr lang="en-US" dirty="0" smtClean="0"/>
              <a:t>achieved</a:t>
            </a:r>
            <a:endParaRPr lang="en-US" dirty="0"/>
          </a:p>
        </p:txBody>
      </p:sp>
      <p:sp>
        <p:nvSpPr>
          <p:cNvPr id="8" name="TextBox 7"/>
          <p:cNvSpPr txBox="1"/>
          <p:nvPr/>
        </p:nvSpPr>
        <p:spPr>
          <a:xfrm>
            <a:off x="6794500" y="991632"/>
            <a:ext cx="1917700" cy="400110"/>
          </a:xfrm>
          <a:prstGeom prst="rect">
            <a:avLst/>
          </a:prstGeom>
          <a:noFill/>
        </p:spPr>
        <p:txBody>
          <a:bodyPr wrap="square" rtlCol="0">
            <a:spAutoFit/>
          </a:bodyPr>
          <a:lstStyle/>
          <a:p>
            <a:r>
              <a:rPr lang="en-US" sz="2000" dirty="0" smtClean="0">
                <a:solidFill>
                  <a:srgbClr val="FF6600"/>
                </a:solidFill>
              </a:rPr>
              <a:t>Analysis</a:t>
            </a:r>
            <a:endParaRPr lang="en-US" sz="2000" dirty="0">
              <a:solidFill>
                <a:srgbClr val="FF6600"/>
              </a:solidFill>
            </a:endParaRPr>
          </a:p>
        </p:txBody>
      </p:sp>
      <p:sp>
        <p:nvSpPr>
          <p:cNvPr id="9" name="TextBox 8"/>
          <p:cNvSpPr txBox="1"/>
          <p:nvPr/>
        </p:nvSpPr>
        <p:spPr>
          <a:xfrm>
            <a:off x="6794500" y="2541032"/>
            <a:ext cx="1917700" cy="400110"/>
          </a:xfrm>
          <a:prstGeom prst="rect">
            <a:avLst/>
          </a:prstGeom>
          <a:noFill/>
        </p:spPr>
        <p:txBody>
          <a:bodyPr wrap="square" rtlCol="0">
            <a:spAutoFit/>
          </a:bodyPr>
          <a:lstStyle/>
          <a:p>
            <a:r>
              <a:rPr lang="en-US" sz="2000" dirty="0" smtClean="0">
                <a:solidFill>
                  <a:srgbClr val="FF6600"/>
                </a:solidFill>
              </a:rPr>
              <a:t>Design</a:t>
            </a:r>
            <a:endParaRPr lang="en-US" sz="2000" dirty="0">
              <a:solidFill>
                <a:srgbClr val="FF6600"/>
              </a:solidFill>
            </a:endParaRPr>
          </a:p>
        </p:txBody>
      </p:sp>
      <p:sp>
        <p:nvSpPr>
          <p:cNvPr id="10" name="TextBox 9"/>
          <p:cNvSpPr txBox="1"/>
          <p:nvPr/>
        </p:nvSpPr>
        <p:spPr>
          <a:xfrm>
            <a:off x="6794500" y="3899932"/>
            <a:ext cx="1917700" cy="400110"/>
          </a:xfrm>
          <a:prstGeom prst="rect">
            <a:avLst/>
          </a:prstGeom>
          <a:noFill/>
        </p:spPr>
        <p:txBody>
          <a:bodyPr wrap="square" rtlCol="0">
            <a:spAutoFit/>
          </a:bodyPr>
          <a:lstStyle/>
          <a:p>
            <a:r>
              <a:rPr lang="en-US" sz="2000" dirty="0" smtClean="0">
                <a:solidFill>
                  <a:srgbClr val="FF6600"/>
                </a:solidFill>
              </a:rPr>
              <a:t>Construct</a:t>
            </a:r>
            <a:endParaRPr lang="en-US" sz="2000" dirty="0">
              <a:solidFill>
                <a:srgbClr val="FF6600"/>
              </a:solidFill>
            </a:endParaRPr>
          </a:p>
        </p:txBody>
      </p:sp>
      <p:sp>
        <p:nvSpPr>
          <p:cNvPr id="11" name="TextBox 10"/>
          <p:cNvSpPr txBox="1"/>
          <p:nvPr/>
        </p:nvSpPr>
        <p:spPr>
          <a:xfrm>
            <a:off x="6794500" y="5347732"/>
            <a:ext cx="1917700" cy="400110"/>
          </a:xfrm>
          <a:prstGeom prst="rect">
            <a:avLst/>
          </a:prstGeom>
          <a:noFill/>
        </p:spPr>
        <p:txBody>
          <a:bodyPr wrap="square" rtlCol="0">
            <a:spAutoFit/>
          </a:bodyPr>
          <a:lstStyle/>
          <a:p>
            <a:r>
              <a:rPr lang="en-US" sz="2000" dirty="0" smtClean="0">
                <a:solidFill>
                  <a:srgbClr val="FF6600"/>
                </a:solidFill>
              </a:rPr>
              <a:t>Test</a:t>
            </a:r>
            <a:endParaRPr lang="en-US" sz="2000" dirty="0">
              <a:solidFill>
                <a:srgbClr val="FF6600"/>
              </a:solidFill>
            </a:endParaRPr>
          </a:p>
        </p:txBody>
      </p:sp>
    </p:spTree>
    <p:extLst>
      <p:ext uri="{BB962C8B-B14F-4D97-AF65-F5344CB8AC3E}">
        <p14:creationId xmlns:p14="http://schemas.microsoft.com/office/powerpoint/2010/main" val="32948600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Cognitive activities involved - 2</a:t>
            </a:r>
            <a:endParaRPr lang="en-US" dirty="0"/>
          </a:p>
        </p:txBody>
      </p:sp>
      <p:sp>
        <p:nvSpPr>
          <p:cNvPr id="6" name="TextBox 5"/>
          <p:cNvSpPr txBox="1"/>
          <p:nvPr/>
        </p:nvSpPr>
        <p:spPr>
          <a:xfrm>
            <a:off x="1295400" y="1244600"/>
            <a:ext cx="1498600" cy="3539430"/>
          </a:xfrm>
          <a:prstGeom prst="rect">
            <a:avLst/>
          </a:prstGeom>
          <a:noFill/>
        </p:spPr>
        <p:txBody>
          <a:bodyPr wrap="square" rtlCol="0">
            <a:spAutoFit/>
          </a:bodyPr>
          <a:lstStyle/>
          <a:p>
            <a:r>
              <a:rPr lang="en-US" sz="3200" dirty="0" smtClean="0">
                <a:latin typeface="Arial"/>
                <a:cs typeface="Arial"/>
              </a:rPr>
              <a:t>E</a:t>
            </a:r>
          </a:p>
          <a:p>
            <a:endParaRPr lang="en-US" sz="3200" dirty="0">
              <a:latin typeface="Arial"/>
              <a:cs typeface="Arial"/>
            </a:endParaRPr>
          </a:p>
          <a:p>
            <a:r>
              <a:rPr lang="en-US" sz="3200" dirty="0" smtClean="0">
                <a:latin typeface="Arial"/>
                <a:cs typeface="Arial"/>
              </a:rPr>
              <a:t>S</a:t>
            </a:r>
          </a:p>
          <a:p>
            <a:endParaRPr lang="en-US" sz="3200" dirty="0">
              <a:latin typeface="Arial"/>
              <a:cs typeface="Arial"/>
            </a:endParaRPr>
          </a:p>
          <a:p>
            <a:r>
              <a:rPr lang="en-US" sz="3200" dirty="0" smtClean="0">
                <a:latin typeface="Arial"/>
                <a:cs typeface="Arial"/>
              </a:rPr>
              <a:t>A</a:t>
            </a:r>
          </a:p>
          <a:p>
            <a:endParaRPr lang="en-US" sz="3200" dirty="0">
              <a:latin typeface="Arial"/>
              <a:cs typeface="Arial"/>
            </a:endParaRPr>
          </a:p>
          <a:p>
            <a:r>
              <a:rPr lang="en-US" sz="3200" dirty="0" smtClean="0">
                <a:latin typeface="Arial"/>
                <a:cs typeface="Arial"/>
              </a:rPr>
              <a:t>I</a:t>
            </a:r>
            <a:endParaRPr lang="en-US" sz="3200" dirty="0">
              <a:latin typeface="Arial"/>
              <a:cs typeface="Arial"/>
            </a:endParaRPr>
          </a:p>
        </p:txBody>
      </p:sp>
      <p:sp>
        <p:nvSpPr>
          <p:cNvPr id="7" name="TextBox 6"/>
          <p:cNvSpPr txBox="1"/>
          <p:nvPr/>
        </p:nvSpPr>
        <p:spPr>
          <a:xfrm>
            <a:off x="1295400" y="1244600"/>
            <a:ext cx="1498600" cy="3539430"/>
          </a:xfrm>
          <a:prstGeom prst="rect">
            <a:avLst/>
          </a:prstGeom>
          <a:noFill/>
        </p:spPr>
        <p:txBody>
          <a:bodyPr wrap="square" rtlCol="0">
            <a:spAutoFit/>
          </a:bodyPr>
          <a:lstStyle/>
          <a:p>
            <a:r>
              <a:rPr lang="en-US" sz="3200" dirty="0" smtClean="0">
                <a:latin typeface="Arial"/>
                <a:cs typeface="Arial"/>
              </a:rPr>
              <a:t>E </a:t>
            </a:r>
            <a:r>
              <a:rPr lang="en-US" sz="1600" dirty="0" smtClean="0">
                <a:latin typeface="Arial"/>
                <a:cs typeface="Arial"/>
              </a:rPr>
              <a:t>analysis</a:t>
            </a:r>
          </a:p>
          <a:p>
            <a:endParaRPr lang="en-US" sz="3200" dirty="0">
              <a:latin typeface="Arial"/>
              <a:cs typeface="Arial"/>
            </a:endParaRPr>
          </a:p>
          <a:p>
            <a:r>
              <a:rPr lang="en-US" sz="3200" dirty="0" smtClean="0">
                <a:latin typeface="Arial"/>
                <a:cs typeface="Arial"/>
              </a:rPr>
              <a:t>S </a:t>
            </a:r>
            <a:r>
              <a:rPr lang="en-US" sz="1600" dirty="0" smtClean="0">
                <a:latin typeface="Arial"/>
                <a:cs typeface="Arial"/>
              </a:rPr>
              <a:t>design</a:t>
            </a:r>
            <a:endParaRPr lang="en-US" sz="3200" dirty="0" smtClean="0">
              <a:latin typeface="Arial"/>
              <a:cs typeface="Arial"/>
            </a:endParaRPr>
          </a:p>
          <a:p>
            <a:endParaRPr lang="en-US" sz="3200" dirty="0">
              <a:latin typeface="Arial"/>
              <a:cs typeface="Arial"/>
            </a:endParaRPr>
          </a:p>
          <a:p>
            <a:r>
              <a:rPr lang="en-US" sz="3200" dirty="0" smtClean="0">
                <a:latin typeface="Arial"/>
                <a:cs typeface="Arial"/>
              </a:rPr>
              <a:t>A </a:t>
            </a:r>
            <a:r>
              <a:rPr lang="en-US" sz="1600" dirty="0" smtClean="0">
                <a:latin typeface="Arial"/>
                <a:cs typeface="Arial"/>
              </a:rPr>
              <a:t>construct</a:t>
            </a:r>
            <a:endParaRPr lang="en-US" sz="3200" dirty="0" smtClean="0">
              <a:latin typeface="Arial"/>
              <a:cs typeface="Arial"/>
            </a:endParaRPr>
          </a:p>
          <a:p>
            <a:endParaRPr lang="en-US" sz="3200" dirty="0">
              <a:latin typeface="Arial"/>
              <a:cs typeface="Arial"/>
            </a:endParaRPr>
          </a:p>
          <a:p>
            <a:r>
              <a:rPr lang="en-US" sz="3200" dirty="0" smtClean="0">
                <a:latin typeface="Arial"/>
                <a:cs typeface="Arial"/>
              </a:rPr>
              <a:t>I </a:t>
            </a:r>
            <a:r>
              <a:rPr lang="en-US" sz="1600" dirty="0" smtClean="0">
                <a:latin typeface="Arial"/>
                <a:cs typeface="Arial"/>
              </a:rPr>
              <a:t>  test</a:t>
            </a:r>
            <a:endParaRPr lang="en-US" sz="3200" dirty="0">
              <a:latin typeface="Arial"/>
              <a:cs typeface="Arial"/>
            </a:endParaRPr>
          </a:p>
        </p:txBody>
      </p:sp>
      <p:grpSp>
        <p:nvGrpSpPr>
          <p:cNvPr id="36" name="Group 35"/>
          <p:cNvGrpSpPr/>
          <p:nvPr/>
        </p:nvGrpSpPr>
        <p:grpSpPr>
          <a:xfrm>
            <a:off x="2603500" y="528985"/>
            <a:ext cx="2273300" cy="2677656"/>
            <a:chOff x="2603500" y="528985"/>
            <a:chExt cx="2273300" cy="2677656"/>
          </a:xfrm>
        </p:grpSpPr>
        <p:sp>
          <p:nvSpPr>
            <p:cNvPr id="12" name="TextBox 11"/>
            <p:cNvSpPr txBox="1"/>
            <p:nvPr/>
          </p:nvSpPr>
          <p:spPr>
            <a:xfrm>
              <a:off x="3378200" y="528985"/>
              <a:ext cx="1498600" cy="2677656"/>
            </a:xfrm>
            <a:prstGeom prst="rect">
              <a:avLst/>
            </a:prstGeom>
            <a:noFill/>
          </p:spPr>
          <p:txBody>
            <a:bodyPr wrap="square" rtlCol="0">
              <a:spAutoFit/>
            </a:bodyPr>
            <a:lstStyle/>
            <a:p>
              <a:r>
                <a:rPr lang="en-US" sz="2400" dirty="0" smtClean="0">
                  <a:latin typeface="Arial"/>
                  <a:cs typeface="Arial"/>
                </a:rPr>
                <a:t>E </a:t>
              </a:r>
              <a:r>
                <a:rPr lang="en-US" sz="1400" dirty="0" smtClean="0">
                  <a:latin typeface="Arial"/>
                  <a:cs typeface="Arial"/>
                </a:rPr>
                <a:t>elicit</a:t>
              </a:r>
              <a:endParaRPr lang="en-US" sz="2400" dirty="0" smtClean="0">
                <a:latin typeface="Arial"/>
                <a:cs typeface="Arial"/>
              </a:endParaRPr>
            </a:p>
            <a:p>
              <a:endParaRPr lang="en-US" sz="2400" dirty="0">
                <a:latin typeface="Arial"/>
                <a:cs typeface="Arial"/>
              </a:endParaRPr>
            </a:p>
            <a:p>
              <a:r>
                <a:rPr lang="en-US" sz="2400" dirty="0" smtClean="0">
                  <a:latin typeface="Arial"/>
                  <a:cs typeface="Arial"/>
                </a:rPr>
                <a:t>S </a:t>
              </a:r>
              <a:r>
                <a:rPr lang="en-US" sz="1400" dirty="0" smtClean="0">
                  <a:latin typeface="Arial"/>
                  <a:cs typeface="Arial"/>
                </a:rPr>
                <a:t>analyze</a:t>
              </a:r>
              <a:endParaRPr lang="en-US" sz="2400" dirty="0" smtClean="0">
                <a:latin typeface="Arial"/>
                <a:cs typeface="Arial"/>
              </a:endParaRPr>
            </a:p>
            <a:p>
              <a:endParaRPr lang="en-US" sz="2400" dirty="0">
                <a:latin typeface="Arial"/>
                <a:cs typeface="Arial"/>
              </a:endParaRPr>
            </a:p>
            <a:p>
              <a:r>
                <a:rPr lang="en-US" sz="2400" dirty="0" smtClean="0">
                  <a:latin typeface="Arial"/>
                  <a:cs typeface="Arial"/>
                </a:rPr>
                <a:t>A </a:t>
              </a:r>
              <a:r>
                <a:rPr lang="en-US" sz="1400" dirty="0" smtClean="0">
                  <a:latin typeface="Arial"/>
                  <a:cs typeface="Arial"/>
                </a:rPr>
                <a:t>specify</a:t>
              </a:r>
              <a:endParaRPr lang="en-US" sz="2400" dirty="0" smtClean="0">
                <a:latin typeface="Arial"/>
                <a:cs typeface="Arial"/>
              </a:endParaRPr>
            </a:p>
            <a:p>
              <a:endParaRPr lang="en-US" sz="2400" dirty="0">
                <a:latin typeface="Arial"/>
                <a:cs typeface="Arial"/>
              </a:endParaRPr>
            </a:p>
            <a:p>
              <a:r>
                <a:rPr lang="en-US" sz="2400" dirty="0" smtClean="0">
                  <a:latin typeface="Arial"/>
                  <a:cs typeface="Arial"/>
                </a:rPr>
                <a:t>I  </a:t>
              </a:r>
              <a:r>
                <a:rPr lang="en-US" sz="1400" dirty="0" smtClean="0">
                  <a:latin typeface="Arial"/>
                  <a:cs typeface="Arial"/>
                </a:rPr>
                <a:t>validate</a:t>
              </a:r>
              <a:endParaRPr lang="en-US" sz="2400" dirty="0">
                <a:latin typeface="Arial"/>
                <a:cs typeface="Arial"/>
              </a:endParaRPr>
            </a:p>
          </p:txBody>
        </p:sp>
        <p:sp>
          <p:nvSpPr>
            <p:cNvPr id="15" name="Left Brace 14"/>
            <p:cNvSpPr/>
            <p:nvPr/>
          </p:nvSpPr>
          <p:spPr>
            <a:xfrm>
              <a:off x="3022600" y="635000"/>
              <a:ext cx="228600" cy="2463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 name="Straight Arrow Connector 16"/>
            <p:cNvCxnSpPr>
              <a:endCxn id="15" idx="1"/>
            </p:cNvCxnSpPr>
            <p:nvPr/>
          </p:nvCxnSpPr>
          <p:spPr>
            <a:xfrm>
              <a:off x="2603500" y="1753946"/>
              <a:ext cx="419100" cy="1129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4150161" y="368951"/>
            <a:ext cx="3774639" cy="2031325"/>
            <a:chOff x="4150161" y="368951"/>
            <a:chExt cx="3774639" cy="2031325"/>
          </a:xfrm>
        </p:grpSpPr>
        <p:sp>
          <p:nvSpPr>
            <p:cNvPr id="13" name="TextBox 12"/>
            <p:cNvSpPr txBox="1"/>
            <p:nvPr/>
          </p:nvSpPr>
          <p:spPr>
            <a:xfrm>
              <a:off x="5549900" y="368951"/>
              <a:ext cx="2374900" cy="2031325"/>
            </a:xfrm>
            <a:prstGeom prst="rect">
              <a:avLst/>
            </a:prstGeom>
            <a:noFill/>
          </p:spPr>
          <p:txBody>
            <a:bodyPr wrap="square" rtlCol="0">
              <a:spAutoFit/>
            </a:bodyPr>
            <a:lstStyle/>
            <a:p>
              <a:r>
                <a:rPr lang="en-US" dirty="0" smtClean="0">
                  <a:latin typeface="Arial"/>
                  <a:cs typeface="Arial"/>
                </a:rPr>
                <a:t>E </a:t>
              </a:r>
              <a:r>
                <a:rPr lang="en-US" sz="1400" dirty="0" smtClean="0">
                  <a:latin typeface="Arial"/>
                  <a:cs typeface="Arial"/>
                </a:rPr>
                <a:t>id goals, stakeholders</a:t>
              </a:r>
            </a:p>
            <a:p>
              <a:endParaRPr lang="en-US" dirty="0">
                <a:latin typeface="Arial"/>
                <a:cs typeface="Arial"/>
              </a:endParaRPr>
            </a:p>
            <a:p>
              <a:r>
                <a:rPr lang="en-US" dirty="0" smtClean="0">
                  <a:latin typeface="Arial"/>
                  <a:cs typeface="Arial"/>
                </a:rPr>
                <a:t>S </a:t>
              </a:r>
              <a:r>
                <a:rPr lang="en-US" sz="1400" dirty="0" smtClean="0">
                  <a:latin typeface="Arial"/>
                  <a:cs typeface="Arial"/>
                </a:rPr>
                <a:t>talk with stakeholders</a:t>
              </a:r>
            </a:p>
            <a:p>
              <a:endParaRPr lang="en-US" dirty="0">
                <a:latin typeface="Arial"/>
                <a:cs typeface="Arial"/>
              </a:endParaRPr>
            </a:p>
            <a:p>
              <a:r>
                <a:rPr lang="en-US" dirty="0" smtClean="0">
                  <a:latin typeface="Arial"/>
                  <a:cs typeface="Arial"/>
                </a:rPr>
                <a:t>A </a:t>
              </a:r>
              <a:r>
                <a:rPr lang="en-US" sz="1400" dirty="0" smtClean="0">
                  <a:latin typeface="Arial"/>
                  <a:cs typeface="Arial"/>
                </a:rPr>
                <a:t>document</a:t>
              </a:r>
            </a:p>
            <a:p>
              <a:endParaRPr lang="en-US" dirty="0">
                <a:latin typeface="Arial"/>
                <a:cs typeface="Arial"/>
              </a:endParaRPr>
            </a:p>
            <a:p>
              <a:r>
                <a:rPr lang="en-US" dirty="0" smtClean="0">
                  <a:latin typeface="Arial"/>
                  <a:cs typeface="Arial"/>
                </a:rPr>
                <a:t>I   </a:t>
              </a:r>
              <a:r>
                <a:rPr lang="en-US" sz="1400" dirty="0" smtClean="0">
                  <a:latin typeface="Arial"/>
                  <a:cs typeface="Arial"/>
                </a:rPr>
                <a:t>validate</a:t>
              </a:r>
              <a:endParaRPr lang="en-US" sz="1400" dirty="0">
                <a:latin typeface="Arial"/>
                <a:cs typeface="Arial"/>
              </a:endParaRPr>
            </a:p>
          </p:txBody>
        </p:sp>
        <p:sp>
          <p:nvSpPr>
            <p:cNvPr id="19" name="Left Brace 18"/>
            <p:cNvSpPr/>
            <p:nvPr/>
          </p:nvSpPr>
          <p:spPr>
            <a:xfrm>
              <a:off x="5321300" y="522046"/>
              <a:ext cx="228600" cy="177665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Straight Arrow Connector 19"/>
            <p:cNvCxnSpPr>
              <a:endCxn id="19" idx="1"/>
            </p:cNvCxnSpPr>
            <p:nvPr/>
          </p:nvCxnSpPr>
          <p:spPr>
            <a:xfrm>
              <a:off x="4150161" y="877646"/>
              <a:ext cx="1171139" cy="5327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7061200" y="368951"/>
            <a:ext cx="1993900" cy="1449841"/>
            <a:chOff x="7061200" y="368951"/>
            <a:chExt cx="1993900" cy="1449841"/>
          </a:xfrm>
        </p:grpSpPr>
        <p:sp>
          <p:nvSpPr>
            <p:cNvPr id="14" name="TextBox 13"/>
            <p:cNvSpPr txBox="1"/>
            <p:nvPr/>
          </p:nvSpPr>
          <p:spPr>
            <a:xfrm>
              <a:off x="8140700" y="433797"/>
              <a:ext cx="914400" cy="1384995"/>
            </a:xfrm>
            <a:prstGeom prst="rect">
              <a:avLst/>
            </a:prstGeom>
            <a:noFill/>
          </p:spPr>
          <p:txBody>
            <a:bodyPr wrap="square" rtlCol="0">
              <a:spAutoFit/>
            </a:bodyPr>
            <a:lstStyle/>
            <a:p>
              <a:r>
                <a:rPr lang="en-US" sz="1200" dirty="0" smtClean="0">
                  <a:latin typeface="Arial"/>
                  <a:cs typeface="Arial"/>
                </a:rPr>
                <a:t>E …</a:t>
              </a:r>
            </a:p>
            <a:p>
              <a:endParaRPr lang="en-US" sz="1200" dirty="0">
                <a:latin typeface="Arial"/>
                <a:cs typeface="Arial"/>
              </a:endParaRPr>
            </a:p>
            <a:p>
              <a:r>
                <a:rPr lang="en-US" sz="1200" dirty="0" smtClean="0">
                  <a:latin typeface="Arial"/>
                  <a:cs typeface="Arial"/>
                </a:rPr>
                <a:t>S …</a:t>
              </a:r>
            </a:p>
            <a:p>
              <a:endParaRPr lang="en-US" sz="1200" dirty="0">
                <a:latin typeface="Arial"/>
                <a:cs typeface="Arial"/>
              </a:endParaRPr>
            </a:p>
            <a:p>
              <a:r>
                <a:rPr lang="en-US" sz="1200" dirty="0" smtClean="0">
                  <a:latin typeface="Arial"/>
                  <a:cs typeface="Arial"/>
                </a:rPr>
                <a:t>A …</a:t>
              </a:r>
            </a:p>
            <a:p>
              <a:endParaRPr lang="en-US" sz="1200" dirty="0">
                <a:latin typeface="Arial"/>
                <a:cs typeface="Arial"/>
              </a:endParaRPr>
            </a:p>
            <a:p>
              <a:r>
                <a:rPr lang="en-US" sz="1200" dirty="0" smtClean="0">
                  <a:latin typeface="Arial"/>
                  <a:cs typeface="Arial"/>
                </a:rPr>
                <a:t>I  …</a:t>
              </a:r>
              <a:endParaRPr lang="en-US" sz="1200" dirty="0">
                <a:latin typeface="Arial"/>
                <a:cs typeface="Arial"/>
              </a:endParaRPr>
            </a:p>
          </p:txBody>
        </p:sp>
        <p:sp>
          <p:nvSpPr>
            <p:cNvPr id="22" name="Left Brace 21"/>
            <p:cNvSpPr/>
            <p:nvPr/>
          </p:nvSpPr>
          <p:spPr>
            <a:xfrm>
              <a:off x="8026400" y="368951"/>
              <a:ext cx="228600" cy="138499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3" name="Straight Arrow Connector 22"/>
            <p:cNvCxnSpPr>
              <a:endCxn id="22" idx="1"/>
            </p:cNvCxnSpPr>
            <p:nvPr/>
          </p:nvCxnSpPr>
          <p:spPr>
            <a:xfrm>
              <a:off x="7061200" y="723900"/>
              <a:ext cx="965200" cy="337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1295400" y="4927600"/>
            <a:ext cx="7518400" cy="597932"/>
            <a:chOff x="1295400" y="4927600"/>
            <a:chExt cx="7518400" cy="597932"/>
          </a:xfrm>
        </p:grpSpPr>
        <p:sp>
          <p:nvSpPr>
            <p:cNvPr id="26" name="TextBox 25"/>
            <p:cNvSpPr txBox="1"/>
            <p:nvPr/>
          </p:nvSpPr>
          <p:spPr>
            <a:xfrm>
              <a:off x="7696200" y="5156200"/>
              <a:ext cx="1117600" cy="369332"/>
            </a:xfrm>
            <a:prstGeom prst="rect">
              <a:avLst/>
            </a:prstGeom>
            <a:noFill/>
          </p:spPr>
          <p:txBody>
            <a:bodyPr wrap="square" rtlCol="0">
              <a:spAutoFit/>
            </a:bodyPr>
            <a:lstStyle/>
            <a:p>
              <a:r>
                <a:rPr lang="en-US" dirty="0" smtClean="0"/>
                <a:t>practices</a:t>
              </a:r>
              <a:endParaRPr lang="en-US" dirty="0"/>
            </a:p>
          </p:txBody>
        </p:sp>
        <p:sp>
          <p:nvSpPr>
            <p:cNvPr id="27" name="TextBox 26"/>
            <p:cNvSpPr txBox="1"/>
            <p:nvPr/>
          </p:nvSpPr>
          <p:spPr>
            <a:xfrm>
              <a:off x="4010461" y="5156200"/>
              <a:ext cx="1117600" cy="369332"/>
            </a:xfrm>
            <a:prstGeom prst="rect">
              <a:avLst/>
            </a:prstGeom>
            <a:noFill/>
          </p:spPr>
          <p:txBody>
            <a:bodyPr wrap="square" rtlCol="0">
              <a:spAutoFit/>
            </a:bodyPr>
            <a:lstStyle/>
            <a:p>
              <a:r>
                <a:rPr lang="en-US" dirty="0" smtClean="0"/>
                <a:t>activities</a:t>
              </a:r>
              <a:endParaRPr lang="en-US" dirty="0"/>
            </a:p>
          </p:txBody>
        </p:sp>
        <p:sp>
          <p:nvSpPr>
            <p:cNvPr id="28" name="Left Brace 27"/>
            <p:cNvSpPr/>
            <p:nvPr/>
          </p:nvSpPr>
          <p:spPr>
            <a:xfrm rot="16200000">
              <a:off x="4381500" y="1841500"/>
              <a:ext cx="228600" cy="6400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Left Brace 28"/>
            <p:cNvSpPr/>
            <p:nvPr/>
          </p:nvSpPr>
          <p:spPr>
            <a:xfrm rot="16200000">
              <a:off x="8185150" y="4527550"/>
              <a:ext cx="228600" cy="10287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44" name="Group 43"/>
          <p:cNvGrpSpPr/>
          <p:nvPr/>
        </p:nvGrpSpPr>
        <p:grpSpPr>
          <a:xfrm>
            <a:off x="0" y="522046"/>
            <a:ext cx="2463800" cy="5632312"/>
            <a:chOff x="0" y="522046"/>
            <a:chExt cx="2463800" cy="5632312"/>
          </a:xfrm>
        </p:grpSpPr>
        <p:grpSp>
          <p:nvGrpSpPr>
            <p:cNvPr id="35" name="Group 34"/>
            <p:cNvGrpSpPr/>
            <p:nvPr/>
          </p:nvGrpSpPr>
          <p:grpSpPr>
            <a:xfrm>
              <a:off x="0" y="522046"/>
              <a:ext cx="2463800" cy="5632312"/>
              <a:chOff x="0" y="522046"/>
              <a:chExt cx="2463800" cy="5632312"/>
            </a:xfrm>
          </p:grpSpPr>
          <p:sp>
            <p:nvSpPr>
              <p:cNvPr id="30" name="TextBox 29"/>
              <p:cNvSpPr txBox="1"/>
              <p:nvPr/>
            </p:nvSpPr>
            <p:spPr>
              <a:xfrm>
                <a:off x="0" y="522046"/>
                <a:ext cx="2463800" cy="5632312"/>
              </a:xfrm>
              <a:prstGeom prst="rect">
                <a:avLst/>
              </a:prstGeom>
              <a:noFill/>
            </p:spPr>
            <p:txBody>
              <a:bodyPr wrap="square" rtlCol="0">
                <a:spAutoFit/>
              </a:bodyPr>
              <a:lstStyle/>
              <a:p>
                <a:r>
                  <a:rPr lang="en-US" sz="3600" b="1" dirty="0" smtClean="0">
                    <a:latin typeface="Arial"/>
                    <a:cs typeface="Arial"/>
                  </a:rPr>
                  <a:t>E</a:t>
                </a:r>
              </a:p>
              <a:p>
                <a:endParaRPr lang="en-US" sz="3600" b="1" dirty="0" smtClean="0">
                  <a:latin typeface="Arial"/>
                  <a:cs typeface="Arial"/>
                </a:endParaRPr>
              </a:p>
              <a:p>
                <a:endParaRPr lang="en-US" sz="3600" b="1" dirty="0">
                  <a:latin typeface="Arial"/>
                  <a:cs typeface="Arial"/>
                </a:endParaRPr>
              </a:p>
              <a:p>
                <a:r>
                  <a:rPr lang="en-US" sz="3600" b="1" dirty="0" smtClean="0">
                    <a:latin typeface="Arial"/>
                    <a:cs typeface="Arial"/>
                  </a:rPr>
                  <a:t>S</a:t>
                </a:r>
              </a:p>
              <a:p>
                <a:endParaRPr lang="en-US" sz="3600" b="1" dirty="0" smtClean="0">
                  <a:latin typeface="Arial"/>
                  <a:cs typeface="Arial"/>
                </a:endParaRPr>
              </a:p>
              <a:p>
                <a:endParaRPr lang="en-US" sz="3600" b="1" dirty="0">
                  <a:latin typeface="Arial"/>
                  <a:cs typeface="Arial"/>
                </a:endParaRPr>
              </a:p>
              <a:p>
                <a:r>
                  <a:rPr lang="en-US" sz="3600" b="1" dirty="0" smtClean="0">
                    <a:latin typeface="Arial"/>
                    <a:cs typeface="Arial"/>
                  </a:rPr>
                  <a:t>A</a:t>
                </a:r>
                <a:r>
                  <a:rPr lang="en-US" sz="1400" b="1" dirty="0" smtClean="0">
                    <a:latin typeface="Arial"/>
                    <a:cs typeface="Arial"/>
                  </a:rPr>
                  <a:t> </a:t>
                </a:r>
                <a:endParaRPr lang="en-US" sz="3600" b="1" dirty="0" smtClean="0">
                  <a:latin typeface="Arial"/>
                  <a:cs typeface="Arial"/>
                </a:endParaRPr>
              </a:p>
              <a:p>
                <a:endParaRPr lang="en-US" sz="3600" b="1" dirty="0" smtClean="0">
                  <a:latin typeface="Arial"/>
                  <a:cs typeface="Arial"/>
                </a:endParaRPr>
              </a:p>
              <a:p>
                <a:endParaRPr lang="en-US" sz="3600" b="1" dirty="0">
                  <a:latin typeface="Arial"/>
                  <a:cs typeface="Arial"/>
                </a:endParaRPr>
              </a:p>
              <a:p>
                <a:r>
                  <a:rPr lang="en-US" sz="3600" b="1" dirty="0" smtClean="0">
                    <a:latin typeface="Arial"/>
                    <a:cs typeface="Arial"/>
                  </a:rPr>
                  <a:t>I</a:t>
                </a:r>
                <a:r>
                  <a:rPr lang="en-US" sz="1400" b="1" dirty="0" smtClean="0">
                    <a:latin typeface="Arial"/>
                    <a:cs typeface="Arial"/>
                  </a:rPr>
                  <a:t> </a:t>
                </a:r>
                <a:endParaRPr lang="en-US" sz="3600" b="1" dirty="0">
                  <a:latin typeface="Arial"/>
                  <a:cs typeface="Arial"/>
                </a:endParaRPr>
              </a:p>
            </p:txBody>
          </p:sp>
          <p:sp>
            <p:nvSpPr>
              <p:cNvPr id="31" name="Rectangle 30"/>
              <p:cNvSpPr/>
              <p:nvPr/>
            </p:nvSpPr>
            <p:spPr>
              <a:xfrm>
                <a:off x="434865" y="636346"/>
                <a:ext cx="1241535" cy="523220"/>
              </a:xfrm>
              <a:prstGeom prst="rect">
                <a:avLst/>
              </a:prstGeom>
            </p:spPr>
            <p:txBody>
              <a:bodyPr wrap="square">
                <a:spAutoFit/>
              </a:bodyPr>
              <a:lstStyle/>
              <a:p>
                <a:r>
                  <a:rPr lang="en-US" sz="1400" b="1" dirty="0">
                    <a:latin typeface="Arial"/>
                    <a:cs typeface="Arial"/>
                  </a:rPr>
                  <a:t>id </a:t>
                </a:r>
                <a:r>
                  <a:rPr lang="en-US" sz="1400" b="1" dirty="0" err="1">
                    <a:latin typeface="Arial"/>
                    <a:cs typeface="Arial"/>
                  </a:rPr>
                  <a:t>dev</a:t>
                </a:r>
                <a:r>
                  <a:rPr lang="en-US" sz="1400" b="1" dirty="0">
                    <a:latin typeface="Arial"/>
                    <a:cs typeface="Arial"/>
                  </a:rPr>
                  <a:t> constraints</a:t>
                </a:r>
                <a:endParaRPr lang="en-US" sz="1400" dirty="0"/>
              </a:p>
            </p:txBody>
          </p:sp>
          <p:sp>
            <p:nvSpPr>
              <p:cNvPr id="32" name="Rectangle 31"/>
              <p:cNvSpPr/>
              <p:nvPr/>
            </p:nvSpPr>
            <p:spPr>
              <a:xfrm>
                <a:off x="434865" y="2298700"/>
                <a:ext cx="962135" cy="738664"/>
              </a:xfrm>
              <a:prstGeom prst="rect">
                <a:avLst/>
              </a:prstGeom>
            </p:spPr>
            <p:txBody>
              <a:bodyPr wrap="square">
                <a:spAutoFit/>
              </a:bodyPr>
              <a:lstStyle/>
              <a:p>
                <a:r>
                  <a:rPr lang="en-US" sz="1400" b="1" dirty="0">
                    <a:latin typeface="Arial"/>
                    <a:cs typeface="Arial"/>
                  </a:rPr>
                  <a:t>id minimal activities</a:t>
                </a:r>
                <a:endParaRPr lang="en-US" sz="1400" dirty="0"/>
              </a:p>
            </p:txBody>
          </p:sp>
          <p:sp>
            <p:nvSpPr>
              <p:cNvPr id="33" name="Rectangle 32"/>
              <p:cNvSpPr/>
              <p:nvPr/>
            </p:nvSpPr>
            <p:spPr>
              <a:xfrm>
                <a:off x="434865" y="3904734"/>
                <a:ext cx="1058234" cy="527566"/>
              </a:xfrm>
              <a:prstGeom prst="rect">
                <a:avLst/>
              </a:prstGeom>
            </p:spPr>
            <p:txBody>
              <a:bodyPr wrap="square">
                <a:spAutoFit/>
              </a:bodyPr>
              <a:lstStyle/>
              <a:p>
                <a:r>
                  <a:rPr lang="en-US" sz="1400" b="1" dirty="0">
                    <a:latin typeface="Arial"/>
                    <a:cs typeface="Arial"/>
                  </a:rPr>
                  <a:t>carry out </a:t>
                </a:r>
                <a:r>
                  <a:rPr lang="en-US" sz="1400" b="1" dirty="0" err="1" smtClean="0">
                    <a:latin typeface="Arial"/>
                    <a:cs typeface="Arial"/>
                  </a:rPr>
                  <a:t>dev</a:t>
                </a:r>
                <a:endParaRPr lang="en-US" sz="1400" dirty="0"/>
              </a:p>
            </p:txBody>
          </p:sp>
          <p:sp>
            <p:nvSpPr>
              <p:cNvPr id="34" name="Rectangle 33"/>
              <p:cNvSpPr/>
              <p:nvPr/>
            </p:nvSpPr>
            <p:spPr>
              <a:xfrm>
                <a:off x="230701" y="5685254"/>
                <a:ext cx="899599" cy="307777"/>
              </a:xfrm>
              <a:prstGeom prst="rect">
                <a:avLst/>
              </a:prstGeom>
            </p:spPr>
            <p:txBody>
              <a:bodyPr wrap="square">
                <a:spAutoFit/>
              </a:bodyPr>
              <a:lstStyle/>
              <a:p>
                <a:r>
                  <a:rPr lang="en-US" sz="1400" b="1" dirty="0">
                    <a:latin typeface="Arial"/>
                    <a:cs typeface="Arial"/>
                  </a:rPr>
                  <a:t>tune </a:t>
                </a:r>
              </a:p>
            </p:txBody>
          </p:sp>
        </p:grpSp>
        <p:cxnSp>
          <p:nvCxnSpPr>
            <p:cNvPr id="41" name="Straight Arrow Connector 40"/>
            <p:cNvCxnSpPr/>
            <p:nvPr/>
          </p:nvCxnSpPr>
          <p:spPr>
            <a:xfrm flipV="1">
              <a:off x="558800" y="3037364"/>
              <a:ext cx="571500" cy="8673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Left Brace 41"/>
            <p:cNvSpPr/>
            <p:nvPr/>
          </p:nvSpPr>
          <p:spPr>
            <a:xfrm>
              <a:off x="1130300" y="1244600"/>
              <a:ext cx="350099" cy="353943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5" name="TextBox 44"/>
          <p:cNvSpPr txBox="1"/>
          <p:nvPr/>
        </p:nvSpPr>
        <p:spPr>
          <a:xfrm>
            <a:off x="1493099" y="5559286"/>
            <a:ext cx="7137400" cy="923330"/>
          </a:xfrm>
          <a:prstGeom prst="rect">
            <a:avLst/>
          </a:prstGeom>
          <a:noFill/>
        </p:spPr>
        <p:txBody>
          <a:bodyPr wrap="square" rtlCol="0">
            <a:spAutoFit/>
          </a:bodyPr>
          <a:lstStyle/>
          <a:p>
            <a:r>
              <a:rPr lang="en-US" b="1" dirty="0" smtClean="0">
                <a:solidFill>
                  <a:srgbClr val="FF6600"/>
                </a:solidFill>
              </a:rPr>
              <a:t>What are the activities that need to be executed?  </a:t>
            </a:r>
            <a:endParaRPr lang="en-US" b="1" dirty="0">
              <a:solidFill>
                <a:srgbClr val="FF6600"/>
              </a:solidFill>
            </a:endParaRPr>
          </a:p>
          <a:p>
            <a:r>
              <a:rPr lang="en-US" b="1" dirty="0" smtClean="0">
                <a:solidFill>
                  <a:srgbClr val="FF6600"/>
                </a:solidFill>
              </a:rPr>
              <a:t>In what order?</a:t>
            </a:r>
          </a:p>
          <a:p>
            <a:r>
              <a:rPr lang="en-US" b="1" dirty="0" smtClean="0">
                <a:solidFill>
                  <a:srgbClr val="FF6600"/>
                </a:solidFill>
              </a:rPr>
              <a:t>How?</a:t>
            </a:r>
            <a:endParaRPr lang="en-US" b="1" dirty="0">
              <a:solidFill>
                <a:srgbClr val="FF6600"/>
              </a:solidFill>
            </a:endParaRPr>
          </a:p>
        </p:txBody>
      </p:sp>
    </p:spTree>
    <p:extLst>
      <p:ext uri="{BB962C8B-B14F-4D97-AF65-F5344CB8AC3E}">
        <p14:creationId xmlns:p14="http://schemas.microsoft.com/office/powerpoint/2010/main" val="64988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1000" fill="hold"/>
                                        <p:tgtEl>
                                          <p:spTgt spid="45"/>
                                        </p:tgtEl>
                                        <p:attrNameLst>
                                          <p:attrName>ppt_w</p:attrName>
                                        </p:attrNameLst>
                                      </p:cBhvr>
                                      <p:tavLst>
                                        <p:tav tm="0">
                                          <p:val>
                                            <p:strVal val="#ppt_w*0.70"/>
                                          </p:val>
                                        </p:tav>
                                        <p:tav tm="100000">
                                          <p:val>
                                            <p:strVal val="#ppt_w"/>
                                          </p:val>
                                        </p:tav>
                                      </p:tavLst>
                                    </p:anim>
                                    <p:anim calcmode="lin" valueType="num">
                                      <p:cBhvr>
                                        <p:cTn id="38" dur="1000" fill="hold"/>
                                        <p:tgtEl>
                                          <p:spTgt spid="45"/>
                                        </p:tgtEl>
                                        <p:attrNameLst>
                                          <p:attrName>ppt_h</p:attrName>
                                        </p:attrNameLst>
                                      </p:cBhvr>
                                      <p:tavLst>
                                        <p:tav tm="0">
                                          <p:val>
                                            <p:strVal val="#ppt_h"/>
                                          </p:val>
                                        </p:tav>
                                        <p:tav tm="100000">
                                          <p:val>
                                            <p:strVal val="#ppt_h"/>
                                          </p:val>
                                        </p:tav>
                                      </p:tavLst>
                                    </p:anim>
                                    <p:animEffect transition="in" filter="fade">
                                      <p:cBhvr>
                                        <p:cTn id="39"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196858" y="3869436"/>
            <a:ext cx="2161588" cy="2520690"/>
          </a:xfrm>
          <a:prstGeom prst="rect">
            <a:avLst/>
          </a:prstGeom>
          <a:solidFill>
            <a:srgbClr val="FFFFFF"/>
          </a:solidFill>
          <a:ln>
            <a:solidFill>
              <a:schemeClr val="accent1">
                <a:lumMod val="40000"/>
                <a:lumOff val="60000"/>
              </a:schemeClr>
            </a:solidFill>
          </a:ln>
        </p:spPr>
        <p:txBody>
          <a:bodyPr wrap="square" rtlCol="0">
            <a:spAutoFit/>
          </a:bodyPr>
          <a:lstStyle/>
          <a:p>
            <a:r>
              <a:rPr lang="en-US" sz="1200" dirty="0" smtClean="0"/>
              <a:t>Engineering</a:t>
            </a:r>
          </a:p>
          <a:p>
            <a:pPr>
              <a:lnSpc>
                <a:spcPct val="70000"/>
              </a:lnSpc>
            </a:pPr>
            <a:r>
              <a:rPr lang="en-US" sz="1200" dirty="0"/>
              <a:t>	</a:t>
            </a:r>
            <a:r>
              <a:rPr lang="en-US" sz="1200" dirty="0" smtClean="0">
                <a:solidFill>
                  <a:srgbClr val="FFFFFF"/>
                </a:solidFill>
              </a:rPr>
              <a:t>Envision</a:t>
            </a:r>
          </a:p>
          <a:p>
            <a:pPr>
              <a:lnSpc>
                <a:spcPct val="70000"/>
              </a:lnSpc>
            </a:pPr>
            <a:r>
              <a:rPr lang="en-US" sz="1200" dirty="0">
                <a:solidFill>
                  <a:srgbClr val="FFFFFF"/>
                </a:solidFill>
              </a:rPr>
              <a:t>	</a:t>
            </a:r>
            <a:r>
              <a:rPr lang="en-US" sz="1200" dirty="0" smtClean="0">
                <a:solidFill>
                  <a:srgbClr val="FFFFFF"/>
                </a:solidFill>
              </a:rPr>
              <a:t>	</a:t>
            </a:r>
            <a:r>
              <a:rPr lang="en-US" sz="1200" dirty="0" err="1" smtClean="0">
                <a:solidFill>
                  <a:srgbClr val="FFFFFF"/>
                </a:solidFill>
              </a:rPr>
              <a:t>Req</a:t>
            </a:r>
            <a:r>
              <a:rPr lang="en-US" sz="1200" dirty="0" smtClean="0">
                <a:solidFill>
                  <a:srgbClr val="FFFFFF"/>
                </a:solidFill>
              </a:rPr>
              <a:t> Analysis</a:t>
            </a:r>
          </a:p>
          <a:p>
            <a:pPr>
              <a:lnSpc>
                <a:spcPct val="70000"/>
              </a:lnSpc>
            </a:pPr>
            <a:r>
              <a:rPr lang="en-US" sz="1200" dirty="0">
                <a:solidFill>
                  <a:srgbClr val="FFFFFF"/>
                </a:solidFill>
              </a:rPr>
              <a:t>	</a:t>
            </a:r>
            <a:r>
              <a:rPr lang="en-US" sz="1200" dirty="0" smtClean="0">
                <a:solidFill>
                  <a:srgbClr val="FFFFFF"/>
                </a:solidFill>
              </a:rPr>
              <a:t>Synthesize</a:t>
            </a:r>
          </a:p>
          <a:p>
            <a:pPr>
              <a:lnSpc>
                <a:spcPct val="70000"/>
              </a:lnSpc>
            </a:pPr>
            <a:r>
              <a:rPr lang="en-US" sz="1200" dirty="0">
                <a:solidFill>
                  <a:srgbClr val="FFFFFF"/>
                </a:solidFill>
              </a:rPr>
              <a:t>	</a:t>
            </a:r>
            <a:r>
              <a:rPr lang="en-US" sz="1200" dirty="0" smtClean="0">
                <a:solidFill>
                  <a:srgbClr val="FFFFFF"/>
                </a:solidFill>
              </a:rPr>
              <a:t>	Design</a:t>
            </a:r>
          </a:p>
          <a:p>
            <a:pPr>
              <a:lnSpc>
                <a:spcPct val="70000"/>
              </a:lnSpc>
            </a:pPr>
            <a:r>
              <a:rPr lang="en-US" sz="1200" dirty="0">
                <a:solidFill>
                  <a:srgbClr val="FFFFFF"/>
                </a:solidFill>
              </a:rPr>
              <a:t>	</a:t>
            </a:r>
            <a:r>
              <a:rPr lang="en-US" sz="1200" dirty="0" smtClean="0">
                <a:solidFill>
                  <a:srgbClr val="FFFFFF"/>
                </a:solidFill>
              </a:rPr>
              <a:t>Articulate</a:t>
            </a:r>
          </a:p>
          <a:p>
            <a:pPr>
              <a:lnSpc>
                <a:spcPct val="70000"/>
              </a:lnSpc>
            </a:pPr>
            <a:r>
              <a:rPr lang="en-US" sz="1200" dirty="0">
                <a:solidFill>
                  <a:srgbClr val="FFFFFF"/>
                </a:solidFill>
              </a:rPr>
              <a:t>	</a:t>
            </a:r>
            <a:r>
              <a:rPr lang="en-US" sz="1200" dirty="0" smtClean="0">
                <a:solidFill>
                  <a:srgbClr val="FFFFFF"/>
                </a:solidFill>
              </a:rPr>
              <a:t>	Code</a:t>
            </a:r>
          </a:p>
          <a:p>
            <a:pPr>
              <a:lnSpc>
                <a:spcPct val="70000"/>
              </a:lnSpc>
            </a:pPr>
            <a:r>
              <a:rPr lang="en-US" sz="1200" dirty="0">
                <a:solidFill>
                  <a:srgbClr val="FFFFFF"/>
                </a:solidFill>
              </a:rPr>
              <a:t>	</a:t>
            </a:r>
            <a:r>
              <a:rPr lang="en-US" sz="1200" dirty="0" smtClean="0">
                <a:solidFill>
                  <a:srgbClr val="FFFFFF"/>
                </a:solidFill>
              </a:rPr>
              <a:t>Interpret</a:t>
            </a:r>
          </a:p>
          <a:p>
            <a:pPr>
              <a:lnSpc>
                <a:spcPct val="70000"/>
              </a:lnSpc>
            </a:pPr>
            <a:r>
              <a:rPr lang="en-US" sz="1200" dirty="0">
                <a:solidFill>
                  <a:srgbClr val="FFFFFF"/>
                </a:solidFill>
              </a:rPr>
              <a:t>	</a:t>
            </a:r>
            <a:r>
              <a:rPr lang="en-US" sz="1200" dirty="0" smtClean="0">
                <a:solidFill>
                  <a:srgbClr val="FFFFFF"/>
                </a:solidFill>
              </a:rPr>
              <a:t>	Test</a:t>
            </a:r>
            <a:endParaRPr lang="en-US" sz="1200" dirty="0">
              <a:solidFill>
                <a:srgbClr val="FFFFFF"/>
              </a:solidFill>
            </a:endParaRPr>
          </a:p>
          <a:p>
            <a:r>
              <a:rPr lang="en-US" sz="1200" dirty="0" smtClean="0"/>
              <a:t>Operational</a:t>
            </a:r>
          </a:p>
          <a:p>
            <a:pPr>
              <a:lnSpc>
                <a:spcPct val="70000"/>
              </a:lnSpc>
            </a:pPr>
            <a:r>
              <a:rPr lang="en-US" sz="1200" dirty="0"/>
              <a:t>	</a:t>
            </a:r>
            <a:r>
              <a:rPr lang="en-US" sz="1200" dirty="0" smtClean="0">
                <a:solidFill>
                  <a:srgbClr val="FFFFFF"/>
                </a:solidFill>
              </a:rPr>
              <a:t>Plan</a:t>
            </a:r>
          </a:p>
          <a:p>
            <a:pPr>
              <a:lnSpc>
                <a:spcPct val="70000"/>
              </a:lnSpc>
            </a:pPr>
            <a:r>
              <a:rPr lang="en-US" sz="1200" dirty="0">
                <a:solidFill>
                  <a:srgbClr val="FFFFFF"/>
                </a:solidFill>
              </a:rPr>
              <a:t>	</a:t>
            </a:r>
            <a:r>
              <a:rPr lang="en-US" sz="1200" dirty="0" smtClean="0">
                <a:solidFill>
                  <a:srgbClr val="FFFFFF"/>
                </a:solidFill>
              </a:rPr>
              <a:t>Monitor</a:t>
            </a:r>
            <a:endParaRPr lang="en-US" sz="1200" dirty="0">
              <a:solidFill>
                <a:srgbClr val="FFFFFF"/>
              </a:solidFill>
            </a:endParaRPr>
          </a:p>
          <a:p>
            <a:r>
              <a:rPr lang="en-US" sz="1200" dirty="0" smtClean="0"/>
              <a:t>Business</a:t>
            </a:r>
          </a:p>
          <a:p>
            <a:pPr>
              <a:lnSpc>
                <a:spcPct val="70000"/>
              </a:lnSpc>
            </a:pPr>
            <a:r>
              <a:rPr lang="en-US" sz="1200" dirty="0"/>
              <a:t>	</a:t>
            </a:r>
            <a:r>
              <a:rPr lang="en-US" sz="1200" dirty="0" smtClean="0">
                <a:solidFill>
                  <a:srgbClr val="FFFFFF"/>
                </a:solidFill>
              </a:rPr>
              <a:t>Market</a:t>
            </a:r>
          </a:p>
          <a:p>
            <a:pPr>
              <a:lnSpc>
                <a:spcPct val="70000"/>
              </a:lnSpc>
            </a:pPr>
            <a:r>
              <a:rPr lang="en-US" sz="1200" dirty="0">
                <a:solidFill>
                  <a:srgbClr val="FFFFFF"/>
                </a:solidFill>
              </a:rPr>
              <a:t>	</a:t>
            </a:r>
            <a:r>
              <a:rPr lang="en-US" sz="1200" dirty="0" smtClean="0">
                <a:solidFill>
                  <a:srgbClr val="FFFFFF"/>
                </a:solidFill>
              </a:rPr>
              <a:t>Sell</a:t>
            </a:r>
            <a:endParaRPr lang="en-US" sz="1200" dirty="0">
              <a:solidFill>
                <a:srgbClr val="FFFFFF"/>
              </a:solidFill>
            </a:endParaRPr>
          </a:p>
          <a:p>
            <a:r>
              <a:rPr lang="en-US" sz="1200" dirty="0" smtClean="0"/>
              <a:t>Legal</a:t>
            </a:r>
          </a:p>
          <a:p>
            <a:pPr>
              <a:lnSpc>
                <a:spcPct val="70000"/>
              </a:lnSpc>
            </a:pPr>
            <a:r>
              <a:rPr lang="en-US" sz="1200" dirty="0"/>
              <a:t>	</a:t>
            </a:r>
            <a:r>
              <a:rPr lang="en-US" sz="1200" dirty="0" smtClean="0">
                <a:solidFill>
                  <a:srgbClr val="FFFFFF"/>
                </a:solidFill>
              </a:rPr>
              <a:t>Sue</a:t>
            </a:r>
            <a:endParaRPr lang="en-US" sz="1200" dirty="0">
              <a:solidFill>
                <a:srgbClr val="FFFFFF"/>
              </a:solidFill>
            </a:endParaRPr>
          </a:p>
        </p:txBody>
      </p:sp>
      <p:sp>
        <p:nvSpPr>
          <p:cNvPr id="47" name="TextBox 46"/>
          <p:cNvSpPr txBox="1"/>
          <p:nvPr/>
        </p:nvSpPr>
        <p:spPr>
          <a:xfrm>
            <a:off x="196858" y="3878261"/>
            <a:ext cx="2161588" cy="2520690"/>
          </a:xfrm>
          <a:prstGeom prst="rect">
            <a:avLst/>
          </a:prstGeom>
          <a:solidFill>
            <a:srgbClr val="FFFFFF"/>
          </a:solidFill>
          <a:ln>
            <a:solidFill>
              <a:schemeClr val="accent1">
                <a:lumMod val="40000"/>
                <a:lumOff val="60000"/>
              </a:schemeClr>
            </a:solidFill>
          </a:ln>
        </p:spPr>
        <p:txBody>
          <a:bodyPr wrap="square" rtlCol="0">
            <a:spAutoFit/>
          </a:bodyPr>
          <a:lstStyle/>
          <a:p>
            <a:r>
              <a:rPr lang="en-US" sz="1200" dirty="0" smtClean="0"/>
              <a:t>Engineering</a:t>
            </a:r>
          </a:p>
          <a:p>
            <a:pPr>
              <a:lnSpc>
                <a:spcPct val="70000"/>
              </a:lnSpc>
            </a:pPr>
            <a:r>
              <a:rPr lang="en-US" sz="1200" dirty="0"/>
              <a:t>	</a:t>
            </a:r>
            <a:r>
              <a:rPr lang="en-US" sz="1200" dirty="0" smtClean="0"/>
              <a:t>Envision</a:t>
            </a:r>
          </a:p>
          <a:p>
            <a:pPr>
              <a:lnSpc>
                <a:spcPct val="70000"/>
              </a:lnSpc>
            </a:pPr>
            <a:r>
              <a:rPr lang="en-US" sz="1200" dirty="0"/>
              <a:t>	</a:t>
            </a:r>
            <a:r>
              <a:rPr lang="en-US" sz="1200" dirty="0" smtClean="0"/>
              <a:t>	</a:t>
            </a:r>
            <a:r>
              <a:rPr lang="en-US" sz="1200" dirty="0" err="1" smtClean="0"/>
              <a:t>Req</a:t>
            </a:r>
            <a:r>
              <a:rPr lang="en-US" sz="1200" dirty="0" smtClean="0"/>
              <a:t> Analysis</a:t>
            </a:r>
          </a:p>
          <a:p>
            <a:pPr>
              <a:lnSpc>
                <a:spcPct val="70000"/>
              </a:lnSpc>
            </a:pPr>
            <a:r>
              <a:rPr lang="en-US" sz="1200" dirty="0"/>
              <a:t>	</a:t>
            </a:r>
            <a:r>
              <a:rPr lang="en-US" sz="1200" dirty="0" smtClean="0"/>
              <a:t>Synthesize</a:t>
            </a:r>
          </a:p>
          <a:p>
            <a:pPr>
              <a:lnSpc>
                <a:spcPct val="70000"/>
              </a:lnSpc>
            </a:pPr>
            <a:r>
              <a:rPr lang="en-US" sz="1200" dirty="0"/>
              <a:t>	</a:t>
            </a:r>
            <a:r>
              <a:rPr lang="en-US" sz="1200" dirty="0" smtClean="0"/>
              <a:t>	Design</a:t>
            </a:r>
          </a:p>
          <a:p>
            <a:pPr>
              <a:lnSpc>
                <a:spcPct val="70000"/>
              </a:lnSpc>
            </a:pPr>
            <a:r>
              <a:rPr lang="en-US" sz="1200" dirty="0"/>
              <a:t>	</a:t>
            </a:r>
            <a:r>
              <a:rPr lang="en-US" sz="1200" dirty="0" smtClean="0"/>
              <a:t>Articulate</a:t>
            </a:r>
          </a:p>
          <a:p>
            <a:pPr>
              <a:lnSpc>
                <a:spcPct val="70000"/>
              </a:lnSpc>
            </a:pPr>
            <a:r>
              <a:rPr lang="en-US" sz="1200" dirty="0"/>
              <a:t>	</a:t>
            </a:r>
            <a:r>
              <a:rPr lang="en-US" sz="1200" dirty="0" smtClean="0"/>
              <a:t>	Code</a:t>
            </a:r>
          </a:p>
          <a:p>
            <a:pPr>
              <a:lnSpc>
                <a:spcPct val="70000"/>
              </a:lnSpc>
            </a:pPr>
            <a:r>
              <a:rPr lang="en-US" sz="1200" dirty="0"/>
              <a:t>	</a:t>
            </a:r>
            <a:r>
              <a:rPr lang="en-US" sz="1200" dirty="0" smtClean="0"/>
              <a:t>Interpret</a:t>
            </a:r>
          </a:p>
          <a:p>
            <a:pPr>
              <a:lnSpc>
                <a:spcPct val="70000"/>
              </a:lnSpc>
            </a:pPr>
            <a:r>
              <a:rPr lang="en-US" sz="1200" dirty="0"/>
              <a:t>	</a:t>
            </a:r>
            <a:r>
              <a:rPr lang="en-US" sz="1200" dirty="0" smtClean="0"/>
              <a:t>	Test</a:t>
            </a:r>
            <a:endParaRPr lang="en-US" sz="1200" dirty="0"/>
          </a:p>
          <a:p>
            <a:r>
              <a:rPr lang="en-US" sz="1200" dirty="0" smtClean="0"/>
              <a:t>Operational</a:t>
            </a:r>
          </a:p>
          <a:p>
            <a:pPr>
              <a:lnSpc>
                <a:spcPct val="70000"/>
              </a:lnSpc>
            </a:pPr>
            <a:r>
              <a:rPr lang="en-US" sz="1200" dirty="0"/>
              <a:t>	</a:t>
            </a:r>
            <a:r>
              <a:rPr lang="en-US" sz="1200" dirty="0" smtClean="0">
                <a:solidFill>
                  <a:srgbClr val="FFFFFF"/>
                </a:solidFill>
              </a:rPr>
              <a:t>Plan</a:t>
            </a:r>
          </a:p>
          <a:p>
            <a:pPr>
              <a:lnSpc>
                <a:spcPct val="70000"/>
              </a:lnSpc>
            </a:pPr>
            <a:r>
              <a:rPr lang="en-US" sz="1200" dirty="0">
                <a:solidFill>
                  <a:srgbClr val="FFFFFF"/>
                </a:solidFill>
              </a:rPr>
              <a:t>	</a:t>
            </a:r>
            <a:r>
              <a:rPr lang="en-US" sz="1200" dirty="0" smtClean="0">
                <a:solidFill>
                  <a:srgbClr val="FFFFFF"/>
                </a:solidFill>
              </a:rPr>
              <a:t>Monitor</a:t>
            </a:r>
            <a:endParaRPr lang="en-US" sz="1200" dirty="0">
              <a:solidFill>
                <a:srgbClr val="FFFFFF"/>
              </a:solidFill>
            </a:endParaRPr>
          </a:p>
          <a:p>
            <a:r>
              <a:rPr lang="en-US" sz="1200" dirty="0" smtClean="0"/>
              <a:t>Business</a:t>
            </a:r>
          </a:p>
          <a:p>
            <a:pPr>
              <a:lnSpc>
                <a:spcPct val="70000"/>
              </a:lnSpc>
            </a:pPr>
            <a:r>
              <a:rPr lang="en-US" sz="1200" dirty="0">
                <a:solidFill>
                  <a:srgbClr val="FFFFFF"/>
                </a:solidFill>
              </a:rPr>
              <a:t>	</a:t>
            </a:r>
            <a:r>
              <a:rPr lang="en-US" sz="1200" dirty="0" smtClean="0">
                <a:solidFill>
                  <a:srgbClr val="FFFFFF"/>
                </a:solidFill>
              </a:rPr>
              <a:t>Market</a:t>
            </a:r>
          </a:p>
          <a:p>
            <a:pPr>
              <a:lnSpc>
                <a:spcPct val="70000"/>
              </a:lnSpc>
            </a:pPr>
            <a:r>
              <a:rPr lang="en-US" sz="1200" dirty="0">
                <a:solidFill>
                  <a:srgbClr val="FFFFFF"/>
                </a:solidFill>
              </a:rPr>
              <a:t>	</a:t>
            </a:r>
            <a:r>
              <a:rPr lang="en-US" sz="1200" dirty="0" smtClean="0">
                <a:solidFill>
                  <a:srgbClr val="FFFFFF"/>
                </a:solidFill>
              </a:rPr>
              <a:t>Sell</a:t>
            </a:r>
            <a:endParaRPr lang="en-US" sz="1200" dirty="0">
              <a:solidFill>
                <a:srgbClr val="FFFFFF"/>
              </a:solidFill>
            </a:endParaRPr>
          </a:p>
          <a:p>
            <a:r>
              <a:rPr lang="en-US" sz="1200" dirty="0" smtClean="0"/>
              <a:t>Legal</a:t>
            </a:r>
          </a:p>
          <a:p>
            <a:pPr>
              <a:lnSpc>
                <a:spcPct val="70000"/>
              </a:lnSpc>
            </a:pPr>
            <a:r>
              <a:rPr lang="en-US" sz="1200" dirty="0"/>
              <a:t>	</a:t>
            </a:r>
            <a:r>
              <a:rPr lang="en-US" sz="1200" dirty="0" smtClean="0">
                <a:solidFill>
                  <a:srgbClr val="FFFFFF"/>
                </a:solidFill>
              </a:rPr>
              <a:t>Sue</a:t>
            </a:r>
            <a:endParaRPr lang="en-US" sz="1200" dirty="0">
              <a:solidFill>
                <a:srgbClr val="FFFFFF"/>
              </a:solidFill>
            </a:endParaRPr>
          </a:p>
        </p:txBody>
      </p:sp>
      <p:sp>
        <p:nvSpPr>
          <p:cNvPr id="49" name="TextBox 48"/>
          <p:cNvSpPr txBox="1"/>
          <p:nvPr/>
        </p:nvSpPr>
        <p:spPr>
          <a:xfrm>
            <a:off x="196858" y="3878261"/>
            <a:ext cx="2161588" cy="2520690"/>
          </a:xfrm>
          <a:prstGeom prst="rect">
            <a:avLst/>
          </a:prstGeom>
          <a:solidFill>
            <a:srgbClr val="FFFFFF"/>
          </a:solidFill>
          <a:ln>
            <a:solidFill>
              <a:schemeClr val="accent1">
                <a:lumMod val="40000"/>
                <a:lumOff val="60000"/>
              </a:schemeClr>
            </a:solidFill>
          </a:ln>
        </p:spPr>
        <p:txBody>
          <a:bodyPr wrap="square" rtlCol="0">
            <a:spAutoFit/>
          </a:bodyPr>
          <a:lstStyle/>
          <a:p>
            <a:r>
              <a:rPr lang="en-US" sz="1200" dirty="0" smtClean="0"/>
              <a:t>Engineering</a:t>
            </a:r>
          </a:p>
          <a:p>
            <a:pPr>
              <a:lnSpc>
                <a:spcPct val="70000"/>
              </a:lnSpc>
            </a:pPr>
            <a:r>
              <a:rPr lang="en-US" sz="1200" dirty="0"/>
              <a:t>	</a:t>
            </a:r>
            <a:r>
              <a:rPr lang="en-US" sz="1200" dirty="0" smtClean="0"/>
              <a:t>Envision</a:t>
            </a:r>
          </a:p>
          <a:p>
            <a:pPr>
              <a:lnSpc>
                <a:spcPct val="70000"/>
              </a:lnSpc>
            </a:pPr>
            <a:r>
              <a:rPr lang="en-US" sz="1200" dirty="0"/>
              <a:t>	</a:t>
            </a:r>
            <a:r>
              <a:rPr lang="en-US" sz="1200" dirty="0" smtClean="0"/>
              <a:t>	</a:t>
            </a:r>
            <a:r>
              <a:rPr lang="en-US" sz="1200" dirty="0" err="1" smtClean="0"/>
              <a:t>Req</a:t>
            </a:r>
            <a:r>
              <a:rPr lang="en-US" sz="1200" dirty="0" smtClean="0"/>
              <a:t> Analysis</a:t>
            </a:r>
          </a:p>
          <a:p>
            <a:pPr>
              <a:lnSpc>
                <a:spcPct val="70000"/>
              </a:lnSpc>
            </a:pPr>
            <a:r>
              <a:rPr lang="en-US" sz="1200" dirty="0"/>
              <a:t>	</a:t>
            </a:r>
            <a:r>
              <a:rPr lang="en-US" sz="1200" dirty="0" smtClean="0"/>
              <a:t>Synthesize</a:t>
            </a:r>
          </a:p>
          <a:p>
            <a:pPr>
              <a:lnSpc>
                <a:spcPct val="70000"/>
              </a:lnSpc>
            </a:pPr>
            <a:r>
              <a:rPr lang="en-US" sz="1200" dirty="0"/>
              <a:t>	</a:t>
            </a:r>
            <a:r>
              <a:rPr lang="en-US" sz="1200" dirty="0" smtClean="0"/>
              <a:t>	Design</a:t>
            </a:r>
          </a:p>
          <a:p>
            <a:pPr>
              <a:lnSpc>
                <a:spcPct val="70000"/>
              </a:lnSpc>
            </a:pPr>
            <a:r>
              <a:rPr lang="en-US" sz="1200" dirty="0"/>
              <a:t>	</a:t>
            </a:r>
            <a:r>
              <a:rPr lang="en-US" sz="1200" dirty="0" smtClean="0"/>
              <a:t>Articulate</a:t>
            </a:r>
          </a:p>
          <a:p>
            <a:pPr>
              <a:lnSpc>
                <a:spcPct val="70000"/>
              </a:lnSpc>
            </a:pPr>
            <a:r>
              <a:rPr lang="en-US" sz="1200" dirty="0"/>
              <a:t>	</a:t>
            </a:r>
            <a:r>
              <a:rPr lang="en-US" sz="1200" dirty="0" smtClean="0"/>
              <a:t>	Code</a:t>
            </a:r>
          </a:p>
          <a:p>
            <a:pPr>
              <a:lnSpc>
                <a:spcPct val="70000"/>
              </a:lnSpc>
            </a:pPr>
            <a:r>
              <a:rPr lang="en-US" sz="1200" dirty="0"/>
              <a:t>	</a:t>
            </a:r>
            <a:r>
              <a:rPr lang="en-US" sz="1200" dirty="0" smtClean="0"/>
              <a:t>Interpret</a:t>
            </a:r>
          </a:p>
          <a:p>
            <a:pPr>
              <a:lnSpc>
                <a:spcPct val="70000"/>
              </a:lnSpc>
            </a:pPr>
            <a:r>
              <a:rPr lang="en-US" sz="1200" dirty="0"/>
              <a:t>	</a:t>
            </a:r>
            <a:r>
              <a:rPr lang="en-US" sz="1200" dirty="0" smtClean="0"/>
              <a:t>	Test</a:t>
            </a:r>
            <a:endParaRPr lang="en-US" sz="1200" dirty="0"/>
          </a:p>
          <a:p>
            <a:r>
              <a:rPr lang="en-US" sz="1200" dirty="0" smtClean="0"/>
              <a:t>Operational</a:t>
            </a:r>
          </a:p>
          <a:p>
            <a:pPr>
              <a:lnSpc>
                <a:spcPct val="70000"/>
              </a:lnSpc>
            </a:pPr>
            <a:r>
              <a:rPr lang="en-US" sz="1200" dirty="0"/>
              <a:t>	</a:t>
            </a:r>
            <a:r>
              <a:rPr lang="en-US" sz="1200" dirty="0" smtClean="0"/>
              <a:t>Plan</a:t>
            </a:r>
          </a:p>
          <a:p>
            <a:pPr>
              <a:lnSpc>
                <a:spcPct val="70000"/>
              </a:lnSpc>
            </a:pPr>
            <a:r>
              <a:rPr lang="en-US" sz="1200" dirty="0"/>
              <a:t>	</a:t>
            </a:r>
            <a:r>
              <a:rPr lang="en-US" sz="1200" dirty="0" smtClean="0"/>
              <a:t>Monitor</a:t>
            </a:r>
            <a:endParaRPr lang="en-US" sz="1200" dirty="0"/>
          </a:p>
          <a:p>
            <a:r>
              <a:rPr lang="en-US" sz="1200" dirty="0" smtClean="0"/>
              <a:t>Business</a:t>
            </a:r>
          </a:p>
          <a:p>
            <a:pPr>
              <a:lnSpc>
                <a:spcPct val="70000"/>
              </a:lnSpc>
            </a:pPr>
            <a:r>
              <a:rPr lang="en-US" sz="1200" dirty="0">
                <a:solidFill>
                  <a:srgbClr val="FFFFFF"/>
                </a:solidFill>
              </a:rPr>
              <a:t>	</a:t>
            </a:r>
            <a:r>
              <a:rPr lang="en-US" sz="1200" dirty="0" smtClean="0">
                <a:solidFill>
                  <a:srgbClr val="FFFFFF"/>
                </a:solidFill>
              </a:rPr>
              <a:t>Market</a:t>
            </a:r>
          </a:p>
          <a:p>
            <a:pPr>
              <a:lnSpc>
                <a:spcPct val="70000"/>
              </a:lnSpc>
            </a:pPr>
            <a:r>
              <a:rPr lang="en-US" sz="1200" dirty="0">
                <a:solidFill>
                  <a:srgbClr val="FFFFFF"/>
                </a:solidFill>
              </a:rPr>
              <a:t>	</a:t>
            </a:r>
            <a:r>
              <a:rPr lang="en-US" sz="1200" dirty="0" smtClean="0">
                <a:solidFill>
                  <a:srgbClr val="FFFFFF"/>
                </a:solidFill>
              </a:rPr>
              <a:t>Sell</a:t>
            </a:r>
            <a:endParaRPr lang="en-US" sz="1200" dirty="0">
              <a:solidFill>
                <a:srgbClr val="FFFFFF"/>
              </a:solidFill>
            </a:endParaRPr>
          </a:p>
          <a:p>
            <a:r>
              <a:rPr lang="en-US" sz="1200" dirty="0" smtClean="0"/>
              <a:t>Legal</a:t>
            </a:r>
          </a:p>
          <a:p>
            <a:pPr>
              <a:lnSpc>
                <a:spcPct val="70000"/>
              </a:lnSpc>
            </a:pPr>
            <a:r>
              <a:rPr lang="en-US" sz="1200" dirty="0"/>
              <a:t>	</a:t>
            </a:r>
            <a:r>
              <a:rPr lang="en-US" sz="1200" dirty="0" smtClean="0">
                <a:solidFill>
                  <a:srgbClr val="FFFFFF"/>
                </a:solidFill>
              </a:rPr>
              <a:t>Sue</a:t>
            </a:r>
            <a:endParaRPr lang="en-US" sz="1200" dirty="0">
              <a:solidFill>
                <a:srgbClr val="FFFFFF"/>
              </a:solidFill>
            </a:endParaRPr>
          </a:p>
        </p:txBody>
      </p:sp>
      <p:sp>
        <p:nvSpPr>
          <p:cNvPr id="50" name="TextBox 49"/>
          <p:cNvSpPr txBox="1"/>
          <p:nvPr/>
        </p:nvSpPr>
        <p:spPr>
          <a:xfrm>
            <a:off x="196858" y="3880482"/>
            <a:ext cx="2161588" cy="2520690"/>
          </a:xfrm>
          <a:prstGeom prst="rect">
            <a:avLst/>
          </a:prstGeom>
          <a:solidFill>
            <a:srgbClr val="FFFFFF"/>
          </a:solidFill>
          <a:ln>
            <a:solidFill>
              <a:schemeClr val="accent1">
                <a:lumMod val="40000"/>
                <a:lumOff val="60000"/>
              </a:schemeClr>
            </a:solidFill>
          </a:ln>
        </p:spPr>
        <p:txBody>
          <a:bodyPr wrap="square" rtlCol="0">
            <a:spAutoFit/>
          </a:bodyPr>
          <a:lstStyle/>
          <a:p>
            <a:r>
              <a:rPr lang="en-US" sz="1200" dirty="0" smtClean="0"/>
              <a:t>Engineering</a:t>
            </a:r>
          </a:p>
          <a:p>
            <a:pPr>
              <a:lnSpc>
                <a:spcPct val="70000"/>
              </a:lnSpc>
            </a:pPr>
            <a:r>
              <a:rPr lang="en-US" sz="1200" dirty="0"/>
              <a:t>	</a:t>
            </a:r>
            <a:r>
              <a:rPr lang="en-US" sz="1200" dirty="0" smtClean="0"/>
              <a:t>Envision</a:t>
            </a:r>
          </a:p>
          <a:p>
            <a:pPr>
              <a:lnSpc>
                <a:spcPct val="70000"/>
              </a:lnSpc>
            </a:pPr>
            <a:r>
              <a:rPr lang="en-US" sz="1200" dirty="0"/>
              <a:t>	</a:t>
            </a:r>
            <a:r>
              <a:rPr lang="en-US" sz="1200" dirty="0" smtClean="0"/>
              <a:t>	</a:t>
            </a:r>
            <a:r>
              <a:rPr lang="en-US" sz="1200" dirty="0" err="1" smtClean="0"/>
              <a:t>Req</a:t>
            </a:r>
            <a:r>
              <a:rPr lang="en-US" sz="1200" dirty="0" smtClean="0"/>
              <a:t> Analysis</a:t>
            </a:r>
          </a:p>
          <a:p>
            <a:pPr>
              <a:lnSpc>
                <a:spcPct val="70000"/>
              </a:lnSpc>
            </a:pPr>
            <a:r>
              <a:rPr lang="en-US" sz="1200" dirty="0"/>
              <a:t>	</a:t>
            </a:r>
            <a:r>
              <a:rPr lang="en-US" sz="1200" dirty="0" smtClean="0"/>
              <a:t>Synthesize</a:t>
            </a:r>
          </a:p>
          <a:p>
            <a:pPr>
              <a:lnSpc>
                <a:spcPct val="70000"/>
              </a:lnSpc>
            </a:pPr>
            <a:r>
              <a:rPr lang="en-US" sz="1200" dirty="0"/>
              <a:t>	</a:t>
            </a:r>
            <a:r>
              <a:rPr lang="en-US" sz="1200" dirty="0" smtClean="0"/>
              <a:t>	Design</a:t>
            </a:r>
          </a:p>
          <a:p>
            <a:pPr>
              <a:lnSpc>
                <a:spcPct val="70000"/>
              </a:lnSpc>
            </a:pPr>
            <a:r>
              <a:rPr lang="en-US" sz="1200" dirty="0"/>
              <a:t>	</a:t>
            </a:r>
            <a:r>
              <a:rPr lang="en-US" sz="1200" dirty="0" smtClean="0"/>
              <a:t>Articulate</a:t>
            </a:r>
          </a:p>
          <a:p>
            <a:pPr>
              <a:lnSpc>
                <a:spcPct val="70000"/>
              </a:lnSpc>
            </a:pPr>
            <a:r>
              <a:rPr lang="en-US" sz="1200" dirty="0"/>
              <a:t>	</a:t>
            </a:r>
            <a:r>
              <a:rPr lang="en-US" sz="1200" dirty="0" smtClean="0"/>
              <a:t>	Code</a:t>
            </a:r>
          </a:p>
          <a:p>
            <a:pPr>
              <a:lnSpc>
                <a:spcPct val="70000"/>
              </a:lnSpc>
            </a:pPr>
            <a:r>
              <a:rPr lang="en-US" sz="1200" dirty="0"/>
              <a:t>	</a:t>
            </a:r>
            <a:r>
              <a:rPr lang="en-US" sz="1200" dirty="0" smtClean="0"/>
              <a:t>Interpret</a:t>
            </a:r>
          </a:p>
          <a:p>
            <a:pPr>
              <a:lnSpc>
                <a:spcPct val="70000"/>
              </a:lnSpc>
            </a:pPr>
            <a:r>
              <a:rPr lang="en-US" sz="1200" dirty="0"/>
              <a:t>	</a:t>
            </a:r>
            <a:r>
              <a:rPr lang="en-US" sz="1200" dirty="0" smtClean="0"/>
              <a:t>	Test</a:t>
            </a:r>
            <a:endParaRPr lang="en-US" sz="1200" dirty="0"/>
          </a:p>
          <a:p>
            <a:r>
              <a:rPr lang="en-US" sz="1200" dirty="0" smtClean="0"/>
              <a:t>Operational</a:t>
            </a:r>
          </a:p>
          <a:p>
            <a:pPr>
              <a:lnSpc>
                <a:spcPct val="70000"/>
              </a:lnSpc>
            </a:pPr>
            <a:r>
              <a:rPr lang="en-US" sz="1200" dirty="0"/>
              <a:t>	</a:t>
            </a:r>
            <a:r>
              <a:rPr lang="en-US" sz="1200" dirty="0" smtClean="0"/>
              <a:t>Plan</a:t>
            </a:r>
          </a:p>
          <a:p>
            <a:pPr>
              <a:lnSpc>
                <a:spcPct val="70000"/>
              </a:lnSpc>
            </a:pPr>
            <a:r>
              <a:rPr lang="en-US" sz="1200" dirty="0"/>
              <a:t>	</a:t>
            </a:r>
            <a:r>
              <a:rPr lang="en-US" sz="1200" dirty="0" smtClean="0"/>
              <a:t>Monitor</a:t>
            </a:r>
            <a:endParaRPr lang="en-US" sz="1200" dirty="0"/>
          </a:p>
          <a:p>
            <a:r>
              <a:rPr lang="en-US" sz="1200" dirty="0" smtClean="0"/>
              <a:t>Business</a:t>
            </a:r>
          </a:p>
          <a:p>
            <a:pPr>
              <a:lnSpc>
                <a:spcPct val="70000"/>
              </a:lnSpc>
            </a:pPr>
            <a:r>
              <a:rPr lang="en-US" sz="1200" dirty="0"/>
              <a:t>	</a:t>
            </a:r>
            <a:r>
              <a:rPr lang="en-US" sz="1200" dirty="0" smtClean="0"/>
              <a:t>Market</a:t>
            </a:r>
          </a:p>
          <a:p>
            <a:pPr>
              <a:lnSpc>
                <a:spcPct val="70000"/>
              </a:lnSpc>
            </a:pPr>
            <a:r>
              <a:rPr lang="en-US" sz="1200" dirty="0"/>
              <a:t>	</a:t>
            </a:r>
            <a:r>
              <a:rPr lang="en-US" sz="1200" dirty="0" smtClean="0"/>
              <a:t>Sell</a:t>
            </a:r>
            <a:endParaRPr lang="en-US" sz="1200" dirty="0"/>
          </a:p>
          <a:p>
            <a:r>
              <a:rPr lang="en-US" sz="1200" dirty="0" smtClean="0"/>
              <a:t>Legal</a:t>
            </a:r>
          </a:p>
          <a:p>
            <a:pPr>
              <a:lnSpc>
                <a:spcPct val="70000"/>
              </a:lnSpc>
            </a:pPr>
            <a:r>
              <a:rPr lang="en-US" sz="1200" dirty="0"/>
              <a:t>	</a:t>
            </a:r>
            <a:r>
              <a:rPr lang="en-US" sz="1200" dirty="0" smtClean="0">
                <a:solidFill>
                  <a:srgbClr val="FFFFFF"/>
                </a:solidFill>
              </a:rPr>
              <a:t>Sue</a:t>
            </a:r>
            <a:endParaRPr lang="en-US" sz="1200" dirty="0">
              <a:solidFill>
                <a:srgbClr val="FFFFFF"/>
              </a:solidFill>
            </a:endParaRPr>
          </a:p>
        </p:txBody>
      </p:sp>
      <p:sp>
        <p:nvSpPr>
          <p:cNvPr id="52" name="TextBox 51"/>
          <p:cNvSpPr txBox="1"/>
          <p:nvPr/>
        </p:nvSpPr>
        <p:spPr>
          <a:xfrm>
            <a:off x="196858" y="3880640"/>
            <a:ext cx="2161588" cy="2520690"/>
          </a:xfrm>
          <a:prstGeom prst="rect">
            <a:avLst/>
          </a:prstGeom>
          <a:solidFill>
            <a:srgbClr val="FFFFFF"/>
          </a:solidFill>
          <a:ln>
            <a:solidFill>
              <a:schemeClr val="accent1">
                <a:lumMod val="40000"/>
                <a:lumOff val="60000"/>
              </a:schemeClr>
            </a:solidFill>
          </a:ln>
        </p:spPr>
        <p:txBody>
          <a:bodyPr wrap="square" rtlCol="0">
            <a:spAutoFit/>
          </a:bodyPr>
          <a:lstStyle/>
          <a:p>
            <a:r>
              <a:rPr lang="en-US" sz="1200" dirty="0" smtClean="0"/>
              <a:t>Engineering</a:t>
            </a:r>
          </a:p>
          <a:p>
            <a:pPr>
              <a:lnSpc>
                <a:spcPct val="70000"/>
              </a:lnSpc>
            </a:pPr>
            <a:r>
              <a:rPr lang="en-US" sz="1200" dirty="0"/>
              <a:t>	</a:t>
            </a:r>
            <a:r>
              <a:rPr lang="en-US" sz="1200" dirty="0" smtClean="0"/>
              <a:t>Envision</a:t>
            </a:r>
          </a:p>
          <a:p>
            <a:pPr>
              <a:lnSpc>
                <a:spcPct val="70000"/>
              </a:lnSpc>
            </a:pPr>
            <a:r>
              <a:rPr lang="en-US" sz="1200" dirty="0"/>
              <a:t>	</a:t>
            </a:r>
            <a:r>
              <a:rPr lang="en-US" sz="1200" dirty="0" smtClean="0"/>
              <a:t>	</a:t>
            </a:r>
            <a:r>
              <a:rPr lang="en-US" sz="1200" dirty="0" err="1" smtClean="0"/>
              <a:t>Req</a:t>
            </a:r>
            <a:r>
              <a:rPr lang="en-US" sz="1200" dirty="0" smtClean="0"/>
              <a:t> Analysis</a:t>
            </a:r>
          </a:p>
          <a:p>
            <a:pPr>
              <a:lnSpc>
                <a:spcPct val="70000"/>
              </a:lnSpc>
            </a:pPr>
            <a:r>
              <a:rPr lang="en-US" sz="1200" dirty="0"/>
              <a:t>	</a:t>
            </a:r>
            <a:r>
              <a:rPr lang="en-US" sz="1200" dirty="0" smtClean="0"/>
              <a:t>Synthesize</a:t>
            </a:r>
          </a:p>
          <a:p>
            <a:pPr>
              <a:lnSpc>
                <a:spcPct val="70000"/>
              </a:lnSpc>
            </a:pPr>
            <a:r>
              <a:rPr lang="en-US" sz="1200" dirty="0"/>
              <a:t>	</a:t>
            </a:r>
            <a:r>
              <a:rPr lang="en-US" sz="1200" dirty="0" smtClean="0"/>
              <a:t>	Design</a:t>
            </a:r>
          </a:p>
          <a:p>
            <a:pPr>
              <a:lnSpc>
                <a:spcPct val="70000"/>
              </a:lnSpc>
            </a:pPr>
            <a:r>
              <a:rPr lang="en-US" sz="1200" dirty="0"/>
              <a:t>	</a:t>
            </a:r>
            <a:r>
              <a:rPr lang="en-US" sz="1200" dirty="0" smtClean="0"/>
              <a:t>Articulate</a:t>
            </a:r>
          </a:p>
          <a:p>
            <a:pPr>
              <a:lnSpc>
                <a:spcPct val="70000"/>
              </a:lnSpc>
            </a:pPr>
            <a:r>
              <a:rPr lang="en-US" sz="1200" dirty="0"/>
              <a:t>	</a:t>
            </a:r>
            <a:r>
              <a:rPr lang="en-US" sz="1200" dirty="0" smtClean="0"/>
              <a:t>	Code</a:t>
            </a:r>
          </a:p>
          <a:p>
            <a:pPr>
              <a:lnSpc>
                <a:spcPct val="70000"/>
              </a:lnSpc>
            </a:pPr>
            <a:r>
              <a:rPr lang="en-US" sz="1200" dirty="0"/>
              <a:t>	</a:t>
            </a:r>
            <a:r>
              <a:rPr lang="en-US" sz="1200" dirty="0" smtClean="0"/>
              <a:t>Interpret</a:t>
            </a:r>
          </a:p>
          <a:p>
            <a:pPr>
              <a:lnSpc>
                <a:spcPct val="70000"/>
              </a:lnSpc>
            </a:pPr>
            <a:r>
              <a:rPr lang="en-US" sz="1200" dirty="0"/>
              <a:t>	</a:t>
            </a:r>
            <a:r>
              <a:rPr lang="en-US" sz="1200" dirty="0" smtClean="0"/>
              <a:t>	Test</a:t>
            </a:r>
            <a:endParaRPr lang="en-US" sz="1200" dirty="0"/>
          </a:p>
          <a:p>
            <a:r>
              <a:rPr lang="en-US" sz="1200" dirty="0" smtClean="0"/>
              <a:t>Operational</a:t>
            </a:r>
          </a:p>
          <a:p>
            <a:pPr>
              <a:lnSpc>
                <a:spcPct val="70000"/>
              </a:lnSpc>
            </a:pPr>
            <a:r>
              <a:rPr lang="en-US" sz="1200" dirty="0"/>
              <a:t>	</a:t>
            </a:r>
            <a:r>
              <a:rPr lang="en-US" sz="1200" dirty="0" smtClean="0"/>
              <a:t>Plan</a:t>
            </a:r>
          </a:p>
          <a:p>
            <a:pPr>
              <a:lnSpc>
                <a:spcPct val="70000"/>
              </a:lnSpc>
            </a:pPr>
            <a:r>
              <a:rPr lang="en-US" sz="1200" dirty="0"/>
              <a:t>	</a:t>
            </a:r>
            <a:r>
              <a:rPr lang="en-US" sz="1200" dirty="0" smtClean="0"/>
              <a:t>Monitor</a:t>
            </a:r>
            <a:endParaRPr lang="en-US" sz="1200" dirty="0"/>
          </a:p>
          <a:p>
            <a:r>
              <a:rPr lang="en-US" sz="1200" dirty="0" smtClean="0"/>
              <a:t>Business</a:t>
            </a:r>
          </a:p>
          <a:p>
            <a:pPr>
              <a:lnSpc>
                <a:spcPct val="70000"/>
              </a:lnSpc>
            </a:pPr>
            <a:r>
              <a:rPr lang="en-US" sz="1200" dirty="0"/>
              <a:t>	</a:t>
            </a:r>
            <a:r>
              <a:rPr lang="en-US" sz="1200" dirty="0" smtClean="0"/>
              <a:t>Market</a:t>
            </a:r>
          </a:p>
          <a:p>
            <a:pPr>
              <a:lnSpc>
                <a:spcPct val="70000"/>
              </a:lnSpc>
            </a:pPr>
            <a:r>
              <a:rPr lang="en-US" sz="1200" dirty="0"/>
              <a:t>	</a:t>
            </a:r>
            <a:r>
              <a:rPr lang="en-US" sz="1200" dirty="0" smtClean="0"/>
              <a:t>Sell</a:t>
            </a:r>
            <a:endParaRPr lang="en-US" sz="1200" dirty="0"/>
          </a:p>
          <a:p>
            <a:r>
              <a:rPr lang="en-US" sz="1200" dirty="0" smtClean="0"/>
              <a:t>Legal</a:t>
            </a:r>
          </a:p>
          <a:p>
            <a:pPr>
              <a:lnSpc>
                <a:spcPct val="70000"/>
              </a:lnSpc>
            </a:pPr>
            <a:r>
              <a:rPr lang="en-US" sz="1200" dirty="0"/>
              <a:t>	</a:t>
            </a:r>
            <a:r>
              <a:rPr lang="en-US" sz="1200" dirty="0" smtClean="0"/>
              <a:t>Sue</a:t>
            </a:r>
            <a:endParaRPr lang="en-US" sz="1200" dirty="0"/>
          </a:p>
        </p:txBody>
      </p:sp>
      <p:sp>
        <p:nvSpPr>
          <p:cNvPr id="65" name="Rectangle 64"/>
          <p:cNvSpPr/>
          <p:nvPr/>
        </p:nvSpPr>
        <p:spPr>
          <a:xfrm>
            <a:off x="6611566" y="1646973"/>
            <a:ext cx="2310184" cy="646331"/>
          </a:xfrm>
          <a:prstGeom prst="rect">
            <a:avLst/>
          </a:prstGeom>
          <a:solidFill>
            <a:srgbClr val="FFFFFF"/>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p:cNvSpPr txBox="1"/>
          <p:nvPr/>
        </p:nvSpPr>
        <p:spPr>
          <a:xfrm>
            <a:off x="196858" y="2651807"/>
            <a:ext cx="2161588" cy="1200329"/>
          </a:xfrm>
          <a:prstGeom prst="rect">
            <a:avLst/>
          </a:prstGeom>
          <a:noFill/>
          <a:ln>
            <a:solidFill>
              <a:schemeClr val="accent1">
                <a:lumMod val="40000"/>
                <a:lumOff val="60000"/>
              </a:schemeClr>
            </a:solidFill>
          </a:ln>
        </p:spPr>
        <p:txBody>
          <a:bodyPr wrap="square" rtlCol="0">
            <a:spAutoFit/>
          </a:bodyPr>
          <a:lstStyle/>
          <a:p>
            <a:r>
              <a:rPr lang="en-US" sz="1200" b="1" dirty="0" smtClean="0"/>
              <a:t>Minimally Sufficient Activity</a:t>
            </a:r>
          </a:p>
          <a:p>
            <a:endParaRPr lang="en-US" sz="1200" dirty="0"/>
          </a:p>
          <a:p>
            <a:r>
              <a:rPr lang="en-US" sz="1200" dirty="0" smtClean="0"/>
              <a:t>The least possible set of conceptual lifecycle activities needed to produce software of a given quality.</a:t>
            </a:r>
            <a:endParaRPr lang="en-US" sz="1200" dirty="0"/>
          </a:p>
        </p:txBody>
      </p:sp>
      <p:sp>
        <p:nvSpPr>
          <p:cNvPr id="6" name="TextBox 5"/>
          <p:cNvSpPr txBox="1"/>
          <p:nvPr/>
        </p:nvSpPr>
        <p:spPr>
          <a:xfrm>
            <a:off x="6611566" y="1646973"/>
            <a:ext cx="2310184" cy="1292662"/>
          </a:xfrm>
          <a:prstGeom prst="rect">
            <a:avLst/>
          </a:prstGeom>
          <a:noFill/>
          <a:ln>
            <a:solidFill>
              <a:srgbClr val="B9CDE5"/>
            </a:solidFill>
          </a:ln>
        </p:spPr>
        <p:txBody>
          <a:bodyPr wrap="square" rtlCol="0">
            <a:spAutoFit/>
          </a:bodyPr>
          <a:lstStyle/>
          <a:p>
            <a:r>
              <a:rPr lang="en-US" sz="1200" b="1" dirty="0" smtClean="0"/>
              <a:t>Minimally Effective Practice</a:t>
            </a:r>
          </a:p>
          <a:p>
            <a:endParaRPr lang="en-US" sz="1200" dirty="0"/>
          </a:p>
          <a:p>
            <a:r>
              <a:rPr lang="en-US" sz="1200" dirty="0" smtClean="0"/>
              <a:t>Instructs developers in what to do.</a:t>
            </a:r>
          </a:p>
          <a:p>
            <a:pPr>
              <a:lnSpc>
                <a:spcPct val="50000"/>
              </a:lnSpc>
            </a:pPr>
            <a:endParaRPr lang="en-US" sz="1200" dirty="0"/>
          </a:p>
          <a:p>
            <a:r>
              <a:rPr lang="en-US" sz="1200" dirty="0" smtClean="0"/>
              <a:t>Done by specifying lowest-level MSAs</a:t>
            </a:r>
          </a:p>
        </p:txBody>
      </p:sp>
      <p:graphicFrame>
        <p:nvGraphicFramePr>
          <p:cNvPr id="10" name="Table 9"/>
          <p:cNvGraphicFramePr>
            <a:graphicFrameLocks noGrp="1"/>
          </p:cNvGraphicFramePr>
          <p:nvPr>
            <p:extLst>
              <p:ext uri="{D42A27DB-BD31-4B8C-83A1-F6EECF244321}">
                <p14:modId xmlns:p14="http://schemas.microsoft.com/office/powerpoint/2010/main" val="3853036549"/>
              </p:ext>
            </p:extLst>
          </p:nvPr>
        </p:nvGraphicFramePr>
        <p:xfrm>
          <a:off x="2627636" y="2896490"/>
          <a:ext cx="3669557" cy="3577165"/>
        </p:xfrm>
        <a:graphic>
          <a:graphicData uri="http://schemas.openxmlformats.org/drawingml/2006/table">
            <a:tbl>
              <a:tblPr firstRow="1" bandRow="1">
                <a:tableStyleId>{2D5ABB26-0587-4C30-8999-92F81FD0307C}</a:tableStyleId>
              </a:tblPr>
              <a:tblGrid>
                <a:gridCol w="988146"/>
                <a:gridCol w="948705"/>
                <a:gridCol w="811368"/>
                <a:gridCol w="921338"/>
              </a:tblGrid>
              <a:tr h="715433">
                <a:tc>
                  <a:txBody>
                    <a:bodyPr/>
                    <a:lstStyle/>
                    <a:p>
                      <a:pPr algn="ctr"/>
                      <a:r>
                        <a:rPr lang="en-US" sz="1200" kern="1200" dirty="0" smtClean="0">
                          <a:solidFill>
                            <a:schemeClr val="tx1"/>
                          </a:solidFill>
                          <a:latin typeface="+mn-lt"/>
                          <a:ea typeface="+mn-ea"/>
                          <a:cs typeface="+mn-cs"/>
                        </a:rPr>
                        <a:t>Operational</a:t>
                      </a:r>
                      <a:endParaRPr lang="en-US" sz="1200" kern="1200" dirty="0">
                        <a:solidFill>
                          <a:schemeClr val="tx1"/>
                        </a:solidFill>
                        <a:latin typeface="+mn-lt"/>
                        <a:ea typeface="+mn-ea"/>
                        <a:cs typeface="+mn-cs"/>
                      </a:endParaRPr>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pPr algn="ctr"/>
                      <a:r>
                        <a:rPr lang="en-US" sz="1200" dirty="0" smtClean="0"/>
                        <a:t>Engineering</a:t>
                      </a:r>
                      <a:endParaRPr lang="en-US" sz="1200"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pPr algn="ctr"/>
                      <a:r>
                        <a:rPr lang="en-US" sz="1200" dirty="0" smtClean="0"/>
                        <a:t>Business</a:t>
                      </a:r>
                      <a:endParaRPr lang="en-US" sz="1200"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pPr algn="ctr"/>
                      <a:r>
                        <a:rPr lang="en-US" sz="1200" dirty="0" smtClean="0"/>
                        <a:t>Legal</a:t>
                      </a:r>
                      <a:endParaRPr lang="en-US" sz="1200"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r>
              <a:tr h="715433">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r>
              <a:tr h="715433">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r>
              <a:tr h="715433">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r>
              <a:tr h="715433">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c>
                  <a:txBody>
                    <a:bodyPr/>
                    <a:lstStyle/>
                    <a:p>
                      <a:endParaRPr lang="en-US" dirty="0"/>
                    </a:p>
                  </a:txBody>
                  <a:tcPr>
                    <a:lnL w="12700" cap="flat" cmpd="sng" algn="ctr">
                      <a:solidFill>
                        <a:scrgbClr r="0" g="0" b="0"/>
                      </a:solidFill>
                      <a:prstDash val="dot"/>
                      <a:round/>
                      <a:headEnd type="none" w="med" len="med"/>
                      <a:tailEnd type="none" w="med" len="med"/>
                    </a:lnL>
                    <a:lnR w="12700" cap="flat" cmpd="sng" algn="ctr">
                      <a:solidFill>
                        <a:scrgbClr r="0" g="0" b="0"/>
                      </a:solidFill>
                      <a:prstDash val="dot"/>
                      <a:round/>
                      <a:headEnd type="none" w="med" len="med"/>
                      <a:tailEnd type="none" w="med" len="med"/>
                    </a:lnR>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2198107190"/>
              </p:ext>
            </p:extLst>
          </p:nvPr>
        </p:nvGraphicFramePr>
        <p:xfrm>
          <a:off x="6696314" y="3075040"/>
          <a:ext cx="2081546" cy="3324776"/>
        </p:xfrm>
        <a:graphic>
          <a:graphicData uri="http://schemas.openxmlformats.org/drawingml/2006/table">
            <a:tbl>
              <a:tblPr firstRow="1" bandRow="1">
                <a:tableStyleId>{2D5ABB26-0587-4C30-8999-92F81FD0307C}</a:tableStyleId>
              </a:tblPr>
              <a:tblGrid>
                <a:gridCol w="1040773"/>
                <a:gridCol w="1040773"/>
              </a:tblGrid>
              <a:tr h="310793">
                <a:tc>
                  <a:txBody>
                    <a:bodyPr/>
                    <a:lstStyle/>
                    <a:p>
                      <a:pPr algn="ctr"/>
                      <a:r>
                        <a:rPr lang="en-US" sz="1200" dirty="0" smtClean="0"/>
                        <a:t>MSA</a:t>
                      </a:r>
                      <a:endParaRPr lang="en-US" sz="1200" dirty="0"/>
                    </a:p>
                  </a:txBody>
                  <a:tcPr anchor="b">
                    <a:lnB w="12700" cap="flat" cmpd="sng" algn="ctr">
                      <a:solidFill>
                        <a:scrgbClr r="0" g="0" b="0"/>
                      </a:solidFill>
                      <a:prstDash val="solid"/>
                      <a:round/>
                      <a:headEnd type="none" w="med" len="med"/>
                      <a:tailEnd type="none" w="med" len="med"/>
                    </a:lnB>
                  </a:tcPr>
                </a:tc>
                <a:tc>
                  <a:txBody>
                    <a:bodyPr/>
                    <a:lstStyle/>
                    <a:p>
                      <a:pPr algn="ctr"/>
                      <a:r>
                        <a:rPr lang="en-US" sz="1200" dirty="0" smtClean="0"/>
                        <a:t>MEP</a:t>
                      </a:r>
                      <a:endParaRPr lang="en-US" sz="1200" dirty="0"/>
                    </a:p>
                  </a:txBody>
                  <a:tcPr anchor="b">
                    <a:lnB w="12700" cap="flat" cmpd="sng" algn="ctr">
                      <a:solidFill>
                        <a:scrgbClr r="0" g="0" b="0"/>
                      </a:solidFill>
                      <a:prstDash val="solid"/>
                      <a:round/>
                      <a:headEnd type="none" w="med" len="med"/>
                      <a:tailEnd type="none" w="med" len="med"/>
                    </a:lnB>
                  </a:tcPr>
                </a:tc>
              </a:tr>
              <a:tr h="334887">
                <a:tc>
                  <a:txBody>
                    <a:bodyPr/>
                    <a:lstStyle/>
                    <a:p>
                      <a:r>
                        <a:rPr lang="en-US" sz="1200" dirty="0" err="1" smtClean="0"/>
                        <a:t>Req</a:t>
                      </a:r>
                      <a:r>
                        <a:rPr lang="en-US" sz="1200" dirty="0" smtClean="0"/>
                        <a:t> Analysis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Design</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Code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Test</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Plan</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Monitor</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Market</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smtClean="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Sell</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Sue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pSp>
        <p:nvGrpSpPr>
          <p:cNvPr id="28" name="Group 27"/>
          <p:cNvGrpSpPr/>
          <p:nvPr/>
        </p:nvGrpSpPr>
        <p:grpSpPr>
          <a:xfrm>
            <a:off x="6234150" y="893074"/>
            <a:ext cx="2614790" cy="752596"/>
            <a:chOff x="6234150" y="893074"/>
            <a:chExt cx="2614790" cy="752596"/>
          </a:xfrm>
        </p:grpSpPr>
        <p:sp>
          <p:nvSpPr>
            <p:cNvPr id="67" name="TextBox 66"/>
            <p:cNvSpPr txBox="1"/>
            <p:nvPr/>
          </p:nvSpPr>
          <p:spPr>
            <a:xfrm>
              <a:off x="7134687" y="893074"/>
              <a:ext cx="1714253" cy="461665"/>
            </a:xfrm>
            <a:prstGeom prst="rect">
              <a:avLst/>
            </a:prstGeom>
            <a:noFill/>
          </p:spPr>
          <p:txBody>
            <a:bodyPr wrap="square" rtlCol="0">
              <a:spAutoFit/>
            </a:bodyPr>
            <a:lstStyle/>
            <a:p>
              <a:r>
                <a:rPr lang="en-US" sz="1200" dirty="0" smtClean="0"/>
                <a:t>MEPs describe how MVAs will be carried out</a:t>
              </a:r>
            </a:p>
          </p:txBody>
        </p:sp>
        <p:sp>
          <p:nvSpPr>
            <p:cNvPr id="68" name="Bent Arrow 67"/>
            <p:cNvSpPr/>
            <p:nvPr/>
          </p:nvSpPr>
          <p:spPr>
            <a:xfrm flipH="1">
              <a:off x="6234150" y="940261"/>
              <a:ext cx="900537" cy="705409"/>
            </a:xfrm>
            <a:prstGeom prst="bentArrow">
              <a:avLst>
                <a:gd name="adj1" fmla="val 12795"/>
                <a:gd name="adj2" fmla="val 25000"/>
                <a:gd name="adj3" fmla="val 25000"/>
                <a:gd name="adj4" fmla="val 41038"/>
              </a:avLst>
            </a:prstGeom>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nvGrpSpPr>
          <p:cNvPr id="26" name="Group 25"/>
          <p:cNvGrpSpPr/>
          <p:nvPr/>
        </p:nvGrpSpPr>
        <p:grpSpPr>
          <a:xfrm>
            <a:off x="2745556" y="1886533"/>
            <a:ext cx="2687140" cy="716746"/>
            <a:chOff x="2564593" y="583809"/>
            <a:chExt cx="2687140" cy="673938"/>
          </a:xfrm>
        </p:grpSpPr>
        <p:sp>
          <p:nvSpPr>
            <p:cNvPr id="66" name="Bent Arrow 65"/>
            <p:cNvSpPr/>
            <p:nvPr/>
          </p:nvSpPr>
          <p:spPr>
            <a:xfrm flipH="1" flipV="1">
              <a:off x="2564593" y="645696"/>
              <a:ext cx="900537" cy="612051"/>
            </a:xfrm>
            <a:prstGeom prst="bentArrow">
              <a:avLst>
                <a:gd name="adj1" fmla="val 12795"/>
                <a:gd name="adj2" fmla="val 25000"/>
                <a:gd name="adj3" fmla="val 25000"/>
                <a:gd name="adj4" fmla="val 43750"/>
              </a:avLst>
            </a:prstGeom>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9" name="TextBox 68"/>
            <p:cNvSpPr txBox="1"/>
            <p:nvPr/>
          </p:nvSpPr>
          <p:spPr>
            <a:xfrm>
              <a:off x="3537480" y="583809"/>
              <a:ext cx="1714253" cy="461665"/>
            </a:xfrm>
            <a:prstGeom prst="rect">
              <a:avLst/>
            </a:prstGeom>
            <a:noFill/>
          </p:spPr>
          <p:txBody>
            <a:bodyPr wrap="square" rtlCol="0">
              <a:spAutoFit/>
            </a:bodyPr>
            <a:lstStyle/>
            <a:p>
              <a:r>
                <a:rPr lang="en-US" sz="1200" dirty="0" smtClean="0"/>
                <a:t>MVP identifies the relationship of the MSAs</a:t>
              </a:r>
            </a:p>
          </p:txBody>
        </p:sp>
      </p:grpSp>
      <p:sp>
        <p:nvSpPr>
          <p:cNvPr id="5" name="TextBox 4"/>
          <p:cNvSpPr txBox="1"/>
          <p:nvPr/>
        </p:nvSpPr>
        <p:spPr>
          <a:xfrm>
            <a:off x="2451269" y="356102"/>
            <a:ext cx="3712322" cy="1477328"/>
          </a:xfrm>
          <a:prstGeom prst="rect">
            <a:avLst/>
          </a:prstGeom>
          <a:noFill/>
        </p:spPr>
        <p:txBody>
          <a:bodyPr wrap="square" rtlCol="0">
            <a:spAutoFit/>
          </a:bodyPr>
          <a:lstStyle/>
          <a:p>
            <a:pPr algn="ctr"/>
            <a:r>
              <a:rPr lang="en-US" sz="1200" b="1" dirty="0" smtClean="0"/>
              <a:t>Minimally Viable Process</a:t>
            </a:r>
          </a:p>
          <a:p>
            <a:endParaRPr lang="en-US" sz="1200" b="1" dirty="0"/>
          </a:p>
          <a:p>
            <a:r>
              <a:rPr lang="en-US" sz="1200" dirty="0" smtClean="0"/>
              <a:t>Orders MSAs so as to structure the effort to be as non-invasive as possible, yet provide enough structure to be viable.</a:t>
            </a:r>
          </a:p>
          <a:p>
            <a:pPr>
              <a:lnSpc>
                <a:spcPct val="50000"/>
              </a:lnSpc>
            </a:pPr>
            <a:endParaRPr lang="en-US" sz="1200" dirty="0"/>
          </a:p>
          <a:p>
            <a:r>
              <a:rPr lang="en-US" sz="1200" dirty="0" smtClean="0"/>
              <a:t>Done by listing the lowest-level MSAs and determining work flow.</a:t>
            </a:r>
          </a:p>
        </p:txBody>
      </p:sp>
      <p:sp>
        <p:nvSpPr>
          <p:cNvPr id="62" name="Rectangle 61"/>
          <p:cNvSpPr/>
          <p:nvPr/>
        </p:nvSpPr>
        <p:spPr>
          <a:xfrm>
            <a:off x="2451268" y="420503"/>
            <a:ext cx="3862835" cy="1412928"/>
          </a:xfrm>
          <a:prstGeom prst="rect">
            <a:avLst/>
          </a:prstGeom>
          <a:no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itle 23"/>
          <p:cNvSpPr>
            <a:spLocks noGrp="1"/>
          </p:cNvSpPr>
          <p:nvPr>
            <p:ph type="title"/>
          </p:nvPr>
        </p:nvSpPr>
        <p:spPr/>
        <p:txBody>
          <a:bodyPr>
            <a:normAutofit fontScale="90000"/>
          </a:bodyPr>
          <a:lstStyle/>
          <a:p>
            <a:r>
              <a:rPr lang="en-US" dirty="0" smtClean="0"/>
              <a:t>Ingredients</a:t>
            </a:r>
            <a:endParaRPr lang="en-US" dirty="0"/>
          </a:p>
        </p:txBody>
      </p:sp>
      <p:sp>
        <p:nvSpPr>
          <p:cNvPr id="35" name="TextBox 34"/>
          <p:cNvSpPr txBox="1"/>
          <p:nvPr/>
        </p:nvSpPr>
        <p:spPr>
          <a:xfrm>
            <a:off x="118865" y="6550223"/>
            <a:ext cx="8939896" cy="307777"/>
          </a:xfrm>
          <a:prstGeom prst="rect">
            <a:avLst/>
          </a:prstGeom>
          <a:noFill/>
        </p:spPr>
        <p:txBody>
          <a:bodyPr wrap="square" rtlCol="0">
            <a:spAutoFit/>
          </a:bodyPr>
          <a:lstStyle/>
          <a:p>
            <a:r>
              <a:rPr lang="en-US" sz="1400" b="1" dirty="0" smtClean="0">
                <a:solidFill>
                  <a:srgbClr val="FFFFFF"/>
                </a:solidFill>
              </a:rPr>
              <a:t>Having identified this information, we have a basis for alleviating software development pain points.</a:t>
            </a:r>
            <a:endParaRPr lang="en-US" sz="1400" b="1" dirty="0">
              <a:solidFill>
                <a:srgbClr val="FFFFFF"/>
              </a:solidFill>
            </a:endParaRPr>
          </a:p>
        </p:txBody>
      </p:sp>
      <p:grpSp>
        <p:nvGrpSpPr>
          <p:cNvPr id="208" name="Group 207"/>
          <p:cNvGrpSpPr/>
          <p:nvPr/>
        </p:nvGrpSpPr>
        <p:grpSpPr>
          <a:xfrm>
            <a:off x="2745556" y="3397016"/>
            <a:ext cx="3418034" cy="2674687"/>
            <a:chOff x="2768753" y="3339286"/>
            <a:chExt cx="3418034" cy="2674687"/>
          </a:xfrm>
        </p:grpSpPr>
        <p:sp>
          <p:nvSpPr>
            <p:cNvPr id="8" name="Rounded Rectangle 7"/>
            <p:cNvSpPr/>
            <p:nvPr/>
          </p:nvSpPr>
          <p:spPr>
            <a:xfrm>
              <a:off x="2768753" y="3798103"/>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Plan</a:t>
              </a:r>
              <a:endParaRPr lang="en-US" sz="1100" dirty="0">
                <a:solidFill>
                  <a:schemeClr val="tx1"/>
                </a:solidFill>
              </a:endParaRPr>
            </a:p>
          </p:txBody>
        </p:sp>
        <p:sp>
          <p:nvSpPr>
            <p:cNvPr id="11" name="Rounded Rectangle 10"/>
            <p:cNvSpPr/>
            <p:nvPr/>
          </p:nvSpPr>
          <p:spPr>
            <a:xfrm>
              <a:off x="3652893" y="4153027"/>
              <a:ext cx="928239"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err="1" smtClean="0">
                  <a:solidFill>
                    <a:schemeClr val="tx1"/>
                  </a:solidFill>
                </a:rPr>
                <a:t>Req</a:t>
              </a:r>
              <a:r>
                <a:rPr lang="en-US" sz="1100" dirty="0" smtClean="0">
                  <a:solidFill>
                    <a:schemeClr val="tx1"/>
                  </a:solidFill>
                </a:rPr>
                <a:t> Analysis</a:t>
              </a:r>
              <a:endParaRPr lang="en-US" sz="1100" dirty="0">
                <a:solidFill>
                  <a:schemeClr val="tx1"/>
                </a:solidFill>
              </a:endParaRPr>
            </a:p>
          </p:txBody>
        </p:sp>
        <p:sp>
          <p:nvSpPr>
            <p:cNvPr id="12" name="Rounded Rectangle 11"/>
            <p:cNvSpPr/>
            <p:nvPr/>
          </p:nvSpPr>
          <p:spPr>
            <a:xfrm>
              <a:off x="3681374" y="4560825"/>
              <a:ext cx="885646"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Design</a:t>
              </a:r>
              <a:endParaRPr lang="en-US" sz="1100" dirty="0">
                <a:solidFill>
                  <a:schemeClr val="tx1"/>
                </a:solidFill>
              </a:endParaRPr>
            </a:p>
          </p:txBody>
        </p:sp>
        <p:sp>
          <p:nvSpPr>
            <p:cNvPr id="13" name="Rounded Rectangle 12"/>
            <p:cNvSpPr/>
            <p:nvPr/>
          </p:nvSpPr>
          <p:spPr>
            <a:xfrm>
              <a:off x="3728758" y="4896138"/>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Code</a:t>
              </a:r>
              <a:endParaRPr lang="en-US" sz="1100" dirty="0">
                <a:solidFill>
                  <a:schemeClr val="tx1"/>
                </a:solidFill>
              </a:endParaRPr>
            </a:p>
          </p:txBody>
        </p:sp>
        <p:sp>
          <p:nvSpPr>
            <p:cNvPr id="14" name="Rounded Rectangle 13"/>
            <p:cNvSpPr/>
            <p:nvPr/>
          </p:nvSpPr>
          <p:spPr>
            <a:xfrm>
              <a:off x="3734062" y="5263763"/>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Test</a:t>
              </a:r>
              <a:endParaRPr lang="en-US" sz="1100" dirty="0">
                <a:solidFill>
                  <a:schemeClr val="tx1"/>
                </a:solidFill>
              </a:endParaRPr>
            </a:p>
          </p:txBody>
        </p:sp>
        <p:sp>
          <p:nvSpPr>
            <p:cNvPr id="15" name="Rounded Rectangle 14"/>
            <p:cNvSpPr/>
            <p:nvPr/>
          </p:nvSpPr>
          <p:spPr>
            <a:xfrm>
              <a:off x="2769787" y="4475962"/>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Monitor</a:t>
              </a:r>
              <a:endParaRPr lang="en-US" sz="1100" dirty="0">
                <a:solidFill>
                  <a:schemeClr val="tx1"/>
                </a:solidFill>
              </a:endParaRPr>
            </a:p>
          </p:txBody>
        </p:sp>
        <p:sp>
          <p:nvSpPr>
            <p:cNvPr id="37" name="Rounded Rectangle 36"/>
            <p:cNvSpPr/>
            <p:nvPr/>
          </p:nvSpPr>
          <p:spPr>
            <a:xfrm>
              <a:off x="2859637" y="5792260"/>
              <a:ext cx="610922" cy="22171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Sell</a:t>
              </a:r>
              <a:endParaRPr lang="en-US" sz="1100" dirty="0">
                <a:solidFill>
                  <a:schemeClr val="tx1"/>
                </a:solidFill>
              </a:endParaRPr>
            </a:p>
          </p:txBody>
        </p:sp>
        <p:sp>
          <p:nvSpPr>
            <p:cNvPr id="71" name="Rounded Rectangle 70"/>
            <p:cNvSpPr/>
            <p:nvPr/>
          </p:nvSpPr>
          <p:spPr>
            <a:xfrm>
              <a:off x="4663506" y="3339286"/>
              <a:ext cx="647681" cy="22171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Market</a:t>
              </a:r>
              <a:endParaRPr lang="en-US" sz="1100" dirty="0">
                <a:solidFill>
                  <a:schemeClr val="tx1"/>
                </a:solidFill>
              </a:endParaRPr>
            </a:p>
          </p:txBody>
        </p:sp>
        <p:sp>
          <p:nvSpPr>
            <p:cNvPr id="72" name="Rounded Rectangle 71"/>
            <p:cNvSpPr/>
            <p:nvPr/>
          </p:nvSpPr>
          <p:spPr>
            <a:xfrm>
              <a:off x="5471679" y="5764209"/>
              <a:ext cx="715108" cy="22171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Sue</a:t>
              </a:r>
              <a:endParaRPr lang="en-US" sz="1100" dirty="0">
                <a:solidFill>
                  <a:schemeClr val="tx1"/>
                </a:solidFill>
              </a:endParaRPr>
            </a:p>
          </p:txBody>
        </p:sp>
      </p:grpSp>
      <p:grpSp>
        <p:nvGrpSpPr>
          <p:cNvPr id="181" name="Group 180"/>
          <p:cNvGrpSpPr/>
          <p:nvPr/>
        </p:nvGrpSpPr>
        <p:grpSpPr>
          <a:xfrm>
            <a:off x="2683086" y="3132772"/>
            <a:ext cx="3480504" cy="3234038"/>
            <a:chOff x="2612038" y="3172290"/>
            <a:chExt cx="3480504" cy="3234038"/>
          </a:xfrm>
        </p:grpSpPr>
        <p:sp>
          <p:nvSpPr>
            <p:cNvPr id="182" name="Connector 181"/>
            <p:cNvSpPr/>
            <p:nvPr/>
          </p:nvSpPr>
          <p:spPr>
            <a:xfrm>
              <a:off x="4781534" y="3172290"/>
              <a:ext cx="170973" cy="146532"/>
            </a:xfrm>
            <a:prstGeom prst="flowChartConnecto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ounded Rectangle 182"/>
            <p:cNvSpPr/>
            <p:nvPr/>
          </p:nvSpPr>
          <p:spPr>
            <a:xfrm>
              <a:off x="2674508" y="3893482"/>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Plan</a:t>
              </a:r>
              <a:endParaRPr lang="en-US" sz="1100" dirty="0">
                <a:solidFill>
                  <a:schemeClr val="tx1"/>
                </a:solidFill>
              </a:endParaRPr>
            </a:p>
          </p:txBody>
        </p:sp>
        <p:sp>
          <p:nvSpPr>
            <p:cNvPr id="184" name="Rounded Rectangle 183"/>
            <p:cNvSpPr/>
            <p:nvPr/>
          </p:nvSpPr>
          <p:spPr>
            <a:xfrm>
              <a:off x="3558648" y="4248406"/>
              <a:ext cx="928239"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err="1" smtClean="0">
                  <a:solidFill>
                    <a:schemeClr val="tx1"/>
                  </a:solidFill>
                </a:rPr>
                <a:t>Req</a:t>
              </a:r>
              <a:r>
                <a:rPr lang="en-US" sz="1100" dirty="0" smtClean="0">
                  <a:solidFill>
                    <a:schemeClr val="tx1"/>
                  </a:solidFill>
                </a:rPr>
                <a:t> Analysis</a:t>
              </a:r>
              <a:endParaRPr lang="en-US" sz="1100" dirty="0">
                <a:solidFill>
                  <a:schemeClr val="tx1"/>
                </a:solidFill>
              </a:endParaRPr>
            </a:p>
          </p:txBody>
        </p:sp>
        <p:sp>
          <p:nvSpPr>
            <p:cNvPr id="185" name="Rounded Rectangle 184"/>
            <p:cNvSpPr/>
            <p:nvPr/>
          </p:nvSpPr>
          <p:spPr>
            <a:xfrm>
              <a:off x="3587129" y="4656204"/>
              <a:ext cx="885646"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Design</a:t>
              </a:r>
              <a:endParaRPr lang="en-US" sz="1100" dirty="0">
                <a:solidFill>
                  <a:schemeClr val="tx1"/>
                </a:solidFill>
              </a:endParaRPr>
            </a:p>
          </p:txBody>
        </p:sp>
        <p:sp>
          <p:nvSpPr>
            <p:cNvPr id="186" name="Rounded Rectangle 185"/>
            <p:cNvSpPr/>
            <p:nvPr/>
          </p:nvSpPr>
          <p:spPr>
            <a:xfrm>
              <a:off x="3634513" y="4991517"/>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Code</a:t>
              </a:r>
              <a:endParaRPr lang="en-US" sz="1100" dirty="0">
                <a:solidFill>
                  <a:schemeClr val="tx1"/>
                </a:solidFill>
              </a:endParaRPr>
            </a:p>
          </p:txBody>
        </p:sp>
        <p:sp>
          <p:nvSpPr>
            <p:cNvPr id="187" name="Rounded Rectangle 186"/>
            <p:cNvSpPr/>
            <p:nvPr/>
          </p:nvSpPr>
          <p:spPr>
            <a:xfrm>
              <a:off x="3639817" y="5359142"/>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Test</a:t>
              </a:r>
              <a:endParaRPr lang="en-US" sz="1100" dirty="0">
                <a:solidFill>
                  <a:schemeClr val="tx1"/>
                </a:solidFill>
              </a:endParaRPr>
            </a:p>
          </p:txBody>
        </p:sp>
        <p:sp>
          <p:nvSpPr>
            <p:cNvPr id="188" name="Rounded Rectangle 187"/>
            <p:cNvSpPr/>
            <p:nvPr/>
          </p:nvSpPr>
          <p:spPr>
            <a:xfrm>
              <a:off x="2675542" y="4571341"/>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Monitor</a:t>
              </a:r>
              <a:endParaRPr lang="en-US" sz="1100" dirty="0">
                <a:solidFill>
                  <a:schemeClr val="tx1"/>
                </a:solidFill>
              </a:endParaRPr>
            </a:p>
          </p:txBody>
        </p:sp>
        <p:cxnSp>
          <p:nvCxnSpPr>
            <p:cNvPr id="189" name="Straight Arrow Connector 188"/>
            <p:cNvCxnSpPr/>
            <p:nvPr/>
          </p:nvCxnSpPr>
          <p:spPr>
            <a:xfrm>
              <a:off x="4867021" y="3331444"/>
              <a:ext cx="9020" cy="115843"/>
            </a:xfrm>
            <a:prstGeom prst="straightConnector1">
              <a:avLst/>
            </a:prstGeom>
            <a:ln>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3069819" y="4108743"/>
              <a:ext cx="1034" cy="475220"/>
            </a:xfrm>
            <a:prstGeom prst="straightConnector1">
              <a:avLst/>
            </a:prstGeom>
            <a:ln>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2612038" y="5689644"/>
              <a:ext cx="3208795" cy="0"/>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endCxn id="202" idx="0"/>
            </p:cNvCxnSpPr>
            <p:nvPr/>
          </p:nvCxnSpPr>
          <p:spPr>
            <a:xfrm>
              <a:off x="5734988" y="5689644"/>
              <a:ext cx="0" cy="169944"/>
            </a:xfrm>
            <a:prstGeom prst="straightConnector1">
              <a:avLst/>
            </a:prstGeom>
            <a:ln>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3" name="Straight Arrow Connector 192"/>
            <p:cNvCxnSpPr>
              <a:stCxn id="202" idx="2"/>
            </p:cNvCxnSpPr>
            <p:nvPr/>
          </p:nvCxnSpPr>
          <p:spPr>
            <a:xfrm>
              <a:off x="5734988" y="6081301"/>
              <a:ext cx="359" cy="178495"/>
            </a:xfrm>
            <a:prstGeom prst="straightConnector1">
              <a:avLst/>
            </a:prstGeom>
            <a:ln>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4" name="Straight Arrow Connector 193"/>
            <p:cNvCxnSpPr/>
            <p:nvPr/>
          </p:nvCxnSpPr>
          <p:spPr>
            <a:xfrm>
              <a:off x="4022768" y="4463667"/>
              <a:ext cx="7184" cy="205159"/>
            </a:xfrm>
            <a:prstGeom prst="straightConnector1">
              <a:avLst/>
            </a:prstGeom>
            <a:ln>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p:nvPr/>
          </p:nvCxnSpPr>
          <p:spPr>
            <a:xfrm flipH="1">
              <a:off x="4029824" y="4871465"/>
              <a:ext cx="128" cy="132674"/>
            </a:xfrm>
            <a:prstGeom prst="straightConnector1">
              <a:avLst/>
            </a:prstGeom>
            <a:ln>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6" name="Straight Arrow Connector 195"/>
            <p:cNvCxnSpPr/>
            <p:nvPr/>
          </p:nvCxnSpPr>
          <p:spPr>
            <a:xfrm>
              <a:off x="4029824" y="5206778"/>
              <a:ext cx="5304" cy="164986"/>
            </a:xfrm>
            <a:prstGeom prst="straightConnector1">
              <a:avLst/>
            </a:prstGeom>
            <a:ln>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7" name="Straight Arrow Connector 196"/>
            <p:cNvCxnSpPr>
              <a:stCxn id="187" idx="2"/>
            </p:cNvCxnSpPr>
            <p:nvPr/>
          </p:nvCxnSpPr>
          <p:spPr>
            <a:xfrm>
              <a:off x="4035128" y="5561781"/>
              <a:ext cx="10876" cy="127863"/>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p:nvPr/>
          </p:nvCxnSpPr>
          <p:spPr>
            <a:xfrm flipH="1">
              <a:off x="3069669" y="4786602"/>
              <a:ext cx="1184" cy="915664"/>
            </a:xfrm>
            <a:prstGeom prst="straightConnector1">
              <a:avLst/>
            </a:prstGeom>
            <a:ln>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9" name="Rounded Rectangle 198"/>
            <p:cNvSpPr/>
            <p:nvPr/>
          </p:nvSpPr>
          <p:spPr>
            <a:xfrm>
              <a:off x="2765392" y="5887639"/>
              <a:ext cx="610922" cy="22171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Sell</a:t>
              </a:r>
              <a:endParaRPr lang="en-US" sz="1100" dirty="0">
                <a:solidFill>
                  <a:schemeClr val="tx1"/>
                </a:solidFill>
              </a:endParaRPr>
            </a:p>
          </p:txBody>
        </p:sp>
        <p:cxnSp>
          <p:nvCxnSpPr>
            <p:cNvPr id="200" name="Straight Arrow Connector 199"/>
            <p:cNvCxnSpPr>
              <a:endCxn id="199" idx="0"/>
            </p:cNvCxnSpPr>
            <p:nvPr/>
          </p:nvCxnSpPr>
          <p:spPr>
            <a:xfrm>
              <a:off x="3069669" y="5702266"/>
              <a:ext cx="1184" cy="185373"/>
            </a:xfrm>
            <a:prstGeom prst="straightConnector1">
              <a:avLst/>
            </a:prstGeom>
            <a:ln>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1" name="Rounded Rectangle 200"/>
            <p:cNvSpPr/>
            <p:nvPr/>
          </p:nvSpPr>
          <p:spPr>
            <a:xfrm>
              <a:off x="4569261" y="3434665"/>
              <a:ext cx="647681" cy="22171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Market</a:t>
              </a:r>
              <a:endParaRPr lang="en-US" sz="1100" dirty="0">
                <a:solidFill>
                  <a:schemeClr val="tx1"/>
                </a:solidFill>
              </a:endParaRPr>
            </a:p>
          </p:txBody>
        </p:sp>
        <p:sp>
          <p:nvSpPr>
            <p:cNvPr id="202" name="Rounded Rectangle 201"/>
            <p:cNvSpPr/>
            <p:nvPr/>
          </p:nvSpPr>
          <p:spPr>
            <a:xfrm>
              <a:off x="5377434" y="5859588"/>
              <a:ext cx="715108" cy="22171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Sue</a:t>
              </a:r>
              <a:endParaRPr lang="en-US" sz="1100" dirty="0">
                <a:solidFill>
                  <a:schemeClr val="tx1"/>
                </a:solidFill>
              </a:endParaRPr>
            </a:p>
          </p:txBody>
        </p:sp>
        <p:cxnSp>
          <p:nvCxnSpPr>
            <p:cNvPr id="203" name="Elbow Connector 202"/>
            <p:cNvCxnSpPr/>
            <p:nvPr/>
          </p:nvCxnSpPr>
          <p:spPr>
            <a:xfrm rot="16200000" flipH="1">
              <a:off x="3470151" y="3708410"/>
              <a:ext cx="152285" cy="952949"/>
            </a:xfrm>
            <a:prstGeom prst="bentConnector3">
              <a:avLst>
                <a:gd name="adj1" fmla="val 50000"/>
              </a:avLst>
            </a:prstGeom>
            <a:ln>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Elbow Connector 203"/>
            <p:cNvCxnSpPr/>
            <p:nvPr/>
          </p:nvCxnSpPr>
          <p:spPr>
            <a:xfrm rot="5400000">
              <a:off x="3862909" y="2875911"/>
              <a:ext cx="237104" cy="1823283"/>
            </a:xfrm>
            <a:prstGeom prst="bentConnector3">
              <a:avLst>
                <a:gd name="adj1" fmla="val 50000"/>
              </a:avLst>
            </a:prstGeom>
            <a:ln>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5" name="Connector 204"/>
            <p:cNvSpPr/>
            <p:nvPr/>
          </p:nvSpPr>
          <p:spPr>
            <a:xfrm>
              <a:off x="5649860" y="6253390"/>
              <a:ext cx="170973" cy="146532"/>
            </a:xfrm>
            <a:prstGeom prst="flowChartConnector">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Connector 205"/>
            <p:cNvSpPr/>
            <p:nvPr/>
          </p:nvSpPr>
          <p:spPr>
            <a:xfrm>
              <a:off x="2984182" y="6259796"/>
              <a:ext cx="170973" cy="146532"/>
            </a:xfrm>
            <a:prstGeom prst="flowChartConnector">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7" name="Straight Arrow Connector 206"/>
            <p:cNvCxnSpPr>
              <a:stCxn id="199" idx="2"/>
              <a:endCxn id="206" idx="0"/>
            </p:cNvCxnSpPr>
            <p:nvPr/>
          </p:nvCxnSpPr>
          <p:spPr>
            <a:xfrm flipH="1">
              <a:off x="3069669" y="6109352"/>
              <a:ext cx="1184" cy="150444"/>
            </a:xfrm>
            <a:prstGeom prst="straightConnector1">
              <a:avLst/>
            </a:prstGeom>
            <a:ln>
              <a:headEnd type="none"/>
              <a:tailEnd type="triangle"/>
            </a:ln>
            <a:effectLst/>
          </p:spPr>
          <p:style>
            <a:lnRef idx="2">
              <a:schemeClr val="accent1"/>
            </a:lnRef>
            <a:fillRef idx="0">
              <a:schemeClr val="accent1"/>
            </a:fillRef>
            <a:effectRef idx="1">
              <a:schemeClr val="accent1"/>
            </a:effectRef>
            <a:fontRef idx="minor">
              <a:schemeClr val="tx1"/>
            </a:fontRef>
          </p:style>
        </p:cxnSp>
      </p:grpSp>
      <p:graphicFrame>
        <p:nvGraphicFramePr>
          <p:cNvPr id="209" name="Table 208"/>
          <p:cNvGraphicFramePr>
            <a:graphicFrameLocks noGrp="1"/>
          </p:cNvGraphicFramePr>
          <p:nvPr>
            <p:extLst>
              <p:ext uri="{D42A27DB-BD31-4B8C-83A1-F6EECF244321}">
                <p14:modId xmlns:p14="http://schemas.microsoft.com/office/powerpoint/2010/main" val="1408588447"/>
              </p:ext>
            </p:extLst>
          </p:nvPr>
        </p:nvGraphicFramePr>
        <p:xfrm>
          <a:off x="6696314" y="3080233"/>
          <a:ext cx="2081546" cy="3324776"/>
        </p:xfrm>
        <a:graphic>
          <a:graphicData uri="http://schemas.openxmlformats.org/drawingml/2006/table">
            <a:tbl>
              <a:tblPr firstRow="1" bandRow="1">
                <a:tableStyleId>{2D5ABB26-0587-4C30-8999-92F81FD0307C}</a:tableStyleId>
              </a:tblPr>
              <a:tblGrid>
                <a:gridCol w="1040773"/>
                <a:gridCol w="1040773"/>
              </a:tblGrid>
              <a:tr h="310793">
                <a:tc>
                  <a:txBody>
                    <a:bodyPr/>
                    <a:lstStyle/>
                    <a:p>
                      <a:pPr algn="ctr"/>
                      <a:r>
                        <a:rPr lang="en-US" sz="1200" dirty="0" smtClean="0"/>
                        <a:t>MSA</a:t>
                      </a:r>
                      <a:endParaRPr lang="en-US" sz="1200" dirty="0"/>
                    </a:p>
                  </a:txBody>
                  <a:tcPr anchor="b">
                    <a:lnB w="12700" cap="flat" cmpd="sng" algn="ctr">
                      <a:solidFill>
                        <a:scrgbClr r="0" g="0" b="0"/>
                      </a:solidFill>
                      <a:prstDash val="solid"/>
                      <a:round/>
                      <a:headEnd type="none" w="med" len="med"/>
                      <a:tailEnd type="none" w="med" len="med"/>
                    </a:lnB>
                  </a:tcPr>
                </a:tc>
                <a:tc>
                  <a:txBody>
                    <a:bodyPr/>
                    <a:lstStyle/>
                    <a:p>
                      <a:pPr algn="ctr"/>
                      <a:r>
                        <a:rPr lang="en-US" sz="1200" dirty="0" smtClean="0"/>
                        <a:t>MEP</a:t>
                      </a:r>
                      <a:endParaRPr lang="en-US" sz="1200" dirty="0"/>
                    </a:p>
                  </a:txBody>
                  <a:tcPr anchor="b">
                    <a:lnB w="12700" cap="flat" cmpd="sng" algn="ctr">
                      <a:solidFill>
                        <a:scrgbClr r="0" g="0" b="0"/>
                      </a:solidFill>
                      <a:prstDash val="solid"/>
                      <a:round/>
                      <a:headEnd type="none" w="med" len="med"/>
                      <a:tailEnd type="none" w="med" len="med"/>
                    </a:lnB>
                  </a:tcPr>
                </a:tc>
              </a:tr>
              <a:tr h="334887">
                <a:tc>
                  <a:txBody>
                    <a:bodyPr/>
                    <a:lstStyle/>
                    <a:p>
                      <a:r>
                        <a:rPr lang="en-US" sz="1200" dirty="0" err="1" smtClean="0"/>
                        <a:t>Req</a:t>
                      </a:r>
                      <a:r>
                        <a:rPr lang="en-US" sz="1200" dirty="0" smtClean="0"/>
                        <a:t> Analysis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ad hoc</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Design</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err="1" smtClean="0"/>
                        <a:t>Larman</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Code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ad hoc</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Test</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Smoke</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Plan</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ad hoc</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Monitor</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ad hoc</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Market</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bill board</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Sell</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Google</a:t>
                      </a:r>
                      <a:r>
                        <a:rPr lang="en-US" sz="1200" baseline="0" dirty="0" smtClean="0"/>
                        <a:t> Play</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4887">
                <a:tc>
                  <a:txBody>
                    <a:bodyPr/>
                    <a:lstStyle/>
                    <a:p>
                      <a:r>
                        <a:rPr lang="en-US" sz="1200" dirty="0" smtClean="0"/>
                        <a:t>Sue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ad hoc</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210" name="TextBox 209"/>
          <p:cNvSpPr txBox="1"/>
          <p:nvPr/>
        </p:nvSpPr>
        <p:spPr>
          <a:xfrm>
            <a:off x="69850" y="399868"/>
            <a:ext cx="2328031" cy="1181106"/>
          </a:xfrm>
          <a:prstGeom prst="rect">
            <a:avLst/>
          </a:prstGeom>
          <a:noFill/>
          <a:ln>
            <a:solidFill>
              <a:schemeClr val="accent1">
                <a:lumMod val="40000"/>
                <a:lumOff val="60000"/>
              </a:schemeClr>
            </a:solidFill>
          </a:ln>
        </p:spPr>
        <p:txBody>
          <a:bodyPr wrap="square" rtlCol="0">
            <a:noAutofit/>
          </a:bodyPr>
          <a:lstStyle/>
          <a:p>
            <a:pPr algn="ctr">
              <a:tabLst>
                <a:tab pos="341313" algn="l"/>
                <a:tab pos="573088" algn="l"/>
              </a:tabLst>
            </a:pPr>
            <a:r>
              <a:rPr lang="en-US" sz="1200" b="1" dirty="0" smtClean="0"/>
              <a:t>Minimal Guiding Indicators</a:t>
            </a:r>
          </a:p>
          <a:p>
            <a:pPr>
              <a:tabLst>
                <a:tab pos="341313" algn="l"/>
                <a:tab pos="573088" algn="l"/>
              </a:tabLst>
            </a:pPr>
            <a:r>
              <a:rPr lang="en-US" sz="1100" dirty="0" smtClean="0"/>
              <a:t>A statement of project goals and the means by which we know if we've achieved them.</a:t>
            </a:r>
          </a:p>
          <a:p>
            <a:pPr>
              <a:lnSpc>
                <a:spcPct val="50000"/>
              </a:lnSpc>
              <a:tabLst>
                <a:tab pos="341313" algn="l"/>
                <a:tab pos="573088" algn="l"/>
              </a:tabLst>
            </a:pPr>
            <a:endParaRPr lang="en-US" sz="1100" dirty="0"/>
          </a:p>
          <a:p>
            <a:pPr>
              <a:tabLst>
                <a:tab pos="341313" algn="l"/>
                <a:tab pos="573088" algn="l"/>
              </a:tabLst>
            </a:pPr>
            <a:r>
              <a:rPr lang="en-US" sz="1100" dirty="0" smtClean="0"/>
              <a:t>Typically expressed in terms of cost, schedule, performance.</a:t>
            </a:r>
          </a:p>
        </p:txBody>
      </p:sp>
      <p:sp>
        <p:nvSpPr>
          <p:cNvPr id="211" name="TextBox 210"/>
          <p:cNvSpPr txBox="1"/>
          <p:nvPr/>
        </p:nvSpPr>
        <p:spPr>
          <a:xfrm>
            <a:off x="69851" y="1580296"/>
            <a:ext cx="2328031" cy="531993"/>
          </a:xfrm>
          <a:prstGeom prst="rect">
            <a:avLst/>
          </a:prstGeom>
          <a:noFill/>
          <a:ln>
            <a:solidFill>
              <a:schemeClr val="accent1">
                <a:lumMod val="40000"/>
                <a:lumOff val="60000"/>
              </a:schemeClr>
            </a:solidFill>
          </a:ln>
        </p:spPr>
        <p:txBody>
          <a:bodyPr wrap="square" rtlCol="0">
            <a:noAutofit/>
          </a:bodyPr>
          <a:lstStyle/>
          <a:p>
            <a:pPr>
              <a:lnSpc>
                <a:spcPct val="80000"/>
              </a:lnSpc>
              <a:tabLst>
                <a:tab pos="341313" algn="l"/>
                <a:tab pos="573088" algn="l"/>
              </a:tabLst>
            </a:pPr>
            <a:r>
              <a:rPr lang="en-US" sz="1100" dirty="0" smtClean="0"/>
              <a:t>Cost indicators</a:t>
            </a:r>
          </a:p>
          <a:p>
            <a:pPr>
              <a:lnSpc>
                <a:spcPct val="80000"/>
              </a:lnSpc>
              <a:tabLst>
                <a:tab pos="341313" algn="l"/>
                <a:tab pos="573088" algn="l"/>
              </a:tabLst>
            </a:pPr>
            <a:r>
              <a:rPr lang="en-US" sz="1100" dirty="0"/>
              <a:t>	</a:t>
            </a:r>
            <a:r>
              <a:rPr lang="en-US" sz="1100" dirty="0" smtClean="0"/>
              <a:t>Get Rich</a:t>
            </a:r>
          </a:p>
          <a:p>
            <a:pPr>
              <a:lnSpc>
                <a:spcPct val="80000"/>
              </a:lnSpc>
              <a:tabLst>
                <a:tab pos="341313" algn="l"/>
                <a:tab pos="573088" algn="l"/>
              </a:tabLst>
            </a:pPr>
            <a:r>
              <a:rPr lang="en-US" sz="1100" dirty="0"/>
              <a:t>	</a:t>
            </a:r>
            <a:r>
              <a:rPr lang="en-US" sz="1100" dirty="0" smtClean="0"/>
              <a:t>	$ income &gt; $ outgo</a:t>
            </a:r>
          </a:p>
        </p:txBody>
      </p:sp>
      <p:grpSp>
        <p:nvGrpSpPr>
          <p:cNvPr id="214" name="Group 213"/>
          <p:cNvGrpSpPr/>
          <p:nvPr/>
        </p:nvGrpSpPr>
        <p:grpSpPr>
          <a:xfrm>
            <a:off x="350227" y="2155096"/>
            <a:ext cx="2064049" cy="461666"/>
            <a:chOff x="350227" y="2155096"/>
            <a:chExt cx="2064049" cy="461666"/>
          </a:xfrm>
        </p:grpSpPr>
        <p:sp>
          <p:nvSpPr>
            <p:cNvPr id="212" name="Right Arrow 211"/>
            <p:cNvSpPr/>
            <p:nvPr/>
          </p:nvSpPr>
          <p:spPr>
            <a:xfrm rot="16200000">
              <a:off x="237677" y="2267646"/>
              <a:ext cx="450850" cy="225749"/>
            </a:xfrm>
            <a:prstGeom prst="rightArrow">
              <a:avLst>
                <a:gd name="adj1" fmla="val 50000"/>
                <a:gd name="adj2" fmla="val 64064"/>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3" name="TextBox 212"/>
            <p:cNvSpPr txBox="1"/>
            <p:nvPr/>
          </p:nvSpPr>
          <p:spPr>
            <a:xfrm>
              <a:off x="575977" y="2155097"/>
              <a:ext cx="1838299" cy="461665"/>
            </a:xfrm>
            <a:prstGeom prst="rect">
              <a:avLst/>
            </a:prstGeom>
            <a:noFill/>
          </p:spPr>
          <p:txBody>
            <a:bodyPr wrap="square" rtlCol="0">
              <a:spAutoFit/>
            </a:bodyPr>
            <a:lstStyle/>
            <a:p>
              <a:r>
                <a:rPr lang="en-US" sz="1200" dirty="0" smtClean="0"/>
                <a:t>MSAs describe how objectives will be achieved</a:t>
              </a:r>
            </a:p>
          </p:txBody>
        </p:sp>
      </p:grpSp>
    </p:spTree>
    <p:extLst>
      <p:ext uri="{BB962C8B-B14F-4D97-AF65-F5344CB8AC3E}">
        <p14:creationId xmlns:p14="http://schemas.microsoft.com/office/powerpoint/2010/main" val="3653415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5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1"/>
                                        </p:tgtEl>
                                        <p:attrNameLst>
                                          <p:attrName>style.visibility</p:attrName>
                                        </p:attrNameLst>
                                      </p:cBhvr>
                                      <p:to>
                                        <p:strVal val="visible"/>
                                      </p:to>
                                    </p:set>
                                    <p:animEffect transition="in" filter="fade">
                                      <p:cBhvr>
                                        <p:cTn id="12" dur="500"/>
                                        <p:tgtEl>
                                          <p:spTgt spid="2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4"/>
                                        </p:tgtEl>
                                        <p:attrNameLst>
                                          <p:attrName>style.visibility</p:attrName>
                                        </p:attrNameLst>
                                      </p:cBhvr>
                                      <p:to>
                                        <p:strVal val="visible"/>
                                      </p:to>
                                    </p:set>
                                    <p:animEffect transition="in" filter="fade">
                                      <p:cBhvr>
                                        <p:cTn id="17" dur="500"/>
                                        <p:tgtEl>
                                          <p:spTgt spid="21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500"/>
                                        <p:tgtEl>
                                          <p:spTgt spid="62"/>
                                        </p:tgtEl>
                                      </p:cBhvr>
                                    </p:animEffect>
                                  </p:childTnLst>
                                </p:cTn>
                              </p:par>
                              <p:par>
                                <p:cTn id="52" presetID="10" presetClass="entr" presetSubtype="0"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08"/>
                                        </p:tgtEl>
                                        <p:attrNameLst>
                                          <p:attrName>style.visibility</p:attrName>
                                        </p:attrNameLst>
                                      </p:cBhvr>
                                      <p:to>
                                        <p:strVal val="visible"/>
                                      </p:to>
                                    </p:set>
                                    <p:animEffect transition="in" filter="fade">
                                      <p:cBhvr>
                                        <p:cTn id="67" dur="500"/>
                                        <p:tgtEl>
                                          <p:spTgt spid="20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1"/>
                                        </p:tgtEl>
                                        <p:attrNameLst>
                                          <p:attrName>style.visibility</p:attrName>
                                        </p:attrNameLst>
                                      </p:cBhvr>
                                      <p:to>
                                        <p:strVal val="visible"/>
                                      </p:to>
                                    </p:set>
                                    <p:animEffect transition="in" filter="fade">
                                      <p:cBhvr>
                                        <p:cTn id="72" dur="500"/>
                                        <p:tgtEl>
                                          <p:spTgt spid="18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fade">
                                      <p:cBhvr>
                                        <p:cTn id="83" dur="500"/>
                                        <p:tgtEl>
                                          <p:spTgt spid="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fade">
                                      <p:cBhvr>
                                        <p:cTn id="88" dur="500"/>
                                        <p:tgtEl>
                                          <p:spTgt spid="6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09"/>
                                        </p:tgtEl>
                                        <p:attrNameLst>
                                          <p:attrName>style.visibility</p:attrName>
                                        </p:attrNameLst>
                                      </p:cBhvr>
                                      <p:to>
                                        <p:strVal val="visible"/>
                                      </p:to>
                                    </p:set>
                                    <p:animEffect transition="in" filter="fade">
                                      <p:cBhvr>
                                        <p:cTn id="93" dur="500"/>
                                        <p:tgtEl>
                                          <p:spTgt spid="209"/>
                                        </p:tgtEl>
                                      </p:cBhvr>
                                    </p:animEffect>
                                  </p:childTnLst>
                                </p:cTn>
                              </p:par>
                            </p:childTnLst>
                          </p:cTn>
                        </p:par>
                      </p:childTnLst>
                    </p:cTn>
                  </p:par>
                  <p:par>
                    <p:cTn id="94" fill="hold">
                      <p:stCondLst>
                        <p:cond delay="indefinite"/>
                      </p:stCondLst>
                      <p:childTnLst>
                        <p:par>
                          <p:cTn id="95" fill="hold">
                            <p:stCondLst>
                              <p:cond delay="0"/>
                            </p:stCondLst>
                            <p:childTnLst>
                              <p:par>
                                <p:cTn id="96" presetID="55" presetClass="entr" presetSubtype="0" fill="hold" grpId="0" nodeType="clickEffect">
                                  <p:stCondLst>
                                    <p:cond delay="0"/>
                                  </p:stCondLst>
                                  <p:childTnLst>
                                    <p:set>
                                      <p:cBhvr>
                                        <p:cTn id="97" dur="1" fill="hold">
                                          <p:stCondLst>
                                            <p:cond delay="0"/>
                                          </p:stCondLst>
                                        </p:cTn>
                                        <p:tgtEl>
                                          <p:spTgt spid="35"/>
                                        </p:tgtEl>
                                        <p:attrNameLst>
                                          <p:attrName>style.visibility</p:attrName>
                                        </p:attrNameLst>
                                      </p:cBhvr>
                                      <p:to>
                                        <p:strVal val="visible"/>
                                      </p:to>
                                    </p:set>
                                    <p:anim calcmode="lin" valueType="num">
                                      <p:cBhvr>
                                        <p:cTn id="98" dur="1000" fill="hold"/>
                                        <p:tgtEl>
                                          <p:spTgt spid="35"/>
                                        </p:tgtEl>
                                        <p:attrNameLst>
                                          <p:attrName>ppt_w</p:attrName>
                                        </p:attrNameLst>
                                      </p:cBhvr>
                                      <p:tavLst>
                                        <p:tav tm="0">
                                          <p:val>
                                            <p:strVal val="#ppt_w*0.70"/>
                                          </p:val>
                                        </p:tav>
                                        <p:tav tm="100000">
                                          <p:val>
                                            <p:strVal val="#ppt_w"/>
                                          </p:val>
                                        </p:tav>
                                      </p:tavLst>
                                    </p:anim>
                                    <p:anim calcmode="lin" valueType="num">
                                      <p:cBhvr>
                                        <p:cTn id="99" dur="1000" fill="hold"/>
                                        <p:tgtEl>
                                          <p:spTgt spid="35"/>
                                        </p:tgtEl>
                                        <p:attrNameLst>
                                          <p:attrName>ppt_h</p:attrName>
                                        </p:attrNameLst>
                                      </p:cBhvr>
                                      <p:tavLst>
                                        <p:tav tm="0">
                                          <p:val>
                                            <p:strVal val="#ppt_h"/>
                                          </p:val>
                                        </p:tav>
                                        <p:tav tm="100000">
                                          <p:val>
                                            <p:strVal val="#ppt_h"/>
                                          </p:val>
                                        </p:tav>
                                      </p:tavLst>
                                    </p:anim>
                                    <p:animEffect transition="in" filter="fade">
                                      <p:cBhvr>
                                        <p:cTn id="100"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9" grpId="0" animBg="1"/>
      <p:bldP spid="50" grpId="0" animBg="1"/>
      <p:bldP spid="52" grpId="0" animBg="1"/>
      <p:bldP spid="65" grpId="0" animBg="1"/>
      <p:bldP spid="4" grpId="0" animBg="1"/>
      <p:bldP spid="6" grpId="0" animBg="1"/>
      <p:bldP spid="5" grpId="0"/>
      <p:bldP spid="62" grpId="0" animBg="1"/>
      <p:bldP spid="35" grpId="0"/>
      <p:bldP spid="210" grpId="0" animBg="1"/>
      <p:bldP spid="2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2139566" y="381000"/>
            <a:ext cx="4143742" cy="6178253"/>
          </a:xfrm>
          <a:prstGeom prst="rect">
            <a:avLst/>
          </a:prstGeom>
          <a:no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smtClean="0">
                <a:solidFill>
                  <a:schemeClr val="tx1"/>
                </a:solidFill>
              </a:rPr>
              <a:t>Minimal Viable Process</a:t>
            </a:r>
          </a:p>
          <a:p>
            <a:pPr>
              <a:tabLst>
                <a:tab pos="863600" algn="ctr"/>
                <a:tab pos="2173288" algn="ctr"/>
                <a:tab pos="3371850" algn="ctr"/>
              </a:tabLst>
            </a:pPr>
            <a:r>
              <a:rPr lang="en-US" sz="1100" b="1" dirty="0">
                <a:solidFill>
                  <a:schemeClr val="tx1"/>
                </a:solidFill>
              </a:rPr>
              <a:t>	</a:t>
            </a:r>
            <a:r>
              <a:rPr lang="en-US" sz="1100" dirty="0" smtClean="0">
                <a:solidFill>
                  <a:schemeClr val="tx1"/>
                </a:solidFill>
              </a:rPr>
              <a:t>Operational</a:t>
            </a:r>
            <a:r>
              <a:rPr lang="en-US" sz="1100" b="1" dirty="0">
                <a:solidFill>
                  <a:schemeClr val="tx1"/>
                </a:solidFill>
              </a:rPr>
              <a:t>	</a:t>
            </a:r>
            <a:r>
              <a:rPr lang="en-US" sz="1100" dirty="0" smtClean="0">
                <a:solidFill>
                  <a:schemeClr val="tx1"/>
                </a:solidFill>
              </a:rPr>
              <a:t>Engineering	Business</a:t>
            </a:r>
            <a:endParaRPr lang="en-US" sz="1100" dirty="0">
              <a:solidFill>
                <a:schemeClr val="tx1"/>
              </a:solidFill>
            </a:endParaRPr>
          </a:p>
        </p:txBody>
      </p:sp>
      <p:sp>
        <p:nvSpPr>
          <p:cNvPr id="65" name="Rectangle 64"/>
          <p:cNvSpPr/>
          <p:nvPr/>
        </p:nvSpPr>
        <p:spPr>
          <a:xfrm>
            <a:off x="6383218" y="381001"/>
            <a:ext cx="2709881" cy="4457463"/>
          </a:xfrm>
          <a:prstGeom prst="rect">
            <a:avLst/>
          </a:prstGeom>
          <a:solidFill>
            <a:srgbClr val="FFFFFF"/>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smtClean="0">
                <a:solidFill>
                  <a:srgbClr val="000000"/>
                </a:solidFill>
              </a:rPr>
              <a:t>Minimal Effective Practice</a:t>
            </a:r>
            <a:endParaRPr lang="en-US" sz="1100" b="1" dirty="0">
              <a:solidFill>
                <a:srgbClr val="000000"/>
              </a:solidFill>
            </a:endParaRPr>
          </a:p>
        </p:txBody>
      </p:sp>
      <p:graphicFrame>
        <p:nvGraphicFramePr>
          <p:cNvPr id="64" name="Table 63"/>
          <p:cNvGraphicFramePr>
            <a:graphicFrameLocks noGrp="1"/>
          </p:cNvGraphicFramePr>
          <p:nvPr>
            <p:extLst>
              <p:ext uri="{D42A27DB-BD31-4B8C-83A1-F6EECF244321}">
                <p14:modId xmlns:p14="http://schemas.microsoft.com/office/powerpoint/2010/main" val="511505958"/>
              </p:ext>
            </p:extLst>
          </p:nvPr>
        </p:nvGraphicFramePr>
        <p:xfrm>
          <a:off x="6397330" y="578447"/>
          <a:ext cx="2561368" cy="4241800"/>
        </p:xfrm>
        <a:graphic>
          <a:graphicData uri="http://schemas.openxmlformats.org/drawingml/2006/table">
            <a:tbl>
              <a:tblPr firstRow="1" bandRow="1">
                <a:tableStyleId>{2D5ABB26-0587-4C30-8999-92F81FD0307C}</a:tableStyleId>
              </a:tblPr>
              <a:tblGrid>
                <a:gridCol w="1077212"/>
                <a:gridCol w="1484156"/>
              </a:tblGrid>
              <a:tr h="370840">
                <a:tc>
                  <a:txBody>
                    <a:bodyPr/>
                    <a:lstStyle/>
                    <a:p>
                      <a:pPr algn="ctr"/>
                      <a:r>
                        <a:rPr lang="en-US" sz="1100" dirty="0" smtClean="0"/>
                        <a:t>MSA</a:t>
                      </a:r>
                      <a:endParaRPr lang="en-US" sz="1100" dirty="0"/>
                    </a:p>
                  </a:txBody>
                  <a:tcPr anchor="b">
                    <a:lnB w="12700" cap="flat" cmpd="sng" algn="ctr">
                      <a:solidFill>
                        <a:scrgbClr r="0" g="0" b="0"/>
                      </a:solidFill>
                      <a:prstDash val="solid"/>
                      <a:round/>
                      <a:headEnd type="none" w="med" len="med"/>
                      <a:tailEnd type="none" w="med" len="med"/>
                    </a:lnB>
                  </a:tcPr>
                </a:tc>
                <a:tc>
                  <a:txBody>
                    <a:bodyPr/>
                    <a:lstStyle/>
                    <a:p>
                      <a:pPr algn="ctr"/>
                      <a:r>
                        <a:rPr lang="en-US" sz="1100" dirty="0" smtClean="0"/>
                        <a:t>MEP</a:t>
                      </a:r>
                      <a:endParaRPr lang="en-US" sz="1100" dirty="0"/>
                    </a:p>
                  </a:txBody>
                  <a:tcPr anchor="b">
                    <a:lnB w="12700" cap="flat" cmpd="sng" algn="ctr">
                      <a:solidFill>
                        <a:scrgbClr r="0" g="0" b="0"/>
                      </a:solidFill>
                      <a:prstDash val="solid"/>
                      <a:round/>
                      <a:headEnd type="none" w="med" len="med"/>
                      <a:tailEnd type="none" w="med" len="med"/>
                    </a:lnB>
                  </a:tcPr>
                </a:tc>
              </a:tr>
              <a:tr h="0">
                <a:tc>
                  <a:txBody>
                    <a:bodyPr/>
                    <a:lstStyle/>
                    <a:p>
                      <a:r>
                        <a:rPr lang="en-US" sz="1100" dirty="0" smtClean="0"/>
                        <a:t>Analyze</a:t>
                      </a:r>
                      <a:endParaRPr lang="en-US" sz="11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r>
                        <a:rPr lang="en-US" sz="1100" dirty="0" smtClean="0"/>
                        <a:t>Scenarios</a:t>
                      </a:r>
                      <a:endParaRPr lang="en-US" sz="11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r h="0">
                <a:tc>
                  <a:txBody>
                    <a:bodyPr/>
                    <a:lstStyle/>
                    <a:p>
                      <a:r>
                        <a:rPr lang="en-US" sz="1100" dirty="0" smtClean="0"/>
                        <a:t>Architect</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CRC</a:t>
                      </a:r>
                      <a:endParaRPr lang="en-US" sz="1100" dirty="0"/>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Plan Project</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Component-based estimation</a:t>
                      </a:r>
                    </a:p>
                  </a:txBody>
                  <a:tcPr>
                    <a:lnL w="12700" cap="flat" cmpd="sng" algn="ctr">
                      <a:solidFill>
                        <a:scrgbClr r="0" g="0" b="0"/>
                      </a:solidFill>
                      <a:prstDash val="solid"/>
                      <a:round/>
                      <a:headEnd type="none" w="med" len="med"/>
                      <a:tailEnd type="none" w="med" len="med"/>
                    </a:lnL>
                  </a:tcPr>
                </a:tc>
              </a:tr>
              <a:tr h="370840">
                <a:tc>
                  <a:txBody>
                    <a:bodyPr/>
                    <a:lstStyle/>
                    <a:p>
                      <a:r>
                        <a:rPr lang="en-US" sz="1100" dirty="0" smtClean="0"/>
                        <a:t>Plan</a:t>
                      </a:r>
                      <a:r>
                        <a:rPr lang="en-US" sz="1100" baseline="0" dirty="0" smtClean="0"/>
                        <a:t> Iteration</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Component-iteration map</a:t>
                      </a:r>
                    </a:p>
                  </a:txBody>
                  <a:tcPr>
                    <a:lnL w="12700" cap="flat" cmpd="sng" algn="ctr">
                      <a:solidFill>
                        <a:scrgbClr r="0" g="0" b="0"/>
                      </a:solidFill>
                      <a:prstDash val="solid"/>
                      <a:round/>
                      <a:headEnd type="none" w="med" len="med"/>
                      <a:tailEnd type="none" w="med" len="med"/>
                    </a:lnL>
                  </a:tcPr>
                </a:tc>
              </a:tr>
              <a:tr h="239530">
                <a:tc>
                  <a:txBody>
                    <a:bodyPr/>
                    <a:lstStyle/>
                    <a:p>
                      <a:r>
                        <a:rPr lang="en-US" sz="1100" dirty="0" smtClean="0"/>
                        <a:t>Construct</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TDD</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Review</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Test code coverage</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Refactor</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ad hoc sniffing</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Integrate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ad hoc</a:t>
                      </a:r>
                    </a:p>
                  </a:txBody>
                  <a:tcPr>
                    <a:lnL w="12700" cap="flat" cmpd="sng" algn="ctr">
                      <a:solidFill>
                        <a:scrgbClr r="0" g="0" b="0"/>
                      </a:solidFill>
                      <a:prstDash val="solid"/>
                      <a:round/>
                      <a:headEnd type="none" w="med" len="med"/>
                      <a:tailEnd type="none" w="med" len="med"/>
                    </a:lnL>
                  </a:tcPr>
                </a:tc>
              </a:tr>
              <a:tr h="0">
                <a:tc>
                  <a:txBody>
                    <a:bodyPr/>
                    <a:lstStyle/>
                    <a:p>
                      <a:r>
                        <a:rPr lang="en-US" sz="1100" dirty="0" err="1" smtClean="0"/>
                        <a:t>Repattern</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ad hoc</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Monitor/</a:t>
                      </a:r>
                      <a:r>
                        <a:rPr lang="en-US" sz="1100" dirty="0" err="1" smtClean="0"/>
                        <a:t>Cntrl</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err="1" smtClean="0"/>
                        <a:t>Burndown</a:t>
                      </a:r>
                      <a:r>
                        <a:rPr lang="en-US" sz="1100" dirty="0" smtClean="0"/>
                        <a:t>, PV/EV</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Post</a:t>
                      </a:r>
                      <a:r>
                        <a:rPr lang="en-US" sz="1100" baseline="0" dirty="0" smtClean="0"/>
                        <a:t> Mortem</a:t>
                      </a:r>
                      <a:endParaRPr lang="en-US" sz="1100" dirty="0"/>
                    </a:p>
                  </a:txBody>
                  <a:tcPr>
                    <a:lnR w="12700" cap="flat" cmpd="sng" algn="ctr">
                      <a:solidFill>
                        <a:scrgbClr r="0" g="0" b="0"/>
                      </a:solidFill>
                      <a:prstDash val="solid"/>
                      <a:round/>
                      <a:headEnd type="none" w="med" len="med"/>
                      <a:tailEnd type="none" w="med" len="med"/>
                    </a:lnR>
                  </a:tcPr>
                </a:tc>
                <a:tc>
                  <a:txBody>
                    <a:bodyPr/>
                    <a:lstStyle/>
                    <a:p>
                      <a:pPr marL="0" indent="0">
                        <a:buFont typeface="Arial"/>
                        <a:buNone/>
                      </a:pPr>
                      <a:r>
                        <a:rPr lang="en-US" sz="1100" dirty="0" smtClean="0"/>
                        <a:t>Backlog</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Release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Eclipse zip, spreadsheets</a:t>
                      </a:r>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Press Release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Blog</a:t>
                      </a:r>
                      <a:r>
                        <a:rPr lang="en-US" sz="1100" baseline="0" dirty="0" smtClean="0"/>
                        <a:t> posting</a:t>
                      </a:r>
                      <a:endParaRPr lang="en-US" sz="1100" dirty="0" smtClean="0"/>
                    </a:p>
                  </a:txBody>
                  <a:tcPr>
                    <a:lnL w="12700" cap="flat" cmpd="sng" algn="ctr">
                      <a:solidFill>
                        <a:scrgbClr r="0" g="0" b="0"/>
                      </a:solidFill>
                      <a:prstDash val="solid"/>
                      <a:round/>
                      <a:headEnd type="none" w="med" len="med"/>
                      <a:tailEnd type="none" w="med" len="med"/>
                    </a:lnL>
                  </a:tcPr>
                </a:tc>
              </a:tr>
            </a:tbl>
          </a:graphicData>
        </a:graphic>
      </p:graphicFrame>
      <p:sp>
        <p:nvSpPr>
          <p:cNvPr id="4" name="TextBox 3"/>
          <p:cNvSpPr txBox="1"/>
          <p:nvPr/>
        </p:nvSpPr>
        <p:spPr>
          <a:xfrm>
            <a:off x="63884" y="3043371"/>
            <a:ext cx="1939894" cy="3425616"/>
          </a:xfrm>
          <a:prstGeom prst="rect">
            <a:avLst/>
          </a:prstGeom>
          <a:noFill/>
          <a:ln>
            <a:solidFill>
              <a:schemeClr val="accent1">
                <a:lumMod val="40000"/>
                <a:lumOff val="60000"/>
              </a:schemeClr>
            </a:solidFill>
          </a:ln>
        </p:spPr>
        <p:txBody>
          <a:bodyPr wrap="square" rtlCol="0">
            <a:noAutofit/>
          </a:bodyPr>
          <a:lstStyle/>
          <a:p>
            <a:pPr algn="ctr"/>
            <a:r>
              <a:rPr lang="en-US" sz="1100" b="1" dirty="0" smtClean="0"/>
              <a:t>Minimal Sufficient Activities</a:t>
            </a:r>
          </a:p>
          <a:p>
            <a:endParaRPr lang="en-US" sz="1100" dirty="0"/>
          </a:p>
          <a:p>
            <a:pPr>
              <a:lnSpc>
                <a:spcPct val="80000"/>
              </a:lnSpc>
              <a:tabLst>
                <a:tab pos="341313" algn="l"/>
                <a:tab pos="573088" algn="l"/>
                <a:tab pos="796925" algn="l"/>
              </a:tabLst>
            </a:pPr>
            <a:r>
              <a:rPr lang="en-US" sz="1100" dirty="0" smtClean="0"/>
              <a:t>Engineering Activities</a:t>
            </a:r>
          </a:p>
          <a:p>
            <a:pPr>
              <a:lnSpc>
                <a:spcPct val="80000"/>
              </a:lnSpc>
              <a:tabLst>
                <a:tab pos="341313" algn="l"/>
                <a:tab pos="573088" algn="l"/>
                <a:tab pos="796925" algn="l"/>
              </a:tabLst>
            </a:pPr>
            <a:r>
              <a:rPr lang="en-US" sz="1100" dirty="0"/>
              <a:t>	</a:t>
            </a:r>
            <a:r>
              <a:rPr lang="en-US" sz="1100" dirty="0" smtClean="0"/>
              <a:t>Envision</a:t>
            </a:r>
          </a:p>
          <a:p>
            <a:pPr>
              <a:lnSpc>
                <a:spcPct val="80000"/>
              </a:lnSpc>
              <a:tabLst>
                <a:tab pos="341313" algn="l"/>
                <a:tab pos="573088" algn="l"/>
                <a:tab pos="796925" algn="l"/>
              </a:tabLst>
            </a:pPr>
            <a:r>
              <a:rPr lang="en-US" sz="1100" dirty="0"/>
              <a:t>	</a:t>
            </a:r>
            <a:r>
              <a:rPr lang="en-US" sz="1100" dirty="0" smtClean="0"/>
              <a:t>	Analyze</a:t>
            </a:r>
          </a:p>
          <a:p>
            <a:pPr>
              <a:lnSpc>
                <a:spcPct val="80000"/>
              </a:lnSpc>
              <a:tabLst>
                <a:tab pos="341313" algn="l"/>
                <a:tab pos="573088" algn="l"/>
                <a:tab pos="796925" algn="l"/>
              </a:tabLst>
            </a:pPr>
            <a:r>
              <a:rPr lang="en-US" sz="1100" dirty="0"/>
              <a:t>	</a:t>
            </a:r>
            <a:r>
              <a:rPr lang="en-US" sz="1100" dirty="0" smtClean="0"/>
              <a:t>Synthesize</a:t>
            </a:r>
          </a:p>
          <a:p>
            <a:pPr>
              <a:lnSpc>
                <a:spcPct val="80000"/>
              </a:lnSpc>
              <a:tabLst>
                <a:tab pos="341313" algn="l"/>
                <a:tab pos="573088" algn="l"/>
                <a:tab pos="796925" algn="l"/>
              </a:tabLst>
            </a:pPr>
            <a:r>
              <a:rPr lang="en-US" sz="1100" dirty="0"/>
              <a:t>	</a:t>
            </a:r>
            <a:r>
              <a:rPr lang="en-US" sz="1100" dirty="0" smtClean="0"/>
              <a:t>	Architect</a:t>
            </a:r>
          </a:p>
          <a:p>
            <a:pPr>
              <a:lnSpc>
                <a:spcPct val="80000"/>
              </a:lnSpc>
              <a:tabLst>
                <a:tab pos="341313" algn="l"/>
                <a:tab pos="573088" algn="l"/>
                <a:tab pos="796925" algn="l"/>
              </a:tabLst>
            </a:pPr>
            <a:r>
              <a:rPr lang="en-US" sz="1100" dirty="0"/>
              <a:t>	</a:t>
            </a:r>
            <a:r>
              <a:rPr lang="en-US" sz="1100" dirty="0" smtClean="0"/>
              <a:t>Articulate</a:t>
            </a:r>
          </a:p>
          <a:p>
            <a:pPr>
              <a:lnSpc>
                <a:spcPct val="80000"/>
              </a:lnSpc>
              <a:tabLst>
                <a:tab pos="341313" algn="l"/>
                <a:tab pos="573088" algn="l"/>
                <a:tab pos="796925" algn="l"/>
              </a:tabLst>
            </a:pPr>
            <a:r>
              <a:rPr lang="en-US" sz="1100" dirty="0"/>
              <a:t>	</a:t>
            </a:r>
            <a:r>
              <a:rPr lang="en-US" sz="1100" dirty="0" smtClean="0"/>
              <a:t>	Construct</a:t>
            </a:r>
          </a:p>
          <a:p>
            <a:pPr>
              <a:lnSpc>
                <a:spcPct val="80000"/>
              </a:lnSpc>
              <a:tabLst>
                <a:tab pos="341313" algn="l"/>
                <a:tab pos="573088" algn="l"/>
                <a:tab pos="796925" algn="l"/>
              </a:tabLst>
            </a:pPr>
            <a:r>
              <a:rPr lang="en-US" sz="1100" dirty="0" smtClean="0"/>
              <a:t>		Refactor</a:t>
            </a:r>
          </a:p>
          <a:p>
            <a:pPr>
              <a:lnSpc>
                <a:spcPct val="80000"/>
              </a:lnSpc>
              <a:tabLst>
                <a:tab pos="341313" algn="l"/>
                <a:tab pos="573088" algn="l"/>
                <a:tab pos="796925" algn="l"/>
              </a:tabLst>
            </a:pPr>
            <a:r>
              <a:rPr lang="en-US" sz="1100" dirty="0"/>
              <a:t>	</a:t>
            </a:r>
            <a:r>
              <a:rPr lang="en-US" sz="1100" dirty="0" smtClean="0"/>
              <a:t>Interpret</a:t>
            </a:r>
          </a:p>
          <a:p>
            <a:pPr>
              <a:lnSpc>
                <a:spcPct val="80000"/>
              </a:lnSpc>
              <a:tabLst>
                <a:tab pos="341313" algn="l"/>
                <a:tab pos="573088" algn="l"/>
                <a:tab pos="796925" algn="l"/>
              </a:tabLst>
            </a:pPr>
            <a:r>
              <a:rPr lang="en-US" sz="1100" dirty="0"/>
              <a:t>	</a:t>
            </a:r>
            <a:r>
              <a:rPr lang="en-US" sz="1100" dirty="0" smtClean="0"/>
              <a:t>	Review</a:t>
            </a:r>
          </a:p>
          <a:p>
            <a:pPr>
              <a:lnSpc>
                <a:spcPct val="80000"/>
              </a:lnSpc>
              <a:tabLst>
                <a:tab pos="341313" algn="l"/>
                <a:tab pos="573088" algn="l"/>
                <a:tab pos="796925" algn="l"/>
              </a:tabLst>
            </a:pPr>
            <a:r>
              <a:rPr lang="en-US" sz="1100" dirty="0"/>
              <a:t>	</a:t>
            </a:r>
            <a:r>
              <a:rPr lang="en-US" sz="1100" dirty="0" smtClean="0"/>
              <a:t>	Integrate</a:t>
            </a:r>
          </a:p>
          <a:p>
            <a:pPr>
              <a:lnSpc>
                <a:spcPct val="80000"/>
              </a:lnSpc>
              <a:tabLst>
                <a:tab pos="341313" algn="l"/>
                <a:tab pos="573088" algn="l"/>
                <a:tab pos="796925" algn="l"/>
              </a:tabLst>
            </a:pPr>
            <a:r>
              <a:rPr lang="en-US" sz="1100" dirty="0"/>
              <a:t>	</a:t>
            </a:r>
            <a:r>
              <a:rPr lang="en-US" sz="1100" dirty="0" smtClean="0"/>
              <a:t>	</a:t>
            </a:r>
            <a:r>
              <a:rPr lang="en-US" sz="1100" dirty="0" err="1" smtClean="0"/>
              <a:t>Repattern</a:t>
            </a:r>
            <a:endParaRPr lang="en-US" sz="1100" dirty="0" smtClean="0"/>
          </a:p>
          <a:p>
            <a:pPr>
              <a:lnSpc>
                <a:spcPct val="80000"/>
              </a:lnSpc>
              <a:tabLst>
                <a:tab pos="341313" algn="l"/>
                <a:tab pos="573088" algn="l"/>
                <a:tab pos="796925" algn="l"/>
              </a:tabLst>
            </a:pPr>
            <a:endParaRPr lang="en-US" sz="1100" dirty="0" smtClean="0"/>
          </a:p>
          <a:p>
            <a:pPr>
              <a:lnSpc>
                <a:spcPct val="80000"/>
              </a:lnSpc>
              <a:tabLst>
                <a:tab pos="341313" algn="l"/>
                <a:tab pos="573088" algn="l"/>
                <a:tab pos="796925" algn="l"/>
              </a:tabLst>
            </a:pPr>
            <a:r>
              <a:rPr lang="en-US" sz="1100" dirty="0" smtClean="0"/>
              <a:t>Operational Activities</a:t>
            </a:r>
          </a:p>
          <a:p>
            <a:pPr>
              <a:lnSpc>
                <a:spcPct val="80000"/>
              </a:lnSpc>
              <a:tabLst>
                <a:tab pos="341313" algn="l"/>
                <a:tab pos="573088" algn="l"/>
                <a:tab pos="796925" algn="l"/>
              </a:tabLst>
            </a:pPr>
            <a:r>
              <a:rPr lang="en-US" sz="1100" dirty="0"/>
              <a:t>	</a:t>
            </a:r>
            <a:r>
              <a:rPr lang="en-US" sz="1100" dirty="0" smtClean="0"/>
              <a:t>Plan</a:t>
            </a:r>
          </a:p>
          <a:p>
            <a:pPr>
              <a:lnSpc>
                <a:spcPct val="80000"/>
              </a:lnSpc>
              <a:tabLst>
                <a:tab pos="341313" algn="l"/>
                <a:tab pos="573088" algn="l"/>
                <a:tab pos="796925" algn="l"/>
              </a:tabLst>
            </a:pPr>
            <a:r>
              <a:rPr lang="en-US" sz="1100" dirty="0"/>
              <a:t>	</a:t>
            </a:r>
            <a:r>
              <a:rPr lang="en-US" sz="1100" dirty="0" smtClean="0"/>
              <a:t>	Plan project</a:t>
            </a:r>
          </a:p>
          <a:p>
            <a:pPr>
              <a:lnSpc>
                <a:spcPct val="80000"/>
              </a:lnSpc>
              <a:tabLst>
                <a:tab pos="341313" algn="l"/>
                <a:tab pos="573088" algn="l"/>
                <a:tab pos="796925" algn="l"/>
              </a:tabLst>
            </a:pPr>
            <a:r>
              <a:rPr lang="en-US" sz="1100" dirty="0"/>
              <a:t>	</a:t>
            </a:r>
            <a:r>
              <a:rPr lang="en-US" sz="1100" dirty="0" smtClean="0"/>
              <a:t>	Plan iteration</a:t>
            </a:r>
          </a:p>
          <a:p>
            <a:pPr>
              <a:lnSpc>
                <a:spcPct val="80000"/>
              </a:lnSpc>
              <a:tabLst>
                <a:tab pos="341313" algn="l"/>
                <a:tab pos="573088" algn="l"/>
                <a:tab pos="796925" algn="l"/>
              </a:tabLst>
            </a:pPr>
            <a:r>
              <a:rPr lang="en-US" sz="1100" dirty="0" smtClean="0"/>
              <a:t>	Monitor and Control</a:t>
            </a:r>
          </a:p>
          <a:p>
            <a:pPr>
              <a:lnSpc>
                <a:spcPct val="80000"/>
              </a:lnSpc>
              <a:tabLst>
                <a:tab pos="341313" algn="l"/>
                <a:tab pos="573088" algn="l"/>
                <a:tab pos="796925" algn="l"/>
              </a:tabLst>
            </a:pPr>
            <a:r>
              <a:rPr lang="en-US" sz="1100" dirty="0"/>
              <a:t>	</a:t>
            </a:r>
          </a:p>
          <a:p>
            <a:pPr>
              <a:lnSpc>
                <a:spcPct val="80000"/>
              </a:lnSpc>
              <a:tabLst>
                <a:tab pos="341313" algn="l"/>
                <a:tab pos="573088" algn="l"/>
                <a:tab pos="796925" algn="l"/>
              </a:tabLst>
            </a:pPr>
            <a:r>
              <a:rPr lang="en-US" sz="1100" dirty="0"/>
              <a:t>Business Activities</a:t>
            </a:r>
          </a:p>
          <a:p>
            <a:pPr>
              <a:lnSpc>
                <a:spcPct val="80000"/>
              </a:lnSpc>
              <a:tabLst>
                <a:tab pos="341313" algn="l"/>
                <a:tab pos="573088" algn="l"/>
                <a:tab pos="796925" algn="l"/>
              </a:tabLst>
            </a:pPr>
            <a:r>
              <a:rPr lang="en-US" sz="1100" dirty="0"/>
              <a:t>	</a:t>
            </a:r>
            <a:r>
              <a:rPr lang="en-US" sz="1100" dirty="0" smtClean="0"/>
              <a:t>Market</a:t>
            </a:r>
          </a:p>
          <a:p>
            <a:pPr>
              <a:lnSpc>
                <a:spcPct val="80000"/>
              </a:lnSpc>
              <a:tabLst>
                <a:tab pos="341313" algn="l"/>
                <a:tab pos="573088" algn="l"/>
                <a:tab pos="796925" algn="l"/>
              </a:tabLst>
            </a:pPr>
            <a:r>
              <a:rPr lang="en-US" sz="1100" dirty="0"/>
              <a:t>	</a:t>
            </a:r>
            <a:r>
              <a:rPr lang="en-US" sz="1100" dirty="0" smtClean="0"/>
              <a:t>	Press release</a:t>
            </a:r>
          </a:p>
          <a:p>
            <a:endParaRPr lang="en-US" sz="1100" dirty="0"/>
          </a:p>
          <a:p>
            <a:endParaRPr lang="en-US" sz="1100" dirty="0" smtClean="0"/>
          </a:p>
          <a:p>
            <a:endParaRPr lang="en-US" sz="1100" dirty="0"/>
          </a:p>
          <a:p>
            <a:endParaRPr lang="en-US" sz="1100" dirty="0" smtClean="0"/>
          </a:p>
        </p:txBody>
      </p:sp>
      <p:sp>
        <p:nvSpPr>
          <p:cNvPr id="7" name="Connector 6"/>
          <p:cNvSpPr/>
          <p:nvPr/>
        </p:nvSpPr>
        <p:spPr>
          <a:xfrm>
            <a:off x="4343580" y="757469"/>
            <a:ext cx="170973" cy="146532"/>
          </a:xfrm>
          <a:prstGeom prst="flowChartConnecto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033756" y="1025992"/>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Analyze</a:t>
            </a:r>
            <a:endParaRPr lang="en-US" sz="1100" dirty="0">
              <a:solidFill>
                <a:schemeClr val="tx1"/>
              </a:solidFill>
            </a:endParaRPr>
          </a:p>
        </p:txBody>
      </p:sp>
      <p:sp>
        <p:nvSpPr>
          <p:cNvPr id="11" name="Rounded Rectangle 10"/>
          <p:cNvSpPr/>
          <p:nvPr/>
        </p:nvSpPr>
        <p:spPr>
          <a:xfrm>
            <a:off x="4021055" y="1331193"/>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Architect</a:t>
            </a:r>
            <a:endParaRPr lang="en-US" sz="1100" dirty="0">
              <a:solidFill>
                <a:schemeClr val="tx1"/>
              </a:solidFill>
            </a:endParaRPr>
          </a:p>
        </p:txBody>
      </p:sp>
      <p:sp>
        <p:nvSpPr>
          <p:cNvPr id="12" name="Rounded Rectangle 11"/>
          <p:cNvSpPr/>
          <p:nvPr/>
        </p:nvSpPr>
        <p:spPr>
          <a:xfrm>
            <a:off x="3962667" y="2506091"/>
            <a:ext cx="885646"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Construct</a:t>
            </a:r>
            <a:endParaRPr lang="en-US" sz="1100" dirty="0">
              <a:solidFill>
                <a:schemeClr val="tx1"/>
              </a:solidFill>
            </a:endParaRPr>
          </a:p>
        </p:txBody>
      </p:sp>
      <p:sp>
        <p:nvSpPr>
          <p:cNvPr id="13" name="Rounded Rectangle 12"/>
          <p:cNvSpPr/>
          <p:nvPr/>
        </p:nvSpPr>
        <p:spPr>
          <a:xfrm>
            <a:off x="4021055" y="2851995"/>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Review</a:t>
            </a:r>
            <a:endParaRPr lang="en-US" sz="1100" dirty="0">
              <a:solidFill>
                <a:schemeClr val="tx1"/>
              </a:solidFill>
            </a:endParaRPr>
          </a:p>
        </p:txBody>
      </p:sp>
      <p:sp>
        <p:nvSpPr>
          <p:cNvPr id="14" name="Rounded Rectangle 13"/>
          <p:cNvSpPr/>
          <p:nvPr/>
        </p:nvSpPr>
        <p:spPr>
          <a:xfrm>
            <a:off x="4021055" y="3209328"/>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Refactor</a:t>
            </a:r>
            <a:endParaRPr lang="en-US" sz="1100" dirty="0">
              <a:solidFill>
                <a:schemeClr val="tx1"/>
              </a:solidFill>
            </a:endParaRPr>
          </a:p>
        </p:txBody>
      </p:sp>
      <p:sp>
        <p:nvSpPr>
          <p:cNvPr id="15" name="Rounded Rectangle 14"/>
          <p:cNvSpPr/>
          <p:nvPr/>
        </p:nvSpPr>
        <p:spPr>
          <a:xfrm>
            <a:off x="2573459" y="1770769"/>
            <a:ext cx="1028415"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Plan Project</a:t>
            </a:r>
            <a:endParaRPr lang="en-US" sz="1100" dirty="0">
              <a:solidFill>
                <a:schemeClr val="tx1"/>
              </a:solidFill>
            </a:endParaRPr>
          </a:p>
        </p:txBody>
      </p:sp>
      <p:cxnSp>
        <p:nvCxnSpPr>
          <p:cNvPr id="25" name="Straight Arrow Connector 24"/>
          <p:cNvCxnSpPr>
            <a:stCxn id="7" idx="4"/>
            <a:endCxn id="8" idx="0"/>
          </p:cNvCxnSpPr>
          <p:nvPr/>
        </p:nvCxnSpPr>
        <p:spPr>
          <a:xfrm>
            <a:off x="4429067" y="904001"/>
            <a:ext cx="0" cy="121991"/>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 idx="2"/>
            <a:endCxn id="11" idx="0"/>
          </p:cNvCxnSpPr>
          <p:nvPr/>
        </p:nvCxnSpPr>
        <p:spPr>
          <a:xfrm flipH="1">
            <a:off x="4416366" y="1228631"/>
            <a:ext cx="12701" cy="10256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594969" y="4603503"/>
            <a:ext cx="2449753"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7" idx="2"/>
            <a:endCxn id="132" idx="0"/>
          </p:cNvCxnSpPr>
          <p:nvPr/>
        </p:nvCxnSpPr>
        <p:spPr>
          <a:xfrm>
            <a:off x="3083919" y="4987645"/>
            <a:ext cx="1" cy="10296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5" idx="2"/>
            <a:endCxn id="90" idx="0"/>
          </p:cNvCxnSpPr>
          <p:nvPr/>
        </p:nvCxnSpPr>
        <p:spPr>
          <a:xfrm>
            <a:off x="3087667" y="1973408"/>
            <a:ext cx="14346" cy="107215"/>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6" idx="2"/>
            <a:endCxn id="99" idx="0"/>
          </p:cNvCxnSpPr>
          <p:nvPr/>
        </p:nvCxnSpPr>
        <p:spPr>
          <a:xfrm>
            <a:off x="4416366" y="4120919"/>
            <a:ext cx="0" cy="160333"/>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2" idx="2"/>
            <a:endCxn id="13" idx="0"/>
          </p:cNvCxnSpPr>
          <p:nvPr/>
        </p:nvCxnSpPr>
        <p:spPr>
          <a:xfrm>
            <a:off x="4405490" y="2708730"/>
            <a:ext cx="10876" cy="143265"/>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3" idx="2"/>
            <a:endCxn id="14" idx="0"/>
          </p:cNvCxnSpPr>
          <p:nvPr/>
        </p:nvCxnSpPr>
        <p:spPr>
          <a:xfrm>
            <a:off x="4416366" y="3054634"/>
            <a:ext cx="0" cy="15469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4" idx="2"/>
            <a:endCxn id="97" idx="0"/>
          </p:cNvCxnSpPr>
          <p:nvPr/>
        </p:nvCxnSpPr>
        <p:spPr>
          <a:xfrm>
            <a:off x="4416366" y="3411967"/>
            <a:ext cx="0" cy="13191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132" idx="2"/>
            <a:endCxn id="101" idx="0"/>
          </p:cNvCxnSpPr>
          <p:nvPr/>
        </p:nvCxnSpPr>
        <p:spPr>
          <a:xfrm flipH="1">
            <a:off x="3079073" y="5303147"/>
            <a:ext cx="4847" cy="132126"/>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97" idx="2"/>
            <a:endCxn id="16" idx="0"/>
          </p:cNvCxnSpPr>
          <p:nvPr/>
        </p:nvCxnSpPr>
        <p:spPr>
          <a:xfrm>
            <a:off x="4416366" y="3746520"/>
            <a:ext cx="0" cy="1618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60" name="Connector 59"/>
          <p:cNvSpPr/>
          <p:nvPr/>
        </p:nvSpPr>
        <p:spPr>
          <a:xfrm>
            <a:off x="3002912" y="6355981"/>
            <a:ext cx="170973" cy="146532"/>
          </a:xfrm>
          <a:prstGeom prst="flowChart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2594969" y="4765932"/>
            <a:ext cx="977899" cy="22171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Post Mortem</a:t>
            </a:r>
            <a:endParaRPr lang="en-US" sz="1100" dirty="0">
              <a:solidFill>
                <a:schemeClr val="tx1"/>
              </a:solidFill>
            </a:endParaRPr>
          </a:p>
        </p:txBody>
      </p:sp>
      <p:sp>
        <p:nvSpPr>
          <p:cNvPr id="16" name="Diamond 15"/>
          <p:cNvSpPr/>
          <p:nvPr/>
        </p:nvSpPr>
        <p:spPr>
          <a:xfrm>
            <a:off x="4295716" y="3908384"/>
            <a:ext cx="241300" cy="212535"/>
          </a:xfrm>
          <a:prstGeom prst="diamon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Elbow Connector 20"/>
          <p:cNvCxnSpPr>
            <a:stCxn id="16" idx="1"/>
            <a:endCxn id="12" idx="1"/>
          </p:cNvCxnSpPr>
          <p:nvPr/>
        </p:nvCxnSpPr>
        <p:spPr>
          <a:xfrm rot="10800000">
            <a:off x="3962668" y="2607412"/>
            <a:ext cx="333049" cy="1407241"/>
          </a:xfrm>
          <a:prstGeom prst="bentConnector3">
            <a:avLst>
              <a:gd name="adj1" fmla="val 149573"/>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11" idx="2"/>
            <a:endCxn id="15" idx="0"/>
          </p:cNvCxnSpPr>
          <p:nvPr/>
        </p:nvCxnSpPr>
        <p:spPr>
          <a:xfrm rot="5400000">
            <a:off x="3633549" y="987951"/>
            <a:ext cx="236937" cy="1328699"/>
          </a:xfrm>
          <a:prstGeom prst="bentConnector3">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90" name="Rounded Rectangle 89"/>
          <p:cNvSpPr/>
          <p:nvPr/>
        </p:nvSpPr>
        <p:spPr>
          <a:xfrm>
            <a:off x="2587805" y="2080623"/>
            <a:ext cx="1028415"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Plan Iteration</a:t>
            </a:r>
            <a:endParaRPr lang="en-US" sz="1100" dirty="0">
              <a:solidFill>
                <a:schemeClr val="tx1"/>
              </a:solidFill>
            </a:endParaRPr>
          </a:p>
        </p:txBody>
      </p:sp>
      <p:cxnSp>
        <p:nvCxnSpPr>
          <p:cNvPr id="94" name="Elbow Connector 93"/>
          <p:cNvCxnSpPr>
            <a:stCxn id="90" idx="2"/>
            <a:endCxn id="12" idx="0"/>
          </p:cNvCxnSpPr>
          <p:nvPr/>
        </p:nvCxnSpPr>
        <p:spPr>
          <a:xfrm rot="16200000" flipH="1">
            <a:off x="3642337" y="1742937"/>
            <a:ext cx="222829" cy="1303477"/>
          </a:xfrm>
          <a:prstGeom prst="bentConnector3">
            <a:avLst>
              <a:gd name="adj1" fmla="val 50000"/>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97" name="Rounded Rectangle 96"/>
          <p:cNvSpPr/>
          <p:nvPr/>
        </p:nvSpPr>
        <p:spPr>
          <a:xfrm>
            <a:off x="4021055" y="3543881"/>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Integrate</a:t>
            </a:r>
            <a:endParaRPr lang="en-US" sz="1100" dirty="0">
              <a:solidFill>
                <a:schemeClr val="tx1"/>
              </a:solidFill>
            </a:endParaRPr>
          </a:p>
        </p:txBody>
      </p:sp>
      <p:sp>
        <p:nvSpPr>
          <p:cNvPr id="99" name="Rounded Rectangle 98"/>
          <p:cNvSpPr/>
          <p:nvPr/>
        </p:nvSpPr>
        <p:spPr>
          <a:xfrm>
            <a:off x="4021055" y="4281252"/>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err="1" smtClean="0">
                <a:solidFill>
                  <a:schemeClr val="tx1"/>
                </a:solidFill>
              </a:rPr>
              <a:t>Repattern</a:t>
            </a:r>
            <a:endParaRPr lang="en-US" sz="1100" dirty="0">
              <a:solidFill>
                <a:schemeClr val="tx1"/>
              </a:solidFill>
            </a:endParaRPr>
          </a:p>
        </p:txBody>
      </p:sp>
      <p:sp>
        <p:nvSpPr>
          <p:cNvPr id="101" name="Rounded Rectangle 100"/>
          <p:cNvSpPr/>
          <p:nvPr/>
        </p:nvSpPr>
        <p:spPr>
          <a:xfrm>
            <a:off x="2590123" y="5435273"/>
            <a:ext cx="977899" cy="22171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Release</a:t>
            </a:r>
            <a:endParaRPr lang="en-US" sz="1100" dirty="0">
              <a:solidFill>
                <a:schemeClr val="tx1"/>
              </a:solidFill>
            </a:endParaRPr>
          </a:p>
        </p:txBody>
      </p:sp>
      <p:sp>
        <p:nvSpPr>
          <p:cNvPr id="132" name="Diamond 131"/>
          <p:cNvSpPr/>
          <p:nvPr/>
        </p:nvSpPr>
        <p:spPr>
          <a:xfrm>
            <a:off x="2963270" y="5090612"/>
            <a:ext cx="241300" cy="212535"/>
          </a:xfrm>
          <a:prstGeom prst="diamon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5" name="Elbow Connector 144"/>
          <p:cNvCxnSpPr>
            <a:stCxn id="132" idx="1"/>
            <a:endCxn id="90" idx="1"/>
          </p:cNvCxnSpPr>
          <p:nvPr/>
        </p:nvCxnSpPr>
        <p:spPr>
          <a:xfrm rot="10800000">
            <a:off x="2587806" y="2181944"/>
            <a:ext cx="375465" cy="3014937"/>
          </a:xfrm>
          <a:prstGeom prst="bentConnector3">
            <a:avLst>
              <a:gd name="adj1" fmla="val 160885"/>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166" name="Diamond 165"/>
          <p:cNvSpPr/>
          <p:nvPr/>
        </p:nvSpPr>
        <p:spPr>
          <a:xfrm>
            <a:off x="2963271" y="6036114"/>
            <a:ext cx="241300" cy="212535"/>
          </a:xfrm>
          <a:prstGeom prst="diamon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7" name="Elbow Connector 166"/>
          <p:cNvCxnSpPr>
            <a:stCxn id="166" idx="1"/>
            <a:endCxn id="8" idx="1"/>
          </p:cNvCxnSpPr>
          <p:nvPr/>
        </p:nvCxnSpPr>
        <p:spPr>
          <a:xfrm rot="10800000" flipH="1">
            <a:off x="2963270" y="1127312"/>
            <a:ext cx="1070485" cy="5015070"/>
          </a:xfrm>
          <a:prstGeom prst="bentConnector3">
            <a:avLst>
              <a:gd name="adj1" fmla="val -73424"/>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175" name="Rounded Rectangle 174"/>
          <p:cNvSpPr/>
          <p:nvPr/>
        </p:nvSpPr>
        <p:spPr>
          <a:xfrm>
            <a:off x="2584263" y="3364677"/>
            <a:ext cx="1028415"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Monitor/</a:t>
            </a:r>
            <a:r>
              <a:rPr lang="en-US" sz="1100" dirty="0" err="1" smtClean="0">
                <a:solidFill>
                  <a:schemeClr val="tx1"/>
                </a:solidFill>
              </a:rPr>
              <a:t>Cntrl</a:t>
            </a:r>
            <a:endParaRPr lang="en-US" sz="1100" dirty="0">
              <a:solidFill>
                <a:schemeClr val="tx1"/>
              </a:solidFill>
            </a:endParaRPr>
          </a:p>
        </p:txBody>
      </p:sp>
      <p:cxnSp>
        <p:nvCxnSpPr>
          <p:cNvPr id="185" name="Straight Arrow Connector 184"/>
          <p:cNvCxnSpPr>
            <a:stCxn id="166" idx="2"/>
            <a:endCxn id="60" idx="0"/>
          </p:cNvCxnSpPr>
          <p:nvPr/>
        </p:nvCxnSpPr>
        <p:spPr>
          <a:xfrm>
            <a:off x="3083921" y="6248649"/>
            <a:ext cx="4478" cy="10733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stCxn id="99" idx="2"/>
          </p:cNvCxnSpPr>
          <p:nvPr/>
        </p:nvCxnSpPr>
        <p:spPr>
          <a:xfrm flipH="1">
            <a:off x="4405490" y="4483891"/>
            <a:ext cx="0" cy="11961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9" name="Straight Arrow Connector 198"/>
          <p:cNvCxnSpPr>
            <a:stCxn id="175" idx="2"/>
          </p:cNvCxnSpPr>
          <p:nvPr/>
        </p:nvCxnSpPr>
        <p:spPr>
          <a:xfrm flipH="1">
            <a:off x="3079073" y="3567316"/>
            <a:ext cx="19398" cy="103618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2" name="Straight Arrow Connector 201"/>
          <p:cNvCxnSpPr/>
          <p:nvPr/>
        </p:nvCxnSpPr>
        <p:spPr>
          <a:xfrm>
            <a:off x="3079073" y="4625165"/>
            <a:ext cx="4846" cy="133711"/>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0" idx="2"/>
            <a:endCxn id="175" idx="0"/>
          </p:cNvCxnSpPr>
          <p:nvPr/>
        </p:nvCxnSpPr>
        <p:spPr>
          <a:xfrm flipH="1">
            <a:off x="3098471" y="2283262"/>
            <a:ext cx="3542" cy="1081415"/>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rot="16200000">
            <a:off x="3386251" y="3145623"/>
            <a:ext cx="927100" cy="230832"/>
          </a:xfrm>
          <a:prstGeom prst="rect">
            <a:avLst/>
          </a:prstGeom>
          <a:noFill/>
        </p:spPr>
        <p:txBody>
          <a:bodyPr wrap="square" rtlCol="0">
            <a:spAutoFit/>
          </a:bodyPr>
          <a:lstStyle/>
          <a:p>
            <a:r>
              <a:rPr lang="en-US" sz="900" dirty="0" smtClean="0"/>
              <a:t>inadequate</a:t>
            </a:r>
            <a:endParaRPr lang="en-US" sz="900" dirty="0"/>
          </a:p>
        </p:txBody>
      </p:sp>
      <p:sp>
        <p:nvSpPr>
          <p:cNvPr id="55" name="TextBox 54"/>
          <p:cNvSpPr txBox="1"/>
          <p:nvPr/>
        </p:nvSpPr>
        <p:spPr>
          <a:xfrm rot="16200000">
            <a:off x="2011157" y="3862198"/>
            <a:ext cx="927100" cy="230832"/>
          </a:xfrm>
          <a:prstGeom prst="rect">
            <a:avLst/>
          </a:prstGeom>
          <a:noFill/>
        </p:spPr>
        <p:txBody>
          <a:bodyPr wrap="square" rtlCol="0">
            <a:spAutoFit/>
          </a:bodyPr>
          <a:lstStyle/>
          <a:p>
            <a:r>
              <a:rPr lang="en-US" sz="900" dirty="0" smtClean="0"/>
              <a:t>incomplete</a:t>
            </a:r>
            <a:endParaRPr lang="en-US" sz="900" dirty="0"/>
          </a:p>
        </p:txBody>
      </p:sp>
      <p:sp>
        <p:nvSpPr>
          <p:cNvPr id="56" name="TextBox 55"/>
          <p:cNvSpPr txBox="1"/>
          <p:nvPr/>
        </p:nvSpPr>
        <p:spPr>
          <a:xfrm rot="16200000">
            <a:off x="1806405" y="1576765"/>
            <a:ext cx="927100" cy="230832"/>
          </a:xfrm>
          <a:prstGeom prst="rect">
            <a:avLst/>
          </a:prstGeom>
          <a:noFill/>
        </p:spPr>
        <p:txBody>
          <a:bodyPr wrap="square" rtlCol="0">
            <a:spAutoFit/>
          </a:bodyPr>
          <a:lstStyle/>
          <a:p>
            <a:r>
              <a:rPr lang="en-US" sz="900" dirty="0" smtClean="0"/>
              <a:t>next release</a:t>
            </a:r>
            <a:endParaRPr lang="en-US" sz="900" dirty="0"/>
          </a:p>
        </p:txBody>
      </p:sp>
      <p:sp>
        <p:nvSpPr>
          <p:cNvPr id="52" name="TextBox 51"/>
          <p:cNvSpPr txBox="1"/>
          <p:nvPr/>
        </p:nvSpPr>
        <p:spPr>
          <a:xfrm>
            <a:off x="63884" y="401306"/>
            <a:ext cx="1939894" cy="2104783"/>
          </a:xfrm>
          <a:prstGeom prst="rect">
            <a:avLst/>
          </a:prstGeom>
          <a:noFill/>
          <a:ln>
            <a:solidFill>
              <a:schemeClr val="accent1">
                <a:lumMod val="40000"/>
                <a:lumOff val="60000"/>
              </a:schemeClr>
            </a:solidFill>
          </a:ln>
        </p:spPr>
        <p:txBody>
          <a:bodyPr wrap="square" rtlCol="0">
            <a:noAutofit/>
          </a:bodyPr>
          <a:lstStyle/>
          <a:p>
            <a:pPr algn="ctr">
              <a:tabLst>
                <a:tab pos="341313" algn="l"/>
                <a:tab pos="573088" algn="l"/>
              </a:tabLst>
            </a:pPr>
            <a:r>
              <a:rPr lang="en-US" sz="1100" b="1" dirty="0" smtClean="0"/>
              <a:t>Minimal Guiding Indicators</a:t>
            </a:r>
          </a:p>
        </p:txBody>
      </p:sp>
      <p:cxnSp>
        <p:nvCxnSpPr>
          <p:cNvPr id="3" name="Straight Connector 2"/>
          <p:cNvCxnSpPr/>
          <p:nvPr/>
        </p:nvCxnSpPr>
        <p:spPr>
          <a:xfrm>
            <a:off x="3695524" y="688493"/>
            <a:ext cx="0" cy="5689545"/>
          </a:xfrm>
          <a:prstGeom prst="line">
            <a:avLst/>
          </a:prstGeom>
          <a:ln>
            <a:prstDash val="dot"/>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582596" y="5732825"/>
            <a:ext cx="2361990" cy="430887"/>
          </a:xfrm>
          <a:prstGeom prst="rect">
            <a:avLst/>
          </a:prstGeom>
          <a:noFill/>
        </p:spPr>
        <p:txBody>
          <a:bodyPr wrap="square" rtlCol="0">
            <a:spAutoFit/>
          </a:bodyPr>
          <a:lstStyle/>
          <a:p>
            <a:r>
              <a:rPr lang="en-US" sz="1100" dirty="0" smtClean="0"/>
              <a:t>* points at which MGIs are evaluated to shape product/process.</a:t>
            </a:r>
            <a:endParaRPr lang="en-US" sz="1100" dirty="0"/>
          </a:p>
        </p:txBody>
      </p:sp>
      <p:sp>
        <p:nvSpPr>
          <p:cNvPr id="6" name="TextBox 5"/>
          <p:cNvSpPr txBox="1"/>
          <p:nvPr/>
        </p:nvSpPr>
        <p:spPr>
          <a:xfrm>
            <a:off x="4288895" y="3865262"/>
            <a:ext cx="162629" cy="369332"/>
          </a:xfrm>
          <a:prstGeom prst="rect">
            <a:avLst/>
          </a:prstGeom>
          <a:noFill/>
        </p:spPr>
        <p:txBody>
          <a:bodyPr wrap="square" rtlCol="0">
            <a:spAutoFit/>
          </a:bodyPr>
          <a:lstStyle/>
          <a:p>
            <a:r>
              <a:rPr lang="en-US" dirty="0" smtClean="0"/>
              <a:t>*</a:t>
            </a:r>
            <a:endParaRPr lang="en-US" dirty="0"/>
          </a:p>
        </p:txBody>
      </p:sp>
      <p:sp>
        <p:nvSpPr>
          <p:cNvPr id="71" name="TextBox 70"/>
          <p:cNvSpPr txBox="1"/>
          <p:nvPr/>
        </p:nvSpPr>
        <p:spPr>
          <a:xfrm>
            <a:off x="2949904" y="5044790"/>
            <a:ext cx="162629" cy="369332"/>
          </a:xfrm>
          <a:prstGeom prst="rect">
            <a:avLst/>
          </a:prstGeom>
          <a:noFill/>
        </p:spPr>
        <p:txBody>
          <a:bodyPr wrap="square" rtlCol="0">
            <a:spAutoFit/>
          </a:bodyPr>
          <a:lstStyle/>
          <a:p>
            <a:r>
              <a:rPr lang="en-US" dirty="0" smtClean="0"/>
              <a:t>*</a:t>
            </a:r>
            <a:endParaRPr lang="en-US" dirty="0"/>
          </a:p>
        </p:txBody>
      </p:sp>
      <p:sp>
        <p:nvSpPr>
          <p:cNvPr id="72" name="TextBox 71"/>
          <p:cNvSpPr txBox="1"/>
          <p:nvPr/>
        </p:nvSpPr>
        <p:spPr>
          <a:xfrm>
            <a:off x="2967764" y="5979594"/>
            <a:ext cx="162629" cy="369332"/>
          </a:xfrm>
          <a:prstGeom prst="rect">
            <a:avLst/>
          </a:prstGeom>
          <a:noFill/>
        </p:spPr>
        <p:txBody>
          <a:bodyPr wrap="square" rtlCol="0">
            <a:spAutoFit/>
          </a:bodyPr>
          <a:lstStyle/>
          <a:p>
            <a:r>
              <a:rPr lang="en-US" dirty="0" smtClean="0"/>
              <a:t>*</a:t>
            </a:r>
            <a:endParaRPr lang="en-US" dirty="0"/>
          </a:p>
        </p:txBody>
      </p:sp>
      <p:cxnSp>
        <p:nvCxnSpPr>
          <p:cNvPr id="69" name="Straight Connector 68"/>
          <p:cNvCxnSpPr/>
          <p:nvPr/>
        </p:nvCxnSpPr>
        <p:spPr>
          <a:xfrm>
            <a:off x="5139091" y="688493"/>
            <a:ext cx="0" cy="5689545"/>
          </a:xfrm>
          <a:prstGeom prst="line">
            <a:avLst/>
          </a:prstGeom>
          <a:ln>
            <a:prstDash val="dot"/>
          </a:ln>
        </p:spPr>
        <p:style>
          <a:lnRef idx="2">
            <a:schemeClr val="accent1"/>
          </a:lnRef>
          <a:fillRef idx="0">
            <a:schemeClr val="accent1"/>
          </a:fillRef>
          <a:effectRef idx="1">
            <a:schemeClr val="accent1"/>
          </a:effectRef>
          <a:fontRef idx="minor">
            <a:schemeClr val="tx1"/>
          </a:fontRef>
        </p:style>
      </p:cxnSp>
      <p:sp>
        <p:nvSpPr>
          <p:cNvPr id="74" name="Rounded Rectangle 73"/>
          <p:cNvSpPr/>
          <p:nvPr/>
        </p:nvSpPr>
        <p:spPr>
          <a:xfrm>
            <a:off x="5160259" y="5659903"/>
            <a:ext cx="1057831" cy="221713"/>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Press release</a:t>
            </a:r>
            <a:endParaRPr lang="en-US" sz="1100" dirty="0">
              <a:solidFill>
                <a:schemeClr val="tx1"/>
              </a:solidFill>
            </a:endParaRPr>
          </a:p>
        </p:txBody>
      </p:sp>
      <p:cxnSp>
        <p:nvCxnSpPr>
          <p:cNvPr id="75" name="Elbow Connector 74"/>
          <p:cNvCxnSpPr>
            <a:stCxn id="101" idx="3"/>
            <a:endCxn id="74" idx="0"/>
          </p:cNvCxnSpPr>
          <p:nvPr/>
        </p:nvCxnSpPr>
        <p:spPr>
          <a:xfrm>
            <a:off x="3568022" y="5546130"/>
            <a:ext cx="2121153" cy="113773"/>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74" idx="2"/>
            <a:endCxn id="166" idx="0"/>
          </p:cNvCxnSpPr>
          <p:nvPr/>
        </p:nvCxnSpPr>
        <p:spPr>
          <a:xfrm rot="5400000">
            <a:off x="4309299" y="4656238"/>
            <a:ext cx="154498" cy="2605254"/>
          </a:xfrm>
          <a:prstGeom prst="bentConnector3">
            <a:avLst>
              <a:gd name="adj1" fmla="val 22599"/>
            </a:avLst>
          </a:prstGeom>
          <a:ln>
            <a:headEnd type="none"/>
            <a:tailEnd type="triangle"/>
          </a:ln>
        </p:spPr>
        <p:style>
          <a:lnRef idx="2">
            <a:schemeClr val="accent1"/>
          </a:lnRef>
          <a:fillRef idx="0">
            <a:schemeClr val="accent1"/>
          </a:fillRef>
          <a:effectRef idx="1">
            <a:schemeClr val="accent1"/>
          </a:effectRef>
          <a:fontRef idx="minor">
            <a:schemeClr val="tx1"/>
          </a:fontRef>
        </p:style>
      </p:cxnSp>
      <p:graphicFrame>
        <p:nvGraphicFramePr>
          <p:cNvPr id="68" name="Table 67"/>
          <p:cNvGraphicFramePr>
            <a:graphicFrameLocks noGrp="1"/>
          </p:cNvGraphicFramePr>
          <p:nvPr>
            <p:extLst>
              <p:ext uri="{D42A27DB-BD31-4B8C-83A1-F6EECF244321}">
                <p14:modId xmlns:p14="http://schemas.microsoft.com/office/powerpoint/2010/main" val="696278726"/>
              </p:ext>
            </p:extLst>
          </p:nvPr>
        </p:nvGraphicFramePr>
        <p:xfrm>
          <a:off x="48848" y="651330"/>
          <a:ext cx="1967838" cy="1706880"/>
        </p:xfrm>
        <a:graphic>
          <a:graphicData uri="http://schemas.openxmlformats.org/drawingml/2006/table">
            <a:tbl>
              <a:tblPr>
                <a:tableStyleId>{2D5ABB26-0587-4C30-8999-92F81FD0307C}</a:tableStyleId>
              </a:tblPr>
              <a:tblGrid>
                <a:gridCol w="964777"/>
                <a:gridCol w="1003061"/>
              </a:tblGrid>
              <a:tr h="238558">
                <a:tc>
                  <a:txBody>
                    <a:bodyPr/>
                    <a:lstStyle/>
                    <a:p>
                      <a:r>
                        <a:rPr lang="en-US" sz="1100" b="1" dirty="0" smtClean="0"/>
                        <a:t>Goal</a:t>
                      </a:r>
                      <a:endParaRPr lang="en-US" sz="1100" b="1" dirty="0"/>
                    </a:p>
                  </a:txBody>
                  <a:tcPr>
                    <a:lnB w="12700" cap="flat" cmpd="sng" algn="ctr">
                      <a:solidFill>
                        <a:scrgbClr r="0" g="0" b="0"/>
                      </a:solidFill>
                      <a:prstDash val="solid"/>
                      <a:round/>
                      <a:headEnd type="none" w="med" len="med"/>
                      <a:tailEnd type="none" w="med" len="med"/>
                    </a:lnB>
                  </a:tcPr>
                </a:tc>
                <a:tc>
                  <a:txBody>
                    <a:bodyPr/>
                    <a:lstStyle/>
                    <a:p>
                      <a:r>
                        <a:rPr lang="en-US" sz="1100" b="1" dirty="0" smtClean="0"/>
                        <a:t>Indicator</a:t>
                      </a:r>
                      <a:endParaRPr lang="en-US" sz="1100" b="1" dirty="0"/>
                    </a:p>
                  </a:txBody>
                  <a:tcPr>
                    <a:lnB w="12700" cap="flat" cmpd="sng" algn="ctr">
                      <a:solidFill>
                        <a:scrgbClr r="0" g="0" b="0"/>
                      </a:solidFill>
                      <a:prstDash val="solid"/>
                      <a:round/>
                      <a:headEnd type="none" w="med" len="med"/>
                      <a:tailEnd type="none" w="med" len="med"/>
                    </a:lnB>
                  </a:tcPr>
                </a:tc>
              </a:tr>
              <a:tr h="0">
                <a:tc>
                  <a:txBody>
                    <a:bodyPr/>
                    <a:lstStyle/>
                    <a:p>
                      <a:r>
                        <a:rPr lang="en-US" sz="1100" dirty="0" smtClean="0"/>
                        <a:t>Cost:</a:t>
                      </a:r>
                      <a:endParaRPr lang="en-US" sz="11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r>
                        <a:rPr lang="en-US" sz="1100" dirty="0" smtClean="0"/>
                        <a:t>None</a:t>
                      </a:r>
                      <a:endParaRPr lang="en-US" sz="11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r h="0">
                <a:tc>
                  <a:txBody>
                    <a:bodyPr/>
                    <a:lstStyle/>
                    <a:p>
                      <a:r>
                        <a:rPr lang="en-US" sz="1100" dirty="0" smtClean="0"/>
                        <a:t>Schedule: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PV/EV &gt;.75</a:t>
                      </a:r>
                      <a:endParaRPr lang="en-US" sz="1100" dirty="0"/>
                    </a:p>
                  </a:txBody>
                  <a:tcPr>
                    <a:lnL w="12700" cap="flat" cmpd="sng" algn="ctr">
                      <a:solidFill>
                        <a:scrgbClr r="0" g="0" b="0"/>
                      </a:solidFill>
                      <a:prstDash val="solid"/>
                      <a:round/>
                      <a:headEnd type="none" w="med" len="med"/>
                      <a:tailEnd type="none" w="med" len="med"/>
                    </a:lnL>
                  </a:tcPr>
                </a:tc>
              </a:tr>
              <a:tr h="0">
                <a:tc>
                  <a:txBody>
                    <a:bodyPr/>
                    <a:lstStyle/>
                    <a:p>
                      <a:pPr>
                        <a:tabLst>
                          <a:tab pos="171450" algn="l"/>
                          <a:tab pos="403225" algn="l"/>
                        </a:tabLst>
                      </a:pPr>
                      <a:r>
                        <a:rPr lang="en-US" sz="1100" dirty="0" smtClean="0"/>
                        <a:t>Performance:</a:t>
                      </a:r>
                      <a:br>
                        <a:rPr lang="en-US" sz="1100" dirty="0" smtClean="0"/>
                      </a:br>
                      <a:r>
                        <a:rPr lang="en-US" sz="1100" dirty="0" smtClean="0"/>
                        <a:t>	Product:</a:t>
                      </a:r>
                      <a:br>
                        <a:rPr lang="en-US" sz="1100" dirty="0" smtClean="0"/>
                      </a:br>
                      <a:r>
                        <a:rPr lang="en-US" sz="1100" dirty="0" smtClean="0"/>
                        <a:t>		NFR:		FR:</a:t>
                      </a:r>
                      <a:br>
                        <a:rPr lang="en-US" sz="1100" dirty="0" smtClean="0"/>
                      </a:br>
                      <a:r>
                        <a:rPr lang="en-US" sz="1100" dirty="0" smtClean="0"/>
                        <a:t>	Process:</a:t>
                      </a:r>
                      <a:endParaRPr lang="en-US" sz="1100" dirty="0"/>
                    </a:p>
                  </a:txBody>
                  <a:tcPr>
                    <a:lnR w="12700"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
                      </a:r>
                      <a:br>
                        <a:rPr lang="en-US" sz="1100" dirty="0" smtClean="0"/>
                      </a:br>
                      <a:r>
                        <a:rPr lang="en-US" sz="1100" dirty="0" smtClean="0"/>
                        <a:t/>
                      </a:r>
                      <a:br>
                        <a:rPr lang="en-US" sz="1100" dirty="0" smtClean="0"/>
                      </a:br>
                      <a:r>
                        <a:rPr lang="en-US" sz="1100" dirty="0" smtClean="0"/>
                        <a:t>latency </a:t>
                      </a:r>
                      <a:r>
                        <a:rPr lang="en-US" sz="1100" baseline="0" dirty="0" smtClean="0"/>
                        <a:t>&lt; 3ms </a:t>
                      </a:r>
                      <a:r>
                        <a:rPr lang="en-US" sz="1100" dirty="0" smtClean="0"/>
                        <a:t>100%</a:t>
                      </a:r>
                      <a:r>
                        <a:rPr lang="en-US" sz="1100" baseline="0" dirty="0" smtClean="0"/>
                        <a:t> BVA</a:t>
                      </a:r>
                      <a:br>
                        <a:rPr lang="en-US" sz="1100" baseline="0" dirty="0" smtClean="0"/>
                      </a:br>
                      <a:r>
                        <a:rPr lang="en-US" sz="1100" baseline="0" dirty="0" smtClean="0"/>
                        <a:t>pain &lt; value</a:t>
                      </a:r>
                      <a:endParaRPr lang="en-US" sz="1100" dirty="0" smtClean="0"/>
                    </a:p>
                  </a:txBody>
                  <a:tcPr>
                    <a:lnL w="12700" cap="flat" cmpd="sng" algn="ctr">
                      <a:solidFill>
                        <a:scrgbClr r="0" g="0" b="0"/>
                      </a:solidFill>
                      <a:prstDash val="solid"/>
                      <a:round/>
                      <a:headEnd type="none" w="med" len="med"/>
                      <a:tailEnd type="none" w="med" len="med"/>
                    </a:lnL>
                  </a:tcPr>
                </a:tc>
              </a:tr>
            </a:tbl>
          </a:graphicData>
        </a:graphic>
      </p:graphicFrame>
      <p:sp>
        <p:nvSpPr>
          <p:cNvPr id="70" name="Title 69"/>
          <p:cNvSpPr>
            <a:spLocks noGrp="1"/>
          </p:cNvSpPr>
          <p:nvPr>
            <p:ph type="title"/>
          </p:nvPr>
        </p:nvSpPr>
        <p:spPr/>
        <p:txBody>
          <a:bodyPr>
            <a:normAutofit fontScale="90000"/>
          </a:bodyPr>
          <a:lstStyle/>
          <a:p>
            <a:r>
              <a:rPr lang="en-US" dirty="0" smtClean="0"/>
              <a:t>Actual example</a:t>
            </a:r>
            <a:endParaRPr lang="en-US" dirty="0"/>
          </a:p>
        </p:txBody>
      </p:sp>
    </p:spTree>
    <p:extLst>
      <p:ext uri="{BB962C8B-B14F-4D97-AF65-F5344CB8AC3E}">
        <p14:creationId xmlns:p14="http://schemas.microsoft.com/office/powerpoint/2010/main" val="809425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572174142"/>
              </p:ext>
            </p:extLst>
          </p:nvPr>
        </p:nvGraphicFramePr>
        <p:xfrm>
          <a:off x="290025" y="89110"/>
          <a:ext cx="8707216" cy="5887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descr="Untitle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1662" y="2421299"/>
            <a:ext cx="2060561" cy="2336423"/>
          </a:xfrm>
          <a:prstGeom prst="rect">
            <a:avLst/>
          </a:prstGeom>
          <a:ln>
            <a:solidFill>
              <a:srgbClr val="0000FF"/>
            </a:solidFill>
          </a:ln>
        </p:spPr>
      </p:pic>
      <p:sp>
        <p:nvSpPr>
          <p:cNvPr id="3" name="Title 2"/>
          <p:cNvSpPr>
            <a:spLocks noGrp="1"/>
          </p:cNvSpPr>
          <p:nvPr>
            <p:ph type="title"/>
          </p:nvPr>
        </p:nvSpPr>
        <p:spPr/>
        <p:txBody>
          <a:bodyPr>
            <a:normAutofit fontScale="90000"/>
          </a:bodyPr>
          <a:lstStyle/>
          <a:p>
            <a:r>
              <a:rPr lang="en-US" dirty="0" smtClean="0"/>
              <a:t>But … must allow for technology transition</a:t>
            </a:r>
            <a:endParaRPr lang="en-US" dirty="0"/>
          </a:p>
        </p:txBody>
      </p:sp>
      <p:sp>
        <p:nvSpPr>
          <p:cNvPr id="8" name="Bent Arrow 7"/>
          <p:cNvSpPr/>
          <p:nvPr/>
        </p:nvSpPr>
        <p:spPr>
          <a:xfrm flipV="1">
            <a:off x="1608667" y="1979763"/>
            <a:ext cx="677333" cy="441536"/>
          </a:xfrm>
          <a:prstGeom prst="ben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Bent Arrow 8"/>
          <p:cNvSpPr/>
          <p:nvPr/>
        </p:nvSpPr>
        <p:spPr>
          <a:xfrm flipV="1">
            <a:off x="3302000" y="2421299"/>
            <a:ext cx="677333" cy="441536"/>
          </a:xfrm>
          <a:prstGeom prst="ben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Bent Arrow 9"/>
          <p:cNvSpPr/>
          <p:nvPr/>
        </p:nvSpPr>
        <p:spPr>
          <a:xfrm flipV="1">
            <a:off x="5624329" y="3632169"/>
            <a:ext cx="677333" cy="441536"/>
          </a:xfrm>
          <a:prstGeom prst="ben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80530" y="1828644"/>
            <a:ext cx="948266" cy="707886"/>
          </a:xfrm>
          <a:prstGeom prst="rect">
            <a:avLst/>
          </a:prstGeom>
          <a:noFill/>
        </p:spPr>
        <p:txBody>
          <a:bodyPr wrap="square" rtlCol="0">
            <a:spAutoFit/>
          </a:bodyPr>
          <a:lstStyle/>
          <a:p>
            <a:r>
              <a:rPr lang="en-US" sz="4000" dirty="0" smtClean="0">
                <a:latin typeface="Gargoyles N"/>
                <a:cs typeface="Gargoyles N"/>
              </a:rPr>
              <a:t>pain</a:t>
            </a:r>
            <a:endParaRPr lang="en-US" sz="4000" dirty="0">
              <a:latin typeface="Gargoyles N"/>
              <a:cs typeface="Gargoyles N"/>
            </a:endParaRPr>
          </a:p>
        </p:txBody>
      </p:sp>
      <p:sp>
        <p:nvSpPr>
          <p:cNvPr id="12" name="TextBox 11"/>
          <p:cNvSpPr txBox="1"/>
          <p:nvPr/>
        </p:nvSpPr>
        <p:spPr>
          <a:xfrm>
            <a:off x="2590796" y="2267252"/>
            <a:ext cx="948266" cy="707886"/>
          </a:xfrm>
          <a:prstGeom prst="rect">
            <a:avLst/>
          </a:prstGeom>
          <a:noFill/>
        </p:spPr>
        <p:txBody>
          <a:bodyPr wrap="square" rtlCol="0">
            <a:spAutoFit/>
          </a:bodyPr>
          <a:lstStyle/>
          <a:p>
            <a:r>
              <a:rPr lang="en-US" sz="4000" dirty="0" smtClean="0">
                <a:latin typeface="Gargoyles N"/>
                <a:cs typeface="Gargoyles N"/>
              </a:rPr>
              <a:t>pain</a:t>
            </a:r>
            <a:endParaRPr lang="en-US" sz="4000" dirty="0">
              <a:latin typeface="Gargoyles N"/>
              <a:cs typeface="Gargoyles N"/>
            </a:endParaRPr>
          </a:p>
        </p:txBody>
      </p:sp>
      <p:sp>
        <p:nvSpPr>
          <p:cNvPr id="13" name="TextBox 12"/>
          <p:cNvSpPr txBox="1"/>
          <p:nvPr/>
        </p:nvSpPr>
        <p:spPr>
          <a:xfrm>
            <a:off x="4879262" y="3481434"/>
            <a:ext cx="948266" cy="707886"/>
          </a:xfrm>
          <a:prstGeom prst="rect">
            <a:avLst/>
          </a:prstGeom>
          <a:noFill/>
        </p:spPr>
        <p:txBody>
          <a:bodyPr wrap="square" rtlCol="0">
            <a:spAutoFit/>
          </a:bodyPr>
          <a:lstStyle/>
          <a:p>
            <a:r>
              <a:rPr lang="en-US" sz="4000" dirty="0" smtClean="0">
                <a:latin typeface="Gargoyles N"/>
                <a:cs typeface="Gargoyles N"/>
              </a:rPr>
              <a:t>pain</a:t>
            </a:r>
            <a:endParaRPr lang="en-US" sz="4000" dirty="0">
              <a:latin typeface="Gargoyles N"/>
              <a:cs typeface="Gargoyles N"/>
            </a:endParaRPr>
          </a:p>
        </p:txBody>
      </p:sp>
      <p:sp>
        <p:nvSpPr>
          <p:cNvPr id="14" name="TextBox 13"/>
          <p:cNvSpPr txBox="1"/>
          <p:nvPr/>
        </p:nvSpPr>
        <p:spPr>
          <a:xfrm>
            <a:off x="0" y="4752983"/>
            <a:ext cx="9144000" cy="1815882"/>
          </a:xfrm>
          <a:prstGeom prst="rect">
            <a:avLst/>
          </a:prstGeom>
          <a:noFill/>
        </p:spPr>
        <p:txBody>
          <a:bodyPr wrap="square" rtlCol="0">
            <a:spAutoFit/>
          </a:bodyPr>
          <a:lstStyle/>
          <a:p>
            <a:r>
              <a:rPr lang="en-US" sz="2800" dirty="0" smtClean="0">
                <a:solidFill>
                  <a:srgbClr val="000090"/>
                </a:solidFill>
              </a:rPr>
              <a:t>In an industrial setting, we may not necessarily know the goal process.  We start with the status quo and tune according to practitioner needs – hence the name:  Practitioner-Centered Software Engineering</a:t>
            </a:r>
            <a:endParaRPr lang="en-US" sz="2800" dirty="0">
              <a:solidFill>
                <a:srgbClr val="000090"/>
              </a:solidFill>
            </a:endParaRPr>
          </a:p>
        </p:txBody>
      </p:sp>
    </p:spTree>
    <p:extLst>
      <p:ext uri="{BB962C8B-B14F-4D97-AF65-F5344CB8AC3E}">
        <p14:creationId xmlns:p14="http://schemas.microsoft.com/office/powerpoint/2010/main" val="13025067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F8CC16E5-FDE7-DE4A-BED6-DB9559112A3A}"/>
                                            </p:graphicEl>
                                          </p:spTgt>
                                        </p:tgtEl>
                                        <p:attrNameLst>
                                          <p:attrName>style.visibility</p:attrName>
                                        </p:attrNameLst>
                                      </p:cBhvr>
                                      <p:to>
                                        <p:strVal val="visible"/>
                                      </p:to>
                                    </p:set>
                                    <p:animEffect transition="in" filter="fade">
                                      <p:cBhvr>
                                        <p:cTn id="7" dur="500"/>
                                        <p:tgtEl>
                                          <p:spTgt spid="7">
                                            <p:graphicEl>
                                              <a:dgm id="{F8CC16E5-FDE7-DE4A-BED6-DB9559112A3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D4429FCC-5AF6-8847-BEA5-61DCD0FDC8C6}"/>
                                            </p:graphicEl>
                                          </p:spTgt>
                                        </p:tgtEl>
                                        <p:attrNameLst>
                                          <p:attrName>style.visibility</p:attrName>
                                        </p:attrNameLst>
                                      </p:cBhvr>
                                      <p:to>
                                        <p:strVal val="visible"/>
                                      </p:to>
                                    </p:set>
                                    <p:animEffect transition="in" filter="fade">
                                      <p:cBhvr>
                                        <p:cTn id="10" dur="500"/>
                                        <p:tgtEl>
                                          <p:spTgt spid="7">
                                            <p:graphicEl>
                                              <a:dgm id="{D4429FCC-5AF6-8847-BEA5-61DCD0FDC8C6}"/>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67D1850B-9468-F24E-BB6C-8CDF7C7DA5EC}"/>
                                            </p:graphicEl>
                                          </p:spTgt>
                                        </p:tgtEl>
                                        <p:attrNameLst>
                                          <p:attrName>style.visibility</p:attrName>
                                        </p:attrNameLst>
                                      </p:cBhvr>
                                      <p:to>
                                        <p:strVal val="visible"/>
                                      </p:to>
                                    </p:set>
                                    <p:animEffect transition="in" filter="fade">
                                      <p:cBhvr>
                                        <p:cTn id="15" dur="500"/>
                                        <p:tgtEl>
                                          <p:spTgt spid="7">
                                            <p:graphicEl>
                                              <a:dgm id="{67D1850B-9468-F24E-BB6C-8CDF7C7DA5EC}"/>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323A9BF9-927F-924F-A0BC-83D9D7B1AB7F}"/>
                                            </p:graphicEl>
                                          </p:spTgt>
                                        </p:tgtEl>
                                        <p:attrNameLst>
                                          <p:attrName>style.visibility</p:attrName>
                                        </p:attrNameLst>
                                      </p:cBhvr>
                                      <p:to>
                                        <p:strVal val="visible"/>
                                      </p:to>
                                    </p:set>
                                    <p:animEffect transition="in" filter="fade">
                                      <p:cBhvr>
                                        <p:cTn id="18" dur="500"/>
                                        <p:tgtEl>
                                          <p:spTgt spid="7">
                                            <p:graphicEl>
                                              <a:dgm id="{323A9BF9-927F-924F-A0BC-83D9D7B1AB7F}"/>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graphicEl>
                                              <a:dgm id="{230FE456-C530-8343-B1C0-73B21C43483A}"/>
                                            </p:graphicEl>
                                          </p:spTgt>
                                        </p:tgtEl>
                                        <p:attrNameLst>
                                          <p:attrName>style.visibility</p:attrName>
                                        </p:attrNameLst>
                                      </p:cBhvr>
                                      <p:to>
                                        <p:strVal val="visible"/>
                                      </p:to>
                                    </p:set>
                                    <p:animEffect transition="in" filter="fade">
                                      <p:cBhvr>
                                        <p:cTn id="23" dur="500"/>
                                        <p:tgtEl>
                                          <p:spTgt spid="7">
                                            <p:graphicEl>
                                              <a:dgm id="{230FE456-C530-8343-B1C0-73B21C43483A}"/>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graphicEl>
                                              <a:dgm id="{263D4A81-714D-2249-BE5F-C64B3BFFA4EE}"/>
                                            </p:graphicEl>
                                          </p:spTgt>
                                        </p:tgtEl>
                                        <p:attrNameLst>
                                          <p:attrName>style.visibility</p:attrName>
                                        </p:attrNameLst>
                                      </p:cBhvr>
                                      <p:to>
                                        <p:strVal val="visible"/>
                                      </p:to>
                                    </p:set>
                                    <p:animEffect transition="in" filter="fade">
                                      <p:cBhvr>
                                        <p:cTn id="26" dur="500"/>
                                        <p:tgtEl>
                                          <p:spTgt spid="7">
                                            <p:graphicEl>
                                              <a:dgm id="{263D4A81-714D-2249-BE5F-C64B3BFFA4EE}"/>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graphicEl>
                                              <a:dgm id="{99A4B81A-DDAD-544D-B549-8FDC84BA982C}"/>
                                            </p:graphicEl>
                                          </p:spTgt>
                                        </p:tgtEl>
                                        <p:attrNameLst>
                                          <p:attrName>style.visibility</p:attrName>
                                        </p:attrNameLst>
                                      </p:cBhvr>
                                      <p:to>
                                        <p:strVal val="visible"/>
                                      </p:to>
                                    </p:set>
                                    <p:animEffect transition="in" filter="fade">
                                      <p:cBhvr>
                                        <p:cTn id="31" dur="500"/>
                                        <p:tgtEl>
                                          <p:spTgt spid="7">
                                            <p:graphicEl>
                                              <a:dgm id="{99A4B81A-DDAD-544D-B549-8FDC84BA982C}"/>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graphicEl>
                                              <a:dgm id="{E96B118F-3481-C341-8458-ED159108FD4A}"/>
                                            </p:graphicEl>
                                          </p:spTgt>
                                        </p:tgtEl>
                                        <p:attrNameLst>
                                          <p:attrName>style.visibility</p:attrName>
                                        </p:attrNameLst>
                                      </p:cBhvr>
                                      <p:to>
                                        <p:strVal val="visible"/>
                                      </p:to>
                                    </p:set>
                                    <p:animEffect transition="in" filter="fade">
                                      <p:cBhvr>
                                        <p:cTn id="34" dur="500"/>
                                        <p:tgtEl>
                                          <p:spTgt spid="7">
                                            <p:graphicEl>
                                              <a:dgm id="{E96B118F-3481-C341-8458-ED159108FD4A}"/>
                                            </p:graphic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par>
                          <p:cTn id="47" fill="hold">
                            <p:stCondLst>
                              <p:cond delay="2000"/>
                            </p:stCondLst>
                            <p:childTnLst>
                              <p:par>
                                <p:cTn id="48" presetID="22" presetClass="entr" presetSubtype="8"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8" grpId="0" animBg="1"/>
      <p:bldP spid="9" grpId="0" animBg="1"/>
      <p:bldP spid="10" grpId="0" animBg="1"/>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2269066" y="381001"/>
            <a:ext cx="4014241" cy="5997038"/>
          </a:xfrm>
          <a:prstGeom prst="rect">
            <a:avLst/>
          </a:prstGeom>
          <a:no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smtClean="0">
                <a:solidFill>
                  <a:schemeClr val="tx1"/>
                </a:solidFill>
              </a:rPr>
              <a:t>Minimal Viable Process</a:t>
            </a:r>
          </a:p>
          <a:p>
            <a:pPr>
              <a:tabLst>
                <a:tab pos="863600" algn="ctr"/>
                <a:tab pos="2173288" algn="ctr"/>
                <a:tab pos="3371850" algn="ctr"/>
              </a:tabLst>
            </a:pPr>
            <a:r>
              <a:rPr lang="en-US" sz="1100" b="1" dirty="0">
                <a:solidFill>
                  <a:schemeClr val="tx1"/>
                </a:solidFill>
              </a:rPr>
              <a:t>	</a:t>
            </a:r>
            <a:r>
              <a:rPr lang="en-US" sz="1100" dirty="0" smtClean="0">
                <a:solidFill>
                  <a:schemeClr val="tx1"/>
                </a:solidFill>
              </a:rPr>
              <a:t>Operational</a:t>
            </a:r>
            <a:r>
              <a:rPr lang="en-US" sz="1100" b="1" dirty="0">
                <a:solidFill>
                  <a:schemeClr val="tx1"/>
                </a:solidFill>
              </a:rPr>
              <a:t>	</a:t>
            </a:r>
            <a:r>
              <a:rPr lang="en-US" sz="1100" dirty="0" smtClean="0">
                <a:solidFill>
                  <a:schemeClr val="tx1"/>
                </a:solidFill>
              </a:rPr>
              <a:t>Engineering	Business</a:t>
            </a:r>
            <a:endParaRPr lang="en-US" sz="1100" dirty="0">
              <a:solidFill>
                <a:schemeClr val="tx1"/>
              </a:solidFill>
            </a:endParaRPr>
          </a:p>
        </p:txBody>
      </p:sp>
      <p:sp>
        <p:nvSpPr>
          <p:cNvPr id="65" name="Rectangle 64"/>
          <p:cNvSpPr/>
          <p:nvPr/>
        </p:nvSpPr>
        <p:spPr>
          <a:xfrm>
            <a:off x="6383218" y="381001"/>
            <a:ext cx="2709881" cy="4457463"/>
          </a:xfrm>
          <a:prstGeom prst="rect">
            <a:avLst/>
          </a:prstGeom>
          <a:solidFill>
            <a:srgbClr val="FFFFFF"/>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smtClean="0">
                <a:solidFill>
                  <a:srgbClr val="000000"/>
                </a:solidFill>
              </a:rPr>
              <a:t>Minimal Effective Practice</a:t>
            </a:r>
            <a:endParaRPr lang="en-US" sz="1100" b="1" dirty="0">
              <a:solidFill>
                <a:srgbClr val="000000"/>
              </a:solidFill>
            </a:endParaRPr>
          </a:p>
        </p:txBody>
      </p:sp>
      <p:graphicFrame>
        <p:nvGraphicFramePr>
          <p:cNvPr id="64" name="Table 63"/>
          <p:cNvGraphicFramePr>
            <a:graphicFrameLocks noGrp="1"/>
          </p:cNvGraphicFramePr>
          <p:nvPr>
            <p:extLst>
              <p:ext uri="{D42A27DB-BD31-4B8C-83A1-F6EECF244321}">
                <p14:modId xmlns:p14="http://schemas.microsoft.com/office/powerpoint/2010/main" val="1013967047"/>
              </p:ext>
            </p:extLst>
          </p:nvPr>
        </p:nvGraphicFramePr>
        <p:xfrm>
          <a:off x="6397330" y="578447"/>
          <a:ext cx="2561368" cy="1518920"/>
        </p:xfrm>
        <a:graphic>
          <a:graphicData uri="http://schemas.openxmlformats.org/drawingml/2006/table">
            <a:tbl>
              <a:tblPr firstRow="1" bandRow="1">
                <a:tableStyleId>{2D5ABB26-0587-4C30-8999-92F81FD0307C}</a:tableStyleId>
              </a:tblPr>
              <a:tblGrid>
                <a:gridCol w="1077212"/>
                <a:gridCol w="1484156"/>
              </a:tblGrid>
              <a:tr h="370840">
                <a:tc>
                  <a:txBody>
                    <a:bodyPr/>
                    <a:lstStyle/>
                    <a:p>
                      <a:pPr algn="ctr"/>
                      <a:r>
                        <a:rPr lang="en-US" sz="1100" dirty="0" smtClean="0"/>
                        <a:t>MSA</a:t>
                      </a:r>
                      <a:endParaRPr lang="en-US" sz="1100" dirty="0"/>
                    </a:p>
                  </a:txBody>
                  <a:tcPr anchor="b">
                    <a:lnB w="12700" cap="flat" cmpd="sng" algn="ctr">
                      <a:solidFill>
                        <a:scrgbClr r="0" g="0" b="0"/>
                      </a:solidFill>
                      <a:prstDash val="solid"/>
                      <a:round/>
                      <a:headEnd type="none" w="med" len="med"/>
                      <a:tailEnd type="none" w="med" len="med"/>
                    </a:lnB>
                  </a:tcPr>
                </a:tc>
                <a:tc>
                  <a:txBody>
                    <a:bodyPr/>
                    <a:lstStyle/>
                    <a:p>
                      <a:pPr algn="ctr"/>
                      <a:r>
                        <a:rPr lang="en-US" sz="1100" dirty="0" smtClean="0"/>
                        <a:t>MEP</a:t>
                      </a:r>
                      <a:endParaRPr lang="en-US" sz="1100" dirty="0"/>
                    </a:p>
                  </a:txBody>
                  <a:tcPr anchor="b">
                    <a:lnB w="12700" cap="flat" cmpd="sng" algn="ctr">
                      <a:solidFill>
                        <a:scrgbClr r="0" g="0" b="0"/>
                      </a:solidFill>
                      <a:prstDash val="solid"/>
                      <a:round/>
                      <a:headEnd type="none" w="med" len="med"/>
                      <a:tailEnd type="none" w="med" len="med"/>
                    </a:lnB>
                  </a:tcPr>
                </a:tc>
              </a:tr>
              <a:tr h="0">
                <a:tc>
                  <a:txBody>
                    <a:bodyPr/>
                    <a:lstStyle/>
                    <a:p>
                      <a:r>
                        <a:rPr lang="en-US" sz="1100" dirty="0" smtClean="0"/>
                        <a:t>Analyze</a:t>
                      </a:r>
                      <a:endParaRPr lang="en-US" sz="11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r>
                        <a:rPr lang="en-US" sz="1100" dirty="0" smtClean="0"/>
                        <a:t>ad hoc</a:t>
                      </a:r>
                      <a:endParaRPr lang="en-US" sz="11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r h="0">
                <a:tc>
                  <a:txBody>
                    <a:bodyPr/>
                    <a:lstStyle/>
                    <a:p>
                      <a:r>
                        <a:rPr lang="en-US" sz="1100" dirty="0" smtClean="0"/>
                        <a:t>Design</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ad hoc</a:t>
                      </a:r>
                      <a:endParaRPr lang="en-US" sz="1100" dirty="0"/>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Code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ad hoc</a:t>
                      </a:r>
                    </a:p>
                  </a:txBody>
                  <a:tcPr>
                    <a:lnL w="12700" cap="flat" cmpd="sng" algn="ctr">
                      <a:solidFill>
                        <a:scrgbClr r="0" g="0" b="0"/>
                      </a:solidFill>
                      <a:prstDash val="solid"/>
                      <a:round/>
                      <a:headEnd type="none" w="med" len="med"/>
                      <a:tailEnd type="none" w="med" len="med"/>
                    </a:lnL>
                  </a:tcPr>
                </a:tc>
              </a:tr>
              <a:tr h="370840">
                <a:tc>
                  <a:txBody>
                    <a:bodyPr/>
                    <a:lstStyle/>
                    <a:p>
                      <a:r>
                        <a:rPr lang="en-US" sz="1100" dirty="0" smtClean="0"/>
                        <a:t>Test</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ad hoc</a:t>
                      </a:r>
                    </a:p>
                  </a:txBody>
                  <a:tcPr>
                    <a:lnL w="12700" cap="flat" cmpd="sng" algn="ctr">
                      <a:solidFill>
                        <a:scrgbClr r="0" g="0" b="0"/>
                      </a:solidFill>
                      <a:prstDash val="solid"/>
                      <a:round/>
                      <a:headEnd type="none" w="med" len="med"/>
                      <a:tailEnd type="none" w="med" len="med"/>
                    </a:lnL>
                  </a:tcPr>
                </a:tc>
              </a:tr>
            </a:tbl>
          </a:graphicData>
        </a:graphic>
      </p:graphicFrame>
      <p:sp>
        <p:nvSpPr>
          <p:cNvPr id="7" name="Connector 6"/>
          <p:cNvSpPr/>
          <p:nvPr/>
        </p:nvSpPr>
        <p:spPr>
          <a:xfrm>
            <a:off x="4343580" y="757469"/>
            <a:ext cx="170973" cy="146532"/>
          </a:xfrm>
          <a:prstGeom prst="flowChartConnecto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033756" y="1025992"/>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Analyze</a:t>
            </a:r>
            <a:endParaRPr lang="en-US" sz="1100" dirty="0">
              <a:solidFill>
                <a:schemeClr val="tx1"/>
              </a:solidFill>
            </a:endParaRPr>
          </a:p>
        </p:txBody>
      </p:sp>
      <p:sp>
        <p:nvSpPr>
          <p:cNvPr id="11" name="Rounded Rectangle 10"/>
          <p:cNvSpPr/>
          <p:nvPr/>
        </p:nvSpPr>
        <p:spPr>
          <a:xfrm>
            <a:off x="3947799" y="1331193"/>
            <a:ext cx="949373"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Design</a:t>
            </a:r>
            <a:endParaRPr lang="en-US" sz="1100" dirty="0">
              <a:solidFill>
                <a:schemeClr val="tx1"/>
              </a:solidFill>
            </a:endParaRPr>
          </a:p>
        </p:txBody>
      </p:sp>
      <p:sp>
        <p:nvSpPr>
          <p:cNvPr id="12" name="Rounded Rectangle 11"/>
          <p:cNvSpPr/>
          <p:nvPr/>
        </p:nvSpPr>
        <p:spPr>
          <a:xfrm>
            <a:off x="3986244" y="1712376"/>
            <a:ext cx="885646"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Code</a:t>
            </a:r>
            <a:endParaRPr lang="en-US" sz="1100" dirty="0">
              <a:solidFill>
                <a:schemeClr val="tx1"/>
              </a:solidFill>
            </a:endParaRPr>
          </a:p>
        </p:txBody>
      </p:sp>
      <p:sp>
        <p:nvSpPr>
          <p:cNvPr id="13" name="Rounded Rectangle 12"/>
          <p:cNvSpPr/>
          <p:nvPr/>
        </p:nvSpPr>
        <p:spPr>
          <a:xfrm>
            <a:off x="4033756" y="2033858"/>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Test</a:t>
            </a:r>
            <a:endParaRPr lang="en-US" sz="1100" dirty="0">
              <a:solidFill>
                <a:schemeClr val="tx1"/>
              </a:solidFill>
            </a:endParaRPr>
          </a:p>
        </p:txBody>
      </p:sp>
      <p:cxnSp>
        <p:nvCxnSpPr>
          <p:cNvPr id="25" name="Straight Arrow Connector 24"/>
          <p:cNvCxnSpPr>
            <a:stCxn id="7" idx="4"/>
            <a:endCxn id="8" idx="0"/>
          </p:cNvCxnSpPr>
          <p:nvPr/>
        </p:nvCxnSpPr>
        <p:spPr>
          <a:xfrm>
            <a:off x="4429067" y="904001"/>
            <a:ext cx="0" cy="121991"/>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 idx="2"/>
            <a:endCxn id="11" idx="0"/>
          </p:cNvCxnSpPr>
          <p:nvPr/>
        </p:nvCxnSpPr>
        <p:spPr>
          <a:xfrm flipH="1">
            <a:off x="4422486" y="1228631"/>
            <a:ext cx="6581" cy="10256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2" idx="2"/>
            <a:endCxn id="13" idx="0"/>
          </p:cNvCxnSpPr>
          <p:nvPr/>
        </p:nvCxnSpPr>
        <p:spPr>
          <a:xfrm>
            <a:off x="4429067" y="1915015"/>
            <a:ext cx="0" cy="118843"/>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3" idx="2"/>
            <a:endCxn id="61" idx="0"/>
          </p:cNvCxnSpPr>
          <p:nvPr/>
        </p:nvCxnSpPr>
        <p:spPr>
          <a:xfrm>
            <a:off x="4429067" y="2236497"/>
            <a:ext cx="0" cy="121713"/>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1" idx="2"/>
            <a:endCxn id="12" idx="0"/>
          </p:cNvCxnSpPr>
          <p:nvPr/>
        </p:nvCxnSpPr>
        <p:spPr>
          <a:xfrm>
            <a:off x="4422486" y="1533832"/>
            <a:ext cx="6581" cy="17854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63884" y="401306"/>
            <a:ext cx="2075682" cy="2494294"/>
          </a:xfrm>
          <a:prstGeom prst="rect">
            <a:avLst/>
          </a:prstGeom>
          <a:noFill/>
          <a:ln>
            <a:solidFill>
              <a:schemeClr val="accent1">
                <a:lumMod val="40000"/>
                <a:lumOff val="60000"/>
              </a:schemeClr>
            </a:solidFill>
          </a:ln>
        </p:spPr>
        <p:txBody>
          <a:bodyPr wrap="square" rtlCol="0">
            <a:noAutofit/>
          </a:bodyPr>
          <a:lstStyle/>
          <a:p>
            <a:pPr algn="ctr">
              <a:tabLst>
                <a:tab pos="341313" algn="l"/>
                <a:tab pos="573088" algn="l"/>
              </a:tabLst>
            </a:pPr>
            <a:r>
              <a:rPr lang="en-US" sz="1100" b="1" dirty="0" smtClean="0"/>
              <a:t>Minimal Guiding Indicators</a:t>
            </a:r>
          </a:p>
        </p:txBody>
      </p:sp>
      <p:cxnSp>
        <p:nvCxnSpPr>
          <p:cNvPr id="3" name="Straight Connector 2"/>
          <p:cNvCxnSpPr/>
          <p:nvPr/>
        </p:nvCxnSpPr>
        <p:spPr>
          <a:xfrm>
            <a:off x="3695524" y="688493"/>
            <a:ext cx="0" cy="5689545"/>
          </a:xfrm>
          <a:prstGeom prst="line">
            <a:avLst/>
          </a:prstGeom>
          <a:ln>
            <a:prstDash val="dot"/>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5139091" y="688493"/>
            <a:ext cx="0" cy="5689545"/>
          </a:xfrm>
          <a:prstGeom prst="line">
            <a:avLst/>
          </a:prstGeom>
          <a:ln>
            <a:prstDash val="dot"/>
          </a:ln>
        </p:spPr>
        <p:style>
          <a:lnRef idx="2">
            <a:schemeClr val="accent1"/>
          </a:lnRef>
          <a:fillRef idx="0">
            <a:schemeClr val="accent1"/>
          </a:fillRef>
          <a:effectRef idx="1">
            <a:schemeClr val="accent1"/>
          </a:effectRef>
          <a:fontRef idx="minor">
            <a:schemeClr val="tx1"/>
          </a:fontRef>
        </p:style>
      </p:cxnSp>
      <p:graphicFrame>
        <p:nvGraphicFramePr>
          <p:cNvPr id="68" name="Table 67"/>
          <p:cNvGraphicFramePr>
            <a:graphicFrameLocks noGrp="1"/>
          </p:cNvGraphicFramePr>
          <p:nvPr>
            <p:extLst>
              <p:ext uri="{D42A27DB-BD31-4B8C-83A1-F6EECF244321}">
                <p14:modId xmlns:p14="http://schemas.microsoft.com/office/powerpoint/2010/main" val="910875232"/>
              </p:ext>
            </p:extLst>
          </p:nvPr>
        </p:nvGraphicFramePr>
        <p:xfrm>
          <a:off x="48848" y="651330"/>
          <a:ext cx="2090718" cy="1874520"/>
        </p:xfrm>
        <a:graphic>
          <a:graphicData uri="http://schemas.openxmlformats.org/drawingml/2006/table">
            <a:tbl>
              <a:tblPr>
                <a:tableStyleId>{2D5ABB26-0587-4C30-8999-92F81FD0307C}</a:tableStyleId>
              </a:tblPr>
              <a:tblGrid>
                <a:gridCol w="1012047"/>
                <a:gridCol w="1078671"/>
              </a:tblGrid>
              <a:tr h="238558">
                <a:tc>
                  <a:txBody>
                    <a:bodyPr/>
                    <a:lstStyle/>
                    <a:p>
                      <a:r>
                        <a:rPr lang="en-US" sz="1100" b="1" dirty="0" smtClean="0"/>
                        <a:t>Goal</a:t>
                      </a:r>
                      <a:endParaRPr lang="en-US" sz="1100" b="1" dirty="0"/>
                    </a:p>
                  </a:txBody>
                  <a:tcPr>
                    <a:lnB w="12700" cap="flat" cmpd="sng" algn="ctr">
                      <a:solidFill>
                        <a:scrgbClr r="0" g="0" b="0"/>
                      </a:solidFill>
                      <a:prstDash val="solid"/>
                      <a:round/>
                      <a:headEnd type="none" w="med" len="med"/>
                      <a:tailEnd type="none" w="med" len="med"/>
                    </a:lnB>
                  </a:tcPr>
                </a:tc>
                <a:tc>
                  <a:txBody>
                    <a:bodyPr/>
                    <a:lstStyle/>
                    <a:p>
                      <a:r>
                        <a:rPr lang="en-US" sz="1100" b="1" dirty="0" smtClean="0"/>
                        <a:t>Indicator</a:t>
                      </a:r>
                      <a:endParaRPr lang="en-US" sz="1100" b="1" dirty="0"/>
                    </a:p>
                  </a:txBody>
                  <a:tcPr>
                    <a:lnB w="12700" cap="flat" cmpd="sng" algn="ctr">
                      <a:solidFill>
                        <a:scrgbClr r="0" g="0" b="0"/>
                      </a:solidFill>
                      <a:prstDash val="solid"/>
                      <a:round/>
                      <a:headEnd type="none" w="med" len="med"/>
                      <a:tailEnd type="none" w="med" len="med"/>
                    </a:lnB>
                  </a:tcPr>
                </a:tc>
              </a:tr>
              <a:tr h="0">
                <a:tc>
                  <a:txBody>
                    <a:bodyPr/>
                    <a:lstStyle/>
                    <a:p>
                      <a:r>
                        <a:rPr lang="en-US" sz="1100" dirty="0" smtClean="0"/>
                        <a:t>Cost:</a:t>
                      </a:r>
                      <a:endParaRPr lang="en-US" sz="11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r>
                        <a:rPr lang="en-US" sz="1100" dirty="0" smtClean="0"/>
                        <a:t>Don't care</a:t>
                      </a:r>
                      <a:endParaRPr lang="en-US" sz="11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r h="0">
                <a:tc>
                  <a:txBody>
                    <a:bodyPr/>
                    <a:lstStyle/>
                    <a:p>
                      <a:r>
                        <a:rPr lang="en-US" sz="1100" dirty="0" smtClean="0"/>
                        <a:t>Schedule: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submission date</a:t>
                      </a:r>
                      <a:r>
                        <a:rPr lang="en-US" sz="1100" baseline="0" dirty="0" smtClean="0"/>
                        <a:t> </a:t>
                      </a:r>
                      <a:r>
                        <a:rPr lang="en-US" sz="1100" u="sng" baseline="0" dirty="0" smtClean="0"/>
                        <a:t>&lt;</a:t>
                      </a:r>
                      <a:r>
                        <a:rPr lang="en-US" sz="1100" u="none" baseline="0" dirty="0" smtClean="0"/>
                        <a:t> due date</a:t>
                      </a:r>
                      <a:endParaRPr lang="en-US" sz="1100" dirty="0"/>
                    </a:p>
                  </a:txBody>
                  <a:tcPr>
                    <a:lnL w="12700" cap="flat" cmpd="sng" algn="ctr">
                      <a:solidFill>
                        <a:scrgbClr r="0" g="0" b="0"/>
                      </a:solidFill>
                      <a:prstDash val="solid"/>
                      <a:round/>
                      <a:headEnd type="none" w="med" len="med"/>
                      <a:tailEnd type="none" w="med" len="med"/>
                    </a:lnL>
                  </a:tcPr>
                </a:tc>
              </a:tr>
              <a:tr h="0">
                <a:tc>
                  <a:txBody>
                    <a:bodyPr/>
                    <a:lstStyle/>
                    <a:p>
                      <a:pPr>
                        <a:tabLst>
                          <a:tab pos="109538" algn="l"/>
                          <a:tab pos="280988" algn="l"/>
                        </a:tabLst>
                      </a:pPr>
                      <a:r>
                        <a:rPr lang="en-US" sz="1100" dirty="0" smtClean="0"/>
                        <a:t>Performance:</a:t>
                      </a:r>
                      <a:br>
                        <a:rPr lang="en-US" sz="1100" dirty="0" smtClean="0"/>
                      </a:br>
                      <a:r>
                        <a:rPr lang="en-US" sz="1100" dirty="0" smtClean="0"/>
                        <a:t>	Product:</a:t>
                      </a:r>
                      <a:br>
                        <a:rPr lang="en-US" sz="1100" dirty="0" smtClean="0"/>
                      </a:br>
                      <a:r>
                        <a:rPr lang="en-US" sz="1100" dirty="0" smtClean="0"/>
                        <a:t>		NFR:		FR:</a:t>
                      </a:r>
                      <a:br>
                        <a:rPr lang="en-US" sz="1100" dirty="0" smtClean="0"/>
                      </a:br>
                      <a:r>
                        <a:rPr lang="en-US" sz="1100" dirty="0" smtClean="0"/>
                        <a:t>	Process:</a:t>
                      </a:r>
                      <a:endParaRPr lang="en-US" sz="1100" dirty="0"/>
                    </a:p>
                  </a:txBody>
                  <a:tcPr>
                    <a:lnR w="12700"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
                      </a:r>
                      <a:br>
                        <a:rPr lang="en-US" sz="1100" dirty="0" smtClean="0"/>
                      </a:br>
                      <a:r>
                        <a:rPr lang="en-US" sz="1100" dirty="0" smtClean="0"/>
                        <a:t/>
                      </a:r>
                      <a:br>
                        <a:rPr lang="en-US" sz="1100" dirty="0" smtClean="0"/>
                      </a:br>
                      <a:r>
                        <a:rPr lang="en-US" sz="1100" dirty="0" smtClean="0"/>
                        <a:t>don't</a:t>
                      </a:r>
                      <a:r>
                        <a:rPr lang="en-US" sz="1100" baseline="0" dirty="0" smtClean="0"/>
                        <a:t> care</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aseline="0" dirty="0" smtClean="0"/>
                        <a:t>don't care</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aseline="0" dirty="0" smtClean="0"/>
                        <a:t>don't care</a:t>
                      </a:r>
                      <a:endParaRPr lang="en-US" sz="1100" dirty="0" smtClean="0"/>
                    </a:p>
                  </a:txBody>
                  <a:tcPr>
                    <a:lnL w="12700" cap="flat" cmpd="sng" algn="ctr">
                      <a:solidFill>
                        <a:scrgbClr r="0" g="0" b="0"/>
                      </a:solidFill>
                      <a:prstDash val="solid"/>
                      <a:round/>
                      <a:headEnd type="none" w="med" len="med"/>
                      <a:tailEnd type="none" w="med" len="med"/>
                    </a:lnL>
                  </a:tcPr>
                </a:tc>
              </a:tr>
            </a:tbl>
          </a:graphicData>
        </a:graphic>
      </p:graphicFrame>
      <p:sp>
        <p:nvSpPr>
          <p:cNvPr id="61" name="Connector 60"/>
          <p:cNvSpPr/>
          <p:nvPr/>
        </p:nvSpPr>
        <p:spPr>
          <a:xfrm>
            <a:off x="4343580" y="2358210"/>
            <a:ext cx="170973" cy="146532"/>
          </a:xfrm>
          <a:prstGeom prst="flowChart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p:txBody>
          <a:bodyPr>
            <a:normAutofit fontScale="90000"/>
          </a:bodyPr>
          <a:lstStyle/>
          <a:p>
            <a:r>
              <a:rPr lang="en-US" dirty="0" smtClean="0"/>
              <a:t>Actual example – starting point</a:t>
            </a:r>
            <a:endParaRPr lang="en-US" dirty="0"/>
          </a:p>
        </p:txBody>
      </p:sp>
      <p:sp>
        <p:nvSpPr>
          <p:cNvPr id="33" name="TextBox 32"/>
          <p:cNvSpPr txBox="1"/>
          <p:nvPr/>
        </p:nvSpPr>
        <p:spPr>
          <a:xfrm>
            <a:off x="2506133" y="3455832"/>
            <a:ext cx="6452565" cy="461665"/>
          </a:xfrm>
          <a:prstGeom prst="rect">
            <a:avLst/>
          </a:prstGeom>
          <a:solidFill>
            <a:srgbClr val="FFFFFF"/>
          </a:solidFill>
        </p:spPr>
        <p:txBody>
          <a:bodyPr wrap="square" rtlCol="0">
            <a:spAutoFit/>
          </a:bodyPr>
          <a:lstStyle/>
          <a:p>
            <a:r>
              <a:rPr lang="en-US" sz="2400" dirty="0" smtClean="0">
                <a:solidFill>
                  <a:srgbClr val="000090"/>
                </a:solidFill>
              </a:rPr>
              <a:t>Post mortem: What was your biggest pain points?</a:t>
            </a:r>
            <a:endParaRPr lang="en-US" sz="2400" dirty="0">
              <a:solidFill>
                <a:srgbClr val="000090"/>
              </a:solidFill>
            </a:endParaRPr>
          </a:p>
        </p:txBody>
      </p:sp>
      <p:sp>
        <p:nvSpPr>
          <p:cNvPr id="76" name="TextBox 75"/>
          <p:cNvSpPr txBox="1"/>
          <p:nvPr/>
        </p:nvSpPr>
        <p:spPr>
          <a:xfrm>
            <a:off x="3064933" y="3917497"/>
            <a:ext cx="5201817" cy="461665"/>
          </a:xfrm>
          <a:prstGeom prst="rect">
            <a:avLst/>
          </a:prstGeom>
          <a:solidFill>
            <a:srgbClr val="FFFFFF"/>
          </a:solidFill>
        </p:spPr>
        <p:txBody>
          <a:bodyPr wrap="square" rtlCol="0">
            <a:spAutoFit/>
          </a:bodyPr>
          <a:lstStyle/>
          <a:p>
            <a:r>
              <a:rPr lang="en-US" sz="2400" dirty="0" smtClean="0">
                <a:solidFill>
                  <a:srgbClr val="000090"/>
                </a:solidFill>
              </a:rPr>
              <a:t>#1:  bad grade  due to errors found.</a:t>
            </a:r>
            <a:endParaRPr lang="en-US" sz="2400" dirty="0">
              <a:solidFill>
                <a:srgbClr val="000090"/>
              </a:solidFill>
            </a:endParaRPr>
          </a:p>
        </p:txBody>
      </p:sp>
      <p:sp>
        <p:nvSpPr>
          <p:cNvPr id="78" name="TextBox 77"/>
          <p:cNvSpPr txBox="1"/>
          <p:nvPr/>
        </p:nvSpPr>
        <p:spPr>
          <a:xfrm>
            <a:off x="3064933" y="4379162"/>
            <a:ext cx="5029200" cy="461665"/>
          </a:xfrm>
          <a:prstGeom prst="rect">
            <a:avLst/>
          </a:prstGeom>
          <a:solidFill>
            <a:srgbClr val="FFFFFF"/>
          </a:solidFill>
        </p:spPr>
        <p:txBody>
          <a:bodyPr wrap="square" rtlCol="0">
            <a:spAutoFit/>
          </a:bodyPr>
          <a:lstStyle/>
          <a:p>
            <a:r>
              <a:rPr lang="en-US" sz="2400" dirty="0" smtClean="0">
                <a:solidFill>
                  <a:srgbClr val="000090"/>
                </a:solidFill>
              </a:rPr>
              <a:t>How can we alleviate this pain?</a:t>
            </a:r>
            <a:endParaRPr lang="en-US" sz="2400" dirty="0">
              <a:solidFill>
                <a:srgbClr val="000090"/>
              </a:solidFill>
            </a:endParaRPr>
          </a:p>
        </p:txBody>
      </p:sp>
      <p:sp>
        <p:nvSpPr>
          <p:cNvPr id="79" name="TextBox 78"/>
          <p:cNvSpPr txBox="1"/>
          <p:nvPr/>
        </p:nvSpPr>
        <p:spPr>
          <a:xfrm>
            <a:off x="3695524" y="4968188"/>
            <a:ext cx="5029200" cy="461665"/>
          </a:xfrm>
          <a:prstGeom prst="rect">
            <a:avLst/>
          </a:prstGeom>
          <a:solidFill>
            <a:srgbClr val="FFFFFF"/>
          </a:solidFill>
        </p:spPr>
        <p:txBody>
          <a:bodyPr wrap="square" rtlCol="0">
            <a:spAutoFit/>
          </a:bodyPr>
          <a:lstStyle/>
          <a:p>
            <a:r>
              <a:rPr lang="en-US" sz="2400" dirty="0" smtClean="0">
                <a:solidFill>
                  <a:srgbClr val="000090"/>
                </a:solidFill>
              </a:rPr>
              <a:t>Strengthen Test MSA</a:t>
            </a:r>
            <a:endParaRPr lang="en-US" sz="2400" dirty="0">
              <a:solidFill>
                <a:srgbClr val="000090"/>
              </a:solidFill>
            </a:endParaRPr>
          </a:p>
        </p:txBody>
      </p:sp>
      <p:sp>
        <p:nvSpPr>
          <p:cNvPr id="80" name="TextBox 79"/>
          <p:cNvSpPr txBox="1"/>
          <p:nvPr/>
        </p:nvSpPr>
        <p:spPr>
          <a:xfrm>
            <a:off x="3695524" y="5435292"/>
            <a:ext cx="5029200" cy="461665"/>
          </a:xfrm>
          <a:prstGeom prst="rect">
            <a:avLst/>
          </a:prstGeom>
          <a:solidFill>
            <a:srgbClr val="FFFFFF"/>
          </a:solidFill>
        </p:spPr>
        <p:txBody>
          <a:bodyPr wrap="square" rtlCol="0">
            <a:spAutoFit/>
          </a:bodyPr>
          <a:lstStyle/>
          <a:p>
            <a:r>
              <a:rPr lang="en-US" sz="2400" dirty="0">
                <a:solidFill>
                  <a:srgbClr val="000090"/>
                </a:solidFill>
              </a:rPr>
              <a:t>I</a:t>
            </a:r>
            <a:r>
              <a:rPr lang="en-US" sz="2400" dirty="0" smtClean="0">
                <a:solidFill>
                  <a:srgbClr val="000090"/>
                </a:solidFill>
              </a:rPr>
              <a:t>ntroduce testing practice as MEP</a:t>
            </a:r>
            <a:endParaRPr lang="en-US" sz="2400" dirty="0">
              <a:solidFill>
                <a:srgbClr val="000090"/>
              </a:solidFill>
            </a:endParaRPr>
          </a:p>
        </p:txBody>
      </p:sp>
      <p:sp>
        <p:nvSpPr>
          <p:cNvPr id="81" name="TextBox 80"/>
          <p:cNvSpPr txBox="1"/>
          <p:nvPr/>
        </p:nvSpPr>
        <p:spPr>
          <a:xfrm>
            <a:off x="76792" y="3020834"/>
            <a:ext cx="2062774" cy="3357203"/>
          </a:xfrm>
          <a:prstGeom prst="rect">
            <a:avLst/>
          </a:prstGeom>
          <a:noFill/>
          <a:ln>
            <a:solidFill>
              <a:schemeClr val="accent1">
                <a:lumMod val="40000"/>
                <a:lumOff val="60000"/>
              </a:schemeClr>
            </a:solidFill>
          </a:ln>
        </p:spPr>
        <p:txBody>
          <a:bodyPr wrap="square" rtlCol="0">
            <a:noAutofit/>
          </a:bodyPr>
          <a:lstStyle/>
          <a:p>
            <a:pPr algn="ctr"/>
            <a:r>
              <a:rPr lang="en-US" sz="1100" b="1" dirty="0" smtClean="0"/>
              <a:t>Minimal Sufficient Activities</a:t>
            </a:r>
          </a:p>
          <a:p>
            <a:endParaRPr lang="en-US" sz="1100" dirty="0"/>
          </a:p>
          <a:p>
            <a:pPr>
              <a:lnSpc>
                <a:spcPct val="80000"/>
              </a:lnSpc>
              <a:tabLst>
                <a:tab pos="341313" algn="l"/>
                <a:tab pos="573088" algn="l"/>
                <a:tab pos="796925" algn="l"/>
              </a:tabLst>
            </a:pPr>
            <a:r>
              <a:rPr lang="en-US" sz="1100" dirty="0" smtClean="0"/>
              <a:t>Engineering Activities</a:t>
            </a:r>
          </a:p>
          <a:p>
            <a:pPr>
              <a:lnSpc>
                <a:spcPct val="80000"/>
              </a:lnSpc>
              <a:tabLst>
                <a:tab pos="341313" algn="l"/>
                <a:tab pos="573088" algn="l"/>
                <a:tab pos="796925" algn="l"/>
              </a:tabLst>
            </a:pPr>
            <a:r>
              <a:rPr lang="en-US" sz="1100" dirty="0"/>
              <a:t>	</a:t>
            </a:r>
            <a:r>
              <a:rPr lang="en-US" sz="1100" dirty="0" smtClean="0"/>
              <a:t>Envision</a:t>
            </a:r>
          </a:p>
          <a:p>
            <a:pPr>
              <a:lnSpc>
                <a:spcPct val="80000"/>
              </a:lnSpc>
              <a:tabLst>
                <a:tab pos="341313" algn="l"/>
                <a:tab pos="573088" algn="l"/>
                <a:tab pos="796925" algn="l"/>
              </a:tabLst>
            </a:pPr>
            <a:r>
              <a:rPr lang="en-US" sz="1100" dirty="0"/>
              <a:t>	</a:t>
            </a:r>
            <a:r>
              <a:rPr lang="en-US" sz="1100" dirty="0" smtClean="0"/>
              <a:t>	Analyze</a:t>
            </a:r>
          </a:p>
          <a:p>
            <a:pPr>
              <a:lnSpc>
                <a:spcPct val="80000"/>
              </a:lnSpc>
              <a:tabLst>
                <a:tab pos="341313" algn="l"/>
                <a:tab pos="573088" algn="l"/>
                <a:tab pos="796925" algn="l"/>
              </a:tabLst>
            </a:pPr>
            <a:r>
              <a:rPr lang="en-US" sz="1100" dirty="0"/>
              <a:t>	</a:t>
            </a:r>
            <a:r>
              <a:rPr lang="en-US" sz="1100" dirty="0" smtClean="0"/>
              <a:t>Synthesize</a:t>
            </a:r>
          </a:p>
          <a:p>
            <a:pPr>
              <a:lnSpc>
                <a:spcPct val="80000"/>
              </a:lnSpc>
              <a:tabLst>
                <a:tab pos="341313" algn="l"/>
                <a:tab pos="573088" algn="l"/>
                <a:tab pos="796925" algn="l"/>
              </a:tabLst>
            </a:pPr>
            <a:r>
              <a:rPr lang="en-US" sz="1100" dirty="0"/>
              <a:t>	</a:t>
            </a:r>
            <a:r>
              <a:rPr lang="en-US" sz="1100" dirty="0" smtClean="0"/>
              <a:t>	Design</a:t>
            </a:r>
          </a:p>
          <a:p>
            <a:pPr>
              <a:lnSpc>
                <a:spcPct val="80000"/>
              </a:lnSpc>
              <a:tabLst>
                <a:tab pos="341313" algn="l"/>
                <a:tab pos="573088" algn="l"/>
                <a:tab pos="796925" algn="l"/>
              </a:tabLst>
            </a:pPr>
            <a:r>
              <a:rPr lang="en-US" sz="1100" dirty="0"/>
              <a:t>	</a:t>
            </a:r>
            <a:r>
              <a:rPr lang="en-US" sz="1100" dirty="0" smtClean="0"/>
              <a:t>Articulate</a:t>
            </a:r>
          </a:p>
          <a:p>
            <a:pPr>
              <a:lnSpc>
                <a:spcPct val="80000"/>
              </a:lnSpc>
              <a:tabLst>
                <a:tab pos="341313" algn="l"/>
                <a:tab pos="573088" algn="l"/>
                <a:tab pos="796925" algn="l"/>
              </a:tabLst>
            </a:pPr>
            <a:r>
              <a:rPr lang="en-US" sz="1100" dirty="0"/>
              <a:t>	</a:t>
            </a:r>
            <a:r>
              <a:rPr lang="en-US" sz="1100" dirty="0" smtClean="0"/>
              <a:t>	Code</a:t>
            </a:r>
          </a:p>
          <a:p>
            <a:pPr>
              <a:lnSpc>
                <a:spcPct val="80000"/>
              </a:lnSpc>
              <a:tabLst>
                <a:tab pos="341313" algn="l"/>
                <a:tab pos="573088" algn="l"/>
                <a:tab pos="796925" algn="l"/>
              </a:tabLst>
            </a:pPr>
            <a:r>
              <a:rPr lang="en-US" sz="1100" dirty="0"/>
              <a:t>	</a:t>
            </a:r>
            <a:r>
              <a:rPr lang="en-US" sz="1100" dirty="0" smtClean="0"/>
              <a:t>Interpret</a:t>
            </a:r>
          </a:p>
          <a:p>
            <a:pPr>
              <a:lnSpc>
                <a:spcPct val="80000"/>
              </a:lnSpc>
              <a:tabLst>
                <a:tab pos="341313" algn="l"/>
                <a:tab pos="573088" algn="l"/>
                <a:tab pos="796925" algn="l"/>
              </a:tabLst>
            </a:pPr>
            <a:r>
              <a:rPr lang="en-US" sz="1100" dirty="0"/>
              <a:t>	</a:t>
            </a:r>
            <a:r>
              <a:rPr lang="en-US" sz="1100" dirty="0" smtClean="0"/>
              <a:t>	Test</a:t>
            </a:r>
          </a:p>
          <a:p>
            <a:pPr>
              <a:lnSpc>
                <a:spcPct val="80000"/>
              </a:lnSpc>
              <a:tabLst>
                <a:tab pos="341313" algn="l"/>
                <a:tab pos="573088" algn="l"/>
                <a:tab pos="796925" algn="l"/>
              </a:tabLst>
            </a:pPr>
            <a:endParaRPr lang="en-US" sz="1100" dirty="0"/>
          </a:p>
          <a:p>
            <a:pPr>
              <a:lnSpc>
                <a:spcPct val="80000"/>
              </a:lnSpc>
              <a:tabLst>
                <a:tab pos="341313" algn="l"/>
                <a:tab pos="573088" algn="l"/>
                <a:tab pos="796925" algn="l"/>
              </a:tabLst>
            </a:pPr>
            <a:r>
              <a:rPr lang="en-US" sz="1100" b="1" dirty="0" smtClean="0"/>
              <a:t>Operational Activities</a:t>
            </a:r>
          </a:p>
          <a:p>
            <a:pPr>
              <a:lnSpc>
                <a:spcPct val="80000"/>
              </a:lnSpc>
              <a:tabLst>
                <a:tab pos="341313" algn="l"/>
                <a:tab pos="573088" algn="l"/>
                <a:tab pos="796925" algn="l"/>
              </a:tabLst>
            </a:pPr>
            <a:r>
              <a:rPr lang="en-US" sz="1100" b="1" dirty="0"/>
              <a:t>	</a:t>
            </a:r>
            <a:r>
              <a:rPr lang="en-US" sz="1100" b="1" dirty="0" smtClean="0"/>
              <a:t>Monitor</a:t>
            </a:r>
          </a:p>
          <a:p>
            <a:pPr>
              <a:lnSpc>
                <a:spcPct val="80000"/>
              </a:lnSpc>
              <a:tabLst>
                <a:tab pos="341313" algn="l"/>
                <a:tab pos="573088" algn="l"/>
                <a:tab pos="796925" algn="l"/>
              </a:tabLst>
            </a:pPr>
            <a:r>
              <a:rPr lang="en-US" sz="1100" dirty="0"/>
              <a:t>	</a:t>
            </a:r>
            <a:r>
              <a:rPr lang="en-US" sz="1100" dirty="0" smtClean="0"/>
              <a:t>	</a:t>
            </a:r>
          </a:p>
          <a:p>
            <a:endParaRPr lang="en-US" sz="1100" dirty="0"/>
          </a:p>
          <a:p>
            <a:endParaRPr lang="en-US" sz="1100" dirty="0" smtClean="0"/>
          </a:p>
          <a:p>
            <a:endParaRPr lang="en-US" sz="1100" dirty="0"/>
          </a:p>
          <a:p>
            <a:endParaRPr lang="en-US" sz="1100" dirty="0" smtClean="0"/>
          </a:p>
        </p:txBody>
      </p:sp>
    </p:spTree>
    <p:extLst>
      <p:ext uri="{BB962C8B-B14F-4D97-AF65-F5344CB8AC3E}">
        <p14:creationId xmlns:p14="http://schemas.microsoft.com/office/powerpoint/2010/main" val="12682634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76" grpId="0" animBg="1"/>
      <p:bldP spid="78" grpId="0" animBg="1"/>
      <p:bldP spid="79" grpId="0" animBg="1"/>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2269066" y="381001"/>
            <a:ext cx="4014241" cy="5997038"/>
          </a:xfrm>
          <a:prstGeom prst="rect">
            <a:avLst/>
          </a:prstGeom>
          <a:no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smtClean="0">
                <a:solidFill>
                  <a:schemeClr val="tx1"/>
                </a:solidFill>
              </a:rPr>
              <a:t>Minimal Viable Process</a:t>
            </a:r>
          </a:p>
          <a:p>
            <a:pPr>
              <a:tabLst>
                <a:tab pos="863600" algn="ctr"/>
                <a:tab pos="2173288" algn="ctr"/>
                <a:tab pos="3371850" algn="ctr"/>
              </a:tabLst>
            </a:pPr>
            <a:r>
              <a:rPr lang="en-US" sz="1100" b="1" dirty="0">
                <a:solidFill>
                  <a:schemeClr val="tx1"/>
                </a:solidFill>
              </a:rPr>
              <a:t>	</a:t>
            </a:r>
            <a:r>
              <a:rPr lang="en-US" sz="1100" dirty="0" smtClean="0">
                <a:solidFill>
                  <a:schemeClr val="tx1"/>
                </a:solidFill>
              </a:rPr>
              <a:t>Operational</a:t>
            </a:r>
            <a:r>
              <a:rPr lang="en-US" sz="1100" b="1" dirty="0">
                <a:solidFill>
                  <a:schemeClr val="tx1"/>
                </a:solidFill>
              </a:rPr>
              <a:t>	</a:t>
            </a:r>
            <a:r>
              <a:rPr lang="en-US" sz="1100" dirty="0" smtClean="0">
                <a:solidFill>
                  <a:schemeClr val="tx1"/>
                </a:solidFill>
              </a:rPr>
              <a:t>Engineering	Business</a:t>
            </a:r>
            <a:endParaRPr lang="en-US" sz="1100" dirty="0">
              <a:solidFill>
                <a:schemeClr val="tx1"/>
              </a:solidFill>
            </a:endParaRPr>
          </a:p>
        </p:txBody>
      </p:sp>
      <p:sp>
        <p:nvSpPr>
          <p:cNvPr id="65" name="Rectangle 64"/>
          <p:cNvSpPr/>
          <p:nvPr/>
        </p:nvSpPr>
        <p:spPr>
          <a:xfrm>
            <a:off x="6383218" y="381001"/>
            <a:ext cx="2709881" cy="4457463"/>
          </a:xfrm>
          <a:prstGeom prst="rect">
            <a:avLst/>
          </a:prstGeom>
          <a:solidFill>
            <a:srgbClr val="FFFFFF"/>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smtClean="0">
                <a:solidFill>
                  <a:srgbClr val="000000"/>
                </a:solidFill>
              </a:rPr>
              <a:t>Minimal Effective Practice</a:t>
            </a:r>
            <a:endParaRPr lang="en-US" sz="1100" b="1" dirty="0">
              <a:solidFill>
                <a:srgbClr val="000000"/>
              </a:solidFill>
            </a:endParaRPr>
          </a:p>
        </p:txBody>
      </p:sp>
      <p:graphicFrame>
        <p:nvGraphicFramePr>
          <p:cNvPr id="64" name="Table 63"/>
          <p:cNvGraphicFramePr>
            <a:graphicFrameLocks noGrp="1"/>
          </p:cNvGraphicFramePr>
          <p:nvPr>
            <p:extLst>
              <p:ext uri="{D42A27DB-BD31-4B8C-83A1-F6EECF244321}">
                <p14:modId xmlns:p14="http://schemas.microsoft.com/office/powerpoint/2010/main" val="307350077"/>
              </p:ext>
            </p:extLst>
          </p:nvPr>
        </p:nvGraphicFramePr>
        <p:xfrm>
          <a:off x="6397330" y="578447"/>
          <a:ext cx="2561368" cy="1574800"/>
        </p:xfrm>
        <a:graphic>
          <a:graphicData uri="http://schemas.openxmlformats.org/drawingml/2006/table">
            <a:tbl>
              <a:tblPr firstRow="1" bandRow="1">
                <a:tableStyleId>{2D5ABB26-0587-4C30-8999-92F81FD0307C}</a:tableStyleId>
              </a:tblPr>
              <a:tblGrid>
                <a:gridCol w="1077212"/>
                <a:gridCol w="1484156"/>
              </a:tblGrid>
              <a:tr h="370840">
                <a:tc>
                  <a:txBody>
                    <a:bodyPr/>
                    <a:lstStyle/>
                    <a:p>
                      <a:pPr algn="ctr"/>
                      <a:r>
                        <a:rPr lang="en-US" sz="1100" dirty="0" smtClean="0"/>
                        <a:t>MSA</a:t>
                      </a:r>
                      <a:endParaRPr lang="en-US" sz="1100" dirty="0"/>
                    </a:p>
                  </a:txBody>
                  <a:tcPr anchor="b">
                    <a:lnB w="12700" cap="flat" cmpd="sng" algn="ctr">
                      <a:solidFill>
                        <a:scrgbClr r="0" g="0" b="0"/>
                      </a:solidFill>
                      <a:prstDash val="solid"/>
                      <a:round/>
                      <a:headEnd type="none" w="med" len="med"/>
                      <a:tailEnd type="none" w="med" len="med"/>
                    </a:lnB>
                  </a:tcPr>
                </a:tc>
                <a:tc>
                  <a:txBody>
                    <a:bodyPr/>
                    <a:lstStyle/>
                    <a:p>
                      <a:pPr algn="ctr"/>
                      <a:r>
                        <a:rPr lang="en-US" sz="1100" dirty="0" smtClean="0"/>
                        <a:t>MEP</a:t>
                      </a:r>
                      <a:endParaRPr lang="en-US" sz="1100" dirty="0"/>
                    </a:p>
                  </a:txBody>
                  <a:tcPr anchor="b">
                    <a:lnB w="12700" cap="flat" cmpd="sng" algn="ctr">
                      <a:solidFill>
                        <a:scrgbClr r="0" g="0" b="0"/>
                      </a:solidFill>
                      <a:prstDash val="solid"/>
                      <a:round/>
                      <a:headEnd type="none" w="med" len="med"/>
                      <a:tailEnd type="none" w="med" len="med"/>
                    </a:lnB>
                  </a:tcPr>
                </a:tc>
              </a:tr>
              <a:tr h="0">
                <a:tc>
                  <a:txBody>
                    <a:bodyPr/>
                    <a:lstStyle/>
                    <a:p>
                      <a:r>
                        <a:rPr lang="en-US" sz="1100" dirty="0" smtClean="0"/>
                        <a:t>Analyze</a:t>
                      </a:r>
                      <a:endParaRPr lang="en-US" sz="11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r>
                        <a:rPr lang="en-US" sz="1100" dirty="0" smtClean="0"/>
                        <a:t>ad hoc</a:t>
                      </a:r>
                      <a:endParaRPr lang="en-US" sz="11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r h="0">
                <a:tc>
                  <a:txBody>
                    <a:bodyPr/>
                    <a:lstStyle/>
                    <a:p>
                      <a:r>
                        <a:rPr lang="en-US" sz="1100" dirty="0" smtClean="0"/>
                        <a:t>Design</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ad hoc</a:t>
                      </a:r>
                      <a:endParaRPr lang="en-US" sz="1100" dirty="0"/>
                    </a:p>
                  </a:txBody>
                  <a:tcPr>
                    <a:lnL w="12700" cap="flat" cmpd="sng" algn="ctr">
                      <a:solidFill>
                        <a:scrgbClr r="0" g="0" b="0"/>
                      </a:solidFill>
                      <a:prstDash val="solid"/>
                      <a:round/>
                      <a:headEnd type="none" w="med" len="med"/>
                      <a:tailEnd type="none" w="med" len="med"/>
                    </a:lnL>
                  </a:tcPr>
                </a:tc>
              </a:tr>
              <a:tr h="0">
                <a:tc>
                  <a:txBody>
                    <a:bodyPr/>
                    <a:lstStyle/>
                    <a:p>
                      <a:r>
                        <a:rPr lang="en-US" sz="1100" dirty="0" smtClean="0"/>
                        <a:t>Code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ad hoc</a:t>
                      </a:r>
                    </a:p>
                  </a:txBody>
                  <a:tcPr>
                    <a:lnL w="12700" cap="flat" cmpd="sng" algn="ctr">
                      <a:solidFill>
                        <a:scrgbClr r="0" g="0" b="0"/>
                      </a:solidFill>
                      <a:prstDash val="solid"/>
                      <a:round/>
                      <a:headEnd type="none" w="med" len="med"/>
                      <a:tailEnd type="none" w="med" len="med"/>
                    </a:lnL>
                  </a:tcPr>
                </a:tc>
              </a:tr>
              <a:tr h="370840">
                <a:tc>
                  <a:txBody>
                    <a:bodyPr/>
                    <a:lstStyle/>
                    <a:p>
                      <a:r>
                        <a:rPr lang="en-US" sz="1100" dirty="0" smtClean="0"/>
                        <a:t>Test</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b="1" dirty="0" smtClean="0"/>
                        <a:t>write acceptance</a:t>
                      </a:r>
                      <a:r>
                        <a:rPr lang="en-US" sz="1100" b="1" baseline="0" dirty="0" smtClean="0"/>
                        <a:t> test cases</a:t>
                      </a:r>
                      <a:endParaRPr lang="en-US" sz="1100" b="1" dirty="0" smtClean="0"/>
                    </a:p>
                  </a:txBody>
                  <a:tcPr>
                    <a:lnL w="12700" cap="flat" cmpd="sng" algn="ctr">
                      <a:solidFill>
                        <a:scrgbClr r="0" g="0" b="0"/>
                      </a:solidFill>
                      <a:prstDash val="solid"/>
                      <a:round/>
                      <a:headEnd type="none" w="med" len="med"/>
                      <a:tailEnd type="none" w="med" len="med"/>
                    </a:lnL>
                  </a:tcPr>
                </a:tc>
              </a:tr>
            </a:tbl>
          </a:graphicData>
        </a:graphic>
      </p:graphicFrame>
      <p:sp>
        <p:nvSpPr>
          <p:cNvPr id="7" name="Connector 6"/>
          <p:cNvSpPr/>
          <p:nvPr/>
        </p:nvSpPr>
        <p:spPr>
          <a:xfrm>
            <a:off x="4343580" y="757469"/>
            <a:ext cx="170973" cy="146532"/>
          </a:xfrm>
          <a:prstGeom prst="flowChartConnecto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033756" y="1025992"/>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Analyze</a:t>
            </a:r>
            <a:endParaRPr lang="en-US" sz="1100" dirty="0">
              <a:solidFill>
                <a:schemeClr val="tx1"/>
              </a:solidFill>
            </a:endParaRPr>
          </a:p>
        </p:txBody>
      </p:sp>
      <p:sp>
        <p:nvSpPr>
          <p:cNvPr id="11" name="Rounded Rectangle 10"/>
          <p:cNvSpPr/>
          <p:nvPr/>
        </p:nvSpPr>
        <p:spPr>
          <a:xfrm>
            <a:off x="3947799" y="1432791"/>
            <a:ext cx="949373"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Design</a:t>
            </a:r>
            <a:endParaRPr lang="en-US" sz="1100" dirty="0">
              <a:solidFill>
                <a:schemeClr val="tx1"/>
              </a:solidFill>
            </a:endParaRPr>
          </a:p>
        </p:txBody>
      </p:sp>
      <p:sp>
        <p:nvSpPr>
          <p:cNvPr id="12" name="Rounded Rectangle 11"/>
          <p:cNvSpPr/>
          <p:nvPr/>
        </p:nvSpPr>
        <p:spPr>
          <a:xfrm>
            <a:off x="3986244" y="1899630"/>
            <a:ext cx="885646"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Code</a:t>
            </a:r>
            <a:endParaRPr lang="en-US" sz="1100" dirty="0">
              <a:solidFill>
                <a:schemeClr val="tx1"/>
              </a:solidFill>
            </a:endParaRPr>
          </a:p>
        </p:txBody>
      </p:sp>
      <p:sp>
        <p:nvSpPr>
          <p:cNvPr id="13" name="Rounded Rectangle 12"/>
          <p:cNvSpPr/>
          <p:nvPr/>
        </p:nvSpPr>
        <p:spPr>
          <a:xfrm>
            <a:off x="4033756" y="2403421"/>
            <a:ext cx="790622" cy="202639"/>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Test</a:t>
            </a:r>
            <a:endParaRPr lang="en-US" sz="1100" dirty="0">
              <a:solidFill>
                <a:schemeClr val="tx1"/>
              </a:solidFill>
            </a:endParaRPr>
          </a:p>
        </p:txBody>
      </p:sp>
      <p:cxnSp>
        <p:nvCxnSpPr>
          <p:cNvPr id="25" name="Straight Arrow Connector 24"/>
          <p:cNvCxnSpPr>
            <a:stCxn id="7" idx="4"/>
            <a:endCxn id="8" idx="0"/>
          </p:cNvCxnSpPr>
          <p:nvPr/>
        </p:nvCxnSpPr>
        <p:spPr>
          <a:xfrm>
            <a:off x="4429067" y="904001"/>
            <a:ext cx="0" cy="121991"/>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 idx="2"/>
            <a:endCxn id="11" idx="0"/>
          </p:cNvCxnSpPr>
          <p:nvPr/>
        </p:nvCxnSpPr>
        <p:spPr>
          <a:xfrm flipH="1">
            <a:off x="4422486" y="1228631"/>
            <a:ext cx="6581" cy="20416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2" idx="2"/>
            <a:endCxn id="13" idx="0"/>
          </p:cNvCxnSpPr>
          <p:nvPr/>
        </p:nvCxnSpPr>
        <p:spPr>
          <a:xfrm>
            <a:off x="4429067" y="2102269"/>
            <a:ext cx="0" cy="30115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3" idx="2"/>
            <a:endCxn id="34" idx="0"/>
          </p:cNvCxnSpPr>
          <p:nvPr/>
        </p:nvCxnSpPr>
        <p:spPr>
          <a:xfrm>
            <a:off x="4429067" y="2606060"/>
            <a:ext cx="11583" cy="202239"/>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1" idx="2"/>
            <a:endCxn id="12" idx="0"/>
          </p:cNvCxnSpPr>
          <p:nvPr/>
        </p:nvCxnSpPr>
        <p:spPr>
          <a:xfrm>
            <a:off x="4422486" y="1635430"/>
            <a:ext cx="6581" cy="26420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63884" y="401306"/>
            <a:ext cx="2075682" cy="2513263"/>
          </a:xfrm>
          <a:prstGeom prst="rect">
            <a:avLst/>
          </a:prstGeom>
          <a:noFill/>
          <a:ln>
            <a:solidFill>
              <a:schemeClr val="accent1">
                <a:lumMod val="40000"/>
                <a:lumOff val="60000"/>
              </a:schemeClr>
            </a:solidFill>
          </a:ln>
        </p:spPr>
        <p:txBody>
          <a:bodyPr wrap="square" rtlCol="0">
            <a:noAutofit/>
          </a:bodyPr>
          <a:lstStyle/>
          <a:p>
            <a:pPr algn="ctr">
              <a:tabLst>
                <a:tab pos="341313" algn="l"/>
                <a:tab pos="573088" algn="l"/>
              </a:tabLst>
            </a:pPr>
            <a:r>
              <a:rPr lang="en-US" sz="1100" b="1" dirty="0" smtClean="0"/>
              <a:t>Minimal Guiding Indicators</a:t>
            </a:r>
          </a:p>
        </p:txBody>
      </p:sp>
      <p:cxnSp>
        <p:nvCxnSpPr>
          <p:cNvPr id="3" name="Straight Connector 2"/>
          <p:cNvCxnSpPr/>
          <p:nvPr/>
        </p:nvCxnSpPr>
        <p:spPr>
          <a:xfrm>
            <a:off x="3695524" y="688493"/>
            <a:ext cx="0" cy="5689545"/>
          </a:xfrm>
          <a:prstGeom prst="line">
            <a:avLst/>
          </a:prstGeom>
          <a:ln>
            <a:prstDash val="dot"/>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5139091" y="688493"/>
            <a:ext cx="0" cy="5689545"/>
          </a:xfrm>
          <a:prstGeom prst="line">
            <a:avLst/>
          </a:prstGeom>
          <a:ln>
            <a:prstDash val="dot"/>
          </a:ln>
        </p:spPr>
        <p:style>
          <a:lnRef idx="2">
            <a:schemeClr val="accent1"/>
          </a:lnRef>
          <a:fillRef idx="0">
            <a:schemeClr val="accent1"/>
          </a:fillRef>
          <a:effectRef idx="1">
            <a:schemeClr val="accent1"/>
          </a:effectRef>
          <a:fontRef idx="minor">
            <a:schemeClr val="tx1"/>
          </a:fontRef>
        </p:style>
      </p:cxnSp>
      <p:graphicFrame>
        <p:nvGraphicFramePr>
          <p:cNvPr id="68" name="Table 67"/>
          <p:cNvGraphicFramePr>
            <a:graphicFrameLocks noGrp="1"/>
          </p:cNvGraphicFramePr>
          <p:nvPr>
            <p:extLst>
              <p:ext uri="{D42A27DB-BD31-4B8C-83A1-F6EECF244321}">
                <p14:modId xmlns:p14="http://schemas.microsoft.com/office/powerpoint/2010/main" val="2173551596"/>
              </p:ext>
            </p:extLst>
          </p:nvPr>
        </p:nvGraphicFramePr>
        <p:xfrm>
          <a:off x="48848" y="651330"/>
          <a:ext cx="2090718" cy="1874520"/>
        </p:xfrm>
        <a:graphic>
          <a:graphicData uri="http://schemas.openxmlformats.org/drawingml/2006/table">
            <a:tbl>
              <a:tblPr>
                <a:tableStyleId>{2D5ABB26-0587-4C30-8999-92F81FD0307C}</a:tableStyleId>
              </a:tblPr>
              <a:tblGrid>
                <a:gridCol w="1012047"/>
                <a:gridCol w="1078671"/>
              </a:tblGrid>
              <a:tr h="238558">
                <a:tc>
                  <a:txBody>
                    <a:bodyPr/>
                    <a:lstStyle/>
                    <a:p>
                      <a:r>
                        <a:rPr lang="en-US" sz="1100" b="1" dirty="0" smtClean="0"/>
                        <a:t>Goal</a:t>
                      </a:r>
                      <a:endParaRPr lang="en-US" sz="1100" b="1" dirty="0"/>
                    </a:p>
                  </a:txBody>
                  <a:tcPr>
                    <a:lnB w="12700" cap="flat" cmpd="sng" algn="ctr">
                      <a:solidFill>
                        <a:scrgbClr r="0" g="0" b="0"/>
                      </a:solidFill>
                      <a:prstDash val="solid"/>
                      <a:round/>
                      <a:headEnd type="none" w="med" len="med"/>
                      <a:tailEnd type="none" w="med" len="med"/>
                    </a:lnB>
                  </a:tcPr>
                </a:tc>
                <a:tc>
                  <a:txBody>
                    <a:bodyPr/>
                    <a:lstStyle/>
                    <a:p>
                      <a:r>
                        <a:rPr lang="en-US" sz="1100" b="1" dirty="0" smtClean="0"/>
                        <a:t>Indicator</a:t>
                      </a:r>
                      <a:endParaRPr lang="en-US" sz="1100" b="1" dirty="0"/>
                    </a:p>
                  </a:txBody>
                  <a:tcPr>
                    <a:lnB w="12700" cap="flat" cmpd="sng" algn="ctr">
                      <a:solidFill>
                        <a:scrgbClr r="0" g="0" b="0"/>
                      </a:solidFill>
                      <a:prstDash val="solid"/>
                      <a:round/>
                      <a:headEnd type="none" w="med" len="med"/>
                      <a:tailEnd type="none" w="med" len="med"/>
                    </a:lnB>
                  </a:tcPr>
                </a:tc>
              </a:tr>
              <a:tr h="0">
                <a:tc>
                  <a:txBody>
                    <a:bodyPr/>
                    <a:lstStyle/>
                    <a:p>
                      <a:r>
                        <a:rPr lang="en-US" sz="1100" dirty="0" smtClean="0"/>
                        <a:t>Cost:</a:t>
                      </a:r>
                      <a:endParaRPr lang="en-US" sz="11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r>
                        <a:rPr lang="en-US" sz="1100" dirty="0" smtClean="0"/>
                        <a:t>Don't care</a:t>
                      </a:r>
                      <a:endParaRPr lang="en-US" sz="11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r h="0">
                <a:tc>
                  <a:txBody>
                    <a:bodyPr/>
                    <a:lstStyle/>
                    <a:p>
                      <a:r>
                        <a:rPr lang="en-US" sz="1100" dirty="0" smtClean="0"/>
                        <a:t>Schedule:</a:t>
                      </a:r>
                      <a:endParaRPr lang="en-US" sz="1100" dirty="0"/>
                    </a:p>
                  </a:txBody>
                  <a:tcPr>
                    <a:lnR w="12700" cap="flat" cmpd="sng" algn="ctr">
                      <a:solidFill>
                        <a:scrgbClr r="0" g="0" b="0"/>
                      </a:solidFill>
                      <a:prstDash val="solid"/>
                      <a:round/>
                      <a:headEnd type="none" w="med" len="med"/>
                      <a:tailEnd type="none" w="med" len="med"/>
                    </a:lnR>
                  </a:tcPr>
                </a:tc>
                <a:tc>
                  <a:txBody>
                    <a:bodyPr/>
                    <a:lstStyle/>
                    <a:p>
                      <a:r>
                        <a:rPr lang="en-US" sz="1100" dirty="0" smtClean="0"/>
                        <a:t>submission date</a:t>
                      </a:r>
                      <a:r>
                        <a:rPr lang="en-US" sz="1100" baseline="0" dirty="0" smtClean="0"/>
                        <a:t> </a:t>
                      </a:r>
                      <a:r>
                        <a:rPr lang="en-US" sz="1100" u="sng" baseline="0" dirty="0" smtClean="0"/>
                        <a:t>&lt;</a:t>
                      </a:r>
                      <a:r>
                        <a:rPr lang="en-US" sz="1100" u="none" baseline="0" dirty="0" smtClean="0"/>
                        <a:t> due date</a:t>
                      </a:r>
                      <a:endParaRPr lang="en-US" sz="1100" dirty="0"/>
                    </a:p>
                  </a:txBody>
                  <a:tcPr>
                    <a:lnL w="12700" cap="flat" cmpd="sng" algn="ctr">
                      <a:solidFill>
                        <a:scrgbClr r="0" g="0" b="0"/>
                      </a:solidFill>
                      <a:prstDash val="solid"/>
                      <a:round/>
                      <a:headEnd type="none" w="med" len="med"/>
                      <a:tailEnd type="none" w="med" len="med"/>
                    </a:lnL>
                  </a:tcPr>
                </a:tc>
              </a:tr>
              <a:tr h="0">
                <a:tc>
                  <a:txBody>
                    <a:bodyPr/>
                    <a:lstStyle/>
                    <a:p>
                      <a:pPr>
                        <a:tabLst>
                          <a:tab pos="109538" algn="l"/>
                          <a:tab pos="280988" algn="l"/>
                        </a:tabLst>
                      </a:pPr>
                      <a:r>
                        <a:rPr lang="en-US" sz="1100" dirty="0" smtClean="0"/>
                        <a:t>Performance:</a:t>
                      </a:r>
                      <a:br>
                        <a:rPr lang="en-US" sz="1100" dirty="0" smtClean="0"/>
                      </a:br>
                      <a:r>
                        <a:rPr lang="en-US" sz="1100" dirty="0" smtClean="0"/>
                        <a:t>	Product:</a:t>
                      </a:r>
                      <a:br>
                        <a:rPr lang="en-US" sz="1100" dirty="0" smtClean="0"/>
                      </a:br>
                      <a:r>
                        <a:rPr lang="en-US" sz="1100" dirty="0" smtClean="0"/>
                        <a:t>		NFR:		FR:</a:t>
                      </a:r>
                      <a:br>
                        <a:rPr lang="en-US" sz="1100" dirty="0" smtClean="0"/>
                      </a:br>
                      <a:r>
                        <a:rPr lang="en-US" sz="1100" dirty="0" smtClean="0"/>
                        <a:t>	Process:</a:t>
                      </a:r>
                      <a:endParaRPr lang="en-US" sz="1100" dirty="0"/>
                    </a:p>
                  </a:txBody>
                  <a:tcPr>
                    <a:lnR w="12700"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
                      </a:r>
                      <a:br>
                        <a:rPr lang="en-US" sz="1100" dirty="0" smtClean="0"/>
                      </a:br>
                      <a:r>
                        <a:rPr lang="en-US" sz="1100" dirty="0" smtClean="0"/>
                        <a:t/>
                      </a:r>
                      <a:br>
                        <a:rPr lang="en-US" sz="1100" dirty="0" smtClean="0"/>
                      </a:br>
                      <a:r>
                        <a:rPr lang="en-US" sz="1100" dirty="0" smtClean="0"/>
                        <a:t>don't</a:t>
                      </a:r>
                      <a:r>
                        <a:rPr lang="en-US" sz="1100" baseline="0" dirty="0" smtClean="0"/>
                        <a:t> care</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aseline="0" dirty="0" smtClean="0"/>
                        <a:t>pass tests</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aseline="0" dirty="0" smtClean="0"/>
                        <a:t>don't care</a:t>
                      </a:r>
                      <a:endParaRPr lang="en-US" sz="1100" dirty="0" smtClean="0"/>
                    </a:p>
                  </a:txBody>
                  <a:tcPr>
                    <a:lnL w="12700" cap="flat" cmpd="sng" algn="ctr">
                      <a:solidFill>
                        <a:scrgbClr r="0" g="0" b="0"/>
                      </a:solidFill>
                      <a:prstDash val="solid"/>
                      <a:round/>
                      <a:headEnd type="none" w="med" len="med"/>
                      <a:tailEnd type="none" w="med" len="med"/>
                    </a:lnL>
                  </a:tcPr>
                </a:tc>
              </a:tr>
            </a:tbl>
          </a:graphicData>
        </a:graphic>
      </p:graphicFrame>
      <p:sp>
        <p:nvSpPr>
          <p:cNvPr id="61" name="Connector 60"/>
          <p:cNvSpPr/>
          <p:nvPr/>
        </p:nvSpPr>
        <p:spPr>
          <a:xfrm>
            <a:off x="4343580" y="3309300"/>
            <a:ext cx="170973" cy="146532"/>
          </a:xfrm>
          <a:prstGeom prst="flowChart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p:txBody>
          <a:bodyPr>
            <a:normAutofit fontScale="90000"/>
          </a:bodyPr>
          <a:lstStyle/>
          <a:p>
            <a:r>
              <a:rPr lang="en-US" dirty="0" smtClean="0"/>
              <a:t>Actual example – cranking up the structure</a:t>
            </a:r>
            <a:endParaRPr lang="en-US" dirty="0"/>
          </a:p>
        </p:txBody>
      </p:sp>
      <p:sp>
        <p:nvSpPr>
          <p:cNvPr id="33" name="TextBox 32"/>
          <p:cNvSpPr txBox="1"/>
          <p:nvPr/>
        </p:nvSpPr>
        <p:spPr>
          <a:xfrm>
            <a:off x="2506133" y="3455832"/>
            <a:ext cx="6452565" cy="461665"/>
          </a:xfrm>
          <a:prstGeom prst="rect">
            <a:avLst/>
          </a:prstGeom>
          <a:solidFill>
            <a:srgbClr val="FFFFFF"/>
          </a:solidFill>
        </p:spPr>
        <p:txBody>
          <a:bodyPr wrap="square" rtlCol="0">
            <a:spAutoFit/>
          </a:bodyPr>
          <a:lstStyle/>
          <a:p>
            <a:r>
              <a:rPr lang="en-US" sz="2400" dirty="0" smtClean="0">
                <a:solidFill>
                  <a:srgbClr val="000090"/>
                </a:solidFill>
              </a:rPr>
              <a:t>Post mortem: What was your biggest pain points?</a:t>
            </a:r>
            <a:endParaRPr lang="en-US" sz="2400" dirty="0">
              <a:solidFill>
                <a:srgbClr val="000090"/>
              </a:solidFill>
            </a:endParaRPr>
          </a:p>
        </p:txBody>
      </p:sp>
      <p:sp>
        <p:nvSpPr>
          <p:cNvPr id="76" name="TextBox 75"/>
          <p:cNvSpPr txBox="1"/>
          <p:nvPr/>
        </p:nvSpPr>
        <p:spPr>
          <a:xfrm>
            <a:off x="3064933" y="3917497"/>
            <a:ext cx="5201817" cy="830997"/>
          </a:xfrm>
          <a:prstGeom prst="rect">
            <a:avLst/>
          </a:prstGeom>
          <a:solidFill>
            <a:srgbClr val="FFFFFF"/>
          </a:solidFill>
        </p:spPr>
        <p:txBody>
          <a:bodyPr wrap="square" rtlCol="0">
            <a:spAutoFit/>
          </a:bodyPr>
          <a:lstStyle/>
          <a:p>
            <a:r>
              <a:rPr lang="en-US" sz="2400" dirty="0" smtClean="0">
                <a:solidFill>
                  <a:srgbClr val="000090"/>
                </a:solidFill>
              </a:rPr>
              <a:t>#1:  bad grade due to errors found.</a:t>
            </a:r>
          </a:p>
          <a:p>
            <a:r>
              <a:rPr lang="en-US" sz="2400" dirty="0" smtClean="0">
                <a:solidFill>
                  <a:srgbClr val="000090"/>
                </a:solidFill>
              </a:rPr>
              <a:t>#2:  didn't have enough time.</a:t>
            </a:r>
            <a:endParaRPr lang="en-US" sz="2400" dirty="0">
              <a:solidFill>
                <a:srgbClr val="000090"/>
              </a:solidFill>
            </a:endParaRPr>
          </a:p>
        </p:txBody>
      </p:sp>
      <p:sp>
        <p:nvSpPr>
          <p:cNvPr id="78" name="TextBox 77"/>
          <p:cNvSpPr txBox="1"/>
          <p:nvPr/>
        </p:nvSpPr>
        <p:spPr>
          <a:xfrm>
            <a:off x="2994610" y="4772149"/>
            <a:ext cx="5029200" cy="461665"/>
          </a:xfrm>
          <a:prstGeom prst="rect">
            <a:avLst/>
          </a:prstGeom>
          <a:solidFill>
            <a:srgbClr val="FFFFFF"/>
          </a:solidFill>
        </p:spPr>
        <p:txBody>
          <a:bodyPr wrap="square" rtlCol="0">
            <a:spAutoFit/>
          </a:bodyPr>
          <a:lstStyle/>
          <a:p>
            <a:r>
              <a:rPr lang="en-US" sz="2400" dirty="0" smtClean="0">
                <a:solidFill>
                  <a:srgbClr val="000090"/>
                </a:solidFill>
              </a:rPr>
              <a:t>How can we alleviate this pains?</a:t>
            </a:r>
            <a:endParaRPr lang="en-US" sz="2400" dirty="0">
              <a:solidFill>
                <a:srgbClr val="000090"/>
              </a:solidFill>
            </a:endParaRPr>
          </a:p>
        </p:txBody>
      </p:sp>
      <p:sp>
        <p:nvSpPr>
          <p:cNvPr id="79" name="TextBox 78"/>
          <p:cNvSpPr txBox="1"/>
          <p:nvPr/>
        </p:nvSpPr>
        <p:spPr>
          <a:xfrm>
            <a:off x="3812435" y="5291335"/>
            <a:ext cx="5029200" cy="461665"/>
          </a:xfrm>
          <a:prstGeom prst="rect">
            <a:avLst/>
          </a:prstGeom>
          <a:solidFill>
            <a:srgbClr val="FFFFFF"/>
          </a:solidFill>
        </p:spPr>
        <p:txBody>
          <a:bodyPr wrap="square" rtlCol="0">
            <a:spAutoFit/>
          </a:bodyPr>
          <a:lstStyle/>
          <a:p>
            <a:r>
              <a:rPr lang="en-US" sz="2400" dirty="0" smtClean="0">
                <a:solidFill>
                  <a:srgbClr val="000090"/>
                </a:solidFill>
              </a:rPr>
              <a:t>Further strengthen Test MSA</a:t>
            </a:r>
            <a:endParaRPr lang="en-US" sz="2400" dirty="0">
              <a:solidFill>
                <a:srgbClr val="000090"/>
              </a:solidFill>
            </a:endParaRPr>
          </a:p>
        </p:txBody>
      </p:sp>
      <p:sp>
        <p:nvSpPr>
          <p:cNvPr id="80" name="TextBox 79"/>
          <p:cNvSpPr txBox="1"/>
          <p:nvPr/>
        </p:nvSpPr>
        <p:spPr>
          <a:xfrm>
            <a:off x="3812435" y="5668297"/>
            <a:ext cx="5029200" cy="461665"/>
          </a:xfrm>
          <a:prstGeom prst="rect">
            <a:avLst/>
          </a:prstGeom>
          <a:solidFill>
            <a:srgbClr val="FFFFFF"/>
          </a:solidFill>
        </p:spPr>
        <p:txBody>
          <a:bodyPr wrap="square" rtlCol="0">
            <a:spAutoFit/>
          </a:bodyPr>
          <a:lstStyle/>
          <a:p>
            <a:r>
              <a:rPr lang="en-US" sz="2400" dirty="0" smtClean="0">
                <a:solidFill>
                  <a:srgbClr val="000090"/>
                </a:solidFill>
              </a:rPr>
              <a:t>Add visibility into effort</a:t>
            </a:r>
            <a:endParaRPr lang="en-US" sz="2400" dirty="0">
              <a:solidFill>
                <a:srgbClr val="000090"/>
              </a:solidFill>
            </a:endParaRPr>
          </a:p>
        </p:txBody>
      </p:sp>
      <p:sp>
        <p:nvSpPr>
          <p:cNvPr id="34" name="Diamond 33"/>
          <p:cNvSpPr/>
          <p:nvPr/>
        </p:nvSpPr>
        <p:spPr>
          <a:xfrm>
            <a:off x="4320000" y="2808299"/>
            <a:ext cx="241300" cy="212535"/>
          </a:xfrm>
          <a:prstGeom prst="diamon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7" name="Straight Arrow Connector 36"/>
          <p:cNvCxnSpPr>
            <a:stCxn id="34" idx="2"/>
            <a:endCxn id="61" idx="0"/>
          </p:cNvCxnSpPr>
          <p:nvPr/>
        </p:nvCxnSpPr>
        <p:spPr>
          <a:xfrm flipH="1">
            <a:off x="4429067" y="3020834"/>
            <a:ext cx="11583" cy="288466"/>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34" idx="1"/>
            <a:endCxn id="12" idx="1"/>
          </p:cNvCxnSpPr>
          <p:nvPr/>
        </p:nvCxnSpPr>
        <p:spPr>
          <a:xfrm rot="10800000">
            <a:off x="3986244" y="2000951"/>
            <a:ext cx="333756" cy="913617"/>
          </a:xfrm>
          <a:prstGeom prst="bentConnector3">
            <a:avLst>
              <a:gd name="adj1" fmla="val 168493"/>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76792" y="3020834"/>
            <a:ext cx="2062774" cy="3357203"/>
          </a:xfrm>
          <a:prstGeom prst="rect">
            <a:avLst/>
          </a:prstGeom>
          <a:noFill/>
          <a:ln>
            <a:solidFill>
              <a:schemeClr val="accent1">
                <a:lumMod val="40000"/>
                <a:lumOff val="60000"/>
              </a:schemeClr>
            </a:solidFill>
          </a:ln>
        </p:spPr>
        <p:txBody>
          <a:bodyPr wrap="square" rtlCol="0">
            <a:noAutofit/>
          </a:bodyPr>
          <a:lstStyle/>
          <a:p>
            <a:pPr algn="ctr"/>
            <a:r>
              <a:rPr lang="en-US" sz="1100" b="1" dirty="0" smtClean="0"/>
              <a:t>Minimal Sufficient Activities</a:t>
            </a:r>
          </a:p>
          <a:p>
            <a:endParaRPr lang="en-US" sz="1100" dirty="0"/>
          </a:p>
          <a:p>
            <a:pPr>
              <a:lnSpc>
                <a:spcPct val="80000"/>
              </a:lnSpc>
              <a:tabLst>
                <a:tab pos="341313" algn="l"/>
                <a:tab pos="573088" algn="l"/>
                <a:tab pos="796925" algn="l"/>
              </a:tabLst>
            </a:pPr>
            <a:r>
              <a:rPr lang="en-US" sz="1100" dirty="0" smtClean="0"/>
              <a:t>Engineering Activities</a:t>
            </a:r>
          </a:p>
          <a:p>
            <a:pPr>
              <a:lnSpc>
                <a:spcPct val="80000"/>
              </a:lnSpc>
              <a:tabLst>
                <a:tab pos="341313" algn="l"/>
                <a:tab pos="573088" algn="l"/>
                <a:tab pos="796925" algn="l"/>
              </a:tabLst>
            </a:pPr>
            <a:r>
              <a:rPr lang="en-US" sz="1100" dirty="0"/>
              <a:t>	</a:t>
            </a:r>
            <a:r>
              <a:rPr lang="en-US" sz="1100" dirty="0" smtClean="0"/>
              <a:t>Envision</a:t>
            </a:r>
          </a:p>
          <a:p>
            <a:pPr>
              <a:lnSpc>
                <a:spcPct val="80000"/>
              </a:lnSpc>
              <a:tabLst>
                <a:tab pos="341313" algn="l"/>
                <a:tab pos="573088" algn="l"/>
                <a:tab pos="796925" algn="l"/>
              </a:tabLst>
            </a:pPr>
            <a:r>
              <a:rPr lang="en-US" sz="1100" dirty="0"/>
              <a:t>	</a:t>
            </a:r>
            <a:r>
              <a:rPr lang="en-US" sz="1100" dirty="0" smtClean="0"/>
              <a:t>	Analyze</a:t>
            </a:r>
          </a:p>
          <a:p>
            <a:pPr>
              <a:lnSpc>
                <a:spcPct val="80000"/>
              </a:lnSpc>
              <a:tabLst>
                <a:tab pos="341313" algn="l"/>
                <a:tab pos="573088" algn="l"/>
                <a:tab pos="796925" algn="l"/>
              </a:tabLst>
            </a:pPr>
            <a:r>
              <a:rPr lang="en-US" sz="1100" dirty="0"/>
              <a:t>	</a:t>
            </a:r>
            <a:r>
              <a:rPr lang="en-US" sz="1100" dirty="0" smtClean="0"/>
              <a:t>Synthesize</a:t>
            </a:r>
          </a:p>
          <a:p>
            <a:pPr>
              <a:lnSpc>
                <a:spcPct val="80000"/>
              </a:lnSpc>
              <a:tabLst>
                <a:tab pos="341313" algn="l"/>
                <a:tab pos="573088" algn="l"/>
                <a:tab pos="796925" algn="l"/>
              </a:tabLst>
            </a:pPr>
            <a:r>
              <a:rPr lang="en-US" sz="1100" dirty="0"/>
              <a:t>	</a:t>
            </a:r>
            <a:r>
              <a:rPr lang="en-US" sz="1100" dirty="0" smtClean="0"/>
              <a:t>	Design</a:t>
            </a:r>
          </a:p>
          <a:p>
            <a:pPr>
              <a:lnSpc>
                <a:spcPct val="80000"/>
              </a:lnSpc>
              <a:tabLst>
                <a:tab pos="341313" algn="l"/>
                <a:tab pos="573088" algn="l"/>
                <a:tab pos="796925" algn="l"/>
              </a:tabLst>
            </a:pPr>
            <a:r>
              <a:rPr lang="en-US" sz="1100" dirty="0"/>
              <a:t>	</a:t>
            </a:r>
            <a:r>
              <a:rPr lang="en-US" sz="1100" dirty="0" smtClean="0"/>
              <a:t>Articulate</a:t>
            </a:r>
          </a:p>
          <a:p>
            <a:pPr>
              <a:lnSpc>
                <a:spcPct val="80000"/>
              </a:lnSpc>
              <a:tabLst>
                <a:tab pos="341313" algn="l"/>
                <a:tab pos="573088" algn="l"/>
                <a:tab pos="796925" algn="l"/>
              </a:tabLst>
            </a:pPr>
            <a:r>
              <a:rPr lang="en-US" sz="1100" dirty="0"/>
              <a:t>	</a:t>
            </a:r>
            <a:r>
              <a:rPr lang="en-US" sz="1100" dirty="0" smtClean="0"/>
              <a:t>	Code</a:t>
            </a:r>
          </a:p>
          <a:p>
            <a:pPr>
              <a:lnSpc>
                <a:spcPct val="80000"/>
              </a:lnSpc>
              <a:tabLst>
                <a:tab pos="341313" algn="l"/>
                <a:tab pos="573088" algn="l"/>
                <a:tab pos="796925" algn="l"/>
              </a:tabLst>
            </a:pPr>
            <a:r>
              <a:rPr lang="en-US" sz="1100" dirty="0"/>
              <a:t>	</a:t>
            </a:r>
            <a:r>
              <a:rPr lang="en-US" sz="1100" dirty="0" smtClean="0"/>
              <a:t>Interpret</a:t>
            </a:r>
          </a:p>
          <a:p>
            <a:pPr>
              <a:lnSpc>
                <a:spcPct val="80000"/>
              </a:lnSpc>
              <a:tabLst>
                <a:tab pos="341313" algn="l"/>
                <a:tab pos="573088" algn="l"/>
                <a:tab pos="796925" algn="l"/>
              </a:tabLst>
            </a:pPr>
            <a:r>
              <a:rPr lang="en-US" sz="1100" dirty="0"/>
              <a:t>	</a:t>
            </a:r>
            <a:r>
              <a:rPr lang="en-US" sz="1100" dirty="0" smtClean="0"/>
              <a:t>	Test</a:t>
            </a:r>
          </a:p>
          <a:p>
            <a:pPr>
              <a:lnSpc>
                <a:spcPct val="80000"/>
              </a:lnSpc>
              <a:tabLst>
                <a:tab pos="341313" algn="l"/>
                <a:tab pos="573088" algn="l"/>
                <a:tab pos="796925" algn="l"/>
              </a:tabLst>
            </a:pPr>
            <a:endParaRPr lang="en-US" sz="1100" dirty="0"/>
          </a:p>
          <a:p>
            <a:pPr>
              <a:lnSpc>
                <a:spcPct val="80000"/>
              </a:lnSpc>
              <a:tabLst>
                <a:tab pos="341313" algn="l"/>
                <a:tab pos="573088" algn="l"/>
                <a:tab pos="796925" algn="l"/>
              </a:tabLst>
            </a:pPr>
            <a:r>
              <a:rPr lang="en-US" sz="1100" b="1" dirty="0" smtClean="0"/>
              <a:t>Operational Activities</a:t>
            </a:r>
          </a:p>
          <a:p>
            <a:pPr>
              <a:lnSpc>
                <a:spcPct val="80000"/>
              </a:lnSpc>
              <a:tabLst>
                <a:tab pos="341313" algn="l"/>
                <a:tab pos="573088" algn="l"/>
                <a:tab pos="796925" algn="l"/>
              </a:tabLst>
            </a:pPr>
            <a:r>
              <a:rPr lang="en-US" sz="1100" b="1" dirty="0"/>
              <a:t>	</a:t>
            </a:r>
            <a:r>
              <a:rPr lang="en-US" sz="1100" b="1" dirty="0" smtClean="0"/>
              <a:t>Monitor</a:t>
            </a:r>
          </a:p>
          <a:p>
            <a:pPr>
              <a:lnSpc>
                <a:spcPct val="80000"/>
              </a:lnSpc>
              <a:tabLst>
                <a:tab pos="341313" algn="l"/>
                <a:tab pos="573088" algn="l"/>
                <a:tab pos="796925" algn="l"/>
              </a:tabLst>
            </a:pPr>
            <a:r>
              <a:rPr lang="en-US" sz="1100" dirty="0"/>
              <a:t>	</a:t>
            </a:r>
            <a:r>
              <a:rPr lang="en-US" sz="1100" dirty="0" smtClean="0"/>
              <a:t>	</a:t>
            </a:r>
          </a:p>
          <a:p>
            <a:endParaRPr lang="en-US" sz="1100" dirty="0"/>
          </a:p>
          <a:p>
            <a:endParaRPr lang="en-US" sz="1100" dirty="0" smtClean="0"/>
          </a:p>
          <a:p>
            <a:endParaRPr lang="en-US" sz="1100" dirty="0"/>
          </a:p>
          <a:p>
            <a:endParaRPr lang="en-US" sz="1100" dirty="0" smtClean="0"/>
          </a:p>
        </p:txBody>
      </p:sp>
    </p:spTree>
    <p:extLst>
      <p:ext uri="{BB962C8B-B14F-4D97-AF65-F5344CB8AC3E}">
        <p14:creationId xmlns:p14="http://schemas.microsoft.com/office/powerpoint/2010/main" val="10145143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2925</TotalTime>
  <Words>1874</Words>
  <Application>Microsoft Macintosh PowerPoint</Application>
  <PresentationFormat>On-screen Show (4:3)</PresentationFormat>
  <Paragraphs>665</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Practitioner-Centered Software Engineering </vt:lpstr>
      <vt:lpstr>Software engineering is …</vt:lpstr>
      <vt:lpstr>Cognitive activities involved</vt:lpstr>
      <vt:lpstr>Cognitive activities involved - 2</vt:lpstr>
      <vt:lpstr>Ingredients</vt:lpstr>
      <vt:lpstr>Actual example</vt:lpstr>
      <vt:lpstr>But … must allow for technology transition</vt:lpstr>
      <vt:lpstr>Actual example – starting point</vt:lpstr>
      <vt:lpstr>Actual example – cranking up the structure</vt:lpstr>
      <vt:lpstr>Actual example – cranking again </vt:lpstr>
      <vt:lpstr>Actual example – the goal</vt:lpstr>
      <vt:lpstr>Credits</vt:lpstr>
      <vt:lpstr>BACKUP  </vt:lpstr>
      <vt:lpstr>PowerPoint Presentation</vt:lpstr>
    </vt:vector>
  </TitlesOfParts>
  <Manager/>
  <Company>Auburn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David Umphress</dc:creator>
  <cp:keywords/>
  <dc:description/>
  <cp:lastModifiedBy>Allison Holt</cp:lastModifiedBy>
  <cp:revision>202</cp:revision>
  <cp:lastPrinted>2015-04-20T18:44:53Z</cp:lastPrinted>
  <dcterms:created xsi:type="dcterms:W3CDTF">2010-12-15T15:43:47Z</dcterms:created>
  <dcterms:modified xsi:type="dcterms:W3CDTF">2015-09-21T00:08:27Z</dcterms:modified>
  <cp:category/>
</cp:coreProperties>
</file>