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88" r:id="rId3"/>
  </p:sldMasterIdLst>
  <p:sldIdLst>
    <p:sldId id="278" r:id="rId4"/>
    <p:sldId id="280" r:id="rId5"/>
    <p:sldId id="277" r:id="rId6"/>
    <p:sldId id="283" r:id="rId7"/>
    <p:sldId id="259" r:id="rId8"/>
    <p:sldId id="288" r:id="rId9"/>
    <p:sldId id="281" r:id="rId10"/>
    <p:sldId id="282" r:id="rId11"/>
    <p:sldId id="266" r:id="rId12"/>
    <p:sldId id="287" r:id="rId13"/>
    <p:sldId id="286" r:id="rId14"/>
    <p:sldId id="285" r:id="rId15"/>
    <p:sldId id="269" r:id="rId16"/>
    <p:sldId id="289" r:id="rId17"/>
    <p:sldId id="291" r:id="rId18"/>
    <p:sldId id="293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1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6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59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-1" y="0"/>
            <a:ext cx="9144002" cy="6838614"/>
          </a:xfrm>
          <a:prstGeom prst="rect">
            <a:avLst/>
          </a:prstGeom>
          <a:solidFill>
            <a:srgbClr val="666666">
              <a:alpha val="70000"/>
            </a:srgbClr>
          </a:solidFill>
          <a:ln w="12700">
            <a:miter lim="400000"/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1405" y="1617720"/>
            <a:ext cx="9141179" cy="52402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-1" y="5965"/>
            <a:ext cx="9144002" cy="6846070"/>
          </a:xfrm>
          <a:prstGeom prst="rect">
            <a:avLst/>
          </a:prstGeom>
          <a:solidFill>
            <a:srgbClr val="666666">
              <a:alpha val="33000"/>
            </a:srgbClr>
          </a:solidFill>
          <a:ln w="12700">
            <a:miter lim="400000"/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2256925" y="2836936"/>
            <a:ext cx="1127756" cy="2"/>
          </a:xfrm>
          <a:prstGeom prst="line">
            <a:avLst/>
          </a:prstGeom>
          <a:ln w="3175">
            <a:solidFill>
              <a:srgbClr val="FFFFFF"/>
            </a:solidFill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2256918" y="2836929"/>
            <a:ext cx="1127756" cy="2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820393" y="1976706"/>
            <a:ext cx="7503215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175771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sz="quarter" idx="1"/>
          </p:nvPr>
        </p:nvSpPr>
        <p:spPr>
          <a:xfrm>
            <a:off x="605753" y="2204827"/>
            <a:ext cx="7932490" cy="1442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5655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half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90067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753296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589775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387007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230453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-1" y="0"/>
            <a:ext cx="9144002" cy="6838614"/>
          </a:xfrm>
          <a:prstGeom prst="rect">
            <a:avLst/>
          </a:prstGeom>
          <a:solidFill>
            <a:srgbClr val="666666">
              <a:alpha val="70000"/>
            </a:srgbClr>
          </a:solidFill>
          <a:ln w="12700">
            <a:miter lim="400000"/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1405" y="1617720"/>
            <a:ext cx="9141179" cy="52402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-1" y="5965"/>
            <a:ext cx="9144002" cy="6846070"/>
          </a:xfrm>
          <a:prstGeom prst="rect">
            <a:avLst/>
          </a:prstGeom>
          <a:solidFill>
            <a:srgbClr val="666666">
              <a:alpha val="33000"/>
            </a:srgbClr>
          </a:solidFill>
          <a:ln w="12700">
            <a:miter lim="400000"/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2256925" y="2836936"/>
            <a:ext cx="1127756" cy="2"/>
          </a:xfrm>
          <a:prstGeom prst="line">
            <a:avLst/>
          </a:prstGeom>
          <a:ln w="3175">
            <a:solidFill>
              <a:srgbClr val="FFFFFF"/>
            </a:solidFill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2256918" y="2836929"/>
            <a:ext cx="1127756" cy="2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820393" y="1976706"/>
            <a:ext cx="7503215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48903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69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sz="quarter" idx="1"/>
          </p:nvPr>
        </p:nvSpPr>
        <p:spPr>
          <a:xfrm>
            <a:off x="605753" y="2204827"/>
            <a:ext cx="7932490" cy="1442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712162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half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505464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5258340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2559805" y="1579673"/>
            <a:ext cx="4024391" cy="6812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2270975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7698188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431190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5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0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0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3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3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2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6210-D7C8-4A1C-B59E-033C29288170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7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04673" y="6377940"/>
            <a:ext cx="282129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hangingPunct="0"/>
            <a:fld id="{86CB4B4D-7CA3-9044-876B-883B54F8677D}" type="slidenum">
              <a:rPr kern="0"/>
              <a:pPr hangingPunct="0"/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91911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transition spd="med"/>
  <p:txStyles>
    <p:titleStyle>
      <a:lvl1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1pPr>
      <a:lvl2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2pPr>
      <a:lvl3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3pPr>
      <a:lvl4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4pPr>
      <a:lvl5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5pPr>
      <a:lvl6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6pPr>
      <a:lvl7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7pPr>
      <a:lvl8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8pPr>
      <a:lvl9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9pPr>
    </p:titleStyle>
    <p:bodyStyle>
      <a:lvl1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82296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164592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246888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329184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11480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493776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576072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658368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04673" y="6377940"/>
            <a:ext cx="282129" cy="276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hangingPunct="0"/>
            <a:fld id="{86CB4B4D-7CA3-9044-876B-883B54F8677D}" type="slidenum">
              <a:rPr kern="0"/>
              <a:pPr hangingPunct="0"/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91428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ransition spd="med"/>
  <p:txStyles>
    <p:titleStyle>
      <a:lvl1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1pPr>
      <a:lvl2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2pPr>
      <a:lvl3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3pPr>
      <a:lvl4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4pPr>
      <a:lvl5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5pPr>
      <a:lvl6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6pPr>
      <a:lvl7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7pPr>
      <a:lvl8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8pPr>
      <a:lvl9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20" b="0" i="0" u="none" strike="noStrike" cap="none" spc="0" baseline="0">
          <a:ln>
            <a:noFill/>
          </a:ln>
          <a:solidFill>
            <a:srgbClr val="FFFFFF"/>
          </a:solidFill>
          <a:uFillTx/>
          <a:latin typeface="Akzidenz-Grotesk BQ Bold"/>
          <a:ea typeface="Akzidenz-Grotesk BQ Bold"/>
          <a:cs typeface="Akzidenz-Grotesk BQ Bold"/>
          <a:sym typeface="Akzidenz-Grotesk BQ Bold"/>
        </a:defRPr>
      </a:lvl9pPr>
    </p:titleStyle>
    <p:bodyStyle>
      <a:lvl1pPr marL="0" marR="0" indent="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82296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164592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246888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329184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11480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493776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576072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6583680" algn="l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164592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4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www.diffplug.com/opensource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mpler/bnd-platfor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gradle.org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diffplug.com/opensource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ffplug/goomph" TargetMode="External"/><Relationship Id="rId2" Type="http://schemas.openxmlformats.org/officeDocument/2006/relationships/hyperlink" Target="https://github.com/diffplug/spotles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download.eclipse.org/eclipse/updates/4.5/R-4.5-201506032000/plugins/org.eclipse.swt_3.104.0.v20150528-0211.jar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download.eclipse.org/eclipse/updates/4.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wnload.eclipse.org/eclipse/updates/4.5/R-4.5-201506032000/" TargetMode="External"/><Relationship Id="rId5" Type="http://schemas.openxmlformats.org/officeDocument/2006/relationships/hyperlink" Target="http://download.eclipse.org/eclipse/updates/4.5/R-4.5.2-201602121500/plugins/org.eclipse.swt_3.104.2.v20160212-1350.jar" TargetMode="External"/><Relationship Id="rId4" Type="http://schemas.openxmlformats.org/officeDocument/2006/relationships/hyperlink" Target="http://download.eclipse.org/eclipse/updates/4.5/R-4.5.1-201509040015/plugins/org.eclipse.swt_3.104.1.v20150825-0743.jar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github.com/dhakehurst/gradle" TargetMode="External"/><Relationship Id="rId7" Type="http://schemas.openxmlformats.org/officeDocument/2006/relationships/hyperlink" Target="https://github.com/stempler/unpuzzle" TargetMode="External"/><Relationship Id="rId2" Type="http://schemas.openxmlformats.org/officeDocument/2006/relationships/hyperlink" Target="https://github.com/dhakehurst/net.akehurst.build.grad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khikhl/unpuzzle" TargetMode="External"/><Relationship Id="rId5" Type="http://schemas.openxmlformats.org/officeDocument/2006/relationships/hyperlink" Target="https://github.com/akhikhl/wuff" TargetMode="External"/><Relationship Id="rId4" Type="http://schemas.openxmlformats.org/officeDocument/2006/relationships/hyperlink" Target="https://groups.google.com/forum/#!searchin/gradle-dev/p2/gradle-dev/YQ2-V-RizQg/swXSWeGmqboJ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6"/>
          <p:cNvGrpSpPr/>
          <p:nvPr/>
        </p:nvGrpSpPr>
        <p:grpSpPr>
          <a:xfrm>
            <a:off x="-135611" y="911567"/>
            <a:ext cx="9298960" cy="5962316"/>
            <a:chOff x="0" y="0"/>
            <a:chExt cx="5078424" cy="3312396"/>
          </a:xfrm>
        </p:grpSpPr>
        <p:sp>
          <p:nvSpPr>
            <p:cNvPr id="84" name="Shape 84"/>
            <p:cNvSpPr/>
            <p:nvPr/>
          </p:nvSpPr>
          <p:spPr>
            <a:xfrm>
              <a:off x="0" y="401131"/>
              <a:ext cx="5078425" cy="2911266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82294" tIns="82294" rIns="82294" bIns="82294" numCol="1" anchor="t">
              <a:noAutofit/>
            </a:bodyPr>
            <a:lstStyle/>
            <a:p>
              <a:pPr hangingPunct="0"/>
              <a:endParaRPr sz="3240" kern="0">
                <a:solidFill>
                  <a:srgbClr val="000000"/>
                </a:solidFill>
                <a:latin typeface="Calibri"/>
                <a:sym typeface="Calibri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2967960" y="0"/>
              <a:ext cx="1807349" cy="178245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82294" tIns="82294" rIns="82294" bIns="82294" numCol="1" anchor="ctr">
              <a:noAutofit/>
            </a:bodyPr>
            <a:lstStyle/>
            <a:p>
              <a:pPr hangingPunct="0"/>
              <a:endParaRPr sz="3240" kern="0">
                <a:solidFill>
                  <a:srgbClr val="000000"/>
                </a:solidFill>
                <a:latin typeface="Calibri"/>
                <a:sym typeface="Calibri"/>
              </a:endParaRPr>
            </a:p>
          </p:txBody>
        </p:sp>
      </p:grpSp>
      <p:pic>
        <p:nvPicPr>
          <p:cNvPr id="87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36184" y="1608353"/>
            <a:ext cx="3074467" cy="2476269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452363" y="1531768"/>
            <a:ext cx="4330829" cy="1445897"/>
          </a:xfrm>
          <a:prstGeom prst="rect">
            <a:avLst/>
          </a:prstGeom>
        </p:spPr>
        <p:txBody>
          <a:bodyPr/>
          <a:lstStyle/>
          <a:p>
            <a:pPr algn="ctr">
              <a:defRPr sz="2600">
                <a:solidFill>
                  <a:srgbClr val="042E37"/>
                </a:solidFill>
                <a:latin typeface="Akzidenz-Grotesk BQ Medium"/>
                <a:ea typeface="Akzidenz-Grotesk BQ Medium"/>
                <a:cs typeface="Akzidenz-Grotesk BQ Medium"/>
                <a:sym typeface="Akzidenz-Grotesk BQ Medium"/>
              </a:defRPr>
            </a:pPr>
            <a:r>
              <a:t>Gradle</a:t>
            </a:r>
            <a:r>
              <a:rPr spc="-180"/>
              <a:t> </a:t>
            </a:r>
            <a:r>
              <a:t>Summit</a:t>
            </a:r>
          </a:p>
        </p:txBody>
      </p:sp>
      <p:sp>
        <p:nvSpPr>
          <p:cNvPr id="89" name="Shape 89"/>
          <p:cNvSpPr/>
          <p:nvPr/>
        </p:nvSpPr>
        <p:spPr>
          <a:xfrm>
            <a:off x="1855272" y="2458554"/>
            <a:ext cx="1294709" cy="70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82294" rIns="82294">
            <a:spAutoFit/>
          </a:bodyPr>
          <a:lstStyle>
            <a:lvl1pPr algn="ctr">
              <a:spcBef>
                <a:spcPts val="400"/>
              </a:spcBef>
              <a:defRPr sz="2200">
                <a:solidFill>
                  <a:srgbClr val="00C589"/>
                </a:solidFill>
                <a:latin typeface="Akzidenz-Grotesk BQ Medium"/>
                <a:ea typeface="Akzidenz-Grotesk BQ Medium"/>
                <a:cs typeface="Akzidenz-Grotesk BQ Medium"/>
                <a:sym typeface="Akzidenz-Grotesk BQ Medium"/>
              </a:defRPr>
            </a:lvl1pPr>
          </a:lstStyle>
          <a:p>
            <a:pPr hangingPunct="0"/>
            <a:r>
              <a:rPr sz="3960" kern="0"/>
              <a:t>2016</a:t>
            </a:r>
          </a:p>
        </p:txBody>
      </p:sp>
      <p:sp>
        <p:nvSpPr>
          <p:cNvPr id="90" name="Shape 90"/>
          <p:cNvSpPr/>
          <p:nvPr/>
        </p:nvSpPr>
        <p:spPr>
          <a:xfrm>
            <a:off x="1474778" y="2401860"/>
            <a:ext cx="2286000" cy="2"/>
          </a:xfrm>
          <a:prstGeom prst="line">
            <a:avLst/>
          </a:prstGeom>
          <a:ln w="12700">
            <a:solidFill>
              <a:srgbClr val="D6D9DB"/>
            </a:solidFill>
          </a:ln>
        </p:spPr>
        <p:txBody>
          <a:bodyPr lIns="82294" rIns="82294"/>
          <a:lstStyle/>
          <a:p>
            <a:pPr hangingPunct="0"/>
            <a:endParaRPr sz="3240" kern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05593" y="425402"/>
            <a:ext cx="6858000" cy="1925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97500"/>
          </a:bodyPr>
          <a:lstStyle>
            <a:lvl1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1pPr>
            <a:lvl2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2pPr>
            <a:lvl3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3pPr>
            <a:lvl4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4pPr>
            <a:lvl5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5pPr>
            <a:lvl6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6pPr>
            <a:lvl7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7pPr>
            <a:lvl8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8pPr>
            <a:lvl9pPr marL="0" marR="0" indent="0" algn="l" defTabSz="164592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2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kzidenz-Grotesk BQ Bold"/>
                <a:ea typeface="Akzidenz-Grotesk BQ Bold"/>
                <a:cs typeface="Akzidenz-Grotesk BQ Bold"/>
                <a:sym typeface="Akzidenz-Grotesk BQ Bold"/>
              </a:defRPr>
            </a:lvl9pPr>
          </a:lstStyle>
          <a:p>
            <a:pPr algn="ctr"/>
            <a:r>
              <a:rPr lang="en-US" kern="0" dirty="0" err="1" smtClean="0">
                <a:solidFill>
                  <a:schemeClr val="tx1"/>
                </a:solidFill>
              </a:rPr>
              <a:t>Gradle</a:t>
            </a:r>
            <a:r>
              <a:rPr lang="en-US" kern="0" dirty="0" smtClean="0">
                <a:solidFill>
                  <a:schemeClr val="tx1"/>
                </a:solidFill>
              </a:rPr>
              <a:t> and Eclipse RCP</a:t>
            </a:r>
            <a:endParaRPr lang="en-US" kern="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3339" y="4612574"/>
            <a:ext cx="1601933" cy="1970342"/>
            <a:chOff x="133734" y="3790507"/>
            <a:chExt cx="2282562" cy="2807501"/>
          </a:xfrm>
        </p:grpSpPr>
        <p:pic>
          <p:nvPicPr>
            <p:cNvPr id="14" name="Picture 8" descr="http://yevbes.es/wp-content/uploads/2014/09/51868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15" y="4769208"/>
              <a:ext cx="18288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itle 1"/>
            <p:cNvSpPr txBox="1">
              <a:spLocks/>
            </p:cNvSpPr>
            <p:nvPr/>
          </p:nvSpPr>
          <p:spPr>
            <a:xfrm>
              <a:off x="133734" y="3790507"/>
              <a:ext cx="2282562" cy="966404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fontScale="77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smtClean="0"/>
                <a:t> Ned </a:t>
              </a:r>
              <a:r>
                <a:rPr lang="en-US" sz="3000" dirty="0" err="1" smtClean="0"/>
                <a:t>Twigg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nedtwigg</a:t>
              </a:r>
              <a:endParaRPr lang="en-US" sz="3000" dirty="0" smtClean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18859" y="4648979"/>
            <a:ext cx="1629279" cy="1908537"/>
            <a:chOff x="2299254" y="3924216"/>
            <a:chExt cx="2282562" cy="267379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8670" y="4918836"/>
              <a:ext cx="1679172" cy="1679172"/>
            </a:xfrm>
            <a:prstGeom prst="rect">
              <a:avLst/>
            </a:prstGeom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2299254" y="3924216"/>
              <a:ext cx="2282562" cy="966404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fontScale="85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err="1" smtClean="0"/>
                <a:t>DiffPlug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diffplug</a:t>
              </a:r>
              <a:endParaRPr lang="en-US" sz="3000" dirty="0" smtClean="0"/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-447630" y="3409420"/>
            <a:ext cx="5266267" cy="72343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Code examples </a:t>
            </a:r>
            <a:r>
              <a:rPr lang="en-US" sz="2400" dirty="0"/>
              <a:t>available here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10026" y="4145446"/>
            <a:ext cx="4150954" cy="45453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 smtClean="0">
                <a:solidFill>
                  <a:schemeClr val="bg1"/>
                </a:solidFill>
                <a:hlinkClick r:id="rId6"/>
              </a:rPr>
              <a:t>diffplug.com/</a:t>
            </a:r>
            <a:r>
              <a:rPr lang="en-US" sz="2700" dirty="0" err="1" smtClean="0">
                <a:solidFill>
                  <a:schemeClr val="bg1"/>
                </a:solidFill>
                <a:hlinkClick r:id="rId6"/>
              </a:rPr>
              <a:t>opensource</a:t>
            </a:r>
            <a:endParaRPr 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9634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onsume deps from p2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7225" y="2885718"/>
            <a:ext cx="78581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Download from eclipse and put it into maven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apply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plugin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'com.diffplug.gradle.p2.asmaven'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p2AsMaven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mavenGroup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'eclipse-deps'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p2.addRepo(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EclipseRelease.official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'4.5.2'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updateSite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p2.addIU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org.eclipse.jdt.core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dependencies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compile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eclipse-deps:org.eclipse.jdt.core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:+"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compile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eclipse-deps:org.eclipse.text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:+"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552575"/>
            <a:ext cx="7886700" cy="133314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Recommended: </a:t>
            </a:r>
            <a:r>
              <a:rPr lang="en-US" dirty="0" err="1" smtClean="0">
                <a:solidFill>
                  <a:srgbClr val="0070C0"/>
                </a:solidFill>
              </a:rPr>
              <a:t>DiffPlug’s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p2.asmaven</a:t>
            </a:r>
            <a:r>
              <a:rPr lang="en-US" dirty="0" smtClean="0">
                <a:solidFill>
                  <a:srgbClr val="0070C0"/>
                </a:solidFill>
              </a:rPr>
              <a:t> plugin</a:t>
            </a:r>
          </a:p>
          <a:p>
            <a:pPr lvl="1"/>
            <a:r>
              <a:rPr lang="en-US" dirty="0" smtClean="0"/>
              <a:t>Uses the real P2 to calculate and download dependencies from update sites (even composite).</a:t>
            </a:r>
          </a:p>
          <a:p>
            <a:pPr lvl="1"/>
            <a:r>
              <a:rPr lang="en-US" dirty="0" smtClean="0"/>
              <a:t>No need for manual version typing.</a:t>
            </a:r>
          </a:p>
          <a:p>
            <a:pPr lvl="1"/>
            <a:r>
              <a:rPr lang="en-US" dirty="0" smtClean="0"/>
              <a:t>Doesn’t encode any dependency information into the maven repo it creates.</a:t>
            </a:r>
          </a:p>
        </p:txBody>
      </p:sp>
    </p:spTree>
    <p:extLst>
      <p:ext uri="{BB962C8B-B14F-4D97-AF65-F5344CB8AC3E}">
        <p14:creationId xmlns:p14="http://schemas.microsoft.com/office/powerpoint/2010/main" val="42008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10550" cy="13255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OSGi</a:t>
            </a:r>
            <a:r>
              <a:rPr lang="en-US" dirty="0" smtClean="0"/>
              <a:t> metadata for your jar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8800"/>
            <a:ext cx="7886700" cy="238601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Bnd</a:t>
            </a:r>
            <a:r>
              <a:rPr lang="en-US" dirty="0" smtClean="0"/>
              <a:t> (by Peter </a:t>
            </a:r>
            <a:r>
              <a:rPr lang="en-US" dirty="0" err="1" smtClean="0"/>
              <a:t>Kriens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You give </a:t>
            </a:r>
            <a:r>
              <a:rPr lang="en-US" dirty="0" err="1" smtClean="0"/>
              <a:t>bnd</a:t>
            </a:r>
            <a:r>
              <a:rPr lang="en-US" dirty="0" smtClean="0"/>
              <a:t> your jar and some directives.</a:t>
            </a:r>
          </a:p>
          <a:p>
            <a:pPr lvl="1"/>
            <a:r>
              <a:rPr lang="en-US" dirty="0" smtClean="0"/>
              <a:t>It calculates the headers for you.</a:t>
            </a:r>
          </a:p>
          <a:p>
            <a:r>
              <a:rPr lang="en-US" dirty="0" smtClean="0"/>
              <a:t>Lots of </a:t>
            </a:r>
            <a:r>
              <a:rPr lang="en-US" dirty="0" err="1" smtClean="0"/>
              <a:t>gradle</a:t>
            </a:r>
            <a:r>
              <a:rPr lang="en-US" dirty="0" smtClean="0"/>
              <a:t> plugins that integrate with </a:t>
            </a:r>
            <a:r>
              <a:rPr lang="en-US" dirty="0" err="1" smtClean="0"/>
              <a:t>Bnd</a:t>
            </a:r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Recommended: </a:t>
            </a:r>
            <a:r>
              <a:rPr lang="en-US" dirty="0" err="1" smtClean="0">
                <a:solidFill>
                  <a:srgbClr val="0070C0"/>
                </a:solidFill>
              </a:rPr>
              <a:t>DiffPlug’s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osgi.bndmanifest</a:t>
            </a:r>
            <a:r>
              <a:rPr lang="en-US" dirty="0" smtClean="0">
                <a:solidFill>
                  <a:srgbClr val="0070C0"/>
                </a:solidFill>
              </a:rPr>
              <a:t> plugin</a:t>
            </a:r>
          </a:p>
          <a:p>
            <a:pPr lvl="1"/>
            <a:r>
              <a:rPr lang="en-US" dirty="0" smtClean="0"/>
              <a:t>Easy to copy the manifest where the IDE can see it</a:t>
            </a:r>
          </a:p>
          <a:p>
            <a:pPr lvl="1"/>
            <a:r>
              <a:rPr lang="en-US" dirty="0" err="1" smtClean="0"/>
              <a:t>Automagic</a:t>
            </a:r>
            <a:r>
              <a:rPr lang="en-US" dirty="0" smtClean="0"/>
              <a:t> merging is disabled by default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221" y="6977855"/>
            <a:ext cx="2577704" cy="5698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8650" y="4214813"/>
            <a:ext cx="739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apply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plugin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com.diffplug.gradle.osgi.bndmanifest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osgiBndManifest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copyTo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'META-INF/MANIFEST.MF'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jar.manifest.attributes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'-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exportcontents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.*'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'Import-Package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'*'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2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 maven deps in </a:t>
            </a:r>
            <a:r>
              <a:rPr lang="en-US" dirty="0" err="1" smtClean="0"/>
              <a:t>OSGi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1272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Need to generate </a:t>
            </a:r>
            <a:r>
              <a:rPr lang="en-US" dirty="0" err="1" smtClean="0"/>
              <a:t>OSGi</a:t>
            </a:r>
            <a:r>
              <a:rPr lang="en-US" dirty="0" smtClean="0"/>
              <a:t> metadata for an existing jar</a:t>
            </a:r>
          </a:p>
          <a:p>
            <a:r>
              <a:rPr lang="en-US" dirty="0" smtClean="0"/>
              <a:t>Simon </a:t>
            </a:r>
            <a:r>
              <a:rPr lang="en-US" dirty="0" err="1" smtClean="0"/>
              <a:t>Templer’s</a:t>
            </a:r>
            <a:r>
              <a:rPr lang="en-US" dirty="0" smtClean="0"/>
              <a:t> </a:t>
            </a:r>
            <a:r>
              <a:rPr lang="en-US" dirty="0" err="1" smtClean="0">
                <a:hlinkClick r:id="rId2"/>
              </a:rPr>
              <a:t>bnd</a:t>
            </a:r>
            <a:r>
              <a:rPr lang="en-US" dirty="0" smtClean="0">
                <a:hlinkClick r:id="rId2"/>
              </a:rPr>
              <a:t>-platform</a:t>
            </a:r>
            <a:r>
              <a:rPr lang="en-US" dirty="0" smtClean="0"/>
              <a:t> is *perfect*</a:t>
            </a:r>
          </a:p>
          <a:p>
            <a:pPr lvl="1"/>
            <a:r>
              <a:rPr lang="en-US" dirty="0" smtClean="0"/>
              <a:t>Passes all of your dependencies to </a:t>
            </a:r>
            <a:r>
              <a:rPr lang="en-US" dirty="0" err="1" smtClean="0"/>
              <a:t>bnd</a:t>
            </a:r>
            <a:endParaRPr lang="en-US" dirty="0" smtClean="0"/>
          </a:p>
          <a:p>
            <a:pPr lvl="1"/>
            <a:r>
              <a:rPr lang="en-US" dirty="0" smtClean="0"/>
              <a:t>Automatically wraps them with </a:t>
            </a:r>
            <a:r>
              <a:rPr lang="en-US" dirty="0" err="1" smtClean="0"/>
              <a:t>OSGi</a:t>
            </a:r>
            <a:r>
              <a:rPr lang="en-US" dirty="0" smtClean="0"/>
              <a:t> metadata</a:t>
            </a:r>
          </a:p>
          <a:p>
            <a:pPr lvl="1"/>
            <a:r>
              <a:rPr lang="en-US" dirty="0" smtClean="0"/>
              <a:t>Great defaults, and great DSL for corner-cases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9626" y="3859211"/>
            <a:ext cx="69151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Download from eclipse and put it into maven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apply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plugin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org.standardout.bnd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-platform'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platform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determineImportVersions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importVersionStrategy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MAJOR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useBndHashQualifiers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(group: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net.sf.ehcache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name: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ehcache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-core'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make hibernate packages optional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org.hibernate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org.hibernate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.*'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245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PDE Build for RCP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9744"/>
            <a:ext cx="7886700" cy="1750482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Goomph</a:t>
            </a:r>
            <a:r>
              <a:rPr lang="en-US" dirty="0" smtClean="0"/>
              <a:t> has p2-director embedded inside it.</a:t>
            </a:r>
          </a:p>
          <a:p>
            <a:pPr lvl="1"/>
            <a:r>
              <a:rPr lang="en-US" dirty="0" smtClean="0"/>
              <a:t>Means it can download and install an Eclipse IDE with any set of features (in this case, with PDE Build).</a:t>
            </a:r>
          </a:p>
          <a:p>
            <a:r>
              <a:rPr lang="en-US" dirty="0" smtClean="0"/>
              <a:t>Set these properties to determine which PDE build is downloaded:</a:t>
            </a:r>
          </a:p>
          <a:p>
            <a:pPr lvl="1"/>
            <a:r>
              <a:rPr lang="en-US" dirty="0" smtClean="0"/>
              <a:t>GOOMPH_PDE_VER=4.5.2 (</a:t>
            </a:r>
            <a:r>
              <a:rPr lang="en-US" dirty="0" smtClean="0"/>
              <a:t>for official release)</a:t>
            </a:r>
          </a:p>
          <a:p>
            <a:pPr lvl="1"/>
            <a:r>
              <a:rPr lang="en-US" dirty="0" smtClean="0"/>
              <a:t>GOOMPH_PDE_UPDATE_SITE (for snapshot releases)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2858559"/>
            <a:ext cx="9059333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task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buildProduct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(type: </a:t>
            </a:r>
            <a:r>
              <a:rPr lang="en-US" sz="13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PdeBuildTask</a:t>
            </a:r>
            <a:r>
              <a:rPr lang="en-US" sz="1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// set the base platform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base(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rootProject.file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'target.p2/build/p2asmaven/p2runnable/eclipse-deps'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// configure where the plugins will come from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addPluginPath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rootProject.file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3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target.maven</a:t>
            </a:r>
            <a:r>
              <a:rPr lang="en-US" sz="13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/build'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addPluginPath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rootProject.file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'target.p2/build/p2asmaven/p2runnable/eclipse-deps'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// and where they will go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destination(P2_DIR)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// specify that this is a product build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product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id </a:t>
            </a:r>
            <a:r>
              <a:rPr lang="en-US" sz="13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3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com.diffplug.rcpdemo.product</a:t>
            </a:r>
            <a:r>
              <a:rPr lang="en-US" sz="13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version 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rootProject.version</a:t>
            </a:r>
            <a:endParaRPr lang="en-US" sz="13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productPluginDir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rootProject.file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3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com.diffplug.rcpdemo</a:t>
            </a:r>
            <a:r>
              <a:rPr lang="en-US" sz="13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productFileWithinPlugin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3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rcpdemo.product</a:t>
            </a:r>
            <a:r>
              <a:rPr lang="en-US" sz="13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explicitVersionPolicy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it.resolve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3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com.google.guava</a:t>
            </a:r>
            <a:r>
              <a:rPr lang="en-US" sz="13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'17.0.0'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'18.0.0'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).with(</a:t>
            </a:r>
            <a:r>
              <a:rPr lang="en-US" sz="13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'17.0.0'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'18.0.0'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87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RCP recommended layout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426367"/>
            <a:ext cx="7886700" cy="5524765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om.diffplug.needs17</a:t>
            </a:r>
          </a:p>
          <a:p>
            <a:r>
              <a:rPr lang="en-US" sz="1600" dirty="0"/>
              <a:t>com.diffplug.needs18</a:t>
            </a:r>
            <a:endParaRPr lang="en-US" sz="1600" dirty="0" smtClean="0"/>
          </a:p>
          <a:p>
            <a:r>
              <a:rPr lang="en-US" sz="1600" dirty="0" err="1"/>
              <a:t>com.diffplug.needsBoth</a:t>
            </a:r>
            <a:endParaRPr lang="en-US" sz="1600" dirty="0" smtClean="0"/>
          </a:p>
          <a:p>
            <a:r>
              <a:rPr lang="en-US" sz="1600" dirty="0" err="1" smtClean="0"/>
              <a:t>com.diffplug.rcpdemo</a:t>
            </a:r>
            <a:endParaRPr lang="en-US" sz="1600" dirty="0" smtClean="0"/>
          </a:p>
          <a:p>
            <a:r>
              <a:rPr lang="en-US" sz="1600" dirty="0" err="1" smtClean="0"/>
              <a:t>com.diffplug.talks.rxjav</a:t>
            </a:r>
            <a:r>
              <a:rPr lang="en-US" sz="1600" dirty="0" smtClean="0"/>
              <a:t>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2600" dirty="0" smtClean="0"/>
              <a:t>spotless </a:t>
            </a:r>
            <a:r>
              <a:rPr lang="en-US" sz="17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com.diffplug.gradle.spotless</a:t>
            </a:r>
            <a:endParaRPr lang="en-US" sz="1700" b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500" dirty="0" smtClean="0"/>
              <a:t>Formats source code using eclipse formatter.</a:t>
            </a:r>
          </a:p>
          <a:p>
            <a:r>
              <a:rPr lang="en-US" sz="2600" dirty="0" err="1" smtClean="0"/>
              <a:t>target.maven</a:t>
            </a:r>
            <a:r>
              <a:rPr lang="en-US" sz="2600" dirty="0" smtClean="0"/>
              <a:t> </a:t>
            </a:r>
            <a:r>
              <a:rPr lang="en-US" sz="17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org.standardout.bnd</a:t>
            </a:r>
            <a:r>
              <a:rPr lang="en-US" sz="17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-platform</a:t>
            </a:r>
          </a:p>
          <a:p>
            <a:pPr lvl="1"/>
            <a:r>
              <a:rPr lang="en-US" sz="1500" dirty="0" smtClean="0"/>
              <a:t>Creates folder containing all Maven deps with </a:t>
            </a:r>
            <a:r>
              <a:rPr lang="en-US" sz="1500" dirty="0" err="1" smtClean="0"/>
              <a:t>OSGi</a:t>
            </a:r>
            <a:r>
              <a:rPr lang="en-US" sz="1500" dirty="0" smtClean="0"/>
              <a:t> headers</a:t>
            </a:r>
          </a:p>
          <a:p>
            <a:r>
              <a:rPr lang="en-US" sz="2600" dirty="0" smtClean="0"/>
              <a:t>target.p2 </a:t>
            </a:r>
            <a:r>
              <a:rPr lang="en-US" sz="17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com.diffplug.gradle.p2.asmaven</a:t>
            </a:r>
          </a:p>
          <a:p>
            <a:pPr lvl="1"/>
            <a:r>
              <a:rPr lang="en-US" sz="1500" dirty="0" smtClean="0"/>
              <a:t>Creates folder containing all deps from p2, and gives </a:t>
            </a:r>
            <a:r>
              <a:rPr lang="en-US" sz="1500" dirty="0" err="1" smtClean="0"/>
              <a:t>Gradle</a:t>
            </a:r>
            <a:r>
              <a:rPr lang="en-US" sz="1500" dirty="0" smtClean="0"/>
              <a:t> access to the artifacts.</a:t>
            </a:r>
          </a:p>
          <a:p>
            <a:r>
              <a:rPr lang="en-US" sz="2600" dirty="0" smtClean="0"/>
              <a:t>deploy </a:t>
            </a:r>
            <a:r>
              <a:rPr lang="en-US" sz="17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com.diffplug.gradle.pde.PdeBuild</a:t>
            </a:r>
            <a:endParaRPr lang="en-US" sz="900" b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500" dirty="0" smtClean="0"/>
              <a:t>Runs PDE build against plugins from both </a:t>
            </a:r>
            <a:r>
              <a:rPr lang="en-US" sz="1500" b="1" dirty="0" smtClean="0">
                <a:latin typeface="Consolas" panose="020B0609020204030204" pitchFamily="49" charset="0"/>
              </a:rPr>
              <a:t>target</a:t>
            </a:r>
            <a:r>
              <a:rPr lang="en-US" sz="1500" dirty="0" smtClean="0"/>
              <a:t> folders.</a:t>
            </a:r>
          </a:p>
          <a:p>
            <a:r>
              <a:rPr lang="en-US" sz="2600" dirty="0" smtClean="0"/>
              <a:t>ide </a:t>
            </a:r>
            <a:r>
              <a:rPr lang="en-US" sz="17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com.diffplug.gradle.oomph.ide</a:t>
            </a:r>
            <a:endParaRPr lang="en-US" sz="1700" b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500" dirty="0" smtClean="0"/>
              <a:t>Creates an IDE containing this entire project.</a:t>
            </a:r>
            <a:endParaRPr lang="en-US" sz="1500" dirty="0"/>
          </a:p>
          <a:p>
            <a:pPr lvl="1"/>
            <a:endParaRPr lang="en-US" sz="1400" dirty="0" smtClean="0">
              <a:solidFill>
                <a:srgbClr val="0000C0"/>
              </a:solidFill>
            </a:endParaRPr>
          </a:p>
          <a:p>
            <a:pPr lvl="1"/>
            <a:endParaRPr lang="en-US" sz="1400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3409950" y="1257300"/>
            <a:ext cx="5734050" cy="2451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com.diffplug.gradle.osgi.bndmanifest</a:t>
            </a:r>
            <a:endParaRPr lang="en-US" sz="1800" b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1700" dirty="0" smtClean="0"/>
              <a:t>Generate </a:t>
            </a:r>
            <a:r>
              <a:rPr lang="en-US" sz="1700" dirty="0" err="1" smtClean="0"/>
              <a:t>OSGi</a:t>
            </a:r>
            <a:r>
              <a:rPr lang="en-US" sz="1700" dirty="0" smtClean="0"/>
              <a:t> manifest</a:t>
            </a:r>
          </a:p>
          <a:p>
            <a:pPr>
              <a:lnSpc>
                <a:spcPct val="120000"/>
              </a:lnSpc>
            </a:pPr>
            <a:r>
              <a:rPr lang="en-US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com.diffplug.gradle.eclipse.buildproperties</a:t>
            </a:r>
            <a:endParaRPr lang="en-US" sz="1800" b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1700" dirty="0" smtClean="0"/>
              <a:t>Uses Eclipse’s </a:t>
            </a:r>
            <a:r>
              <a:rPr lang="en-US" sz="1700" b="1" dirty="0" err="1" smtClean="0">
                <a:latin typeface="Consolas" panose="020B0609020204030204" pitchFamily="49" charset="0"/>
              </a:rPr>
              <a:t>build.properties</a:t>
            </a:r>
            <a:r>
              <a:rPr lang="en-US" sz="1700" dirty="0" smtClean="0"/>
              <a:t> to control </a:t>
            </a:r>
            <a:r>
              <a:rPr lang="en-US" sz="1700" dirty="0" err="1" smtClean="0"/>
              <a:t>gradle</a:t>
            </a:r>
            <a:r>
              <a:rPr lang="en-US" sz="1700" dirty="0" smtClean="0"/>
              <a:t> build</a:t>
            </a:r>
          </a:p>
          <a:p>
            <a:pPr>
              <a:lnSpc>
                <a:spcPct val="120000"/>
              </a:lnSpc>
            </a:pPr>
            <a:r>
              <a:rPr lang="en-US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com.diffplug.gradle.eclipse.excludebuildfolder</a:t>
            </a:r>
            <a:endParaRPr lang="en-US" sz="1800" b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1700" dirty="0" smtClean="0"/>
              <a:t>Keeps </a:t>
            </a:r>
            <a:r>
              <a:rPr lang="en-US" sz="1700" dirty="0" err="1" smtClean="0"/>
              <a:t>Gradle’s</a:t>
            </a:r>
            <a:r>
              <a:rPr lang="en-US" sz="1700" dirty="0" smtClean="0"/>
              <a:t> binary artifacts out of Eclipse’s resources search</a:t>
            </a:r>
          </a:p>
          <a:p>
            <a:pPr>
              <a:lnSpc>
                <a:spcPct val="120000"/>
              </a:lnSpc>
            </a:pPr>
            <a:r>
              <a:rPr lang="en-US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com.diffplug.gradle.eclipse.projectdeps</a:t>
            </a:r>
            <a:endParaRPr lang="en-US" sz="1800" b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1600" dirty="0" smtClean="0"/>
              <a:t>Fixes eclipse </a:t>
            </a:r>
            <a:r>
              <a:rPr lang="en-US" sz="1600" dirty="0" err="1" smtClean="0"/>
              <a:t>intraproject</a:t>
            </a:r>
            <a:r>
              <a:rPr lang="en-US" sz="1600" dirty="0" smtClean="0"/>
              <a:t> dependency problems</a:t>
            </a:r>
          </a:p>
          <a:p>
            <a:pPr lvl="1">
              <a:lnSpc>
                <a:spcPct val="120000"/>
              </a:lnSpc>
            </a:pPr>
            <a:endParaRPr lang="en-US" sz="1800" b="1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2924176" y="1426369"/>
            <a:ext cx="343958" cy="1409964"/>
          </a:xfrm>
          <a:prstGeom prst="rightBrace">
            <a:avLst>
              <a:gd name="adj1" fmla="val 50928"/>
              <a:gd name="adj2" fmla="val 20431"/>
            </a:avLst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IDE-as-build-artifact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5425"/>
            <a:ext cx="7886700" cy="5105400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gradlew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ide</a:t>
            </a:r>
          </a:p>
          <a:p>
            <a:r>
              <a:rPr lang="en-US" dirty="0" smtClean="0"/>
              <a:t>Advantages of creating the IDE as a build artifact</a:t>
            </a:r>
          </a:p>
          <a:p>
            <a:pPr lvl="1"/>
            <a:r>
              <a:rPr lang="en-US" dirty="0" smtClean="0"/>
              <a:t>Easy to onboard contributors.</a:t>
            </a:r>
          </a:p>
          <a:p>
            <a:pPr lvl="1"/>
            <a:r>
              <a:rPr lang="en-US" dirty="0" smtClean="0"/>
              <a:t>Don’t worry about messing up the IDE setup, you can always build a fresh one.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Eclipse JDT and PDE is 200+MB!!!</a:t>
            </a:r>
          </a:p>
          <a:p>
            <a:pPr lvl="1"/>
            <a:r>
              <a:rPr lang="en-US" dirty="0" smtClean="0"/>
              <a:t>Or is it…</a:t>
            </a:r>
          </a:p>
          <a:p>
            <a:r>
              <a:rPr lang="en-US" dirty="0" smtClean="0"/>
              <a:t>Bundle-pooling!!!</a:t>
            </a:r>
          </a:p>
          <a:p>
            <a:pPr lvl="1"/>
            <a:r>
              <a:rPr lang="en-US" dirty="0" smtClean="0"/>
              <a:t>P2 allows you to install multiple applications which all reference the same pool of </a:t>
            </a:r>
            <a:r>
              <a:rPr lang="en-US" dirty="0" err="1" smtClean="0"/>
              <a:t>OSGi</a:t>
            </a:r>
            <a:r>
              <a:rPr lang="en-US" dirty="0" smtClean="0"/>
              <a:t> bundles!</a:t>
            </a:r>
          </a:p>
          <a:p>
            <a:pPr lvl="1"/>
            <a:r>
              <a:rPr lang="en-US" dirty="0" smtClean="0"/>
              <a:t>Used by </a:t>
            </a:r>
            <a:r>
              <a:rPr lang="en-US" dirty="0" err="1" smtClean="0"/>
              <a:t>Goomph</a:t>
            </a:r>
            <a:r>
              <a:rPr lang="en-US" dirty="0" smtClean="0"/>
              <a:t> to get PDE efficiently.</a:t>
            </a:r>
          </a:p>
          <a:p>
            <a:pPr lvl="1"/>
            <a:r>
              <a:rPr lang="en-US" dirty="0" smtClean="0"/>
              <a:t>Can be used by you to get your IDE efficiently.</a:t>
            </a:r>
          </a:p>
        </p:txBody>
      </p:sp>
    </p:spTree>
    <p:extLst>
      <p:ext uri="{BB962C8B-B14F-4D97-AF65-F5344CB8AC3E}">
        <p14:creationId xmlns:p14="http://schemas.microsoft.com/office/powerpoint/2010/main" val="204949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IDE-as-build-artifact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4134" y="1628702"/>
            <a:ext cx="898207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apply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plugin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com.diffplug.gradle.oomph.ide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oomphIde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repoEclipseLatest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targetplatform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installation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target.maven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/build'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installation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'target.p2/build/p2asmaven/p2'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splash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'project_logo.png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endParaRPr lang="en-US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latin typeface="Consolas" panose="020B0609020204030204" pitchFamily="49" charset="0"/>
              </a:rPr>
              <a:t>style 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latin typeface="Consolas" panose="020B0609020204030204" pitchFamily="49" charset="0"/>
              </a:rPr>
              <a:t>classicTheme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eclipseIni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vmargs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-Xmx2g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endParaRPr lang="en-US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4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5358095" y="6331371"/>
            <a:ext cx="3785618" cy="332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2860" hangingPunct="0">
              <a:defRPr sz="1200">
                <a:solidFill>
                  <a:srgbClr val="042E37"/>
                </a:solidFill>
                <a:latin typeface="Akzidenz-Grotesk BQ Medium"/>
                <a:ea typeface="Akzidenz-Grotesk BQ Medium"/>
                <a:cs typeface="Akzidenz-Grotesk BQ Medium"/>
                <a:sym typeface="Akzidenz-Grotesk BQ Medium"/>
              </a:defRPr>
            </a:pPr>
            <a:r>
              <a:rPr sz="2160" kern="0" dirty="0">
                <a:solidFill>
                  <a:srgbClr val="042E37"/>
                </a:solidFill>
                <a:uFill>
                  <a:solidFill>
                    <a:srgbClr val="042E37"/>
                  </a:solidFill>
                </a:uFill>
                <a:latin typeface="Akzidenz-Grotesk BQ Regular"/>
                <a:ea typeface="Akzidenz-Grotesk BQ Regular"/>
                <a:cs typeface="Akzidenz-Grotesk BQ Regular"/>
                <a:sym typeface="Akzidenz-Grotesk BQ Regular"/>
              </a:rPr>
              <a:t>Learn </a:t>
            </a:r>
            <a:r>
              <a:rPr lang="en-US" sz="2160" kern="0" dirty="0">
                <a:solidFill>
                  <a:srgbClr val="042E37"/>
                </a:solidFill>
                <a:uFill>
                  <a:solidFill>
                    <a:srgbClr val="042E37"/>
                  </a:solidFill>
                </a:uFill>
                <a:latin typeface="Akzidenz-Grotesk BQ Regular"/>
                <a:ea typeface="Akzidenz-Grotesk BQ Regular"/>
                <a:cs typeface="Akzidenz-Grotesk BQ Regular"/>
                <a:sym typeface="Akzidenz-Grotesk BQ Regular"/>
              </a:rPr>
              <a:t>m</a:t>
            </a:r>
            <a:r>
              <a:rPr sz="2160" kern="0" dirty="0">
                <a:solidFill>
                  <a:srgbClr val="042E37"/>
                </a:solidFill>
                <a:uFill>
                  <a:solidFill>
                    <a:srgbClr val="042E37"/>
                  </a:solidFill>
                </a:uFill>
                <a:latin typeface="Akzidenz-Grotesk BQ Regular"/>
                <a:ea typeface="Akzidenz-Grotesk BQ Regular"/>
                <a:cs typeface="Akzidenz-Grotesk BQ Regular"/>
                <a:sym typeface="Akzidenz-Grotesk BQ Regular"/>
              </a:rPr>
              <a:t>ore at</a:t>
            </a:r>
            <a:r>
              <a:rPr sz="2160" kern="0" spc="-180" dirty="0">
                <a:solidFill>
                  <a:srgbClr val="042E37"/>
                </a:solidFill>
                <a:uFill>
                  <a:solidFill>
                    <a:srgbClr val="042E37"/>
                  </a:solidFill>
                </a:uFill>
                <a:latin typeface="Akzidenz-Grotesk BQ Medium"/>
                <a:ea typeface="Akzidenz-Grotesk BQ Medium"/>
                <a:cs typeface="Akzidenz-Grotesk BQ Medium"/>
                <a:sym typeface="Akzidenz-Grotesk BQ Medium"/>
              </a:rPr>
              <a:t> </a:t>
            </a:r>
            <a:r>
              <a:rPr sz="2160" kern="0" dirty="0">
                <a:solidFill>
                  <a:srgbClr val="042E37"/>
                </a:solidFill>
                <a:uFill>
                  <a:solidFill>
                    <a:srgbClr val="042E37"/>
                  </a:solidFill>
                </a:uFill>
                <a:latin typeface="Akzidenz-Grotesk BQ Regular"/>
                <a:ea typeface="Akzidenz-Grotesk BQ Regular"/>
                <a:cs typeface="Akzidenz-Grotesk BQ Regular"/>
                <a:sym typeface="Akzidenz-Grotesk BQ Regular"/>
              </a:rPr>
              <a:t>www.gradle.org</a:t>
            </a:r>
            <a:endParaRPr sz="2160" kern="0" dirty="0">
              <a:solidFill>
                <a:srgbClr val="042E37"/>
              </a:solidFill>
              <a:uFill>
                <a:solidFill>
                  <a:srgbClr val="042E37"/>
                </a:solidFill>
              </a:uFill>
              <a:latin typeface="Akzidenz-Grotesk BQ Regular"/>
              <a:ea typeface="Akzidenz-Grotesk BQ Regular"/>
              <a:cs typeface="Akzidenz-Grotesk BQ Regular"/>
              <a:sym typeface="Akzidenz-Grotesk BQ Regular"/>
              <a:hlinkClick r:id="rId2"/>
            </a:endParaRPr>
          </a:p>
        </p:txBody>
      </p:sp>
      <p:pic>
        <p:nvPicPr>
          <p:cNvPr id="15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75478" y="1596020"/>
            <a:ext cx="4054106" cy="4261779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8" descr="http://yevbes.es/wp-content/uploads/2014/09/5186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00" y="281033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885149"/>
            <a:ext cx="1679172" cy="167917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434304" y="5523476"/>
            <a:ext cx="6858000" cy="138360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9119" y="1831634"/>
            <a:ext cx="2282562" cy="96640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 Ned </a:t>
            </a:r>
            <a:r>
              <a:rPr lang="en-US" sz="3000" dirty="0" err="1" smtClean="0"/>
              <a:t>Twigg</a:t>
            </a:r>
            <a:endParaRPr lang="en-US" sz="3000" dirty="0" smtClean="0"/>
          </a:p>
          <a:p>
            <a:r>
              <a:rPr lang="en-US" sz="3000" dirty="0" smtClean="0"/>
              <a:t>@</a:t>
            </a:r>
            <a:r>
              <a:rPr lang="en-US" sz="3000" dirty="0" err="1" smtClean="0"/>
              <a:t>nedtwigg</a:t>
            </a:r>
            <a:endParaRPr lang="en-US" sz="300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29584" y="1890529"/>
            <a:ext cx="2282562" cy="96640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err="1" smtClean="0"/>
              <a:t>DiffPlug</a:t>
            </a:r>
            <a:endParaRPr lang="en-US" sz="3000" dirty="0" smtClean="0"/>
          </a:p>
          <a:p>
            <a:r>
              <a:rPr lang="en-US" sz="3000" dirty="0" smtClean="0"/>
              <a:t>@</a:t>
            </a:r>
            <a:r>
              <a:rPr lang="en-US" sz="3000" dirty="0" err="1" smtClean="0"/>
              <a:t>diffplug</a:t>
            </a:r>
            <a:endParaRPr lang="en-US" sz="3000" dirty="0" smtClean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412795" y="667915"/>
            <a:ext cx="6318410" cy="45453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 smtClean="0">
                <a:solidFill>
                  <a:schemeClr val="bg1"/>
                </a:solidFill>
                <a:hlinkClick r:id="rId6"/>
              </a:rPr>
              <a:t>diffplug.com/</a:t>
            </a:r>
            <a:r>
              <a:rPr lang="en-US" sz="2700" dirty="0" err="1" smtClean="0">
                <a:solidFill>
                  <a:schemeClr val="bg1"/>
                </a:solidFill>
                <a:hlinkClick r:id="rId6"/>
              </a:rPr>
              <a:t>opensource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143000" y="-41271"/>
            <a:ext cx="6858000" cy="73664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All </a:t>
            </a:r>
            <a:r>
              <a:rPr lang="en-US" sz="2400" dirty="0"/>
              <a:t>code examples available here</a:t>
            </a:r>
          </a:p>
        </p:txBody>
      </p:sp>
    </p:spTree>
    <p:extLst>
      <p:ext uri="{BB962C8B-B14F-4D97-AF65-F5344CB8AC3E}">
        <p14:creationId xmlns:p14="http://schemas.microsoft.com/office/powerpoint/2010/main" val="14785638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some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Jar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OSGi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bundle</a:t>
            </a:r>
          </a:p>
          <a:p>
            <a:pPr lvl="1"/>
            <a:r>
              <a:rPr lang="en-US" dirty="0" smtClean="0"/>
              <a:t>Jar with Export-Package and Import-Package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dirty="0" smtClean="0"/>
              <a:t> : </a:t>
            </a:r>
            <a:r>
              <a:rPr lang="en-US" dirty="0" err="1" smtClean="0"/>
              <a:t>OSGi</a:t>
            </a:r>
            <a:r>
              <a:rPr lang="en-US" dirty="0" smtClean="0"/>
              <a:t> bundles  ::  </a:t>
            </a:r>
            <a:r>
              <a:rPr lang="en-US" dirty="0"/>
              <a:t>Maven repo : </a:t>
            </a:r>
            <a:r>
              <a:rPr lang="en-US" dirty="0" smtClean="0"/>
              <a:t>jars</a:t>
            </a:r>
          </a:p>
          <a:p>
            <a:pPr lvl="1"/>
            <a:r>
              <a:rPr lang="en-US" dirty="0" smtClean="0"/>
              <a:t>Repository format and download / install agent</a:t>
            </a:r>
          </a:p>
          <a:p>
            <a:pPr lvl="1"/>
            <a:r>
              <a:rPr lang="en-US" dirty="0" smtClean="0"/>
              <a:t>Can create native launchers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Eclipse</a:t>
            </a:r>
            <a:r>
              <a:rPr lang="en-US" dirty="0" smtClean="0"/>
              <a:t> is the popular IDE platform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Eclipse RCP </a:t>
            </a:r>
            <a:r>
              <a:rPr lang="en-US" dirty="0" smtClean="0"/>
              <a:t>(Rich Client Platform) is the infrastructure underlying that IDE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36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Why </a:t>
            </a:r>
            <a:r>
              <a:rPr lang="en-US" sz="3200" dirty="0" err="1" smtClean="0"/>
              <a:t>Gradle</a:t>
            </a:r>
            <a:r>
              <a:rPr lang="en-US" sz="3200" dirty="0" smtClean="0"/>
              <a:t>?</a:t>
            </a:r>
          </a:p>
          <a:p>
            <a:r>
              <a:rPr lang="en-US" sz="3200" dirty="0" smtClean="0"/>
              <a:t>Why is p2 hard in </a:t>
            </a:r>
            <a:r>
              <a:rPr lang="en-US" sz="3200" dirty="0" err="1" smtClean="0"/>
              <a:t>Gradle</a:t>
            </a:r>
            <a:r>
              <a:rPr lang="en-US" sz="3200" dirty="0" smtClean="0"/>
              <a:t>?</a:t>
            </a:r>
          </a:p>
          <a:p>
            <a:r>
              <a:rPr lang="en-US" sz="3200" dirty="0" smtClean="0"/>
              <a:t>P2 -&gt; Maven</a:t>
            </a:r>
          </a:p>
          <a:p>
            <a:r>
              <a:rPr lang="en-US" sz="3200" dirty="0" smtClean="0"/>
              <a:t>Maven -&gt; P2</a:t>
            </a:r>
          </a:p>
          <a:p>
            <a:r>
              <a:rPr lang="en-US" sz="3200" dirty="0" smtClean="0"/>
              <a:t>PDE build for RCP</a:t>
            </a:r>
          </a:p>
          <a:p>
            <a:r>
              <a:rPr lang="en-US" sz="3200" dirty="0" smtClean="0"/>
              <a:t>Oomph for Eclipse IDE-as-build-artifact</a:t>
            </a:r>
            <a:endParaRPr lang="en-US" sz="3200" dirty="0"/>
          </a:p>
          <a:p>
            <a:endParaRPr lang="en-US" sz="3200" dirty="0" smtClean="0"/>
          </a:p>
          <a:p>
            <a:endParaRPr lang="en-US" dirty="0"/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27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first, a 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Create a plain-old-jar…</a:t>
            </a:r>
          </a:p>
          <a:p>
            <a:pPr lvl="1"/>
            <a:r>
              <a:rPr lang="en-US" dirty="0" smtClean="0"/>
              <a:t>... that needs deps from an eclipse p2 repo</a:t>
            </a:r>
          </a:p>
          <a:p>
            <a:r>
              <a:rPr lang="en-US" sz="2800" dirty="0" smtClean="0"/>
              <a:t>Create </a:t>
            </a:r>
            <a:r>
              <a:rPr lang="en-US" sz="2800" dirty="0"/>
              <a:t>the IDE as a build </a:t>
            </a:r>
            <a:r>
              <a:rPr lang="en-US" sz="2800" dirty="0" smtClean="0"/>
              <a:t>artifact</a:t>
            </a:r>
          </a:p>
        </p:txBody>
      </p:sp>
    </p:spTree>
    <p:extLst>
      <p:ext uri="{BB962C8B-B14F-4D97-AF65-F5344CB8AC3E}">
        <p14:creationId xmlns:p14="http://schemas.microsoft.com/office/powerpoint/2010/main" val="18789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Relative to Ant / Maven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 barrier to the seed of new automation.</a:t>
            </a:r>
          </a:p>
          <a:p>
            <a:r>
              <a:rPr lang="en-US" dirty="0" smtClean="0"/>
              <a:t>Relative </a:t>
            </a:r>
            <a:r>
              <a:rPr lang="en-US" dirty="0"/>
              <a:t>to </a:t>
            </a:r>
            <a:r>
              <a:rPr lang="en-US" dirty="0" err="1"/>
              <a:t>Scons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CMake</a:t>
            </a:r>
            <a:r>
              <a:rPr lang="en-US" dirty="0" smtClean="0"/>
              <a:t> </a:t>
            </a:r>
            <a:r>
              <a:rPr lang="en-US" dirty="0"/>
              <a:t>/ Batch / </a:t>
            </a:r>
            <a:r>
              <a:rPr lang="en-US" dirty="0" smtClean="0"/>
              <a:t>Shell / </a:t>
            </a:r>
            <a:r>
              <a:rPr lang="en-US" dirty="0" err="1" smtClean="0"/>
              <a:t>etc</a:t>
            </a:r>
            <a:endParaRPr lang="en-US" dirty="0"/>
          </a:p>
          <a:p>
            <a:pPr lvl="1"/>
            <a:r>
              <a:rPr lang="en-US" dirty="0"/>
              <a:t>You have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power of the entire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JVM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ecosystem</a:t>
            </a:r>
            <a:r>
              <a:rPr lang="en-US" dirty="0" smtClean="0"/>
              <a:t> behind you</a:t>
            </a:r>
          </a:p>
          <a:p>
            <a:pPr lvl="1"/>
            <a:r>
              <a:rPr lang="en-US" dirty="0" smtClean="0"/>
              <a:t>Write-once-run-</a:t>
            </a:r>
            <a:r>
              <a:rPr lang="en-US" dirty="0" err="1" smtClean="0"/>
              <a:t>anywhereish</a:t>
            </a:r>
            <a:endParaRPr lang="en-US" dirty="0" smtClean="0"/>
          </a:p>
          <a:p>
            <a:r>
              <a:rPr lang="en-US" dirty="0" smtClean="0"/>
              <a:t>List of things in our build that started out as a dozen lines of Groovy, and grew into independent projects</a:t>
            </a:r>
          </a:p>
          <a:p>
            <a:pPr lvl="1"/>
            <a:r>
              <a:rPr lang="en-US" dirty="0" smtClean="0"/>
              <a:t>A system for setting up our TeamCity / </a:t>
            </a:r>
            <a:r>
              <a:rPr lang="en-US" dirty="0" err="1" smtClean="0"/>
              <a:t>Artifactory</a:t>
            </a:r>
            <a:r>
              <a:rPr lang="en-US" dirty="0" smtClean="0"/>
              <a:t> / </a:t>
            </a:r>
            <a:r>
              <a:rPr lang="en-US" dirty="0" err="1" smtClean="0"/>
              <a:t>GitBlit</a:t>
            </a:r>
            <a:r>
              <a:rPr lang="en-US" dirty="0" smtClean="0"/>
              <a:t> server</a:t>
            </a:r>
          </a:p>
          <a:p>
            <a:pPr lvl="1"/>
            <a:r>
              <a:rPr lang="en-US" dirty="0" smtClean="0"/>
              <a:t>A system for distributing VPN credentials</a:t>
            </a:r>
          </a:p>
          <a:p>
            <a:pPr lvl="1"/>
            <a:r>
              <a:rPr lang="en-US" dirty="0" smtClean="0"/>
              <a:t>An </a:t>
            </a:r>
            <a:r>
              <a:rPr lang="en-US" dirty="0" err="1" smtClean="0"/>
              <a:t>OSGi</a:t>
            </a:r>
            <a:r>
              <a:rPr lang="en-US" dirty="0" smtClean="0"/>
              <a:t>-aware obfuscator</a:t>
            </a:r>
          </a:p>
          <a:p>
            <a:pPr lvl="1"/>
            <a:r>
              <a:rPr lang="en-US" dirty="0" smtClean="0">
                <a:hlinkClick r:id="rId2"/>
              </a:rPr>
              <a:t>Spotless</a:t>
            </a:r>
            <a:r>
              <a:rPr lang="en-US" dirty="0" smtClean="0"/>
              <a:t>, a format enforcement plugin</a:t>
            </a:r>
          </a:p>
          <a:p>
            <a:pPr lvl="1"/>
            <a:r>
              <a:rPr lang="en-US" dirty="0" err="1" smtClean="0">
                <a:hlinkClick r:id="rId3"/>
              </a:rPr>
              <a:t>Goomph</a:t>
            </a:r>
            <a:r>
              <a:rPr lang="en-US" dirty="0" smtClean="0"/>
              <a:t>, a bunch of SWT, P2, and RCP build utilities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68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 EVERYTHING!</a:t>
            </a:r>
          </a:p>
          <a:p>
            <a:r>
              <a:rPr lang="en-US" dirty="0" smtClean="0"/>
              <a:t>Demonstrate </a:t>
            </a:r>
            <a:r>
              <a:rPr lang="en-US" dirty="0" err="1" smtClean="0"/>
              <a:t>Goomph’s</a:t>
            </a:r>
            <a:r>
              <a:rPr lang="en-US" dirty="0" smtClean="0"/>
              <a:t> production readiness.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vs p2: Conflict diamonds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91" y="3757399"/>
            <a:ext cx="5767876" cy="793351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15" y="2585999"/>
            <a:ext cx="3633197" cy="807377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610" y="5578175"/>
            <a:ext cx="4825904" cy="93927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1" name="Rectangle 10"/>
          <p:cNvSpPr/>
          <p:nvPr/>
        </p:nvSpPr>
        <p:spPr>
          <a:xfrm>
            <a:off x="3514662" y="1592044"/>
            <a:ext cx="977900" cy="344579"/>
          </a:xfrm>
          <a:prstGeom prst="rect">
            <a:avLst/>
          </a:prstGeom>
          <a:ln>
            <a:noFill/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Guava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924" y="1936623"/>
            <a:ext cx="1003343" cy="54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597400" y="1936623"/>
            <a:ext cx="2781174" cy="171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1430867" y="3714771"/>
            <a:ext cx="1109134" cy="17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978400" y="4784824"/>
            <a:ext cx="881695" cy="67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439" y="3265569"/>
            <a:ext cx="4997656" cy="288524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2745" y="4376416"/>
            <a:ext cx="3924300" cy="27622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9016" y="6369810"/>
            <a:ext cx="4467225" cy="24765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4929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vs p2: Composite repos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repositories tend to be monolithic</a:t>
            </a:r>
          </a:p>
          <a:p>
            <a:pPr lvl="1"/>
            <a:r>
              <a:rPr lang="en-US" dirty="0" smtClean="0"/>
              <a:t>One URL, e.g. </a:t>
            </a:r>
            <a:r>
              <a:rPr lang="en-US" dirty="0" err="1" smtClean="0"/>
              <a:t>mavenCentral</a:t>
            </a:r>
            <a:r>
              <a:rPr lang="en-US" dirty="0" smtClean="0"/>
              <a:t>()</a:t>
            </a:r>
          </a:p>
          <a:p>
            <a:r>
              <a:rPr lang="en-US" dirty="0"/>
              <a:t>p</a:t>
            </a:r>
            <a:r>
              <a:rPr lang="en-US" dirty="0" smtClean="0"/>
              <a:t>2 often has a repo per-project and per-version</a:t>
            </a:r>
            <a:endParaRPr lang="en-US" i="1" dirty="0" smtClean="0"/>
          </a:p>
          <a:p>
            <a:pPr lvl="1"/>
            <a:r>
              <a:rPr lang="en-US" dirty="0">
                <a:hlinkClick r:id="rId2"/>
              </a:rPr>
              <a:t>http://download.eclipse.org/eclipse/updates/4.5/</a:t>
            </a:r>
            <a:endParaRPr lang="en-US" dirty="0"/>
          </a:p>
          <a:p>
            <a:pPr lvl="2"/>
            <a:r>
              <a:rPr lang="en-US" dirty="0"/>
              <a:t>Ask for “</a:t>
            </a:r>
            <a:r>
              <a:rPr lang="en-US" dirty="0" err="1"/>
              <a:t>org.eclipse.swt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In Jun 2015, </a:t>
            </a:r>
            <a:r>
              <a:rPr lang="en-US" dirty="0">
                <a:hlinkClick r:id="rId3"/>
              </a:rPr>
              <a:t>3.104.0.v20150528-0211.jar</a:t>
            </a:r>
            <a:endParaRPr lang="en-US" dirty="0"/>
          </a:p>
          <a:p>
            <a:pPr lvl="2"/>
            <a:r>
              <a:rPr lang="en-US" dirty="0"/>
              <a:t>In Sep 2015, </a:t>
            </a:r>
            <a:r>
              <a:rPr lang="en-US" dirty="0">
                <a:hlinkClick r:id="rId4"/>
              </a:rPr>
              <a:t>3.104.1.v20150825-0743.jar</a:t>
            </a:r>
            <a:endParaRPr lang="en-US" dirty="0"/>
          </a:p>
          <a:p>
            <a:pPr lvl="2"/>
            <a:r>
              <a:rPr lang="en-US" dirty="0"/>
              <a:t>In Feb 2016, </a:t>
            </a:r>
            <a:r>
              <a:rPr lang="en-US" dirty="0">
                <a:hlinkClick r:id="rId5"/>
              </a:rPr>
              <a:t>3.104.2.v20160212-1350.jar</a:t>
            </a:r>
            <a:endParaRPr lang="en-US" dirty="0"/>
          </a:p>
          <a:p>
            <a:pPr lvl="1"/>
            <a:r>
              <a:rPr lang="en-US" sz="1800" dirty="0">
                <a:hlinkClick r:id="rId6"/>
              </a:rPr>
              <a:t>http://download.eclipse.org/eclipse/updates/4.5/R-4.5-201506032000</a:t>
            </a:r>
            <a:r>
              <a:rPr lang="en-US" dirty="0">
                <a:hlinkClick r:id="rId6"/>
              </a:rPr>
              <a:t>/</a:t>
            </a:r>
            <a:endParaRPr lang="en-US" dirty="0"/>
          </a:p>
          <a:p>
            <a:pPr lvl="2"/>
            <a:r>
              <a:rPr lang="en-US" dirty="0"/>
              <a:t>Always get </a:t>
            </a:r>
            <a:r>
              <a:rPr lang="en-US" dirty="0">
                <a:hlinkClick r:id="rId3"/>
              </a:rPr>
              <a:t>3.104.0.v20150528-0211.jar</a:t>
            </a:r>
            <a:endParaRPr lang="en-US" dirty="0"/>
          </a:p>
          <a:p>
            <a:pPr lvl="2"/>
            <a:endParaRPr lang="en-US" b="1" dirty="0" smtClean="0"/>
          </a:p>
          <a:p>
            <a:pPr lvl="2"/>
            <a:endParaRPr lang="en-US" b="1" dirty="0"/>
          </a:p>
          <a:p>
            <a:pPr lvl="2"/>
            <a:endParaRPr lang="en-US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9550" y="3623215"/>
            <a:ext cx="1593850" cy="13498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9675" y="5412845"/>
            <a:ext cx="21336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6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onsume deps from p2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00225"/>
            <a:ext cx="7886700" cy="47053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 native support at the moment</a:t>
            </a:r>
          </a:p>
          <a:p>
            <a:pPr lvl="1"/>
            <a:r>
              <a:rPr lang="en-US" dirty="0"/>
              <a:t>David </a:t>
            </a:r>
            <a:r>
              <a:rPr lang="en-US" dirty="0" err="1"/>
              <a:t>Akehurst’s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p2 </a:t>
            </a:r>
            <a:r>
              <a:rPr lang="en-US" dirty="0" smtClean="0">
                <a:hlinkClick r:id="rId2"/>
              </a:rPr>
              <a:t>resolver</a:t>
            </a:r>
            <a:r>
              <a:rPr lang="en-US" dirty="0" smtClean="0"/>
              <a:t> is close (requires </a:t>
            </a:r>
            <a:r>
              <a:rPr lang="en-US" dirty="0" err="1" smtClean="0"/>
              <a:t>Gradle</a:t>
            </a:r>
            <a:r>
              <a:rPr lang="en-US" dirty="0" smtClean="0"/>
              <a:t> &lt; 2.8)</a:t>
            </a:r>
          </a:p>
          <a:p>
            <a:pPr lvl="1"/>
            <a:r>
              <a:rPr lang="en-US" dirty="0" smtClean="0"/>
              <a:t>He also has a </a:t>
            </a:r>
            <a:r>
              <a:rPr lang="en-US" dirty="0" smtClean="0">
                <a:hlinkClick r:id="rId3"/>
              </a:rPr>
              <a:t>fork</a:t>
            </a:r>
            <a:r>
              <a:rPr lang="en-US" dirty="0" smtClean="0"/>
              <a:t> of </a:t>
            </a:r>
            <a:r>
              <a:rPr lang="en-US" dirty="0" err="1" smtClean="0"/>
              <a:t>Gradle</a:t>
            </a:r>
            <a:r>
              <a:rPr lang="en-US" dirty="0" smtClean="0"/>
              <a:t> 2.13 with p2 support</a:t>
            </a:r>
          </a:p>
          <a:p>
            <a:pPr lvl="1"/>
            <a:r>
              <a:rPr lang="en-US" dirty="0" err="1" smtClean="0"/>
              <a:t>Gradle</a:t>
            </a:r>
            <a:r>
              <a:rPr lang="en-US" dirty="0" smtClean="0"/>
              <a:t> needs public repository API: </a:t>
            </a:r>
            <a:r>
              <a:rPr lang="en-US" sz="1900" dirty="0" smtClean="0">
                <a:hlinkClick r:id="rId4"/>
              </a:rPr>
              <a:t>https://groups.google.com/forum/#!searchin/gradle-dev/p2/gradle-dev/YQ2-V-RizQg/swXSWeGmqboJ</a:t>
            </a:r>
            <a:endParaRPr lang="en-US" sz="1900" dirty="0" smtClean="0"/>
          </a:p>
          <a:p>
            <a:r>
              <a:rPr lang="en-US" dirty="0" smtClean="0"/>
              <a:t>Workaround A – turn p2 repository into a maven repository</a:t>
            </a:r>
          </a:p>
          <a:p>
            <a:pPr lvl="1"/>
            <a:r>
              <a:rPr lang="en-US" dirty="0" smtClean="0"/>
              <a:t>Pioneered by </a:t>
            </a:r>
            <a:r>
              <a:rPr lang="en-US" dirty="0"/>
              <a:t>Andrey </a:t>
            </a:r>
            <a:r>
              <a:rPr lang="en-US" dirty="0" err="1" smtClean="0"/>
              <a:t>Hihlovskiy’s</a:t>
            </a:r>
            <a:r>
              <a:rPr lang="en-US" dirty="0" smtClean="0"/>
              <a:t> </a:t>
            </a:r>
            <a:r>
              <a:rPr lang="en-US" dirty="0" err="1" smtClean="0">
                <a:hlinkClick r:id="rId5"/>
              </a:rPr>
              <a:t>Wuff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>
                <a:hlinkClick r:id="rId6"/>
              </a:rPr>
              <a:t>Unpuzzle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Captures partial dependency info using </a:t>
            </a:r>
            <a:r>
              <a:rPr lang="en-US" sz="1900" b="1" dirty="0" smtClean="0">
                <a:latin typeface="Consolas" panose="020B0609020204030204" pitchFamily="49" charset="0"/>
              </a:rPr>
              <a:t>Require-Bundle</a:t>
            </a:r>
          </a:p>
          <a:p>
            <a:pPr lvl="1"/>
            <a:r>
              <a:rPr lang="en-US" dirty="0" smtClean="0"/>
              <a:t>Simon </a:t>
            </a:r>
            <a:r>
              <a:rPr lang="en-US" dirty="0" err="1" smtClean="0"/>
              <a:t>Templer</a:t>
            </a:r>
            <a:r>
              <a:rPr lang="en-US" dirty="0" smtClean="0"/>
              <a:t> has a </a:t>
            </a:r>
            <a:r>
              <a:rPr lang="en-US" dirty="0" smtClean="0">
                <a:hlinkClick r:id="rId7"/>
              </a:rPr>
              <a:t>fork</a:t>
            </a:r>
            <a:r>
              <a:rPr lang="en-US" dirty="0" smtClean="0"/>
              <a:t> which looks at </a:t>
            </a:r>
            <a:r>
              <a:rPr lang="en-US" sz="1900" b="1" dirty="0" smtClean="0">
                <a:latin typeface="Consolas" panose="020B0609020204030204" pitchFamily="49" charset="0"/>
              </a:rPr>
              <a:t>Import-Package</a:t>
            </a:r>
            <a:r>
              <a:rPr lang="en-US" dirty="0" smtClean="0"/>
              <a:t> and </a:t>
            </a:r>
            <a:r>
              <a:rPr lang="en-US" sz="1900" b="1" dirty="0" smtClean="0">
                <a:latin typeface="Consolas" panose="020B0609020204030204" pitchFamily="49" charset="0"/>
              </a:rPr>
              <a:t>Export-Package</a:t>
            </a:r>
          </a:p>
          <a:p>
            <a:r>
              <a:rPr lang="en-US" dirty="0" smtClean="0"/>
              <a:t>Workaround B – fake p2 repository as ivy</a:t>
            </a:r>
          </a:p>
          <a:p>
            <a:pPr lvl="1"/>
            <a:r>
              <a:rPr lang="en-US" dirty="0" smtClean="0"/>
              <a:t>Used by the </a:t>
            </a:r>
            <a:r>
              <a:rPr lang="en-US" dirty="0" err="1" smtClean="0"/>
              <a:t>Gradle’s</a:t>
            </a:r>
            <a:r>
              <a:rPr lang="en-US" dirty="0" smtClean="0"/>
              <a:t> </a:t>
            </a:r>
            <a:r>
              <a:rPr lang="en-US" dirty="0" err="1" smtClean="0"/>
              <a:t>buildship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Requires manually specifying every single version.</a:t>
            </a:r>
          </a:p>
        </p:txBody>
      </p:sp>
      <p:pic>
        <p:nvPicPr>
          <p:cNvPr id="5" name="Picture 2" descr="Wuff logo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33"/>
          <a:stretch/>
        </p:blipFill>
        <p:spPr bwMode="auto">
          <a:xfrm>
            <a:off x="7734300" y="3448049"/>
            <a:ext cx="8953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7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6989</TotalTime>
  <Words>1072</Words>
  <Application>Microsoft Office PowerPoint</Application>
  <PresentationFormat>On-screen Show (4:3)</PresentationFormat>
  <Paragraphs>217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Akzidenz-Grotesk BQ Bold</vt:lpstr>
      <vt:lpstr>Akzidenz-Grotesk BQ Medium</vt:lpstr>
      <vt:lpstr>Akzidenz-Grotesk BQ Regular</vt:lpstr>
      <vt:lpstr>Arial</vt:lpstr>
      <vt:lpstr>Calibri</vt:lpstr>
      <vt:lpstr>Calibri Light</vt:lpstr>
      <vt:lpstr>Consolas</vt:lpstr>
      <vt:lpstr>Helvetica</vt:lpstr>
      <vt:lpstr>Helvetica Neue</vt:lpstr>
      <vt:lpstr>Office Theme</vt:lpstr>
      <vt:lpstr>2_Office Theme</vt:lpstr>
      <vt:lpstr>1_Office Theme</vt:lpstr>
      <vt:lpstr>Gradle Summit</vt:lpstr>
      <vt:lpstr>Define some terms</vt:lpstr>
      <vt:lpstr>Outline</vt:lpstr>
      <vt:lpstr>But first, a demo!</vt:lpstr>
      <vt:lpstr>Why Gradle</vt:lpstr>
      <vt:lpstr>Another demo</vt:lpstr>
      <vt:lpstr>Maven vs p2: Conflict diamonds</vt:lpstr>
      <vt:lpstr>Maven vs p2: Composite repos</vt:lpstr>
      <vt:lpstr>Consume deps from p2</vt:lpstr>
      <vt:lpstr>Consume deps from p2</vt:lpstr>
      <vt:lpstr>Create OSGi metadata for your jar</vt:lpstr>
      <vt:lpstr>Consume maven deps in OSGi</vt:lpstr>
      <vt:lpstr>PDE Build for RCP</vt:lpstr>
      <vt:lpstr>Eclipse RCP recommended layout</vt:lpstr>
      <vt:lpstr>IDE-as-build-artifact</vt:lpstr>
      <vt:lpstr>IDE-as-build-artifact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 goodbye to “Widget is disposed” with RxJava and SWT</dc:title>
  <dc:creator>ned.twigg@diffplug.com</dc:creator>
  <cp:lastModifiedBy>ned.twigg@diffplug.com</cp:lastModifiedBy>
  <cp:revision>112</cp:revision>
  <dcterms:created xsi:type="dcterms:W3CDTF">2015-11-20T02:34:34Z</dcterms:created>
  <dcterms:modified xsi:type="dcterms:W3CDTF">2016-07-14T07:20:33Z</dcterms:modified>
</cp:coreProperties>
</file>