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8" r:id="rId3"/>
  </p:sldMasterIdLst>
  <p:sldIdLst>
    <p:sldId id="278" r:id="rId4"/>
    <p:sldId id="280" r:id="rId5"/>
    <p:sldId id="277" r:id="rId6"/>
    <p:sldId id="283" r:id="rId7"/>
    <p:sldId id="259" r:id="rId8"/>
    <p:sldId id="288" r:id="rId9"/>
    <p:sldId id="281" r:id="rId10"/>
    <p:sldId id="282" r:id="rId11"/>
    <p:sldId id="266" r:id="rId12"/>
    <p:sldId id="287" r:id="rId13"/>
    <p:sldId id="286" r:id="rId14"/>
    <p:sldId id="285" r:id="rId15"/>
    <p:sldId id="269" r:id="rId16"/>
    <p:sldId id="289" r:id="rId17"/>
    <p:sldId id="291" r:id="rId18"/>
    <p:sldId id="293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" y="0"/>
            <a:ext cx="9144002" cy="6838614"/>
          </a:xfrm>
          <a:prstGeom prst="rect">
            <a:avLst/>
          </a:prstGeom>
          <a:solidFill>
            <a:srgbClr val="666666">
              <a:alpha val="70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405" y="1617720"/>
            <a:ext cx="9141179" cy="5240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5965"/>
            <a:ext cx="9144002" cy="6846070"/>
          </a:xfrm>
          <a:prstGeom prst="rect">
            <a:avLst/>
          </a:prstGeom>
          <a:solidFill>
            <a:srgbClr val="666666">
              <a:alpha val="33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6925" y="2836936"/>
            <a:ext cx="1127756" cy="2"/>
          </a:xfrm>
          <a:prstGeom prst="line">
            <a:avLst/>
          </a:prstGeom>
          <a:ln w="3175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56918" y="2836929"/>
            <a:ext cx="1127756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0393" y="1976706"/>
            <a:ext cx="7503215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7577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05753" y="2204827"/>
            <a:ext cx="7932490" cy="1442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5655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half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90067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53296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89775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8700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30453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" y="0"/>
            <a:ext cx="9144002" cy="6838614"/>
          </a:xfrm>
          <a:prstGeom prst="rect">
            <a:avLst/>
          </a:prstGeom>
          <a:solidFill>
            <a:srgbClr val="666666">
              <a:alpha val="70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405" y="1617720"/>
            <a:ext cx="9141179" cy="5240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5965"/>
            <a:ext cx="9144002" cy="6846070"/>
          </a:xfrm>
          <a:prstGeom prst="rect">
            <a:avLst/>
          </a:prstGeom>
          <a:solidFill>
            <a:srgbClr val="666666">
              <a:alpha val="33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6925" y="2836936"/>
            <a:ext cx="1127756" cy="2"/>
          </a:xfrm>
          <a:prstGeom prst="line">
            <a:avLst/>
          </a:prstGeom>
          <a:ln w="3175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56918" y="2836929"/>
            <a:ext cx="1127756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0393" y="1976706"/>
            <a:ext cx="7503215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8903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9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05753" y="2204827"/>
            <a:ext cx="7932490" cy="1442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1216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half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05464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25834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7097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69818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3119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04673" y="6377940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191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 spd="med"/>
  <p:txStyles>
    <p:title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1pPr>
      <a:lvl2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2pPr>
      <a:lvl3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3pPr>
      <a:lvl4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4pPr>
      <a:lvl5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5pPr>
      <a:lvl6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6pPr>
      <a:lvl7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7pPr>
      <a:lvl8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8pPr>
      <a:lvl9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9pPr>
    </p:titleStyle>
    <p:body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8229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6459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4688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29184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11480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49377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57607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65836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04673" y="6377940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142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ransition spd="med"/>
  <p:txStyles>
    <p:title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1pPr>
      <a:lvl2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2pPr>
      <a:lvl3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3pPr>
      <a:lvl4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4pPr>
      <a:lvl5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5pPr>
      <a:lvl6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6pPr>
      <a:lvl7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7pPr>
      <a:lvl8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8pPr>
      <a:lvl9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9pPr>
    </p:titleStyle>
    <p:body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8229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6459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4688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29184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11480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49377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57607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65836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ler/bnd-plat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radle.or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plug/goomph" TargetMode="External"/><Relationship Id="rId2" Type="http://schemas.openxmlformats.org/officeDocument/2006/relationships/hyperlink" Target="https://github.com/diffplug/spotl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download.eclipse.org/eclipse/updates/4.5/R-4.5-201506032000/plugins/org.eclipse.swt_3.104.0.v20150528-0211.jar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download.eclipse.org/eclipse/updates/4.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eclipse.org/eclipse/updates/4.5/R-4.5-201506032000/" TargetMode="External"/><Relationship Id="rId5" Type="http://schemas.openxmlformats.org/officeDocument/2006/relationships/hyperlink" Target="http://download.eclipse.org/eclipse/updates/4.5/R-4.5.2-201602121500/plugins/org.eclipse.swt_3.104.2.v20160212-1350.jar" TargetMode="External"/><Relationship Id="rId4" Type="http://schemas.openxmlformats.org/officeDocument/2006/relationships/hyperlink" Target="http://download.eclipse.org/eclipse/updates/4.5/R-4.5.1-201509040015/plugins/org.eclipse.swt_3.104.1.v20150825-0743.ja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dhakehurst/gradle" TargetMode="External"/><Relationship Id="rId7" Type="http://schemas.openxmlformats.org/officeDocument/2006/relationships/hyperlink" Target="https://github.com/stempler/unpuzzle" TargetMode="External"/><Relationship Id="rId2" Type="http://schemas.openxmlformats.org/officeDocument/2006/relationships/hyperlink" Target="https://github.com/dhakehurst/net.akehurst.build.grad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khikhl/unpuzzle" TargetMode="External"/><Relationship Id="rId5" Type="http://schemas.openxmlformats.org/officeDocument/2006/relationships/hyperlink" Target="https://github.com/akhikhl/wuff" TargetMode="External"/><Relationship Id="rId4" Type="http://schemas.openxmlformats.org/officeDocument/2006/relationships/hyperlink" Target="https://groups.google.com/forum/#!searchin/gradle-dev/p2/gradle-dev/YQ2-V-RizQg/swXSWeGmqbo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6"/>
          <p:cNvGrpSpPr/>
          <p:nvPr/>
        </p:nvGrpSpPr>
        <p:grpSpPr>
          <a:xfrm>
            <a:off x="-135611" y="911567"/>
            <a:ext cx="9298960" cy="5962316"/>
            <a:chOff x="0" y="0"/>
            <a:chExt cx="5078424" cy="3312396"/>
          </a:xfrm>
        </p:grpSpPr>
        <p:sp>
          <p:nvSpPr>
            <p:cNvPr id="84" name="Shape 84"/>
            <p:cNvSpPr/>
            <p:nvPr/>
          </p:nvSpPr>
          <p:spPr>
            <a:xfrm>
              <a:off x="0" y="401131"/>
              <a:ext cx="5078425" cy="291126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82294" tIns="82294" rIns="82294" bIns="82294" numCol="1" anchor="t">
              <a:noAutofit/>
            </a:bodyPr>
            <a:lstStyle/>
            <a:p>
              <a:pPr hangingPunct="0"/>
              <a:endParaRPr sz="3240" kern="0">
                <a:solidFill>
                  <a:srgbClr val="000000"/>
                </a:solidFill>
                <a:latin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967960" y="0"/>
              <a:ext cx="1807349" cy="17824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82294" tIns="82294" rIns="82294" bIns="82294" numCol="1" anchor="ctr">
              <a:noAutofit/>
            </a:bodyPr>
            <a:lstStyle/>
            <a:p>
              <a:pPr hangingPunct="0"/>
              <a:endParaRPr sz="3240" kern="0">
                <a:solidFill>
                  <a:srgbClr val="000000"/>
                </a:solidFill>
                <a:latin typeface="Calibri"/>
                <a:sym typeface="Calibri"/>
              </a:endParaRPr>
            </a:p>
          </p:txBody>
        </p:sp>
      </p:grpSp>
      <p:pic>
        <p:nvPicPr>
          <p:cNvPr id="8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6184" y="1608353"/>
            <a:ext cx="3074467" cy="247626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2363" y="1531768"/>
            <a:ext cx="4330829" cy="1445897"/>
          </a:xfrm>
          <a:prstGeom prst="rect">
            <a:avLst/>
          </a:prstGeom>
        </p:spPr>
        <p:txBody>
          <a:bodyPr/>
          <a:lstStyle/>
          <a:p>
            <a:pPr algn="ctr">
              <a:defRPr sz="2600">
                <a:solidFill>
                  <a:srgbClr val="042E37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pPr>
            <a:r>
              <a:t>Gradle</a:t>
            </a:r>
            <a:r>
              <a:rPr spc="-180"/>
              <a:t> </a:t>
            </a:r>
            <a:r>
              <a:t>Summit</a:t>
            </a:r>
          </a:p>
        </p:txBody>
      </p:sp>
      <p:sp>
        <p:nvSpPr>
          <p:cNvPr id="89" name="Shape 89"/>
          <p:cNvSpPr/>
          <p:nvPr/>
        </p:nvSpPr>
        <p:spPr>
          <a:xfrm>
            <a:off x="1855272" y="2458554"/>
            <a:ext cx="1294709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82294" rIns="82294">
            <a:spAutoFit/>
          </a:bodyPr>
          <a:lstStyle>
            <a:lvl1pPr algn="ctr">
              <a:spcBef>
                <a:spcPts val="400"/>
              </a:spcBef>
              <a:defRPr sz="2200">
                <a:solidFill>
                  <a:srgbClr val="00C589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lvl1pPr>
          </a:lstStyle>
          <a:p>
            <a:pPr hangingPunct="0"/>
            <a:r>
              <a:rPr sz="3960" kern="0"/>
              <a:t>2016</a:t>
            </a:r>
          </a:p>
        </p:txBody>
      </p:sp>
      <p:sp>
        <p:nvSpPr>
          <p:cNvPr id="90" name="Shape 90"/>
          <p:cNvSpPr/>
          <p:nvPr/>
        </p:nvSpPr>
        <p:spPr>
          <a:xfrm>
            <a:off x="1474778" y="2401860"/>
            <a:ext cx="2286000" cy="2"/>
          </a:xfrm>
          <a:prstGeom prst="line">
            <a:avLst/>
          </a:prstGeom>
          <a:ln w="12700">
            <a:solidFill>
              <a:srgbClr val="D6D9DB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5593" y="425402"/>
            <a:ext cx="6858000" cy="192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7500"/>
          </a:bodyPr>
          <a:lstStyle>
            <a:lvl1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1pPr>
            <a:lvl2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2pPr>
            <a:lvl3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3pPr>
            <a:lvl4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4pPr>
            <a:lvl5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5pPr>
            <a:lvl6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6pPr>
            <a:lvl7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7pPr>
            <a:lvl8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8pPr>
            <a:lvl9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9pPr>
          </a:lstStyle>
          <a:p>
            <a:pPr algn="ctr"/>
            <a:r>
              <a:rPr lang="en-US" kern="0" dirty="0" err="1" smtClean="0">
                <a:solidFill>
                  <a:schemeClr val="tx1"/>
                </a:solidFill>
              </a:rPr>
              <a:t>Gradle</a:t>
            </a:r>
            <a:r>
              <a:rPr lang="en-US" kern="0" dirty="0" smtClean="0">
                <a:solidFill>
                  <a:schemeClr val="tx1"/>
                </a:solidFill>
              </a:rPr>
              <a:t> and Eclipse RCP</a:t>
            </a:r>
            <a:endParaRPr lang="en-US" kern="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339" y="4612574"/>
            <a:ext cx="1601933" cy="1970342"/>
            <a:chOff x="133734" y="3790507"/>
            <a:chExt cx="2282562" cy="2807501"/>
          </a:xfrm>
        </p:grpSpPr>
        <p:pic>
          <p:nvPicPr>
            <p:cNvPr id="14" name="Picture 8" descr="http://yevbes.es/wp-content/uploads/2014/09/5186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15" y="4769208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133734" y="3790507"/>
              <a:ext cx="2282562" cy="966404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18859" y="4648979"/>
            <a:ext cx="1629279" cy="1908537"/>
            <a:chOff x="2299254" y="3924216"/>
            <a:chExt cx="2282562" cy="26737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670" y="4918836"/>
              <a:ext cx="1679172" cy="1679172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2299254" y="3924216"/>
              <a:ext cx="2282562" cy="966404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-447630" y="340942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here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0026" y="4145446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6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6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63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deps from 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5" y="2885718"/>
            <a:ext cx="7858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'com.diffplug.gradle.p2.asmaven'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p2AsMaven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mavenGroup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'eclipse-deps'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p2.addRepo(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EclipseRelease.official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p2.addIU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org.eclipse.jdt.core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dependencies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compile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eclipse-deps:org.eclipse.jdt.core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:+"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compile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eclipse-deps:org.eclipse.text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:+"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552575"/>
            <a:ext cx="7886700" cy="13331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Recommended: </a:t>
            </a:r>
            <a:r>
              <a:rPr lang="en-US" dirty="0" err="1" smtClean="0">
                <a:solidFill>
                  <a:srgbClr val="0070C0"/>
                </a:solidFill>
              </a:rPr>
              <a:t>DiffPlug’s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p2.asmaven</a:t>
            </a:r>
            <a:r>
              <a:rPr lang="en-US" dirty="0" smtClean="0">
                <a:solidFill>
                  <a:srgbClr val="0070C0"/>
                </a:solidFill>
              </a:rPr>
              <a:t> plugin</a:t>
            </a:r>
          </a:p>
          <a:p>
            <a:pPr lvl="1"/>
            <a:r>
              <a:rPr lang="en-US" dirty="0" smtClean="0"/>
              <a:t>Uses the real P2 to calculate and download dependencies from update sites (even composite).</a:t>
            </a:r>
          </a:p>
          <a:p>
            <a:pPr lvl="1"/>
            <a:r>
              <a:rPr lang="en-US" dirty="0" smtClean="0"/>
              <a:t>No need for manual version typing.</a:t>
            </a:r>
          </a:p>
          <a:p>
            <a:pPr lvl="1"/>
            <a:r>
              <a:rPr lang="en-US" dirty="0" smtClean="0"/>
              <a:t>Doesn’t encode any dependency information into the maven repo it creates.</a:t>
            </a:r>
          </a:p>
        </p:txBody>
      </p:sp>
    </p:spTree>
    <p:extLst>
      <p:ext uri="{BB962C8B-B14F-4D97-AF65-F5344CB8AC3E}">
        <p14:creationId xmlns:p14="http://schemas.microsoft.com/office/powerpoint/2010/main" val="420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OSGi</a:t>
            </a:r>
            <a:r>
              <a:rPr lang="en-US" dirty="0" smtClean="0"/>
              <a:t> metadata for your 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238601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Bnd</a:t>
            </a:r>
            <a:r>
              <a:rPr lang="en-US" dirty="0" smtClean="0"/>
              <a:t> (by Peter </a:t>
            </a:r>
            <a:r>
              <a:rPr lang="en-US" dirty="0" err="1" smtClean="0"/>
              <a:t>Kriens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give </a:t>
            </a:r>
            <a:r>
              <a:rPr lang="en-US" dirty="0" err="1" smtClean="0"/>
              <a:t>bnd</a:t>
            </a:r>
            <a:r>
              <a:rPr lang="en-US" dirty="0" smtClean="0"/>
              <a:t> your jar and some directives.</a:t>
            </a:r>
          </a:p>
          <a:p>
            <a:pPr lvl="1"/>
            <a:r>
              <a:rPr lang="en-US" dirty="0" smtClean="0"/>
              <a:t>It calculates the headers for you.</a:t>
            </a:r>
          </a:p>
          <a:p>
            <a:r>
              <a:rPr lang="en-US" dirty="0" smtClean="0"/>
              <a:t>Lots of </a:t>
            </a:r>
            <a:r>
              <a:rPr lang="en-US" dirty="0" err="1" smtClean="0"/>
              <a:t>gradle</a:t>
            </a:r>
            <a:r>
              <a:rPr lang="en-US" dirty="0" smtClean="0"/>
              <a:t> plugins that integrate with </a:t>
            </a:r>
            <a:r>
              <a:rPr lang="en-US" dirty="0" err="1" smtClean="0"/>
              <a:t>Bnd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Recommended: </a:t>
            </a:r>
            <a:r>
              <a:rPr lang="en-US" dirty="0" err="1" smtClean="0">
                <a:solidFill>
                  <a:srgbClr val="0070C0"/>
                </a:solidFill>
              </a:rPr>
              <a:t>DiffPlug’s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osgi.bndmanifest</a:t>
            </a:r>
            <a:r>
              <a:rPr lang="en-US" dirty="0" smtClean="0">
                <a:solidFill>
                  <a:srgbClr val="0070C0"/>
                </a:solidFill>
              </a:rPr>
              <a:t> plugin</a:t>
            </a:r>
          </a:p>
          <a:p>
            <a:pPr lvl="1"/>
            <a:r>
              <a:rPr lang="en-US" dirty="0" smtClean="0"/>
              <a:t>Easy to copy the manifest where the IDE can see it</a:t>
            </a:r>
          </a:p>
          <a:p>
            <a:pPr lvl="1"/>
            <a:r>
              <a:rPr lang="en-US" dirty="0" err="1" smtClean="0"/>
              <a:t>Automagic</a:t>
            </a:r>
            <a:r>
              <a:rPr lang="en-US" dirty="0" smtClean="0"/>
              <a:t> merging is disabled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21" y="6977855"/>
            <a:ext cx="2577704" cy="5698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4214813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osgiBndManifest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copyTo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'META-INF/MANIFEST.MF'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jar.manifest.attributes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'-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exportcontents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'Import-Package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maven deps in </a:t>
            </a:r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7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to generate </a:t>
            </a:r>
            <a:r>
              <a:rPr lang="en-US" dirty="0" err="1" smtClean="0"/>
              <a:t>OSGi</a:t>
            </a:r>
            <a:r>
              <a:rPr lang="en-US" dirty="0" smtClean="0"/>
              <a:t> metadata for an existing jar</a:t>
            </a:r>
          </a:p>
          <a:p>
            <a:r>
              <a:rPr lang="en-US" dirty="0" smtClean="0"/>
              <a:t>Simon </a:t>
            </a:r>
            <a:r>
              <a:rPr lang="en-US" dirty="0" err="1" smtClean="0"/>
              <a:t>Templer’s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bnd</a:t>
            </a:r>
            <a:r>
              <a:rPr lang="en-US" dirty="0" smtClean="0">
                <a:hlinkClick r:id="rId2"/>
              </a:rPr>
              <a:t>-platform</a:t>
            </a:r>
            <a:r>
              <a:rPr lang="en-US" dirty="0" smtClean="0"/>
              <a:t> is *perfect*</a:t>
            </a:r>
          </a:p>
          <a:p>
            <a:pPr lvl="1"/>
            <a:r>
              <a:rPr lang="en-US" dirty="0" smtClean="0"/>
              <a:t>Passes all of your dependencies to </a:t>
            </a:r>
            <a:r>
              <a:rPr lang="en-US" dirty="0" err="1" smtClean="0"/>
              <a:t>bnd</a:t>
            </a:r>
            <a:endParaRPr lang="en-US" dirty="0" smtClean="0"/>
          </a:p>
          <a:p>
            <a:pPr lvl="1"/>
            <a:r>
              <a:rPr lang="en-US" dirty="0" smtClean="0"/>
              <a:t>Automatically wraps them with </a:t>
            </a:r>
            <a:r>
              <a:rPr lang="en-US" dirty="0" err="1" smtClean="0"/>
              <a:t>OSGi</a:t>
            </a:r>
            <a:r>
              <a:rPr lang="en-US" dirty="0" smtClean="0"/>
              <a:t> metadata</a:t>
            </a:r>
          </a:p>
          <a:p>
            <a:pPr lvl="1"/>
            <a:r>
              <a:rPr lang="en-US" dirty="0" smtClean="0"/>
              <a:t>Great defaults, and great DSL for corner-cases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626" y="3859211"/>
            <a:ext cx="6915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-platform'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platform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determineImportVersions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importVersionStrategy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MAJOR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useBndHashQualifiers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(group: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net.sf.ehcache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-core'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make hibernate packages optional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4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 Build for RCP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051"/>
            <a:ext cx="7886700" cy="22383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Goomph</a:t>
            </a:r>
            <a:r>
              <a:rPr lang="en-US" dirty="0" smtClean="0"/>
              <a:t> has p2-director embedded inside it.</a:t>
            </a:r>
          </a:p>
          <a:p>
            <a:pPr lvl="1"/>
            <a:r>
              <a:rPr lang="en-US" dirty="0" smtClean="0"/>
              <a:t>Means it can download and install an Eclipse IDE with any set of features (in this case, with PDE Build).</a:t>
            </a:r>
          </a:p>
          <a:p>
            <a:r>
              <a:rPr lang="en-US" dirty="0" smtClean="0"/>
              <a:t>Set these properties to determine which PDE build is downloaded:</a:t>
            </a:r>
          </a:p>
          <a:p>
            <a:pPr lvl="1"/>
            <a:r>
              <a:rPr lang="en-US" dirty="0" smtClean="0"/>
              <a:t>GOOMPH_PDE_VER=4.5.2 (for official release)</a:t>
            </a:r>
          </a:p>
          <a:p>
            <a:pPr lvl="1"/>
            <a:r>
              <a:rPr lang="en-US" dirty="0" smtClean="0"/>
              <a:t>GOOMPH_PDE_UPDATE_SITE (for snapshot releases)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375" y="3781425"/>
            <a:ext cx="9867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task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buildProduct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PdeBuildTask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resolve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com.google.guava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resolve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org.apache.commons.logging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'1.1.3'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'1.1.1.v201101211721'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'1.1.3'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the directory which will contain the results of the build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productFilename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com.diffplug.core.product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buildDir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(P2_BUILD_DIR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set the build properties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topLevelElementType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'product'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topLevelElementId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APP_ID)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runPackager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'false'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groupConfigurations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'true'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RCP recommended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26369"/>
            <a:ext cx="7886700" cy="4750594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needs17</a:t>
            </a:r>
          </a:p>
          <a:p>
            <a:r>
              <a:rPr lang="en-US" sz="1400" dirty="0" smtClean="0"/>
              <a:t>needs18</a:t>
            </a:r>
          </a:p>
          <a:p>
            <a:r>
              <a:rPr lang="en-US" sz="1400" dirty="0" err="1" smtClean="0"/>
              <a:t>needsBoth</a:t>
            </a:r>
            <a:endParaRPr lang="en-US" sz="1400" dirty="0" smtClean="0"/>
          </a:p>
          <a:p>
            <a:r>
              <a:rPr lang="en-US" sz="1400" dirty="0" smtClean="0"/>
              <a:t>org.eclipse.e4.demo…</a:t>
            </a:r>
          </a:p>
          <a:p>
            <a:r>
              <a:rPr lang="en-US" sz="1400" dirty="0" smtClean="0"/>
              <a:t>org.eclipse.e4.demo…</a:t>
            </a:r>
            <a:endParaRPr lang="en-US" sz="1400" dirty="0"/>
          </a:p>
          <a:p>
            <a:r>
              <a:rPr lang="en-US" sz="1400" dirty="0" smtClean="0"/>
              <a:t>org.eclipse.e4.demo…</a:t>
            </a:r>
          </a:p>
          <a:p>
            <a:r>
              <a:rPr lang="en-US" sz="1400" dirty="0" smtClean="0"/>
              <a:t>org.eclipse.e4.demo…</a:t>
            </a:r>
          </a:p>
          <a:p>
            <a:endParaRPr lang="en-US" dirty="0" smtClean="0"/>
          </a:p>
          <a:p>
            <a:r>
              <a:rPr lang="en-US" dirty="0" err="1" smtClean="0"/>
              <a:t>target.frommaven</a:t>
            </a:r>
            <a:r>
              <a:rPr lang="en-US" dirty="0" smtClean="0"/>
              <a:t> </a:t>
            </a:r>
            <a:r>
              <a:rPr lang="en-US" sz="1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-platform</a:t>
            </a:r>
          </a:p>
          <a:p>
            <a:pPr lvl="1"/>
            <a:r>
              <a:rPr lang="en-US" sz="1400" dirty="0" smtClean="0">
                <a:solidFill>
                  <a:srgbClr val="0000C0"/>
                </a:solidFill>
              </a:rPr>
              <a:t>Creates folder containing all Maven deps with </a:t>
            </a:r>
            <a:r>
              <a:rPr lang="en-US" sz="1400" dirty="0" err="1" smtClean="0">
                <a:solidFill>
                  <a:srgbClr val="0000C0"/>
                </a:solidFill>
              </a:rPr>
              <a:t>OSGi</a:t>
            </a:r>
            <a:r>
              <a:rPr lang="en-US" sz="1400" dirty="0" smtClean="0">
                <a:solidFill>
                  <a:srgbClr val="0000C0"/>
                </a:solidFill>
              </a:rPr>
              <a:t> headers</a:t>
            </a:r>
          </a:p>
          <a:p>
            <a:r>
              <a:rPr lang="en-US" dirty="0" smtClean="0"/>
              <a:t>target.fromp2 </a:t>
            </a:r>
            <a:r>
              <a:rPr lang="en-US" sz="1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com.diffplug.gradle.p2.asmaven</a:t>
            </a:r>
          </a:p>
          <a:p>
            <a:pPr lvl="1"/>
            <a:r>
              <a:rPr lang="en-US" sz="1400" dirty="0" smtClean="0">
                <a:solidFill>
                  <a:srgbClr val="0000C0"/>
                </a:solidFill>
              </a:rPr>
              <a:t>Creates folder containing all deps from p2, and gives </a:t>
            </a:r>
            <a:r>
              <a:rPr lang="en-US" sz="1400" dirty="0" err="1" smtClean="0">
                <a:solidFill>
                  <a:srgbClr val="0000C0"/>
                </a:solidFill>
              </a:rPr>
              <a:t>Gradle</a:t>
            </a:r>
            <a:r>
              <a:rPr lang="en-US" sz="1400" dirty="0" smtClean="0">
                <a:solidFill>
                  <a:srgbClr val="0000C0"/>
                </a:solidFill>
              </a:rPr>
              <a:t> access to the artifacts.</a:t>
            </a:r>
            <a:endParaRPr lang="en-US" dirty="0" smtClean="0"/>
          </a:p>
          <a:p>
            <a:r>
              <a:rPr lang="en-US" dirty="0" smtClean="0"/>
              <a:t>deploy </a:t>
            </a:r>
            <a:r>
              <a:rPr lang="en-US" sz="1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com.diffplug.gradle.pde.PdeBuild</a:t>
            </a:r>
            <a:endParaRPr lang="en-US" sz="10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0000C0"/>
                </a:solidFill>
              </a:rPr>
              <a:t>Runs PDE build against plugins from both </a:t>
            </a:r>
            <a:r>
              <a:rPr lang="en-US" sz="1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sz="1400" dirty="0" smtClean="0">
                <a:solidFill>
                  <a:srgbClr val="0000C0"/>
                </a:solidFill>
              </a:rPr>
              <a:t> folders.</a:t>
            </a:r>
            <a:endParaRPr lang="en-US" sz="1400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09950" y="1358900"/>
            <a:ext cx="5734050" cy="257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>
                <a:solidFill>
                  <a:srgbClr val="0000C0"/>
                </a:solidFill>
              </a:rPr>
              <a:t>Generate </a:t>
            </a:r>
            <a:r>
              <a:rPr lang="en-US" sz="1700" dirty="0" err="1" smtClean="0">
                <a:solidFill>
                  <a:srgbClr val="0000C0"/>
                </a:solidFill>
              </a:rPr>
              <a:t>OSGi</a:t>
            </a:r>
            <a:r>
              <a:rPr lang="en-US" sz="1700" dirty="0" smtClean="0">
                <a:solidFill>
                  <a:srgbClr val="0000C0"/>
                </a:solidFill>
              </a:rPr>
              <a:t> manifest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com.diffplug.gradle.eclipse.buildproperties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>
                <a:solidFill>
                  <a:srgbClr val="0000C0"/>
                </a:solidFill>
              </a:rPr>
              <a:t>Uses Eclipse’s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build.properties</a:t>
            </a:r>
            <a:r>
              <a:rPr lang="en-US" sz="1700" dirty="0" smtClean="0">
                <a:solidFill>
                  <a:srgbClr val="0000C0"/>
                </a:solidFill>
              </a:rPr>
              <a:t> to control </a:t>
            </a:r>
            <a:r>
              <a:rPr lang="en-US" sz="1700" dirty="0" err="1" smtClean="0">
                <a:solidFill>
                  <a:srgbClr val="0000C0"/>
                </a:solidFill>
              </a:rPr>
              <a:t>gradle</a:t>
            </a:r>
            <a:r>
              <a:rPr lang="en-US" sz="1700" dirty="0" smtClean="0">
                <a:solidFill>
                  <a:srgbClr val="0000C0"/>
                </a:solidFill>
              </a:rPr>
              <a:t> build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com.diffplug.gradle.eclipse.excludebuildfolder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>
                <a:solidFill>
                  <a:srgbClr val="0000C0"/>
                </a:solidFill>
              </a:rPr>
              <a:t>Keeps </a:t>
            </a:r>
            <a:r>
              <a:rPr lang="en-US" sz="1700" dirty="0" err="1" smtClean="0">
                <a:solidFill>
                  <a:srgbClr val="0000C0"/>
                </a:solidFill>
              </a:rPr>
              <a:t>Gradle’s</a:t>
            </a:r>
            <a:r>
              <a:rPr lang="en-US" sz="1700" dirty="0" smtClean="0">
                <a:solidFill>
                  <a:srgbClr val="0000C0"/>
                </a:solidFill>
              </a:rPr>
              <a:t> binary artifacts out of Eclipse’s resources search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com.diffplug.gradle.eclipse.projectdeps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00C0"/>
                </a:solidFill>
              </a:rPr>
              <a:t>Fixes eclipse </a:t>
            </a:r>
            <a:r>
              <a:rPr lang="en-US" sz="1600" dirty="0" err="1" smtClean="0">
                <a:solidFill>
                  <a:srgbClr val="0000C0"/>
                </a:solidFill>
              </a:rPr>
              <a:t>intraproject</a:t>
            </a:r>
            <a:r>
              <a:rPr lang="en-US" sz="1600" dirty="0" smtClean="0">
                <a:solidFill>
                  <a:srgbClr val="0000C0"/>
                </a:solidFill>
              </a:rPr>
              <a:t> dependency problems</a:t>
            </a:r>
          </a:p>
          <a:p>
            <a:pPr lvl="1">
              <a:lnSpc>
                <a:spcPct val="120000"/>
              </a:lnSpc>
            </a:pP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628900" y="1426369"/>
            <a:ext cx="485775" cy="2108200"/>
          </a:xfrm>
          <a:prstGeom prst="rightBrace">
            <a:avLst>
              <a:gd name="adj1" fmla="val 51470"/>
              <a:gd name="adj2" fmla="val 25862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5425"/>
            <a:ext cx="78867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gradlew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ide</a:t>
            </a:r>
          </a:p>
          <a:p>
            <a:r>
              <a:rPr lang="en-US" dirty="0" smtClean="0"/>
              <a:t>Advantages of creating the IDE as a build artifact</a:t>
            </a:r>
          </a:p>
          <a:p>
            <a:pPr lvl="1"/>
            <a:r>
              <a:rPr lang="en-US" dirty="0" smtClean="0"/>
              <a:t>Easy to onboard contributors.</a:t>
            </a:r>
          </a:p>
          <a:p>
            <a:pPr lvl="1"/>
            <a:r>
              <a:rPr lang="en-US" dirty="0" smtClean="0"/>
              <a:t>Don’t worry about messing up the IDE setup, you can always build a fresh one.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Eclipse JDT and PDE is 200+MB!!!</a:t>
            </a:r>
          </a:p>
          <a:p>
            <a:pPr lvl="1"/>
            <a:r>
              <a:rPr lang="en-US" dirty="0" smtClean="0"/>
              <a:t>Or is it…</a:t>
            </a:r>
          </a:p>
          <a:p>
            <a:r>
              <a:rPr lang="en-US" dirty="0" smtClean="0"/>
              <a:t>Bundle-pooling!!!</a:t>
            </a:r>
          </a:p>
          <a:p>
            <a:pPr lvl="1"/>
            <a:r>
              <a:rPr lang="en-US" dirty="0" smtClean="0"/>
              <a:t>P2 allows you to install multiple applications which all reference the same pool of </a:t>
            </a:r>
            <a:r>
              <a:rPr lang="en-US" dirty="0" err="1" smtClean="0"/>
              <a:t>OSGi</a:t>
            </a:r>
            <a:r>
              <a:rPr lang="en-US" dirty="0" smtClean="0"/>
              <a:t> bundles!</a:t>
            </a:r>
          </a:p>
          <a:p>
            <a:pPr lvl="1"/>
            <a:r>
              <a:rPr lang="en-US" dirty="0" smtClean="0"/>
              <a:t>Used by </a:t>
            </a:r>
            <a:r>
              <a:rPr lang="en-US" dirty="0" err="1" smtClean="0"/>
              <a:t>Goomph</a:t>
            </a:r>
            <a:r>
              <a:rPr lang="en-US" dirty="0" smtClean="0"/>
              <a:t> to get PDE efficiently.</a:t>
            </a:r>
          </a:p>
          <a:p>
            <a:pPr lvl="1"/>
            <a:r>
              <a:rPr lang="en-US" dirty="0" smtClean="0"/>
              <a:t>Can be used by you to get your IDE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494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170569"/>
            <a:ext cx="89820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oomphIde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p2.addRepo(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EclipseRelease.official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updateSite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p2.addRepo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'http://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download.eclipse.org/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buildship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    updates/e45/releases/1.0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p2.addIU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org.eclipse.sdk.ide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org.eclipse.buildship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targetplatform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installation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target.frommaven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/build'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installation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'target.fromp2/build/goomph-p2asmaven/p2'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358095" y="6331371"/>
            <a:ext cx="3785618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22860" hangingPunct="0">
              <a:defRPr sz="1200">
                <a:solidFill>
                  <a:srgbClr val="042E37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pP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Learn </a:t>
            </a:r>
            <a:r>
              <a:rPr lang="en-US"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m</a:t>
            </a: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ore at</a:t>
            </a:r>
            <a:r>
              <a:rPr sz="2160" kern="0" spc="-18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Medium"/>
                <a:ea typeface="Akzidenz-Grotesk BQ Medium"/>
                <a:cs typeface="Akzidenz-Grotesk BQ Medium"/>
                <a:sym typeface="Akzidenz-Grotesk BQ Medium"/>
              </a:rPr>
              <a:t> </a:t>
            </a: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www.gradle.org</a:t>
            </a:r>
            <a:endParaRPr sz="2160" kern="0" dirty="0">
              <a:solidFill>
                <a:srgbClr val="042E37"/>
              </a:solidFill>
              <a:uFill>
                <a:solidFill>
                  <a:srgbClr val="042E37"/>
                </a:solidFill>
              </a:uFill>
              <a:latin typeface="Akzidenz-Grotesk BQ Regular"/>
              <a:ea typeface="Akzidenz-Grotesk BQ Regular"/>
              <a:cs typeface="Akzidenz-Grotesk BQ Regular"/>
              <a:sym typeface="Akzidenz-Grotesk BQ Regular"/>
              <a:hlinkClick r:id="rId2"/>
            </a:endParaRPr>
          </a:p>
        </p:txBody>
      </p:sp>
      <p:pic>
        <p:nvPicPr>
          <p:cNvPr id="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5478" y="1596020"/>
            <a:ext cx="4054106" cy="4261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http://yevbes.es/wp-content/uploads/2014/09/518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0" y="2810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885149"/>
            <a:ext cx="1679172" cy="16791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34304" y="5523476"/>
            <a:ext cx="6858000" cy="138360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9119" y="1831634"/>
            <a:ext cx="2282562" cy="9664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 Ned </a:t>
            </a:r>
            <a:r>
              <a:rPr lang="en-US" sz="3000" dirty="0" err="1" smtClean="0"/>
              <a:t>Twigg</a:t>
            </a:r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nedtwigg</a:t>
            </a:r>
            <a:endParaRPr lang="en-US" sz="30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29584" y="1890529"/>
            <a:ext cx="2282562" cy="9664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DiffPlug</a:t>
            </a:r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diffplug</a:t>
            </a:r>
            <a:endParaRPr lang="en-US" sz="30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12795" y="667915"/>
            <a:ext cx="6318410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6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6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000" y="-41271"/>
            <a:ext cx="6858000" cy="73664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All </a:t>
            </a:r>
            <a:r>
              <a:rPr lang="en-US" sz="2400" dirty="0"/>
              <a:t>code examples available here</a:t>
            </a:r>
          </a:p>
        </p:txBody>
      </p:sp>
    </p:spTree>
    <p:extLst>
      <p:ext uri="{BB962C8B-B14F-4D97-AF65-F5344CB8AC3E}">
        <p14:creationId xmlns:p14="http://schemas.microsoft.com/office/powerpoint/2010/main" val="1478563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Jar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bundle</a:t>
            </a:r>
          </a:p>
          <a:p>
            <a:pPr lvl="1"/>
            <a:r>
              <a:rPr lang="en-US" dirty="0" smtClean="0"/>
              <a:t>Jar with Export-Package and Import-Package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 smtClean="0"/>
              <a:t> : </a:t>
            </a:r>
            <a:r>
              <a:rPr lang="en-US" dirty="0" err="1" smtClean="0"/>
              <a:t>OSGi</a:t>
            </a:r>
            <a:r>
              <a:rPr lang="en-US" dirty="0" smtClean="0"/>
              <a:t> bundles  ::  </a:t>
            </a:r>
            <a:r>
              <a:rPr lang="en-US" dirty="0"/>
              <a:t>Maven repo : </a:t>
            </a:r>
            <a:r>
              <a:rPr lang="en-US" dirty="0" smtClean="0"/>
              <a:t>jars</a:t>
            </a:r>
          </a:p>
          <a:p>
            <a:pPr lvl="1"/>
            <a:r>
              <a:rPr lang="en-US" dirty="0" smtClean="0"/>
              <a:t>Repository format and download / install agent</a:t>
            </a:r>
          </a:p>
          <a:p>
            <a:pPr lvl="1"/>
            <a:r>
              <a:rPr lang="en-US" dirty="0" smtClean="0"/>
              <a:t>Can create native launchers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Eclipse</a:t>
            </a:r>
            <a:r>
              <a:rPr lang="en-US" dirty="0" smtClean="0"/>
              <a:t> is the popular IDE platform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Eclipse RCP </a:t>
            </a:r>
            <a:r>
              <a:rPr lang="en-US" dirty="0" smtClean="0"/>
              <a:t>(Rich Client Platform) is the infrastructure underlying that IDE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6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</a:t>
            </a:r>
            <a:r>
              <a:rPr lang="en-US" sz="3200" dirty="0" err="1" smtClean="0"/>
              <a:t>Gradle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Why is p2 hard in </a:t>
            </a:r>
            <a:r>
              <a:rPr lang="en-US" sz="3200" dirty="0" err="1" smtClean="0"/>
              <a:t>Gradle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P2 -&gt; Maven</a:t>
            </a:r>
          </a:p>
          <a:p>
            <a:r>
              <a:rPr lang="en-US" sz="3200" dirty="0" smtClean="0"/>
              <a:t>Maven -&gt; P2</a:t>
            </a:r>
          </a:p>
          <a:p>
            <a:r>
              <a:rPr lang="en-US" sz="3200" dirty="0" smtClean="0"/>
              <a:t>PDE build for RCP</a:t>
            </a:r>
          </a:p>
          <a:p>
            <a:r>
              <a:rPr lang="en-US" sz="3200" dirty="0" smtClean="0"/>
              <a:t>Oomph for Eclipse IDE-as-build-artifact</a:t>
            </a:r>
            <a:endParaRPr lang="en-US" sz="3200" dirty="0"/>
          </a:p>
          <a:p>
            <a:endParaRPr lang="en-US" sz="3200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7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a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Create a plain-old-jar…</a:t>
            </a:r>
          </a:p>
          <a:p>
            <a:pPr lvl="1"/>
            <a:r>
              <a:rPr lang="en-US" dirty="0" smtClean="0"/>
              <a:t>... that needs deps from an eclipse p2 repo</a:t>
            </a:r>
          </a:p>
          <a:p>
            <a:r>
              <a:rPr lang="en-US" sz="2800" dirty="0" smtClean="0"/>
              <a:t>Create </a:t>
            </a:r>
            <a:r>
              <a:rPr lang="en-US" sz="2800" dirty="0"/>
              <a:t>the IDE as a build </a:t>
            </a:r>
            <a:r>
              <a:rPr lang="en-US" sz="2800" dirty="0" smtClean="0"/>
              <a:t>artifact</a:t>
            </a:r>
          </a:p>
        </p:txBody>
      </p:sp>
    </p:spTree>
    <p:extLst>
      <p:ext uri="{BB962C8B-B14F-4D97-AF65-F5344CB8AC3E}">
        <p14:creationId xmlns:p14="http://schemas.microsoft.com/office/powerpoint/2010/main" val="18789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Relative to Ant / Maven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barrier to the seed of new automation.</a:t>
            </a:r>
          </a:p>
          <a:p>
            <a:r>
              <a:rPr lang="en-US" dirty="0" smtClean="0"/>
              <a:t>Relative </a:t>
            </a:r>
            <a:r>
              <a:rPr lang="en-US" dirty="0"/>
              <a:t>to </a:t>
            </a:r>
            <a:r>
              <a:rPr lang="en-US" dirty="0" err="1"/>
              <a:t>Scons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/ Batch / </a:t>
            </a:r>
            <a:r>
              <a:rPr lang="en-US" dirty="0" smtClean="0"/>
              <a:t>Shell /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/>
              <a:t>You have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power of the entire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JVM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ecosystem</a:t>
            </a:r>
            <a:r>
              <a:rPr lang="en-US" dirty="0" smtClean="0"/>
              <a:t> behind you</a:t>
            </a:r>
          </a:p>
          <a:p>
            <a:pPr lvl="1"/>
            <a:r>
              <a:rPr lang="en-US" dirty="0" smtClean="0"/>
              <a:t>Write-once-run-</a:t>
            </a:r>
            <a:r>
              <a:rPr lang="en-US" dirty="0" err="1" smtClean="0"/>
              <a:t>anywhereish</a:t>
            </a:r>
            <a:endParaRPr lang="en-US" dirty="0" smtClean="0"/>
          </a:p>
          <a:p>
            <a:r>
              <a:rPr lang="en-US" dirty="0" smtClean="0"/>
              <a:t>List of things in our build that started out as a dozen lines of Groovy, and grew into independent projects</a:t>
            </a:r>
          </a:p>
          <a:p>
            <a:pPr lvl="1"/>
            <a:r>
              <a:rPr lang="en-US" dirty="0" smtClean="0"/>
              <a:t>A system for setting up our TeamCity / </a:t>
            </a:r>
            <a:r>
              <a:rPr lang="en-US" dirty="0" err="1" smtClean="0"/>
              <a:t>Artifactory</a:t>
            </a:r>
            <a:r>
              <a:rPr lang="en-US" dirty="0" smtClean="0"/>
              <a:t> / </a:t>
            </a:r>
            <a:r>
              <a:rPr lang="en-US" dirty="0" err="1" smtClean="0"/>
              <a:t>GitBlit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A system for distributing VPN credentials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OSGi</a:t>
            </a:r>
            <a:r>
              <a:rPr lang="en-US" dirty="0" smtClean="0"/>
              <a:t>-aware obfuscator</a:t>
            </a:r>
          </a:p>
          <a:p>
            <a:pPr lvl="1"/>
            <a:r>
              <a:rPr lang="en-US" dirty="0" smtClean="0">
                <a:hlinkClick r:id="rId2"/>
              </a:rPr>
              <a:t>Spotless</a:t>
            </a:r>
            <a:r>
              <a:rPr lang="en-US" dirty="0" smtClean="0"/>
              <a:t>, a format enforcement plugin</a:t>
            </a:r>
          </a:p>
          <a:p>
            <a:pPr lvl="1"/>
            <a:r>
              <a:rPr lang="en-US" dirty="0" err="1" smtClean="0">
                <a:hlinkClick r:id="rId3"/>
              </a:rPr>
              <a:t>Goomph</a:t>
            </a:r>
            <a:r>
              <a:rPr lang="en-US" dirty="0" smtClean="0"/>
              <a:t>, a bunch of SWT, P2, and RCP build utilities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EVERYTHING!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Goomph’s</a:t>
            </a:r>
            <a:r>
              <a:rPr lang="en-US" dirty="0" smtClean="0"/>
              <a:t> production readiness.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91" y="3757399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5" y="2585999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3514662" y="1592044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Guava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924" y="1936623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597400" y="1936623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430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78400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745" y="4376416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016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92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Composite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repositories tend to be monolithic</a:t>
            </a:r>
          </a:p>
          <a:p>
            <a:pPr lvl="1"/>
            <a:r>
              <a:rPr lang="en-US" dirty="0" smtClean="0"/>
              <a:t>One URL, e.g. </a:t>
            </a:r>
            <a:r>
              <a:rPr lang="en-US" dirty="0" err="1" smtClean="0"/>
              <a:t>mavenCentral</a:t>
            </a:r>
            <a:r>
              <a:rPr lang="en-US" dirty="0" smtClean="0"/>
              <a:t>()</a:t>
            </a:r>
          </a:p>
          <a:p>
            <a:r>
              <a:rPr lang="en-US" dirty="0"/>
              <a:t>p</a:t>
            </a:r>
            <a:r>
              <a:rPr lang="en-US" dirty="0" smtClean="0"/>
              <a:t>2 </a:t>
            </a:r>
            <a:r>
              <a:rPr lang="en-US" dirty="0" smtClean="0"/>
              <a:t>often has a repo per-project and per-version</a:t>
            </a:r>
            <a:endParaRPr lang="en-US" i="1" dirty="0" smtClean="0"/>
          </a:p>
          <a:p>
            <a:pPr lvl="1"/>
            <a:r>
              <a:rPr lang="en-US" dirty="0">
                <a:hlinkClick r:id="rId2"/>
              </a:rPr>
              <a:t>http://download.eclipse.org/eclipse/updates/4.5/</a:t>
            </a:r>
            <a:endParaRPr lang="en-US" dirty="0"/>
          </a:p>
          <a:p>
            <a:pPr lvl="2"/>
            <a:r>
              <a:rPr lang="en-US" dirty="0"/>
              <a:t>Ask for “</a:t>
            </a:r>
            <a:r>
              <a:rPr lang="en-US" dirty="0" err="1"/>
              <a:t>org.eclipse.swt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In Jun 2015, </a:t>
            </a:r>
            <a:r>
              <a:rPr lang="en-US" dirty="0">
                <a:hlinkClick r:id="rId3"/>
              </a:rPr>
              <a:t>3.104.0.v20150528-0211.jar</a:t>
            </a:r>
            <a:endParaRPr lang="en-US" dirty="0"/>
          </a:p>
          <a:p>
            <a:pPr lvl="2"/>
            <a:r>
              <a:rPr lang="en-US" dirty="0"/>
              <a:t>In Sep 2015, </a:t>
            </a:r>
            <a:r>
              <a:rPr lang="en-US" dirty="0">
                <a:hlinkClick r:id="rId4"/>
              </a:rPr>
              <a:t>3.104.1.v20150825-0743.jar</a:t>
            </a:r>
            <a:endParaRPr lang="en-US" dirty="0"/>
          </a:p>
          <a:p>
            <a:pPr lvl="2"/>
            <a:r>
              <a:rPr lang="en-US" dirty="0"/>
              <a:t>In Feb 2016, </a:t>
            </a:r>
            <a:r>
              <a:rPr lang="en-US" dirty="0">
                <a:hlinkClick r:id="rId5"/>
              </a:rPr>
              <a:t>3.104.2.v20160212-1350.jar</a:t>
            </a:r>
            <a:endParaRPr lang="en-US" dirty="0"/>
          </a:p>
          <a:p>
            <a:pPr lvl="1"/>
            <a:r>
              <a:rPr lang="en-US" sz="1800" dirty="0">
                <a:hlinkClick r:id="rId6"/>
              </a:rPr>
              <a:t>http://download.eclipse.org/eclipse/updates/4.5/R-4.5-201506032000</a:t>
            </a:r>
            <a:r>
              <a:rPr lang="en-US" dirty="0">
                <a:hlinkClick r:id="rId6"/>
              </a:rPr>
              <a:t>/</a:t>
            </a:r>
            <a:endParaRPr lang="en-US" dirty="0"/>
          </a:p>
          <a:p>
            <a:pPr lvl="2"/>
            <a:r>
              <a:rPr lang="en-US" dirty="0"/>
              <a:t>Always get </a:t>
            </a:r>
            <a:r>
              <a:rPr lang="en-US" dirty="0">
                <a:hlinkClick r:id="rId3"/>
              </a:rPr>
              <a:t>3.104.0.v20150528-0211.jar</a:t>
            </a:r>
            <a:endParaRPr lang="en-US" dirty="0"/>
          </a:p>
          <a:p>
            <a:pPr lvl="2"/>
            <a:endParaRPr lang="en-US" b="1" dirty="0" smtClean="0"/>
          </a:p>
          <a:p>
            <a:pPr lvl="2"/>
            <a:endParaRPr lang="en-US" b="1" dirty="0"/>
          </a:p>
          <a:p>
            <a:pPr lvl="2"/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550" y="3623215"/>
            <a:ext cx="1593850" cy="1349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675" y="5412845"/>
            <a:ext cx="2133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deps from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0225"/>
            <a:ext cx="7886700" cy="4705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native support at the moment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Akehurst’s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p2 </a:t>
            </a:r>
            <a:r>
              <a:rPr lang="en-US" dirty="0" smtClean="0">
                <a:hlinkClick r:id="rId2"/>
              </a:rPr>
              <a:t>resolver</a:t>
            </a:r>
            <a:r>
              <a:rPr lang="en-US" dirty="0" smtClean="0"/>
              <a:t> is close (requires </a:t>
            </a:r>
            <a:r>
              <a:rPr lang="en-US" dirty="0" err="1" smtClean="0"/>
              <a:t>Gradle</a:t>
            </a:r>
            <a:r>
              <a:rPr lang="en-US" dirty="0" smtClean="0"/>
              <a:t> &lt; 2.8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 also has a </a:t>
            </a:r>
            <a:r>
              <a:rPr lang="en-US" dirty="0" smtClean="0">
                <a:hlinkClick r:id="rId3"/>
              </a:rPr>
              <a:t>fork</a:t>
            </a:r>
            <a:r>
              <a:rPr lang="en-US" dirty="0" smtClean="0"/>
              <a:t> of </a:t>
            </a:r>
            <a:r>
              <a:rPr lang="en-US" dirty="0" err="1" smtClean="0"/>
              <a:t>Gradle</a:t>
            </a:r>
            <a:r>
              <a:rPr lang="en-US" dirty="0" smtClean="0"/>
              <a:t> 2.13 with p2 support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needs public repository API: </a:t>
            </a:r>
            <a:r>
              <a:rPr lang="en-US" sz="1900" dirty="0" smtClean="0">
                <a:hlinkClick r:id="rId4"/>
              </a:rPr>
              <a:t>https://groups.google.com/forum/#!searchin/gradle-dev/p2/gradle-dev/YQ2-V-RizQg/swXSWeGmqboJ</a:t>
            </a:r>
            <a:endParaRPr lang="en-US" sz="1900" dirty="0" smtClean="0"/>
          </a:p>
          <a:p>
            <a:r>
              <a:rPr lang="en-US" dirty="0" smtClean="0"/>
              <a:t>Workaround </a:t>
            </a:r>
            <a:r>
              <a:rPr lang="en-US" dirty="0" smtClean="0"/>
              <a:t>A – turn p2 repository into a maven repository</a:t>
            </a:r>
          </a:p>
          <a:p>
            <a:pPr lvl="1"/>
            <a:r>
              <a:rPr lang="en-US" dirty="0" smtClean="0"/>
              <a:t>Pioneered by </a:t>
            </a:r>
            <a:r>
              <a:rPr lang="en-US" dirty="0"/>
              <a:t>Andrey </a:t>
            </a:r>
            <a:r>
              <a:rPr lang="en-US" dirty="0" err="1" smtClean="0"/>
              <a:t>Hihlovskiy’s</a:t>
            </a:r>
            <a:r>
              <a:rPr lang="en-US" dirty="0" smtClean="0"/>
              <a:t> </a:t>
            </a:r>
            <a:r>
              <a:rPr lang="en-US" dirty="0" err="1" smtClean="0">
                <a:hlinkClick r:id="rId5"/>
              </a:rPr>
              <a:t>Wuff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hlinkClick r:id="rId6"/>
              </a:rPr>
              <a:t>Unpuzzle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Captures partial dependency info using </a:t>
            </a:r>
            <a:r>
              <a:rPr lang="en-US" sz="1900" b="1" dirty="0" smtClean="0">
                <a:latin typeface="Consolas" panose="020B0609020204030204" pitchFamily="49" charset="0"/>
              </a:rPr>
              <a:t>Require-Bundle</a:t>
            </a:r>
          </a:p>
          <a:p>
            <a:pPr lvl="1"/>
            <a:r>
              <a:rPr lang="en-US" dirty="0" smtClean="0"/>
              <a:t>Simon </a:t>
            </a:r>
            <a:r>
              <a:rPr lang="en-US" dirty="0" err="1" smtClean="0"/>
              <a:t>Templer</a:t>
            </a:r>
            <a:r>
              <a:rPr lang="en-US" dirty="0" smtClean="0"/>
              <a:t> has a </a:t>
            </a:r>
            <a:r>
              <a:rPr lang="en-US" dirty="0" smtClean="0">
                <a:hlinkClick r:id="rId7"/>
              </a:rPr>
              <a:t>fork</a:t>
            </a:r>
            <a:r>
              <a:rPr lang="en-US" dirty="0" smtClean="0"/>
              <a:t> which looks at </a:t>
            </a:r>
            <a:r>
              <a:rPr lang="en-US" sz="1900" b="1" dirty="0" smtClean="0">
                <a:latin typeface="Consolas" panose="020B0609020204030204" pitchFamily="49" charset="0"/>
              </a:rPr>
              <a:t>Import-Package</a:t>
            </a:r>
            <a:r>
              <a:rPr lang="en-US" dirty="0" smtClean="0"/>
              <a:t> and </a:t>
            </a:r>
            <a:r>
              <a:rPr lang="en-US" sz="1900" b="1" dirty="0" smtClean="0">
                <a:latin typeface="Consolas" panose="020B0609020204030204" pitchFamily="49" charset="0"/>
              </a:rPr>
              <a:t>Export-Package</a:t>
            </a:r>
          </a:p>
          <a:p>
            <a:r>
              <a:rPr lang="en-US" dirty="0" smtClean="0"/>
              <a:t>Workaround B – fake p2 repository as ivy</a:t>
            </a:r>
          </a:p>
          <a:p>
            <a:pPr lvl="1"/>
            <a:r>
              <a:rPr lang="en-US" dirty="0" smtClean="0"/>
              <a:t>Used by the </a:t>
            </a:r>
            <a:r>
              <a:rPr lang="en-US" dirty="0" err="1" smtClean="0"/>
              <a:t>Gradle’s</a:t>
            </a:r>
            <a:r>
              <a:rPr lang="en-US" dirty="0" smtClean="0"/>
              <a:t> </a:t>
            </a:r>
            <a:r>
              <a:rPr lang="en-US" dirty="0" err="1" smtClean="0"/>
              <a:t>buildship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Requires manually specifying every single version.</a:t>
            </a:r>
          </a:p>
        </p:txBody>
      </p:sp>
      <p:pic>
        <p:nvPicPr>
          <p:cNvPr id="5" name="Picture 2" descr="Wuff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3"/>
          <a:stretch/>
        </p:blipFill>
        <p:spPr bwMode="auto">
          <a:xfrm>
            <a:off x="7734300" y="3448049"/>
            <a:ext cx="8953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6783</TotalTime>
  <Words>1048</Words>
  <Application>Microsoft Office PowerPoint</Application>
  <PresentationFormat>On-screen Show (4:3)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Akzidenz-Grotesk BQ Bold</vt:lpstr>
      <vt:lpstr>Akzidenz-Grotesk BQ Medium</vt:lpstr>
      <vt:lpstr>Akzidenz-Grotesk BQ Regular</vt:lpstr>
      <vt:lpstr>Arial</vt:lpstr>
      <vt:lpstr>Calibri</vt:lpstr>
      <vt:lpstr>Calibri Light</vt:lpstr>
      <vt:lpstr>Consolas</vt:lpstr>
      <vt:lpstr>Helvetica</vt:lpstr>
      <vt:lpstr>Helvetica Neue</vt:lpstr>
      <vt:lpstr>Office Theme</vt:lpstr>
      <vt:lpstr>2_Office Theme</vt:lpstr>
      <vt:lpstr>1_Office Theme</vt:lpstr>
      <vt:lpstr>Gradle Summit</vt:lpstr>
      <vt:lpstr>Define some terms</vt:lpstr>
      <vt:lpstr>Outline</vt:lpstr>
      <vt:lpstr>But first, a demo!</vt:lpstr>
      <vt:lpstr>Why Gradle</vt:lpstr>
      <vt:lpstr>Another demo</vt:lpstr>
      <vt:lpstr>Maven vs p2: Conflict diamonds</vt:lpstr>
      <vt:lpstr>Maven vs p2: Composite repos</vt:lpstr>
      <vt:lpstr>Consume deps from p2</vt:lpstr>
      <vt:lpstr>Consume deps from p2</vt:lpstr>
      <vt:lpstr>Create OSGi metadata for your jar</vt:lpstr>
      <vt:lpstr>Consume maven deps in OSGi</vt:lpstr>
      <vt:lpstr>PDE Build for RCP</vt:lpstr>
      <vt:lpstr>Eclipse RCP recommended layout</vt:lpstr>
      <vt:lpstr>IDE-as-build-artifact</vt:lpstr>
      <vt:lpstr>IDE-as-build-artifact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103</cp:revision>
  <dcterms:created xsi:type="dcterms:W3CDTF">2015-11-20T02:34:34Z</dcterms:created>
  <dcterms:modified xsi:type="dcterms:W3CDTF">2016-06-25T05:45:45Z</dcterms:modified>
</cp:coreProperties>
</file>