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sldIdLst>
    <p:sldId id="278" r:id="rId4"/>
    <p:sldId id="280" r:id="rId5"/>
    <p:sldId id="277" r:id="rId6"/>
    <p:sldId id="283" r:id="rId7"/>
    <p:sldId id="259" r:id="rId8"/>
    <p:sldId id="288" r:id="rId9"/>
    <p:sldId id="281" r:id="rId10"/>
    <p:sldId id="282" r:id="rId11"/>
    <p:sldId id="266" r:id="rId12"/>
    <p:sldId id="287" r:id="rId13"/>
    <p:sldId id="286" r:id="rId14"/>
    <p:sldId id="285" r:id="rId15"/>
    <p:sldId id="269" r:id="rId16"/>
    <p:sldId id="289" r:id="rId17"/>
    <p:sldId id="291" r:id="rId18"/>
    <p:sldId id="29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757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565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9006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89775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870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30453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90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216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46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2583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7097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6981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119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91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142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ownload.eclipse.org/eclipse/updates/4.5/R-4.5-201506032000/plugins/org.eclipse.swt_3.104.0.v20150528-0211.ja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ownload.eclipse.org/eclipse/updates/4.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eclipse.org/eclipse/updates/4.5/R-4.5-201506032000/" TargetMode="External"/><Relationship Id="rId5" Type="http://schemas.openxmlformats.org/officeDocument/2006/relationships/hyperlink" Target="http://download.eclipse.org/eclipse/updates/4.5/R-4.5.2-201602121500/plugins/org.eclipse.swt_3.104.2.v20160212-1350.jar" TargetMode="External"/><Relationship Id="rId4" Type="http://schemas.openxmlformats.org/officeDocument/2006/relationships/hyperlink" Target="http://download.eclipse.org/eclipse/updates/4.5/R-4.5.1-201509040015/plugins/org.eclipse.swt_3.104.1.v20150825-0743.j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searchin/gradle-dev/p2/gradle-dev/YQ2-V-RizQg/swXSWeGmqboJ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mpler/unpuzzle" TargetMode="External"/><Relationship Id="rId5" Type="http://schemas.openxmlformats.org/officeDocument/2006/relationships/hyperlink" Target="https://github.com/akhikhl/unpuzzle" TargetMode="External"/><Relationship Id="rId4" Type="http://schemas.openxmlformats.org/officeDocument/2006/relationships/hyperlink" Target="https://github.com/akhikhl/wuf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135611" y="911567"/>
            <a:ext cx="9298960" cy="5962316"/>
            <a:chOff x="0" y="0"/>
            <a:chExt cx="5078424" cy="3312396"/>
          </a:xfrm>
        </p:grpSpPr>
        <p:sp>
          <p:nvSpPr>
            <p:cNvPr id="84" name="Shape 84"/>
            <p:cNvSpPr/>
            <p:nvPr/>
          </p:nvSpPr>
          <p:spPr>
            <a:xfrm>
              <a:off x="0" y="401131"/>
              <a:ext cx="5078425" cy="291126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t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967960" y="0"/>
              <a:ext cx="1807349" cy="1782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ctr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8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184" y="1608353"/>
            <a:ext cx="3074467" cy="24762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2363" y="1531768"/>
            <a:ext cx="4330829" cy="1445897"/>
          </a:xfrm>
          <a:prstGeom prst="rect">
            <a:avLst/>
          </a:prstGeom>
        </p:spPr>
        <p:txBody>
          <a:bodyPr/>
          <a:lstStyle/>
          <a:p>
            <a:pPr algn="ctr">
              <a:defRPr sz="26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t>Gradle</a:t>
            </a:r>
            <a:r>
              <a:rPr spc="-180"/>
              <a:t> </a:t>
            </a:r>
            <a:r>
              <a:t>Summit</a:t>
            </a:r>
          </a:p>
        </p:txBody>
      </p:sp>
      <p:sp>
        <p:nvSpPr>
          <p:cNvPr id="89" name="Shape 89"/>
          <p:cNvSpPr/>
          <p:nvPr/>
        </p:nvSpPr>
        <p:spPr>
          <a:xfrm>
            <a:off x="1855272" y="2458554"/>
            <a:ext cx="129470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2294" rIns="82294">
            <a:spAutoFit/>
          </a:bodyPr>
          <a:lstStyle>
            <a:lvl1pPr algn="ctr">
              <a:spcBef>
                <a:spcPts val="400"/>
              </a:spcBef>
              <a:defRPr sz="2200">
                <a:solidFill>
                  <a:srgbClr val="00C589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lvl1pPr>
          </a:lstStyle>
          <a:p>
            <a:pPr hangingPunct="0"/>
            <a:r>
              <a:rPr sz="3960" kern="0"/>
              <a:t>2016</a:t>
            </a:r>
          </a:p>
        </p:txBody>
      </p:sp>
      <p:sp>
        <p:nvSpPr>
          <p:cNvPr id="90" name="Shape 90"/>
          <p:cNvSpPr/>
          <p:nvPr/>
        </p:nvSpPr>
        <p:spPr>
          <a:xfrm>
            <a:off x="1474778" y="2401860"/>
            <a:ext cx="2286000" cy="2"/>
          </a:xfrm>
          <a:prstGeom prst="line">
            <a:avLst/>
          </a:prstGeom>
          <a:ln w="12700">
            <a:solidFill>
              <a:srgbClr val="D6D9DB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5593" y="425402"/>
            <a:ext cx="6858000" cy="192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7500"/>
          </a:bodyPr>
          <a:lstStyle>
            <a:lvl1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1pPr>
            <a:lvl2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2pPr>
            <a:lvl3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3pPr>
            <a:lvl4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4pPr>
            <a:lvl5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5pPr>
            <a:lvl6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6pPr>
            <a:lvl7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7pPr>
            <a:lvl8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8pPr>
            <a:lvl9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9pPr>
          </a:lstStyle>
          <a:p>
            <a:pPr algn="ctr"/>
            <a:r>
              <a:rPr lang="en-US" kern="0" dirty="0" err="1" smtClean="0">
                <a:solidFill>
                  <a:schemeClr val="tx1"/>
                </a:solidFill>
              </a:rPr>
              <a:t>Gradle</a:t>
            </a:r>
            <a:r>
              <a:rPr lang="en-US" kern="0" dirty="0" smtClean="0">
                <a:solidFill>
                  <a:schemeClr val="tx1"/>
                </a:solidFill>
              </a:rPr>
              <a:t> and Eclipse RCP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339" y="4612574"/>
            <a:ext cx="1601933" cy="1970342"/>
            <a:chOff x="133734" y="3790507"/>
            <a:chExt cx="2282562" cy="2807501"/>
          </a:xfrm>
        </p:grpSpPr>
        <p:pic>
          <p:nvPicPr>
            <p:cNvPr id="14" name="Picture 8" descr="http://yevbes.es/wp-content/uploads/2014/09/5186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15" y="476920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3734" y="3790507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8859" y="4648979"/>
            <a:ext cx="1629279" cy="1908537"/>
            <a:chOff x="2299254" y="3924216"/>
            <a:chExt cx="2282562" cy="26737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670" y="4918836"/>
              <a:ext cx="1679172" cy="1679172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99254" y="3924216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-447630" y="340942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0026" y="4145446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6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</a:t>
            </a:r>
            <a:r>
              <a:rPr lang="en-US" dirty="0" smtClean="0"/>
              <a:t>deps from </a:t>
            </a:r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2885718"/>
            <a:ext cx="785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mavenGroup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'eclipse-deps'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dependencies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eclipse-deps:org.eclipse.text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133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Recommende</a:t>
            </a:r>
            <a:r>
              <a:rPr lang="en-US" dirty="0" smtClean="0">
                <a:solidFill>
                  <a:srgbClr val="0070C0"/>
                </a:solidFill>
              </a:rPr>
              <a:t>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p2.asmaven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Uses the real P2 to calculate and download dependencies from update sites (even composite).</a:t>
            </a:r>
          </a:p>
          <a:p>
            <a:pPr lvl="1"/>
            <a:r>
              <a:rPr lang="en-US" dirty="0" smtClean="0"/>
              <a:t>No need for manual version typing.</a:t>
            </a:r>
          </a:p>
          <a:p>
            <a:pPr lvl="1"/>
            <a:r>
              <a:rPr lang="en-US" dirty="0" smtClean="0"/>
              <a:t>Doesn’t encode any dependency information into the maven repo it creates.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3860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Bnd</a:t>
            </a:r>
            <a:r>
              <a:rPr lang="en-US" dirty="0" smtClean="0"/>
              <a:t> (by Peter </a:t>
            </a:r>
            <a:r>
              <a:rPr lang="en-US" dirty="0" err="1" smtClean="0"/>
              <a:t>Kriens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give </a:t>
            </a:r>
            <a:r>
              <a:rPr lang="en-US" dirty="0" err="1" smtClean="0"/>
              <a:t>bnd</a:t>
            </a:r>
            <a:r>
              <a:rPr lang="en-US" dirty="0" smtClean="0"/>
              <a:t> your jar and some directives.</a:t>
            </a:r>
          </a:p>
          <a:p>
            <a:pPr lvl="1"/>
            <a:r>
              <a:rPr lang="en-US" dirty="0" smtClean="0"/>
              <a:t>It calculates the headers for you.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gradle</a:t>
            </a:r>
            <a:r>
              <a:rPr lang="en-US" dirty="0" smtClean="0"/>
              <a:t> plugins that integrate with </a:t>
            </a:r>
            <a:r>
              <a:rPr lang="en-US" dirty="0" err="1" smtClean="0"/>
              <a:t>Bnd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osgi.bndmanifest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Easy to copy the manifest where the IDE can see it</a:t>
            </a:r>
          </a:p>
          <a:p>
            <a:pPr lvl="1"/>
            <a:r>
              <a:rPr lang="en-US" dirty="0" err="1" smtClean="0"/>
              <a:t>Automagic</a:t>
            </a:r>
            <a:r>
              <a:rPr lang="en-US" dirty="0" smtClean="0"/>
              <a:t> merging is disabled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21" y="6977855"/>
            <a:ext cx="2577704" cy="569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214813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maven deps in </a:t>
            </a:r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generate </a:t>
            </a:r>
            <a:r>
              <a:rPr lang="en-US" dirty="0" err="1" smtClean="0"/>
              <a:t>OSGi</a:t>
            </a:r>
            <a:r>
              <a:rPr lang="en-US" dirty="0" smtClean="0"/>
              <a:t> metadata for an existing jar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Templer’s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bnd</a:t>
            </a:r>
            <a:r>
              <a:rPr lang="en-US" dirty="0" smtClean="0">
                <a:hlinkClick r:id="rId2"/>
              </a:rPr>
              <a:t>-platform</a:t>
            </a:r>
            <a:r>
              <a:rPr lang="en-US" dirty="0" smtClean="0"/>
              <a:t> is *perfect*</a:t>
            </a:r>
          </a:p>
          <a:p>
            <a:pPr lvl="1"/>
            <a:r>
              <a:rPr lang="en-US" dirty="0" smtClean="0"/>
              <a:t>Passes all of your dependencies to </a:t>
            </a:r>
            <a:r>
              <a:rPr lang="en-US" dirty="0" err="1" smtClean="0"/>
              <a:t>bnd</a:t>
            </a:r>
            <a:endParaRPr lang="en-US" dirty="0" smtClean="0"/>
          </a:p>
          <a:p>
            <a:pPr lvl="1"/>
            <a:r>
              <a:rPr lang="en-US" dirty="0" smtClean="0"/>
              <a:t>Automatically wraps them with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Great defaults, and great DSL for corner-cases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26" y="3859211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22383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75" y="3781425"/>
            <a:ext cx="986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org.apache.commons.logging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'1.1.1.v201101211721'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the directory which will contain the results of the build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com.diffplug.core.product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(P2_BUILD_DIR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set the build properties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topLevelElementType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'product'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topLevelElementId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APP_ID)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runPackager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'false'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groupConfigurations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'true'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26369"/>
            <a:ext cx="7886700" cy="4750594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needs17</a:t>
            </a:r>
          </a:p>
          <a:p>
            <a:r>
              <a:rPr lang="en-US" sz="1400" dirty="0" smtClean="0"/>
              <a:t>needs18</a:t>
            </a:r>
          </a:p>
          <a:p>
            <a:r>
              <a:rPr lang="en-US" sz="1400" dirty="0" err="1" smtClean="0"/>
              <a:t>needsBoth</a:t>
            </a:r>
            <a:endParaRPr lang="en-US" sz="1400" dirty="0" smtClean="0"/>
          </a:p>
          <a:p>
            <a:r>
              <a:rPr lang="en-US" sz="1400" dirty="0" smtClean="0"/>
              <a:t>org.eclipse.e4.demo…</a:t>
            </a:r>
          </a:p>
          <a:p>
            <a:r>
              <a:rPr lang="en-US" sz="1400" dirty="0" smtClean="0"/>
              <a:t>org.eclipse.e4.demo…</a:t>
            </a:r>
            <a:endParaRPr lang="en-US" sz="1400" dirty="0"/>
          </a:p>
          <a:p>
            <a:r>
              <a:rPr lang="en-US" sz="1400" dirty="0" smtClean="0"/>
              <a:t>org.eclipse.e4.demo…</a:t>
            </a:r>
          </a:p>
          <a:p>
            <a:r>
              <a:rPr lang="en-US" sz="1400" dirty="0" smtClean="0"/>
              <a:t>org.eclipse.e4.demo…</a:t>
            </a:r>
          </a:p>
          <a:p>
            <a:endParaRPr lang="en-US" dirty="0" smtClean="0"/>
          </a:p>
          <a:p>
            <a:r>
              <a:rPr lang="en-US" dirty="0" err="1" smtClean="0"/>
              <a:t>target.frommaven</a:t>
            </a:r>
            <a:r>
              <a:rPr lang="en-US" dirty="0" smtClean="0"/>
              <a:t>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Creates folder containing all Maven deps with </a:t>
            </a:r>
            <a:r>
              <a:rPr lang="en-US" sz="1400" dirty="0" err="1" smtClean="0">
                <a:solidFill>
                  <a:srgbClr val="0000C0"/>
                </a:solidFill>
              </a:rPr>
              <a:t>OSGi</a:t>
            </a:r>
            <a:r>
              <a:rPr lang="en-US" sz="1400" dirty="0" smtClean="0">
                <a:solidFill>
                  <a:srgbClr val="0000C0"/>
                </a:solidFill>
              </a:rPr>
              <a:t> headers</a:t>
            </a:r>
          </a:p>
          <a:p>
            <a:r>
              <a:rPr lang="en-US" dirty="0" smtClean="0"/>
              <a:t>target.fromp2 </a:t>
            </a:r>
            <a:r>
              <a:rPr lang="en-US" sz="1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Creates folder containing all deps from p2, and gives </a:t>
            </a:r>
            <a:r>
              <a:rPr lang="en-US" sz="1400" dirty="0" err="1" smtClean="0">
                <a:solidFill>
                  <a:srgbClr val="0000C0"/>
                </a:solidFill>
              </a:rPr>
              <a:t>Gradle</a:t>
            </a:r>
            <a:r>
              <a:rPr lang="en-US" sz="1400" dirty="0" smtClean="0">
                <a:solidFill>
                  <a:srgbClr val="0000C0"/>
                </a:solidFill>
              </a:rPr>
              <a:t> access to the artifacts.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sz="1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10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0000C0"/>
                </a:solidFill>
              </a:rPr>
              <a:t>Runs PDE build against plugins from both </a:t>
            </a:r>
            <a:r>
              <a:rPr lang="en-US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 smtClean="0">
                <a:solidFill>
                  <a:srgbClr val="0000C0"/>
                </a:solidFill>
              </a:rPr>
              <a:t> folders.</a:t>
            </a:r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9950" y="1358900"/>
            <a:ext cx="5734050" cy="257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Generate </a:t>
            </a:r>
            <a:r>
              <a:rPr lang="en-US" sz="1700" dirty="0" err="1" smtClean="0">
                <a:solidFill>
                  <a:srgbClr val="0000C0"/>
                </a:solidFill>
              </a:rPr>
              <a:t>OSGi</a:t>
            </a:r>
            <a:r>
              <a:rPr lang="en-US" sz="1700" dirty="0" smtClean="0">
                <a:solidFill>
                  <a:srgbClr val="0000C0"/>
                </a:solidFill>
              </a:rPr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Uses Eclipse’s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build.properties</a:t>
            </a:r>
            <a:r>
              <a:rPr lang="en-US" sz="1700" dirty="0" smtClean="0">
                <a:solidFill>
                  <a:srgbClr val="0000C0"/>
                </a:solidFill>
              </a:rPr>
              <a:t> to control </a:t>
            </a:r>
            <a:r>
              <a:rPr lang="en-US" sz="1700" dirty="0" err="1" smtClean="0">
                <a:solidFill>
                  <a:srgbClr val="0000C0"/>
                </a:solidFill>
              </a:rPr>
              <a:t>gradle</a:t>
            </a:r>
            <a:r>
              <a:rPr lang="en-US" sz="1700" dirty="0" smtClean="0">
                <a:solidFill>
                  <a:srgbClr val="0000C0"/>
                </a:solidFill>
              </a:rPr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>
                <a:solidFill>
                  <a:srgbClr val="0000C0"/>
                </a:solidFill>
              </a:rPr>
              <a:t>Keeps </a:t>
            </a:r>
            <a:r>
              <a:rPr lang="en-US" sz="1700" dirty="0" err="1" smtClean="0">
                <a:solidFill>
                  <a:srgbClr val="0000C0"/>
                </a:solidFill>
              </a:rPr>
              <a:t>Gradle’s</a:t>
            </a:r>
            <a:r>
              <a:rPr lang="en-US" sz="1700" dirty="0" smtClean="0">
                <a:solidFill>
                  <a:srgbClr val="0000C0"/>
                </a:solidFill>
              </a:rPr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00C0"/>
                </a:solidFill>
              </a:rPr>
              <a:t>Fixes eclipse </a:t>
            </a:r>
            <a:r>
              <a:rPr lang="en-US" sz="1600" dirty="0" err="1" smtClean="0">
                <a:solidFill>
                  <a:srgbClr val="0000C0"/>
                </a:solidFill>
              </a:rPr>
              <a:t>intraproject</a:t>
            </a:r>
            <a:r>
              <a:rPr lang="en-US" sz="1600" dirty="0" smtClean="0">
                <a:solidFill>
                  <a:srgbClr val="0000C0"/>
                </a:solidFill>
              </a:rPr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628900" y="1426369"/>
            <a:ext cx="485775" cy="2108200"/>
          </a:xfrm>
          <a:prstGeom prst="rightBrace">
            <a:avLst>
              <a:gd name="adj1" fmla="val 51470"/>
              <a:gd name="adj2" fmla="val 25862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70569"/>
            <a:ext cx="8982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p2.addRepo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'http://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download.eclipse.org/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buildship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updates/e45/releases/1.0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org.eclipse.sdk.ide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org.eclipse.buildship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target.frommaven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'target.fromp2/build/goomph-p2asmaven/p2'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358095" y="6331371"/>
            <a:ext cx="3785618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2860" hangingPunct="0">
              <a:defRPr sz="12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Learn </a:t>
            </a:r>
            <a:r>
              <a:rPr lang="en-US"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m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ore at</a:t>
            </a:r>
            <a:r>
              <a:rPr sz="2160" kern="0" spc="-18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Medium"/>
                <a:ea typeface="Akzidenz-Grotesk BQ Medium"/>
                <a:cs typeface="Akzidenz-Grotesk BQ Medium"/>
                <a:sym typeface="Akzidenz-Grotesk BQ Medium"/>
              </a:rPr>
              <a:t> 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www.gradle.org</a:t>
            </a:r>
            <a:endParaRPr sz="2160" kern="0" dirty="0">
              <a:solidFill>
                <a:srgbClr val="042E37"/>
              </a:solidFill>
              <a:uFill>
                <a:solidFill>
                  <a:srgbClr val="042E37"/>
                </a:solidFill>
              </a:uFill>
              <a:latin typeface="Akzidenz-Grotesk BQ Regular"/>
              <a:ea typeface="Akzidenz-Grotesk BQ Regular"/>
              <a:cs typeface="Akzidenz-Grotesk BQ Regular"/>
              <a:sym typeface="Akzidenz-Grotesk BQ Regular"/>
              <a:hlinkClick r:id="rId2"/>
            </a:endParaRP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5478" y="1596020"/>
            <a:ext cx="4054106" cy="426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" y="2810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85149"/>
            <a:ext cx="1679172" cy="16791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4304" y="5523476"/>
            <a:ext cx="6858000" cy="13836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119" y="1831634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 Ned </a:t>
            </a:r>
            <a:r>
              <a:rPr lang="en-US" sz="3000" dirty="0" err="1" smtClean="0"/>
              <a:t>Twigg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nedtwigg</a:t>
            </a:r>
            <a:endParaRPr lang="en-US" sz="3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9584" y="1890529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DiffPlug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diffplug</a:t>
            </a:r>
            <a:endParaRPr lang="en-US" sz="3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12795" y="667915"/>
            <a:ext cx="6318410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-41271"/>
            <a:ext cx="6858000" cy="7366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All </a:t>
            </a:r>
            <a:r>
              <a:rPr lang="en-US" sz="2400" dirty="0"/>
              <a:t>code examples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478563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Jar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bundle</a:t>
            </a:r>
          </a:p>
          <a:p>
            <a:pPr lvl="1"/>
            <a:r>
              <a:rPr lang="en-US" dirty="0" smtClean="0"/>
              <a:t>Jar with Export-Package and Import-Package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/>
              <a:t> : </a:t>
            </a:r>
            <a:r>
              <a:rPr lang="en-US" dirty="0" err="1" smtClean="0"/>
              <a:t>OSGi</a:t>
            </a:r>
            <a:r>
              <a:rPr lang="en-US" dirty="0" smtClean="0"/>
              <a:t> bundles  ::  </a:t>
            </a:r>
            <a:r>
              <a:rPr lang="en-US" dirty="0"/>
              <a:t>Maven repo : </a:t>
            </a:r>
            <a:r>
              <a:rPr lang="en-US" dirty="0" smtClean="0"/>
              <a:t>jars</a:t>
            </a:r>
          </a:p>
          <a:p>
            <a:pPr lvl="1"/>
            <a:r>
              <a:rPr lang="en-US" dirty="0" smtClean="0"/>
              <a:t>Repository format and download / install agent</a:t>
            </a:r>
          </a:p>
          <a:p>
            <a:pPr lvl="1"/>
            <a:r>
              <a:rPr lang="en-US" dirty="0" smtClean="0"/>
              <a:t>Can create native launchers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en-US" dirty="0" smtClean="0"/>
              <a:t> is the popular IDE platform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 RCP </a:t>
            </a:r>
            <a:r>
              <a:rPr lang="en-US" dirty="0" smtClean="0"/>
              <a:t>(Rich Client Platform) is the infrastructure underlying that 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Why </a:t>
            </a:r>
            <a:r>
              <a:rPr lang="en-US" sz="3200" dirty="0" smtClean="0"/>
              <a:t>is p2 hard in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P2 </a:t>
            </a:r>
            <a:r>
              <a:rPr lang="en-US" sz="3200" dirty="0" smtClean="0"/>
              <a:t>-&gt; Maven</a:t>
            </a:r>
          </a:p>
          <a:p>
            <a:r>
              <a:rPr lang="en-US" sz="3200" dirty="0" smtClean="0"/>
              <a:t>Maven </a:t>
            </a:r>
            <a:r>
              <a:rPr lang="en-US" sz="3200" dirty="0" smtClean="0"/>
              <a:t>-&gt; </a:t>
            </a:r>
            <a:r>
              <a:rPr lang="en-US" sz="3200" dirty="0" smtClean="0"/>
              <a:t>P2</a:t>
            </a:r>
            <a:endParaRPr lang="en-US" sz="3200" dirty="0" smtClean="0"/>
          </a:p>
          <a:p>
            <a:r>
              <a:rPr lang="en-US" sz="3200" dirty="0" smtClean="0"/>
              <a:t>PDE </a:t>
            </a:r>
            <a:r>
              <a:rPr lang="en-US" sz="3200" dirty="0" smtClean="0"/>
              <a:t>build for RCP</a:t>
            </a:r>
          </a:p>
          <a:p>
            <a:r>
              <a:rPr lang="en-US" sz="3200" dirty="0" smtClean="0"/>
              <a:t>Oomph for Eclipse </a:t>
            </a:r>
            <a:r>
              <a:rPr lang="en-US" sz="3200" dirty="0" smtClean="0"/>
              <a:t>IDE-as-build-artifact</a:t>
            </a:r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 a plain-old-jar…</a:t>
            </a:r>
          </a:p>
          <a:p>
            <a:pPr lvl="1"/>
            <a:r>
              <a:rPr lang="en-US" dirty="0" smtClean="0"/>
              <a:t>... that needs deps from an eclipse p2 repo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the IDE as a build </a:t>
            </a:r>
            <a:r>
              <a:rPr lang="en-US" sz="2800" dirty="0" smtClean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18789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barrier to the seed of new automation.</a:t>
            </a:r>
          </a:p>
          <a:p>
            <a:r>
              <a:rPr lang="en-US" dirty="0" smtClean="0"/>
              <a:t>Relative </a:t>
            </a:r>
            <a:r>
              <a:rPr lang="en-US" dirty="0"/>
              <a:t>to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/ Batch / </a:t>
            </a:r>
            <a:r>
              <a:rPr lang="en-US" dirty="0" smtClean="0"/>
              <a:t>Shell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power of the entire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JVM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ecosystem</a:t>
            </a:r>
            <a:r>
              <a:rPr lang="en-US" dirty="0" smtClean="0"/>
              <a:t>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OSGi</a:t>
            </a:r>
            <a:r>
              <a:rPr lang="en-US" dirty="0" smtClean="0"/>
              <a:t>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SWT, P2,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EVERYTHING!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Goomph’s</a:t>
            </a:r>
            <a:r>
              <a:rPr lang="en-US" dirty="0" smtClean="0"/>
              <a:t> production readiness.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1" y="3757399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" y="2585999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3514662" y="1592044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924" y="1936623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97400" y="1936623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30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8400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45" y="4376416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16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smtClean="0"/>
              <a:t>p2</a:t>
            </a:r>
            <a:r>
              <a:rPr lang="en-US" dirty="0" smtClean="0"/>
              <a:t>: Composite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repositories tend to be monolithic</a:t>
            </a:r>
            <a:endParaRPr lang="en-US" dirty="0" smtClean="0"/>
          </a:p>
          <a:p>
            <a:pPr lvl="1"/>
            <a:r>
              <a:rPr lang="en-US" dirty="0" smtClean="0"/>
              <a:t>One URL, e.g. </a:t>
            </a:r>
            <a:r>
              <a:rPr lang="en-US" dirty="0" err="1" smtClean="0"/>
              <a:t>mavenCentral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P2 often has a repo per-project and per-version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http://download.eclipse.org/eclipse/updates/4.5/</a:t>
            </a:r>
            <a:endParaRPr lang="en-US" dirty="0"/>
          </a:p>
          <a:p>
            <a:pPr lvl="2"/>
            <a:r>
              <a:rPr lang="en-US" dirty="0"/>
              <a:t>Ask for “</a:t>
            </a:r>
            <a:r>
              <a:rPr lang="en-US" dirty="0" err="1"/>
              <a:t>org.eclipse.swt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Jun 2015,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r>
              <a:rPr lang="en-US" dirty="0"/>
              <a:t>In Sep 2015, </a:t>
            </a:r>
            <a:r>
              <a:rPr lang="en-US" dirty="0">
                <a:hlinkClick r:id="rId4"/>
              </a:rPr>
              <a:t>3.104.1.v20150825-0743.jar</a:t>
            </a:r>
            <a:endParaRPr lang="en-US" dirty="0"/>
          </a:p>
          <a:p>
            <a:pPr lvl="2"/>
            <a:r>
              <a:rPr lang="en-US" dirty="0"/>
              <a:t>In Feb 2016, </a:t>
            </a:r>
            <a:r>
              <a:rPr lang="en-US" dirty="0">
                <a:hlinkClick r:id="rId5"/>
              </a:rPr>
              <a:t>3.104.2.v20160212-1350.jar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http://download.eclipse.org/eclipse/updates/4.5/R-4.5-201506032000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lvl="2"/>
            <a:r>
              <a:rPr lang="en-US" dirty="0"/>
              <a:t>Always get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50" y="3623215"/>
            <a:ext cx="1593850" cy="134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75" y="5412845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</a:t>
            </a:r>
            <a:r>
              <a:rPr lang="en-US" dirty="0" smtClean="0"/>
              <a:t>deps from </a:t>
            </a:r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705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native support at the </a:t>
            </a:r>
            <a:r>
              <a:rPr lang="en-US" dirty="0" smtClean="0"/>
              <a:t>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2.8)</a:t>
            </a:r>
          </a:p>
          <a:p>
            <a:pPr lvl="1"/>
            <a:r>
              <a:rPr lang="en-US" sz="1900" dirty="0" smtClean="0">
                <a:hlinkClick r:id="rId3"/>
              </a:rPr>
              <a:t>https</a:t>
            </a:r>
            <a:r>
              <a:rPr lang="en-US" sz="1900" dirty="0" smtClean="0">
                <a:hlinkClick r:id="rId3"/>
              </a:rPr>
              <a:t>://groups.google.com/forum/#!searchin/gradle-dev/p2/gradle-dev/YQ2-V-RizQg/swXSWeGmqboJ</a:t>
            </a:r>
            <a:endParaRPr lang="en-US" sz="1900" dirty="0" smtClean="0"/>
          </a:p>
          <a:p>
            <a:r>
              <a:rPr lang="en-US" dirty="0" smtClean="0"/>
              <a:t>Workaround A </a:t>
            </a:r>
            <a:r>
              <a:rPr lang="en-US" dirty="0" smtClean="0"/>
              <a:t>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4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5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 smtClean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6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 smtClean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</a:p>
          <a:p>
            <a:r>
              <a:rPr lang="en-US" dirty="0" smtClean="0"/>
              <a:t>Workaround B – fake p2 repository as ivy</a:t>
            </a:r>
          </a:p>
          <a:p>
            <a:pPr lvl="1"/>
            <a:r>
              <a:rPr lang="en-US" dirty="0" smtClean="0"/>
              <a:t>Used by the </a:t>
            </a:r>
            <a:r>
              <a:rPr lang="en-US" dirty="0" err="1" smtClean="0"/>
              <a:t>Gradle’s</a:t>
            </a:r>
            <a:r>
              <a:rPr lang="en-US" dirty="0" smtClean="0"/>
              <a:t> </a:t>
            </a:r>
            <a:r>
              <a:rPr lang="en-US" dirty="0" err="1" smtClean="0"/>
              <a:t>buildship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Requires manually specifying every single version.</a:t>
            </a:r>
            <a:endParaRPr lang="en-US" dirty="0" smtClean="0"/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7734300" y="3448049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4753</TotalTime>
  <Words>1031</Words>
  <Application>Microsoft Office PowerPoint</Application>
  <PresentationFormat>On-screen Show (4:3)</PresentationFormat>
  <Paragraphs>203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Akzidenz-Grotesk BQ Bold</vt:lpstr>
      <vt:lpstr>Akzidenz-Grotesk BQ Medium</vt:lpstr>
      <vt:lpstr>Akzidenz-Grotesk BQ Regular</vt:lpstr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2_Office Theme</vt:lpstr>
      <vt:lpstr>1_Office Theme</vt:lpstr>
      <vt:lpstr>Gradle Summit</vt:lpstr>
      <vt:lpstr>Define some terms</vt:lpstr>
      <vt:lpstr>Outline</vt:lpstr>
      <vt:lpstr>But first, a demo!</vt:lpstr>
      <vt:lpstr>Why Gradle</vt:lpstr>
      <vt:lpstr>Another demo</vt:lpstr>
      <vt:lpstr>Maven vs p2: Conflict diamonds</vt:lpstr>
      <vt:lpstr>Maven vs p2: Composite repos</vt:lpstr>
      <vt:lpstr>Consume deps from p2</vt:lpstr>
      <vt:lpstr>Consume deps from p2</vt:lpstr>
      <vt:lpstr>Create OSGi metadata for your jar</vt:lpstr>
      <vt:lpstr>Consume maven deps in OSGi</vt:lpstr>
      <vt:lpstr>PDE Build for RCP</vt:lpstr>
      <vt:lpstr>Eclipse RCP recommended layout</vt:lpstr>
      <vt:lpstr>IDE-as-build-artifact</vt:lpstr>
      <vt:lpstr>IDE-as-build-artifact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98</cp:revision>
  <dcterms:created xsi:type="dcterms:W3CDTF">2015-11-20T02:34:34Z</dcterms:created>
  <dcterms:modified xsi:type="dcterms:W3CDTF">2016-06-20T21:17:17Z</dcterms:modified>
</cp:coreProperties>
</file>