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29"/>
  </p:notesMasterIdLst>
  <p:sldIdLst>
    <p:sldId id="295" r:id="rId4"/>
    <p:sldId id="277" r:id="rId5"/>
    <p:sldId id="299" r:id="rId6"/>
    <p:sldId id="300" r:id="rId7"/>
    <p:sldId id="301" r:id="rId8"/>
    <p:sldId id="302" r:id="rId9"/>
    <p:sldId id="303" r:id="rId10"/>
    <p:sldId id="304" r:id="rId11"/>
    <p:sldId id="291" r:id="rId12"/>
    <p:sldId id="293" r:id="rId13"/>
    <p:sldId id="306" r:id="rId14"/>
    <p:sldId id="296" r:id="rId15"/>
    <p:sldId id="297" r:id="rId16"/>
    <p:sldId id="298" r:id="rId17"/>
    <p:sldId id="266" r:id="rId18"/>
    <p:sldId id="281" r:id="rId19"/>
    <p:sldId id="305" r:id="rId20"/>
    <p:sldId id="308" r:id="rId21"/>
    <p:sldId id="307" r:id="rId22"/>
    <p:sldId id="309" r:id="rId23"/>
    <p:sldId id="311" r:id="rId24"/>
    <p:sldId id="269" r:id="rId25"/>
    <p:sldId id="289" r:id="rId26"/>
    <p:sldId id="313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500"/>
    <a:srgbClr val="3D82F8"/>
    <a:srgbClr val="DD3E2A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94C56-2474-44E4-862C-BB9801C7C2A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84039-57F7-458C-B4DC-1BCA9EC66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6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52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B7DA-7173-45FE-94BD-29A6AF0F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63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5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675600" y="1122433"/>
            <a:ext cx="10100800" cy="260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Open Sans"/>
              <a:defRPr sz="69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30400" y="3778833"/>
            <a:ext cx="96460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None/>
              <a:defRPr sz="3733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329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0189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01733" y="2038467"/>
            <a:ext cx="10062800" cy="389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9647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708233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4568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418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1967" y="1492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791967" y="2619033"/>
            <a:ext cx="3744000" cy="347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5102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26933" y="600200"/>
            <a:ext cx="72172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341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6096000" y="1444967"/>
            <a:ext cx="6096000" cy="47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332000" y="21206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615800" y="4245433"/>
            <a:ext cx="48260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586000" y="2322300"/>
            <a:ext cx="5116000" cy="3570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494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5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672300" y="54851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290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891033" y="4202967"/>
            <a:ext cx="98852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5141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9947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70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92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010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11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55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510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75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90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58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8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0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ConvergeLogo_PRINT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97334" y="7867"/>
            <a:ext cx="5444503" cy="18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-51600" y="6378900"/>
            <a:ext cx="12259600" cy="52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-51600" y="1971467"/>
            <a:ext cx="12319200" cy="4932400"/>
          </a:xfrm>
          <a:prstGeom prst="rect">
            <a:avLst/>
          </a:prstGeom>
          <a:solidFill>
            <a:srgbClr val="2C2255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83967" y="1106567"/>
            <a:ext cx="108400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701733" y="2038467"/>
            <a:ext cx="10062800" cy="38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kern="0">
                <a:solidFill>
                  <a:srgbClr val="595959"/>
                </a:solidFill>
                <a:cs typeface="Arial"/>
                <a:sym typeface="Arial"/>
              </a:rPr>
              <a:pPr algn="r"/>
              <a:t>‹#›</a:t>
            </a:fld>
            <a:endParaRPr lang="en" sz="1333" kern="0">
              <a:solidFill>
                <a:srgbClr val="595959"/>
              </a:solidFill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25833" y="1823467"/>
            <a:ext cx="12259600" cy="249600"/>
          </a:xfrm>
          <a:prstGeom prst="rect">
            <a:avLst/>
          </a:prstGeom>
          <a:solidFill>
            <a:srgbClr val="443582">
              <a:alpha val="46540"/>
            </a:srgbClr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165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66210-D7C8-4A1C-B59E-033C2928817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9F07-B69C-4A0A-90AA-7EFF310D57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4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iffplug.com/opensource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/blob/master/HOW_TO_AUTOMATE_ID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mpler/unpuzzle" TargetMode="External"/><Relationship Id="rId3" Type="http://schemas.openxmlformats.org/officeDocument/2006/relationships/hyperlink" Target="https://github.com/dhakehurst/gradle" TargetMode="External"/><Relationship Id="rId7" Type="http://schemas.openxmlformats.org/officeDocument/2006/relationships/hyperlink" Target="https://github.com/akhikhl/unpuzzle" TargetMode="External"/><Relationship Id="rId2" Type="http://schemas.openxmlformats.org/officeDocument/2006/relationships/hyperlink" Target="https://github.com/dhakehurst/net.akehurst.build.grad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khikhl/wuff" TargetMode="External"/><Relationship Id="rId5" Type="http://schemas.openxmlformats.org/officeDocument/2006/relationships/hyperlink" Target="https://discuss.gradle.org/t/p2-how-do-repositories-work-inside-gradle/19844" TargetMode="External"/><Relationship Id="rId4" Type="http://schemas.openxmlformats.org/officeDocument/2006/relationships/hyperlink" Target="https://groups.google.com/forum/#!searchin/gradle-dev/p2/gradle-dev/YQ2-V-RizQg/swXSWeGmqboJ" TargetMode="Externa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mpler/bnd-plat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goomph#building-osgi-bundles-eclipse-plugins-and-rcp-application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/issues/2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oomph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ffplug/gradle-and-eclipse-rc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radle.org/current/userguide/tutorial_using_tasks.html" TargetMode="External"/><Relationship Id="rId7" Type="http://schemas.openxmlformats.org/officeDocument/2006/relationships/hyperlink" Target="https://gitter.im/diffplug/goomph" TargetMode="External"/><Relationship Id="rId2" Type="http://schemas.openxmlformats.org/officeDocument/2006/relationships/hyperlink" Target="https://docs.gradle.org/current/userguide/usergui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ffplug/goomph" TargetMode="External"/><Relationship Id="rId5" Type="http://schemas.openxmlformats.org/officeDocument/2006/relationships/hyperlink" Target="https://github.com/diffplug/spotless" TargetMode="External"/><Relationship Id="rId4" Type="http://schemas.openxmlformats.org/officeDocument/2006/relationships/hyperlink" Target="https://github.com/diffplug/gradle-and-eclipse-rc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diffplug.com/opensourc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ffplug/goomph" TargetMode="External"/><Relationship Id="rId2" Type="http://schemas.openxmlformats.org/officeDocument/2006/relationships/hyperlink" Target="https://github.com/diffplug/spotl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048"/>
            <a:ext cx="9144000" cy="1880668"/>
          </a:xfrm>
        </p:spPr>
        <p:txBody>
          <a:bodyPr>
            <a:norm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and Eclipse</a:t>
            </a:r>
            <a:br>
              <a:rPr lang="en-US" dirty="0" smtClean="0"/>
            </a:br>
            <a:r>
              <a:rPr lang="en-US" dirty="0" smtClean="0"/>
              <a:t>IDE as build artifact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2866" y="2510409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Code examples </a:t>
            </a:r>
            <a:r>
              <a:rPr lang="en-US" sz="2400" dirty="0"/>
              <a:t>available here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47831" y="3125304"/>
            <a:ext cx="5496339" cy="4545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hlinkClick r:id="rId2"/>
              </a:rPr>
              <a:t>diffplug.com/</a:t>
            </a:r>
            <a:r>
              <a:rPr lang="en-US" sz="2400" dirty="0" err="1">
                <a:solidFill>
                  <a:schemeClr val="accent1"/>
                </a:solidFill>
                <a:hlinkClick r:id="rId2"/>
              </a:rPr>
              <a:t>opensource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39769" y="3602812"/>
            <a:ext cx="6912463" cy="3075446"/>
            <a:chOff x="2608060" y="3602812"/>
            <a:chExt cx="6912463" cy="3075446"/>
          </a:xfrm>
        </p:grpSpPr>
        <p:grpSp>
          <p:nvGrpSpPr>
            <p:cNvPr id="9" name="Group 8"/>
            <p:cNvGrpSpPr/>
            <p:nvPr/>
          </p:nvGrpSpPr>
          <p:grpSpPr>
            <a:xfrm>
              <a:off x="2608060" y="3602812"/>
              <a:ext cx="2500408" cy="3075446"/>
              <a:chOff x="133734" y="3790507"/>
              <a:chExt cx="2282562" cy="2807501"/>
            </a:xfrm>
          </p:grpSpPr>
          <p:pic>
            <p:nvPicPr>
              <p:cNvPr id="10" name="Picture 8" descr="http://yevbes.es/wp-content/uploads/2014/09/5186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615" y="4769208"/>
                <a:ext cx="1828800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33734" y="3790507"/>
                <a:ext cx="2282562" cy="966404"/>
              </a:xfrm>
              <a:prstGeom prst="rect">
                <a:avLst/>
              </a:prstGeom>
            </p:spPr>
            <p:txBody>
              <a:bodyPr vert="horz" lIns="68580" tIns="34290" rIns="68580" bIns="3429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000" dirty="0"/>
                  <a:t> Ned </a:t>
                </a:r>
                <a:r>
                  <a:rPr lang="en-US" sz="3000" dirty="0" err="1"/>
                  <a:t>Twigg</a:t>
                </a:r>
                <a:endParaRPr lang="en-US" sz="3000" dirty="0"/>
              </a:p>
              <a:p>
                <a:r>
                  <a:rPr lang="en-US" sz="3000" dirty="0"/>
                  <a:t>@</a:t>
                </a:r>
                <a:r>
                  <a:rPr lang="en-US" sz="3000" dirty="0" err="1"/>
                  <a:t>nedtwigg</a:t>
                </a:r>
                <a:endParaRPr lang="en-US" sz="30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977431" y="3602812"/>
              <a:ext cx="2543092" cy="2978977"/>
              <a:chOff x="2299254" y="3924216"/>
              <a:chExt cx="2282562" cy="267379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8670" y="4918836"/>
                <a:ext cx="1679172" cy="1679172"/>
              </a:xfrm>
              <a:prstGeom prst="rect">
                <a:avLst/>
              </a:prstGeom>
            </p:spPr>
          </p:pic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2299254" y="3924216"/>
                <a:ext cx="2282562" cy="966404"/>
              </a:xfrm>
              <a:prstGeom prst="rect">
                <a:avLst/>
              </a:prstGeom>
            </p:spPr>
            <p:txBody>
              <a:bodyPr vert="horz" lIns="68580" tIns="34290" rIns="68580" bIns="3429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000" dirty="0" err="1"/>
                  <a:t>DiffPlug</a:t>
                </a:r>
                <a:endParaRPr lang="en-US" sz="3000" dirty="0"/>
              </a:p>
              <a:p>
                <a:r>
                  <a:rPr lang="en-US" sz="3000" dirty="0"/>
                  <a:t>@</a:t>
                </a:r>
                <a:r>
                  <a:rPr lang="en-US" sz="3000" dirty="0" err="1"/>
                  <a:t>diffplug</a:t>
                </a:r>
                <a:endParaRPr lang="en-US" sz="3000" dirty="0"/>
              </a:p>
            </p:txBody>
          </p:sp>
        </p:grpSp>
      </p:grpSp>
      <p:sp>
        <p:nvSpPr>
          <p:cNvPr id="16" name="Title 1"/>
          <p:cNvSpPr txBox="1">
            <a:spLocks/>
          </p:cNvSpPr>
          <p:nvPr/>
        </p:nvSpPr>
        <p:spPr>
          <a:xfrm>
            <a:off x="3462866" y="1958041"/>
            <a:ext cx="5266267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Eclipse Converge 2017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551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4953" y="1628702"/>
            <a:ext cx="89820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oomphIde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repoEclipseLatest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targetplatform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installation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target.maven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installation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splash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'project_logo.png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style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classicTheme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eclipseIni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vmargs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-Xmx2g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thirdParty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tmTerminal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buildship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24069" y="5654274"/>
            <a:ext cx="6486956" cy="879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https://github.com/diffplug/goomph/blob/master/HOW_TO_AUTOMATE_IDE.md</a:t>
            </a:r>
            <a:endParaRPr lang="en-US" dirty="0" smtClean="0"/>
          </a:p>
        </p:txBody>
      </p:sp>
      <p:sp>
        <p:nvSpPr>
          <p:cNvPr id="9" name="Right Brace 8"/>
          <p:cNvSpPr/>
          <p:nvPr/>
        </p:nvSpPr>
        <p:spPr>
          <a:xfrm>
            <a:off x="3080686" y="5103457"/>
            <a:ext cx="247650" cy="857250"/>
          </a:xfrm>
          <a:prstGeom prst="rightBrace">
            <a:avLst>
              <a:gd name="adj1" fmla="val 46111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63239" y="5301249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SEND PRs!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7661" cy="4351338"/>
          </a:xfrm>
        </p:spPr>
        <p:txBody>
          <a:bodyPr>
            <a:no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vs Maven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as an adoption vector for Eclipse IDE</a:t>
            </a:r>
          </a:p>
          <a:p>
            <a:pPr lvl="1"/>
            <a:r>
              <a:rPr lang="en-US" dirty="0" smtClean="0"/>
              <a:t>IDE-as-build-artifact</a:t>
            </a:r>
            <a:endParaRPr lang="en-US" sz="2800" dirty="0" smtClean="0"/>
          </a:p>
          <a:p>
            <a:r>
              <a:rPr lang="en-US" b="1" dirty="0" err="1" smtClean="0"/>
              <a:t>Gradle</a:t>
            </a:r>
            <a:r>
              <a:rPr lang="en-US" b="1" dirty="0" smtClean="0"/>
              <a:t> as an adoption vector for Eclipse components (</a:t>
            </a:r>
            <a:r>
              <a:rPr lang="en-US" b="1" dirty="0" err="1" smtClean="0"/>
              <a:t>ecj</a:t>
            </a:r>
            <a:r>
              <a:rPr lang="en-US" b="1" dirty="0" smtClean="0"/>
              <a:t>, formatter, </a:t>
            </a:r>
            <a:r>
              <a:rPr lang="en-US" b="1" dirty="0" err="1" smtClean="0"/>
              <a:t>etc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 smtClean="0"/>
              <a:t>Why </a:t>
            </a:r>
            <a:r>
              <a:rPr lang="en-US" b="1" dirty="0"/>
              <a:t>is p2 hard in </a:t>
            </a:r>
            <a:r>
              <a:rPr lang="en-US" b="1" dirty="0" err="1"/>
              <a:t>Gradle</a:t>
            </a:r>
            <a:r>
              <a:rPr lang="en-US" b="1" dirty="0"/>
              <a:t>?</a:t>
            </a:r>
          </a:p>
          <a:p>
            <a:pPr lvl="1"/>
            <a:r>
              <a:rPr lang="en-US" b="1" dirty="0"/>
              <a:t>P2 -&gt; Maven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for Eclipse developers</a:t>
            </a:r>
          </a:p>
          <a:p>
            <a:pPr lvl="1"/>
            <a:r>
              <a:rPr lang="en-US" dirty="0" smtClean="0"/>
              <a:t>Maven </a:t>
            </a:r>
            <a:r>
              <a:rPr lang="en-US" dirty="0"/>
              <a:t>-&gt; </a:t>
            </a:r>
            <a:r>
              <a:rPr lang="en-US" dirty="0" smtClean="0"/>
              <a:t>P2</a:t>
            </a:r>
          </a:p>
          <a:p>
            <a:pPr lvl="1"/>
            <a:r>
              <a:rPr lang="en-US" dirty="0" err="1"/>
              <a:t>Autogenerate</a:t>
            </a:r>
            <a:r>
              <a:rPr lang="en-US" dirty="0"/>
              <a:t>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r>
              <a:rPr lang="en-US" dirty="0"/>
              <a:t>PDE build for </a:t>
            </a:r>
            <a:r>
              <a:rPr lang="en-US" dirty="0" smtClean="0"/>
              <a:t>RCP</a:t>
            </a:r>
            <a:endParaRPr lang="en-US" sz="2800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96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build tooling landscape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96" y="2121645"/>
            <a:ext cx="9868407" cy="3111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1796" y="249933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D82F8"/>
                </a:solidFill>
              </a:rPr>
              <a:t>p2 repository</a:t>
            </a:r>
            <a:endParaRPr lang="en-US" sz="2800" b="1" dirty="0">
              <a:solidFill>
                <a:srgbClr val="3D82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build tooling landscape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555"/>
            <a:ext cx="12192000" cy="3082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412" y="3167389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D3E2A"/>
                </a:solidFill>
              </a:rPr>
              <a:t>maven repository</a:t>
            </a:r>
            <a:endParaRPr lang="en-US" sz="2800" b="1" dirty="0">
              <a:solidFill>
                <a:srgbClr val="DD3E2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4309" y="409953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D82F8"/>
                </a:solidFill>
              </a:rPr>
              <a:t>p2 repository</a:t>
            </a:r>
            <a:endParaRPr lang="en-US" sz="2800" b="1" dirty="0">
              <a:solidFill>
                <a:srgbClr val="3D82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 build tooling landscape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" y="2025578"/>
            <a:ext cx="12141824" cy="2806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726" y="4457344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D82F8"/>
                </a:solidFill>
              </a:rPr>
              <a:t>p2 repository</a:t>
            </a:r>
            <a:endParaRPr lang="en-US" sz="2800" b="1" dirty="0">
              <a:solidFill>
                <a:srgbClr val="3D82F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7012" y="3684224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DD3E2A"/>
                </a:solidFill>
              </a:rPr>
              <a:t>maven repository</a:t>
            </a:r>
            <a:endParaRPr lang="en-US" sz="2800" b="1" dirty="0">
              <a:solidFill>
                <a:srgbClr val="DD3E2A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0699" y="2723441"/>
            <a:ext cx="110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F6B500"/>
                </a:solidFill>
              </a:rPr>
              <a:t>gradle</a:t>
            </a:r>
            <a:endParaRPr lang="en-US" sz="2800" b="1" dirty="0">
              <a:solidFill>
                <a:srgbClr val="F6B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onsume deps from </a:t>
            </a:r>
            <a:r>
              <a:rPr lang="en-US" dirty="0" smtClean="0"/>
              <a:t>p2 in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800225"/>
            <a:ext cx="11012557" cy="4705350"/>
          </a:xfrm>
        </p:spPr>
        <p:txBody>
          <a:bodyPr>
            <a:normAutofit/>
          </a:bodyPr>
          <a:lstStyle/>
          <a:p>
            <a:r>
              <a:rPr lang="en-US" dirty="0" smtClean="0"/>
              <a:t>No native support at the moment</a:t>
            </a:r>
          </a:p>
          <a:p>
            <a:pPr lvl="1"/>
            <a:r>
              <a:rPr lang="en-US" dirty="0"/>
              <a:t>David </a:t>
            </a:r>
            <a:r>
              <a:rPr lang="en-US" dirty="0" err="1"/>
              <a:t>Akehurst’s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p2 </a:t>
            </a:r>
            <a:r>
              <a:rPr lang="en-US" dirty="0" smtClean="0">
                <a:hlinkClick r:id="rId2"/>
              </a:rPr>
              <a:t>resolver</a:t>
            </a:r>
            <a:r>
              <a:rPr lang="en-US" dirty="0" smtClean="0"/>
              <a:t> is close (requires </a:t>
            </a:r>
            <a:r>
              <a:rPr lang="en-US" dirty="0" err="1" smtClean="0"/>
              <a:t>Gradle</a:t>
            </a:r>
            <a:r>
              <a:rPr lang="en-US" dirty="0" smtClean="0"/>
              <a:t> &lt; 2.8)</a:t>
            </a:r>
          </a:p>
          <a:p>
            <a:pPr lvl="1"/>
            <a:r>
              <a:rPr lang="en-US" dirty="0" smtClean="0"/>
              <a:t>He also has a </a:t>
            </a:r>
            <a:r>
              <a:rPr lang="en-US" dirty="0" smtClean="0">
                <a:hlinkClick r:id="rId3"/>
              </a:rPr>
              <a:t>fork</a:t>
            </a:r>
            <a:r>
              <a:rPr lang="en-US" dirty="0" smtClean="0"/>
              <a:t> of </a:t>
            </a:r>
            <a:r>
              <a:rPr lang="en-US" dirty="0" err="1" smtClean="0"/>
              <a:t>Gradle</a:t>
            </a:r>
            <a:r>
              <a:rPr lang="en-US" dirty="0" smtClean="0"/>
              <a:t> 2.13 with p2 support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doesn’t have a p</a:t>
            </a:r>
            <a:r>
              <a:rPr lang="en-US" dirty="0" smtClean="0"/>
              <a:t>ublic </a:t>
            </a:r>
            <a:r>
              <a:rPr lang="en-US" dirty="0" smtClean="0"/>
              <a:t>repository API: </a:t>
            </a:r>
            <a:endParaRPr lang="en-US" dirty="0" smtClean="0"/>
          </a:p>
          <a:p>
            <a:pPr lvl="2"/>
            <a:r>
              <a:rPr lang="en-US" sz="1500" dirty="0" smtClean="0">
                <a:hlinkClick r:id="rId4"/>
              </a:rPr>
              <a:t>https</a:t>
            </a:r>
            <a:r>
              <a:rPr lang="en-US" sz="1500" dirty="0">
                <a:hlinkClick r:id="rId4"/>
              </a:rPr>
              <a:t>://groups.google.com/forum/#!</a:t>
            </a:r>
            <a:r>
              <a:rPr lang="en-US" sz="1500" dirty="0" smtClean="0">
                <a:hlinkClick r:id="rId4"/>
              </a:rPr>
              <a:t>searchin/gradle-dev/p2/gradle-dev/YQ2-V-RizQg/swXSWeGmqboJ</a:t>
            </a:r>
            <a:endParaRPr lang="en-US" sz="1500" dirty="0"/>
          </a:p>
          <a:p>
            <a:pPr lvl="2"/>
            <a:r>
              <a:rPr lang="en-US" sz="1500" dirty="0" smtClean="0">
                <a:hlinkClick r:id="rId5"/>
              </a:rPr>
              <a:t>https</a:t>
            </a:r>
            <a:r>
              <a:rPr lang="en-US" sz="1500" dirty="0">
                <a:hlinkClick r:id="rId5"/>
              </a:rPr>
              <a:t>://</a:t>
            </a:r>
            <a:r>
              <a:rPr lang="en-US" sz="1500" dirty="0" smtClean="0">
                <a:hlinkClick r:id="rId5"/>
              </a:rPr>
              <a:t>discuss.gradle.org/t/p2-how-do-repositories-work-inside-gradle/19844</a:t>
            </a:r>
            <a:endParaRPr lang="en-US" sz="1500" dirty="0"/>
          </a:p>
          <a:p>
            <a:r>
              <a:rPr lang="en-US" dirty="0" smtClean="0"/>
              <a:t>Workaround </a:t>
            </a:r>
            <a:r>
              <a:rPr lang="en-US" dirty="0" smtClean="0"/>
              <a:t>– turn p2 repository into a maven repository</a:t>
            </a:r>
          </a:p>
          <a:p>
            <a:pPr lvl="1"/>
            <a:r>
              <a:rPr lang="en-US" dirty="0" smtClean="0"/>
              <a:t>Pioneered by </a:t>
            </a:r>
            <a:r>
              <a:rPr lang="en-US" dirty="0"/>
              <a:t>Andrey </a:t>
            </a:r>
            <a:r>
              <a:rPr lang="en-US" dirty="0" err="1" smtClean="0"/>
              <a:t>Hihlovskiy’s</a:t>
            </a:r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Wuff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hlinkClick r:id="rId7"/>
              </a:rPr>
              <a:t>Unpuzzle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Captures partial dependency info using </a:t>
            </a:r>
            <a:r>
              <a:rPr lang="en-US" sz="1900" b="1" dirty="0">
                <a:latin typeface="Consolas" panose="020B0609020204030204" pitchFamily="49" charset="0"/>
              </a:rPr>
              <a:t>Require-Bundle</a:t>
            </a:r>
          </a:p>
          <a:p>
            <a:pPr lvl="1"/>
            <a:r>
              <a:rPr lang="en-US" dirty="0" smtClean="0"/>
              <a:t>Simon </a:t>
            </a:r>
            <a:r>
              <a:rPr lang="en-US" dirty="0" err="1" smtClean="0"/>
              <a:t>Templer</a:t>
            </a:r>
            <a:r>
              <a:rPr lang="en-US" dirty="0" smtClean="0"/>
              <a:t> has a </a:t>
            </a:r>
            <a:r>
              <a:rPr lang="en-US" dirty="0" smtClean="0">
                <a:hlinkClick r:id="rId8"/>
              </a:rPr>
              <a:t>fork</a:t>
            </a:r>
            <a:r>
              <a:rPr lang="en-US" dirty="0" smtClean="0"/>
              <a:t> which looks at </a:t>
            </a:r>
            <a:r>
              <a:rPr lang="en-US" sz="1900" b="1" dirty="0">
                <a:latin typeface="Consolas" panose="020B0609020204030204" pitchFamily="49" charset="0"/>
              </a:rPr>
              <a:t>Import-Package</a:t>
            </a:r>
            <a:r>
              <a:rPr lang="en-US" dirty="0" smtClean="0"/>
              <a:t> and </a:t>
            </a:r>
            <a:r>
              <a:rPr lang="en-US" sz="1900" b="1" dirty="0" smtClean="0">
                <a:latin typeface="Consolas" panose="020B0609020204030204" pitchFamily="49" charset="0"/>
              </a:rPr>
              <a:t>Export-Package</a:t>
            </a:r>
            <a:endParaRPr lang="en-US" sz="1900" b="1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Wuff log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3"/>
          <a:stretch/>
        </p:blipFill>
        <p:spPr bwMode="auto">
          <a:xfrm>
            <a:off x="8734425" y="4410075"/>
            <a:ext cx="8953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p2: Conflict diamonds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91" y="3757400"/>
            <a:ext cx="5767876" cy="793351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16" y="2586000"/>
            <a:ext cx="3633197" cy="807377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10" y="5578175"/>
            <a:ext cx="4825904" cy="93927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ctangle 10"/>
          <p:cNvSpPr/>
          <p:nvPr/>
        </p:nvSpPr>
        <p:spPr>
          <a:xfrm>
            <a:off x="5038662" y="1592045"/>
            <a:ext cx="977900" cy="344579"/>
          </a:xfrm>
          <a:prstGeom prst="rect">
            <a:avLst/>
          </a:prstGeom>
          <a:ln>
            <a:noFill/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Guava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81925" y="1936624"/>
            <a:ext cx="1003343" cy="5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121400" y="1936624"/>
            <a:ext cx="2781174" cy="171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2954867" y="3714771"/>
            <a:ext cx="1109134" cy="174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502401" y="4784824"/>
            <a:ext cx="881695" cy="6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439" y="3265569"/>
            <a:ext cx="4997656" cy="2885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745" y="4376417"/>
            <a:ext cx="3924300" cy="2762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3017" y="6369810"/>
            <a:ext cx="4467225" cy="2476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92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deps from </a:t>
            </a:r>
            <a:r>
              <a:rPr lang="en-US" dirty="0" smtClean="0"/>
              <a:t>p2 in 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571625"/>
            <a:ext cx="11012557" cy="214561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</a:pPr>
            <a:r>
              <a:rPr lang="en-US" sz="2400" dirty="0" smtClean="0"/>
              <a:t>Recommended: </a:t>
            </a:r>
            <a:r>
              <a:rPr lang="en-US" sz="2400" dirty="0" err="1" smtClean="0"/>
              <a:t>goomph’s</a:t>
            </a:r>
            <a:r>
              <a:rPr lang="en-US" sz="2400" dirty="0" smtClean="0"/>
              <a:t> </a:t>
            </a:r>
            <a:r>
              <a:rPr lang="en-US" sz="2400" b="1" dirty="0" smtClean="0"/>
              <a:t>p2.asmaven</a:t>
            </a:r>
            <a:r>
              <a:rPr lang="en-US" sz="2400" dirty="0" smtClean="0"/>
              <a:t> plugin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Uses the real p2 to download dependencies from update sites (even composite)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Doesn’t </a:t>
            </a:r>
            <a:r>
              <a:rPr lang="en-US" sz="2400" dirty="0"/>
              <a:t>encode any dependency information into the maven repo it creates.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191905"/>
            <a:ext cx="7858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'com.diffplug.gradle.p2.asmaven'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p2AsMaven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group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'eclipse-deps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</a:rPr>
              <a:t>repoEclipse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'4.5.2'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org.eclipse.equinox.executable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org.eclipse.rcp.configuration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org.eclipse.platform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</a:rPr>
              <a:t>feature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org.eclipse.platform.source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55898" y="6079746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7661" cy="4351338"/>
          </a:xfrm>
        </p:spPr>
        <p:txBody>
          <a:bodyPr>
            <a:no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vs Maven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as an adoption vector for Eclipse IDE</a:t>
            </a:r>
          </a:p>
          <a:p>
            <a:pPr lvl="1"/>
            <a:r>
              <a:rPr lang="en-US" dirty="0" smtClean="0"/>
              <a:t>IDE-as-build-artifact</a:t>
            </a:r>
            <a:endParaRPr lang="en-US" sz="2800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as an adoption vector for Eclipse components (</a:t>
            </a:r>
            <a:r>
              <a:rPr lang="en-US" dirty="0" err="1" smtClean="0"/>
              <a:t>ecj</a:t>
            </a:r>
            <a:r>
              <a:rPr lang="en-US" dirty="0" smtClean="0"/>
              <a:t>, formatter,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p2 hard in </a:t>
            </a:r>
            <a:r>
              <a:rPr lang="en-US" dirty="0" err="1"/>
              <a:t>Gradle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P2 -&gt; Maven</a:t>
            </a:r>
          </a:p>
          <a:p>
            <a:r>
              <a:rPr lang="en-US" b="1" dirty="0" err="1" smtClean="0"/>
              <a:t>Gradle</a:t>
            </a:r>
            <a:r>
              <a:rPr lang="en-US" b="1" dirty="0" smtClean="0"/>
              <a:t> for Eclipse developers</a:t>
            </a:r>
          </a:p>
          <a:p>
            <a:pPr lvl="1"/>
            <a:r>
              <a:rPr lang="en-US" b="1" dirty="0" smtClean="0"/>
              <a:t>Maven </a:t>
            </a:r>
            <a:r>
              <a:rPr lang="en-US" b="1" dirty="0"/>
              <a:t>-&gt; </a:t>
            </a:r>
            <a:r>
              <a:rPr lang="en-US" b="1" dirty="0" smtClean="0"/>
              <a:t>P2</a:t>
            </a:r>
          </a:p>
          <a:p>
            <a:pPr lvl="1"/>
            <a:r>
              <a:rPr lang="en-US" b="1" dirty="0" err="1"/>
              <a:t>Autogenerate</a:t>
            </a:r>
            <a:r>
              <a:rPr lang="en-US" b="1" dirty="0"/>
              <a:t> </a:t>
            </a:r>
            <a:r>
              <a:rPr lang="en-US" b="1" dirty="0" err="1"/>
              <a:t>OSGi</a:t>
            </a:r>
            <a:r>
              <a:rPr lang="en-US" b="1" dirty="0"/>
              <a:t> </a:t>
            </a:r>
            <a:r>
              <a:rPr lang="en-US" b="1" dirty="0" smtClean="0"/>
              <a:t>metadata</a:t>
            </a:r>
            <a:endParaRPr lang="en-US" b="1" dirty="0"/>
          </a:p>
          <a:p>
            <a:pPr lvl="1"/>
            <a:r>
              <a:rPr lang="en-US" b="1" dirty="0"/>
              <a:t>PDE build for </a:t>
            </a:r>
            <a:r>
              <a:rPr lang="en-US" b="1" dirty="0" smtClean="0"/>
              <a:t>RCP</a:t>
            </a:r>
            <a:endParaRPr lang="en-US" sz="2800" b="1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13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 deps from </a:t>
            </a:r>
            <a:r>
              <a:rPr lang="en-US" dirty="0" smtClean="0"/>
              <a:t>maven as target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546225"/>
            <a:ext cx="11012557" cy="1738842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400" dirty="0"/>
              <a:t>Recommended: </a:t>
            </a:r>
            <a:r>
              <a:rPr lang="en-US" sz="2400" dirty="0" smtClean="0"/>
              <a:t>Simon </a:t>
            </a:r>
            <a:r>
              <a:rPr lang="en-US" sz="2400" dirty="0" err="1" smtClean="0"/>
              <a:t>Templer’s</a:t>
            </a:r>
            <a:r>
              <a:rPr lang="en-US" sz="2400" dirty="0"/>
              <a:t> </a:t>
            </a:r>
            <a:r>
              <a:rPr lang="en-US" sz="2400" b="1" dirty="0" err="1" smtClean="0"/>
              <a:t>bnd</a:t>
            </a:r>
            <a:r>
              <a:rPr lang="en-US" sz="2400" b="1" dirty="0" smtClean="0"/>
              <a:t>-platform</a:t>
            </a:r>
            <a:r>
              <a:rPr lang="en-US" sz="2400" dirty="0" smtClean="0"/>
              <a:t> plugin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Passes all of your dependencies and their </a:t>
            </a:r>
            <a:r>
              <a:rPr lang="en-US" sz="2400" dirty="0" err="1" smtClean="0"/>
              <a:t>transitives</a:t>
            </a:r>
            <a:r>
              <a:rPr lang="en-US" sz="2400" dirty="0" smtClean="0"/>
              <a:t> to </a:t>
            </a:r>
            <a:r>
              <a:rPr lang="en-US" sz="2400" dirty="0" err="1" smtClean="0"/>
              <a:t>bnd</a:t>
            </a:r>
            <a:endParaRPr lang="en-US" sz="2400" dirty="0" smtClean="0"/>
          </a:p>
          <a:p>
            <a:pPr>
              <a:spcBef>
                <a:spcPts val="500"/>
              </a:spcBef>
            </a:pPr>
            <a:r>
              <a:rPr lang="en-US" sz="2400" dirty="0" smtClean="0"/>
              <a:t>Automatically wraps them with </a:t>
            </a:r>
            <a:r>
              <a:rPr lang="en-US" sz="2400" dirty="0" err="1" smtClean="0"/>
              <a:t>OSGi</a:t>
            </a:r>
            <a:r>
              <a:rPr lang="en-US" sz="2400" dirty="0" smtClean="0"/>
              <a:t> metadata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sz="2400" dirty="0" smtClean="0"/>
              <a:t>Great defaults, and great DSL for corner-cases</a:t>
            </a:r>
          </a:p>
          <a:p>
            <a:pPr>
              <a:spcBef>
                <a:spcPts val="500"/>
              </a:spcBef>
            </a:pPr>
            <a:r>
              <a:rPr lang="en-US" sz="2400" dirty="0" smtClean="0"/>
              <a:t>Dumps the result into a folder for easy consumption as a target platform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95739" y="3733638"/>
            <a:ext cx="69151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Download from eclipse and put it into maven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platform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determineImportVersions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importVersionStrategy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MAJOR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useBndHashQualifiers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(group: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net.sf.ehcache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name: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ehcache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-core'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make hibernate packages optional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optionalImport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org.hibernate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42521" y="6252699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https://github.com/stempler/bnd-platform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2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vs Maven</a:t>
            </a:r>
          </a:p>
          <a:p>
            <a:r>
              <a:rPr lang="en-US" dirty="0" err="1"/>
              <a:t>Gradle</a:t>
            </a:r>
            <a:r>
              <a:rPr lang="en-US" dirty="0"/>
              <a:t> as an adoption vector for Eclipse IDE</a:t>
            </a:r>
          </a:p>
          <a:p>
            <a:pPr lvl="1"/>
            <a:r>
              <a:rPr lang="en-US" dirty="0" smtClean="0"/>
              <a:t>IDE-as-build-artifact</a:t>
            </a:r>
            <a:endParaRPr lang="en-US" sz="2800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as a contributor vector for Eclipse components (</a:t>
            </a:r>
            <a:r>
              <a:rPr lang="en-US" dirty="0" err="1" smtClean="0"/>
              <a:t>ecj</a:t>
            </a:r>
            <a:r>
              <a:rPr lang="en-US" dirty="0" smtClean="0"/>
              <a:t>, formatter,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p2 hard in </a:t>
            </a:r>
            <a:r>
              <a:rPr lang="en-US" dirty="0" err="1"/>
              <a:t>Gradle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p2 </a:t>
            </a:r>
            <a:r>
              <a:rPr lang="en-US" dirty="0"/>
              <a:t>-&gt; Maven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for Eclipse developers</a:t>
            </a:r>
          </a:p>
          <a:p>
            <a:pPr lvl="1"/>
            <a:r>
              <a:rPr lang="en-US" dirty="0" smtClean="0"/>
              <a:t>Maven </a:t>
            </a:r>
            <a:r>
              <a:rPr lang="en-US" dirty="0"/>
              <a:t>-&gt; </a:t>
            </a:r>
            <a:r>
              <a:rPr lang="en-US" dirty="0" smtClean="0"/>
              <a:t>p2</a:t>
            </a:r>
          </a:p>
          <a:p>
            <a:pPr lvl="1"/>
            <a:r>
              <a:rPr lang="en-US" dirty="0" err="1" smtClean="0"/>
              <a:t>Autogenerate</a:t>
            </a:r>
            <a:r>
              <a:rPr lang="en-US" dirty="0" smtClean="0"/>
              <a:t> </a:t>
            </a:r>
            <a:r>
              <a:rPr lang="en-US" dirty="0" err="1" smtClean="0"/>
              <a:t>OSGi</a:t>
            </a:r>
            <a:r>
              <a:rPr lang="en-US" dirty="0" smtClean="0"/>
              <a:t> metadata</a:t>
            </a:r>
          </a:p>
          <a:p>
            <a:pPr lvl="1"/>
            <a:r>
              <a:rPr lang="en-US" dirty="0" smtClean="0"/>
              <a:t>PDE </a:t>
            </a:r>
            <a:r>
              <a:rPr lang="en-US" dirty="0"/>
              <a:t>build for </a:t>
            </a:r>
            <a:r>
              <a:rPr lang="en-US" dirty="0" smtClean="0"/>
              <a:t>RCP</a:t>
            </a:r>
            <a:endParaRPr lang="en-US" sz="2800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2273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546224"/>
            <a:ext cx="11012557" cy="24331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/>
              <a:t>Bnd</a:t>
            </a:r>
            <a:r>
              <a:rPr lang="en-US" sz="2400" dirty="0"/>
              <a:t> (by Peter </a:t>
            </a:r>
            <a:r>
              <a:rPr lang="en-US" sz="2400" dirty="0" err="1"/>
              <a:t>Kriens</a:t>
            </a:r>
            <a:r>
              <a:rPr lang="en-US" sz="2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You give </a:t>
            </a:r>
            <a:r>
              <a:rPr lang="en-US" sz="2000" dirty="0" err="1"/>
              <a:t>bnd</a:t>
            </a:r>
            <a:r>
              <a:rPr lang="en-US" sz="2000" dirty="0"/>
              <a:t> your jar and some directives.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It calculates the headers for you.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Lots of </a:t>
            </a:r>
            <a:r>
              <a:rPr lang="en-US" sz="2400" dirty="0" err="1"/>
              <a:t>gradle</a:t>
            </a:r>
            <a:r>
              <a:rPr lang="en-US" sz="2400" dirty="0"/>
              <a:t> plugins that integrate with </a:t>
            </a:r>
            <a:r>
              <a:rPr lang="en-US" sz="2400" dirty="0" err="1" smtClean="0"/>
              <a:t>Bnd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Recommended: </a:t>
            </a:r>
            <a:r>
              <a:rPr lang="en-US" sz="2400" dirty="0" err="1"/>
              <a:t>goomph’s</a:t>
            </a:r>
            <a:r>
              <a:rPr lang="en-US" sz="2400" dirty="0"/>
              <a:t> </a:t>
            </a:r>
            <a:r>
              <a:rPr lang="en-US" sz="2400" dirty="0" err="1" smtClean="0">
                <a:hlinkClick r:id="rId2"/>
              </a:rPr>
              <a:t>osgi.bndmanifest</a:t>
            </a:r>
            <a:r>
              <a:rPr lang="en-US" sz="2400" dirty="0" smtClean="0"/>
              <a:t> plugin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Easy </a:t>
            </a:r>
            <a:r>
              <a:rPr lang="en-US" sz="2000" dirty="0"/>
              <a:t>to copy the manifest where the IDE can see it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Automagic</a:t>
            </a:r>
            <a:r>
              <a:rPr lang="en-US" sz="2000" dirty="0"/>
              <a:t> merging is disabled by 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174065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jar.manifest.attributes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'-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exportcontents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.*'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'Import-Package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'*'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55898" y="6079746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3"/>
              </a:rPr>
              <a:t>https://github.com/diffplug/goomph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5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OSGi</a:t>
            </a:r>
            <a:r>
              <a:rPr lang="en-US" dirty="0" smtClean="0"/>
              <a:t> metadata for your java 9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599273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'java-library'</a:t>
            </a:r>
            <a:endParaRPr lang="en-US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dependencies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'commons-httpclient:commons-httpclient:3.1'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implementation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'org.apache.commons:commons-lang3:3.5'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exports 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com.diffplug.myapi</a:t>
            </a:r>
            <a:r>
              <a:rPr lang="en-U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apply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plugin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com.diffplug.gradle.osgi.bndautomanifest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osgiBndManifest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'META-INF/MANIFEST.MF'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28735" y="6037413"/>
            <a:ext cx="6125206" cy="621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https://github.com/diffplug/goomph/issues/29</a:t>
            </a:r>
            <a:endParaRPr lang="en-US" dirty="0" smtClean="0"/>
          </a:p>
        </p:txBody>
      </p:sp>
      <p:sp>
        <p:nvSpPr>
          <p:cNvPr id="10" name="Wave 9"/>
          <p:cNvSpPr/>
          <p:nvPr/>
        </p:nvSpPr>
        <p:spPr>
          <a:xfrm>
            <a:off x="5309659" y="3063732"/>
            <a:ext cx="2023534" cy="1041400"/>
          </a:xfrm>
          <a:prstGeom prst="wave">
            <a:avLst>
              <a:gd name="adj1" fmla="val 6568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COMING SOON</a:t>
            </a:r>
          </a:p>
          <a:p>
            <a:pPr algn="ctr"/>
            <a:r>
              <a:rPr lang="en-US" dirty="0" smtClean="0"/>
              <a:t>(Maybe Q2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PDE Build for RCP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416"/>
            <a:ext cx="7886700" cy="175048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Goomph</a:t>
            </a:r>
            <a:r>
              <a:rPr lang="en-US" dirty="0" smtClean="0"/>
              <a:t> has p2-director embedded inside it.</a:t>
            </a:r>
          </a:p>
          <a:p>
            <a:pPr lvl="1"/>
            <a:r>
              <a:rPr lang="en-US" dirty="0" smtClean="0"/>
              <a:t>Means it can download and install an Eclipse IDE with any set of features (in this case, with PDE Build).</a:t>
            </a:r>
          </a:p>
          <a:p>
            <a:r>
              <a:rPr lang="en-US" dirty="0" smtClean="0"/>
              <a:t>Set these properties to determine which PDE build is downloaded:</a:t>
            </a:r>
          </a:p>
          <a:p>
            <a:pPr lvl="1"/>
            <a:r>
              <a:rPr lang="en-US" dirty="0" smtClean="0"/>
              <a:t>GOOMPH_PDE_VER=4.5.2 (for official release)</a:t>
            </a:r>
          </a:p>
          <a:p>
            <a:pPr lvl="1"/>
            <a:r>
              <a:rPr lang="en-US" dirty="0" smtClean="0"/>
              <a:t>GOOMPH_PDE_UPDATE_SITE (for snapshot releases)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4626"/>
            <a:ext cx="905933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task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buildProduct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(type: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PdeBuildTask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// set the base platform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base(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'target.p2/build/p2asmaven/p2runnable/eclipse-deps'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// configure where the plugins will come from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addPluginPath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target.maven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/build'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addPluginPath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'target.p2/build/p2asmaven/p2runnable/eclipse-deps'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// and where they will go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destination(P2_DIR)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// specify that this is a product build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id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com.diffplug.rcpdemo.product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version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rootProject.version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productPluginDir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rootProject.file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com.diffplug.rcpdemo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productFileWithinPlugin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rcpdemo.product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explicitVersionPolicy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it.resolve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 err="1">
                <a:solidFill>
                  <a:srgbClr val="0000C0"/>
                </a:solidFill>
                <a:latin typeface="Consolas" panose="020B0609020204030204" pitchFamily="49" charset="0"/>
              </a:rPr>
              <a:t>com.google.guava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).with(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'17.0.0'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>
                <a:solidFill>
                  <a:srgbClr val="0000C0"/>
                </a:solidFill>
                <a:latin typeface="Consolas" panose="020B0609020204030204" pitchFamily="49" charset="0"/>
              </a:rPr>
              <a:t>'18.0.0'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64364" y="6236011"/>
            <a:ext cx="5765775" cy="6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https://github.com/diffplug/goomph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8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RCP recommended layout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7902"/>
            <a:ext cx="7886700" cy="552476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c</a:t>
            </a:r>
            <a:r>
              <a:rPr lang="en-US" sz="1600" dirty="0"/>
              <a:t>om.diffplug.needs17</a:t>
            </a:r>
          </a:p>
          <a:p>
            <a:r>
              <a:rPr lang="en-US" sz="1600" dirty="0"/>
              <a:t>com.diffplug.needs18</a:t>
            </a:r>
            <a:endParaRPr lang="en-US" sz="1600" dirty="0"/>
          </a:p>
          <a:p>
            <a:r>
              <a:rPr lang="en-US" sz="1600" dirty="0" err="1"/>
              <a:t>com.diffplug.needsBoth</a:t>
            </a:r>
            <a:endParaRPr lang="en-US" sz="1600" dirty="0"/>
          </a:p>
          <a:p>
            <a:r>
              <a:rPr lang="en-US" sz="1600" dirty="0" err="1"/>
              <a:t>com.diffplug.rcpdemo</a:t>
            </a:r>
            <a:endParaRPr lang="en-US" sz="1600" dirty="0"/>
          </a:p>
          <a:p>
            <a:r>
              <a:rPr lang="en-US" sz="1600" dirty="0" err="1"/>
              <a:t>com.diffplug.talks.rxjav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/>
              <a:t>spotless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com.diffplug.gradle.spotless</a:t>
            </a:r>
            <a:endParaRPr lang="en-US" sz="17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/>
              <a:t>Formats source code using eclipse formatter.</a:t>
            </a:r>
          </a:p>
          <a:p>
            <a:r>
              <a:rPr lang="en-US" sz="2600" dirty="0" err="1"/>
              <a:t>target.maven</a:t>
            </a:r>
            <a:r>
              <a:rPr lang="en-US" sz="2600" dirty="0"/>
              <a:t>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org.standardout.bnd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-platform</a:t>
            </a:r>
          </a:p>
          <a:p>
            <a:pPr lvl="1"/>
            <a:r>
              <a:rPr lang="en-US" sz="1500" dirty="0"/>
              <a:t>Creates folder containing all Maven deps with </a:t>
            </a:r>
            <a:r>
              <a:rPr lang="en-US" sz="1500" dirty="0" err="1"/>
              <a:t>OSGi</a:t>
            </a:r>
            <a:r>
              <a:rPr lang="en-US" sz="1500" dirty="0"/>
              <a:t> headers</a:t>
            </a:r>
          </a:p>
          <a:p>
            <a:r>
              <a:rPr lang="en-US" sz="2600" dirty="0"/>
              <a:t>target.p2 </a:t>
            </a:r>
            <a:r>
              <a:rPr lang="en-US" sz="1700" b="1" dirty="0">
                <a:solidFill>
                  <a:srgbClr val="0000C0"/>
                </a:solidFill>
                <a:latin typeface="Consolas" panose="020B0609020204030204" pitchFamily="49" charset="0"/>
              </a:rPr>
              <a:t>com.diffplug.gradle.p2.asmaven</a:t>
            </a:r>
          </a:p>
          <a:p>
            <a:pPr lvl="1"/>
            <a:r>
              <a:rPr lang="en-US" sz="1500" dirty="0"/>
              <a:t>Creates folder containing all deps from p2, and gives </a:t>
            </a:r>
            <a:r>
              <a:rPr lang="en-US" sz="1500" dirty="0" err="1"/>
              <a:t>Gradle</a:t>
            </a:r>
            <a:r>
              <a:rPr lang="en-US" sz="1500" dirty="0"/>
              <a:t> access to the artifacts.</a:t>
            </a:r>
          </a:p>
          <a:p>
            <a:r>
              <a:rPr lang="en-US" sz="2600" dirty="0"/>
              <a:t>deploy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com.diffplug.gradle.pde.PdeBuild</a:t>
            </a:r>
            <a:endParaRPr lang="en-US" sz="9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/>
              <a:t>Runs PDE build against plugins from both </a:t>
            </a:r>
            <a:r>
              <a:rPr lang="en-US" sz="1500" b="1" dirty="0">
                <a:latin typeface="Consolas" panose="020B0609020204030204" pitchFamily="49" charset="0"/>
              </a:rPr>
              <a:t>target</a:t>
            </a:r>
            <a:r>
              <a:rPr lang="en-US" sz="1500" dirty="0"/>
              <a:t> folders.</a:t>
            </a:r>
          </a:p>
          <a:p>
            <a:r>
              <a:rPr lang="en-US" sz="2600" dirty="0"/>
              <a:t>ide </a:t>
            </a:r>
            <a:r>
              <a:rPr lang="en-US" sz="17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com.diffplug.gradle.oomph.ide</a:t>
            </a:r>
            <a:endParaRPr lang="en-US" sz="17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/>
              <a:t>Creates an IDE containing this entire project.</a:t>
            </a:r>
            <a:endParaRPr lang="en-US" sz="1500" dirty="0"/>
          </a:p>
          <a:p>
            <a:pPr lvl="1"/>
            <a:endParaRPr lang="en-US" sz="1400" dirty="0">
              <a:solidFill>
                <a:srgbClr val="0000C0"/>
              </a:solidFill>
            </a:endParaRPr>
          </a:p>
          <a:p>
            <a:pPr lvl="1"/>
            <a:endParaRPr lang="en-US" sz="1400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619500" y="1248834"/>
            <a:ext cx="5734050" cy="2451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com.diffplug.gradle.osgi.bndmanifest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/>
              <a:t>Generate </a:t>
            </a:r>
            <a:r>
              <a:rPr lang="en-US" sz="1700" dirty="0" err="1"/>
              <a:t>OSGi</a:t>
            </a:r>
            <a:r>
              <a:rPr lang="en-US" sz="1700" dirty="0"/>
              <a:t> manifest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com.diffplug.gradle.eclipse.buildproperties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/>
              <a:t>Uses Eclipse’s </a:t>
            </a:r>
            <a:r>
              <a:rPr lang="en-US" sz="1700" b="1" dirty="0" err="1">
                <a:latin typeface="Consolas" panose="020B0609020204030204" pitchFamily="49" charset="0"/>
              </a:rPr>
              <a:t>build.properties</a:t>
            </a:r>
            <a:r>
              <a:rPr lang="en-US" sz="1700" dirty="0"/>
              <a:t> to control </a:t>
            </a:r>
            <a:r>
              <a:rPr lang="en-US" sz="1700" dirty="0" err="1"/>
              <a:t>gradle</a:t>
            </a:r>
            <a:r>
              <a:rPr lang="en-US" sz="1700" dirty="0"/>
              <a:t> build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com.diffplug.gradle.eclipse.excludebuildfolder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700" dirty="0"/>
              <a:t>Keeps </a:t>
            </a:r>
            <a:r>
              <a:rPr lang="en-US" sz="1700" dirty="0" err="1"/>
              <a:t>Gradle’s</a:t>
            </a:r>
            <a:r>
              <a:rPr lang="en-US" sz="1700" dirty="0"/>
              <a:t> binary artifacts out of Eclipse’s resources search</a:t>
            </a:r>
          </a:p>
          <a:p>
            <a:pPr>
              <a:lnSpc>
                <a:spcPct val="120000"/>
              </a:lnSpc>
            </a:pP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com.diffplug.gradle.eclipse.projectdeps</a:t>
            </a: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1600" dirty="0"/>
              <a:t>Fixes eclipse </a:t>
            </a:r>
            <a:r>
              <a:rPr lang="en-US" sz="1600" dirty="0" err="1"/>
              <a:t>intraproject</a:t>
            </a:r>
            <a:r>
              <a:rPr lang="en-US" sz="1600" dirty="0"/>
              <a:t> dependency problems</a:t>
            </a:r>
          </a:p>
          <a:p>
            <a:pPr lvl="1">
              <a:lnSpc>
                <a:spcPct val="120000"/>
              </a:lnSpc>
            </a:pPr>
            <a:endParaRPr lang="en-US" sz="1800" b="1" dirty="0">
              <a:solidFill>
                <a:srgbClr val="000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3133726" y="1417903"/>
            <a:ext cx="343958" cy="1409964"/>
          </a:xfrm>
          <a:prstGeom prst="rightBrace">
            <a:avLst>
              <a:gd name="adj1" fmla="val 50928"/>
              <a:gd name="adj2" fmla="val 20431"/>
            </a:avLst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08600" y="6236011"/>
            <a:ext cx="6548539" cy="621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 smtClean="0">
                <a:hlinkClick r:id="rId2"/>
              </a:rPr>
              <a:t>https://github.com/diffplug/gradle-and-eclipse-rcp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99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manual is excellent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docs.gradle.org/current/userguide/userguide.html</a:t>
            </a:r>
            <a:endParaRPr lang="en-US" dirty="0" smtClean="0"/>
          </a:p>
          <a:p>
            <a:r>
              <a:rPr lang="en-US" dirty="0" smtClean="0"/>
              <a:t>“Build script basics” is a great starting point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docs.gradle.org/current/userguide/tutorial_using_tasks.html</a:t>
            </a:r>
            <a:endParaRPr lang="en-US" dirty="0" smtClean="0"/>
          </a:p>
          <a:p>
            <a:r>
              <a:rPr lang="en-US" dirty="0" smtClean="0"/>
              <a:t>Look at examples</a:t>
            </a:r>
          </a:p>
          <a:p>
            <a:pPr lvl="1"/>
            <a:r>
              <a:rPr lang="en-US" dirty="0" smtClean="0"/>
              <a:t>Full </a:t>
            </a:r>
            <a:r>
              <a:rPr lang="en-US" dirty="0"/>
              <a:t>RCP application: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github.com/diffplug/gradle-and-eclipse-rcp</a:t>
            </a:r>
            <a:endParaRPr lang="en-US" dirty="0" smtClean="0"/>
          </a:p>
          <a:p>
            <a:pPr lvl="1"/>
            <a:r>
              <a:rPr lang="en-US" dirty="0" smtClean="0"/>
              <a:t>Simple library using deps </a:t>
            </a:r>
            <a:r>
              <a:rPr lang="en-US" dirty="0"/>
              <a:t>from p2: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github.com/diffplug/spotless</a:t>
            </a:r>
            <a:endParaRPr lang="en-US" dirty="0" smtClean="0"/>
          </a:p>
          <a:p>
            <a:r>
              <a:rPr lang="en-US" dirty="0" smtClean="0"/>
              <a:t>Look at </a:t>
            </a:r>
            <a:r>
              <a:rPr lang="en-US" dirty="0" err="1" smtClean="0"/>
              <a:t>goomph</a:t>
            </a:r>
            <a:endParaRPr lang="en-US" dirty="0"/>
          </a:p>
          <a:p>
            <a:pPr lvl="1"/>
            <a:r>
              <a:rPr lang="en-US" dirty="0" smtClean="0"/>
              <a:t>Code and docs: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github.com/diffplug/goomph</a:t>
            </a:r>
            <a:endParaRPr lang="en-US" dirty="0" smtClean="0"/>
          </a:p>
          <a:p>
            <a:pPr lvl="1"/>
            <a:r>
              <a:rPr lang="en-US" dirty="0" smtClean="0"/>
              <a:t>Live chat: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gitter.im/diffplug/goomph</a:t>
            </a:r>
            <a:endParaRPr lang="en-US" dirty="0" smtClean="0"/>
          </a:p>
          <a:p>
            <a:r>
              <a:rPr lang="en-US" dirty="0" smtClean="0"/>
              <a:t>Follow @</a:t>
            </a:r>
            <a:r>
              <a:rPr lang="en-US" dirty="0" err="1" smtClean="0"/>
              <a:t>nedtwigg</a:t>
            </a:r>
            <a:r>
              <a:rPr lang="en-US" dirty="0" smtClean="0"/>
              <a:t> on twitter for updates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045600" y="2008500"/>
            <a:ext cx="10100800" cy="13740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F89421"/>
                </a:solidFill>
              </a:rPr>
              <a:t>Evaluate the Sessions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1432400" y="3382500"/>
            <a:ext cx="9327200" cy="10568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en">
                <a:solidFill>
                  <a:srgbClr val="F89421"/>
                </a:solidFill>
              </a:rPr>
              <a:t>Sign in and vote at </a:t>
            </a:r>
            <a:r>
              <a:rPr lang="en">
                <a:solidFill>
                  <a:srgbClr val="FFFFFF"/>
                </a:solidFill>
              </a:rPr>
              <a:t>eclipseconverge.org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825167" y="4611067"/>
            <a:ext cx="1359200" cy="1528000"/>
          </a:xfrm>
          <a:prstGeom prst="rect">
            <a:avLst/>
          </a:prstGeom>
          <a:ln w="9525" cap="flat" cmpd="sng">
            <a:solidFill>
              <a:srgbClr val="2C225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l"/>
            <a:r>
              <a:rPr lang="en" sz="9600" dirty="0">
                <a:solidFill>
                  <a:srgbClr val="FFFFFF"/>
                </a:solidFill>
              </a:rPr>
              <a:t>-1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5454200" y="4611067"/>
            <a:ext cx="984400" cy="15280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algn="l"/>
            <a:r>
              <a:rPr lang="en" sz="96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7708433" y="4611067"/>
            <a:ext cx="1658400" cy="15280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algn="l"/>
            <a:r>
              <a:rPr lang="en" sz="9600">
                <a:solidFill>
                  <a:srgbClr val="FFFFFF"/>
                </a:solidFill>
              </a:rPr>
              <a:t>+1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645992" y="262863"/>
            <a:ext cx="2500408" cy="105863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Ned </a:t>
            </a:r>
            <a:r>
              <a:rPr lang="en-US" sz="2400" dirty="0" err="1"/>
              <a:t>Twigg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nedtwigg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600" y="319336"/>
            <a:ext cx="1264726" cy="1264727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-80144" y="221957"/>
            <a:ext cx="3687021" cy="72343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Code </a:t>
            </a:r>
            <a:r>
              <a:rPr lang="en-US" sz="2400" dirty="0" smtClean="0"/>
              <a:t>examples</a:t>
            </a:r>
            <a:endParaRPr lang="en-US" sz="24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-160682" y="836852"/>
            <a:ext cx="3848099" cy="45453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  <a:hlinkClick r:id="rId4"/>
              </a:rPr>
              <a:t>diffplug.com/</a:t>
            </a:r>
            <a:r>
              <a:rPr lang="en-US" sz="2400" dirty="0" err="1">
                <a:solidFill>
                  <a:srgbClr val="0070C0"/>
                </a:solidFill>
                <a:hlinkClick r:id="rId4"/>
              </a:rPr>
              <a:t>opensource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vs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They are both…</a:t>
            </a:r>
          </a:p>
          <a:p>
            <a:pPr lvl="1"/>
            <a:r>
              <a:rPr lang="en-US" dirty="0" smtClean="0"/>
              <a:t>Declarative build tools</a:t>
            </a:r>
          </a:p>
          <a:p>
            <a:pPr lvl="1"/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They disagree about the best way to Declare</a:t>
            </a:r>
          </a:p>
          <a:p>
            <a:pPr lvl="1"/>
            <a:r>
              <a:rPr lang="en-US" dirty="0" smtClean="0"/>
              <a:t>Maven uses an XML file</a:t>
            </a:r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uses a Groovy (or </a:t>
            </a:r>
            <a:r>
              <a:rPr lang="en-US" dirty="0" err="1" smtClean="0"/>
              <a:t>Kotlin</a:t>
            </a:r>
            <a:r>
              <a:rPr lang="en-US" dirty="0" smtClean="0"/>
              <a:t>) script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8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</a:t>
            </a:r>
            <a:r>
              <a:rPr lang="en-US" dirty="0" smtClean="0"/>
              <a:t>most declarative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5"/>
            <a:ext cx="820297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4; 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</a:t>
            </a:r>
            <a:r>
              <a:rPr lang="en-US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4427" y="1825625"/>
            <a:ext cx="695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40326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</a:t>
            </a:r>
            <a:r>
              <a:rPr lang="en-US" dirty="0" smtClean="0"/>
              <a:t>most declarative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22022" y="1825624"/>
            <a:ext cx="9926200" cy="47624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[1, 2, 3, 4, 5, 6, 7, 8, 9, 10, 11, 12, 13, 14, 15, 16,  17, 18, 19, 20, 21, 22, 23, 24, 25, 26, 27, 28, 29, 30, 31, 32, 33, 34, 35, 36, 37, 38, 39, 40, 41, 42, 43, 44, 45, 46, 47, 48, 49, 50, 51, 52, 53, 54, 55, 56, 57, 58, 59, 60, 61, 62, 63, 69, 65, 66, 67, 68, 69, 70, 71, 72, 73, 74, 75, 76, 77, 78, 79, 80, 81, 82, 83, 84, 85, 86, 87, 88, 89, 90, 91, 92, 93, 94, 95, 96, 97, 98, 99, 100]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List&lt;Integer&gt;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100;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range(1, 100)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391" y="1825624"/>
            <a:ext cx="652752" cy="4762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B)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>
                <a:latin typeface="Consolas" panose="020B0609020204030204" pitchFamily="49" charset="0"/>
              </a:rPr>
              <a:t>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latin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06112" y="2791968"/>
            <a:ext cx="475488" cy="3779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vs </a:t>
            </a:r>
            <a:r>
              <a:rPr lang="en-US" dirty="0" err="1" smtClean="0"/>
              <a:t>Gradle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5" t="20948" r="55803" b="1743"/>
          <a:stretch/>
        </p:blipFill>
        <p:spPr>
          <a:xfrm>
            <a:off x="8280400" y="265693"/>
            <a:ext cx="3238500" cy="6465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8657"/>
          <a:stretch/>
        </p:blipFill>
        <p:spPr>
          <a:xfrm>
            <a:off x="838199" y="2171700"/>
            <a:ext cx="6260305" cy="1206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842375" y="1879219"/>
            <a:ext cx="2635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42375" y="3479296"/>
            <a:ext cx="2635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42375" y="5079373"/>
            <a:ext cx="2635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02775" y="2606484"/>
            <a:ext cx="339725" cy="159132"/>
          </a:xfrm>
          <a:prstGeom prst="rect">
            <a:avLst/>
          </a:prstGeom>
          <a:solidFill>
            <a:srgbClr val="00B05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502774" y="4213034"/>
            <a:ext cx="339725" cy="159132"/>
          </a:xfrm>
          <a:prstGeom prst="rect">
            <a:avLst/>
          </a:prstGeom>
          <a:solidFill>
            <a:srgbClr val="0070C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502773" y="5819584"/>
            <a:ext cx="339725" cy="159132"/>
          </a:xfrm>
          <a:prstGeom prst="rect">
            <a:avLst/>
          </a:prstGeom>
          <a:solidFill>
            <a:srgbClr val="7030A0">
              <a:alpha val="31000"/>
            </a:srgb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Gradle</a:t>
            </a:r>
            <a:r>
              <a:rPr lang="en-US" dirty="0" smtClean="0"/>
              <a:t> vs Maven – automating a new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To automate something new in Maven, you can</a:t>
            </a:r>
          </a:p>
          <a:p>
            <a:pPr lvl="2"/>
            <a:r>
              <a:rPr lang="en-US" dirty="0" smtClean="0"/>
              <a:t>code in XML</a:t>
            </a:r>
          </a:p>
          <a:p>
            <a:pPr lvl="2"/>
            <a:r>
              <a:rPr lang="en-US" dirty="0" smtClean="0"/>
              <a:t>start a new plugin</a:t>
            </a:r>
            <a:endParaRPr lang="en-US" dirty="0"/>
          </a:p>
          <a:p>
            <a:pPr lvl="1"/>
            <a:r>
              <a:rPr lang="en-US" dirty="0" err="1" smtClean="0"/>
              <a:t>Gradle</a:t>
            </a:r>
            <a:r>
              <a:rPr lang="en-US" dirty="0" smtClean="0"/>
              <a:t> has an “automation ramp”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Declare new kinds of task in the build script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Refactor into a project-specific plugin in </a:t>
            </a:r>
            <a:r>
              <a:rPr lang="en-US" dirty="0" err="1" smtClean="0"/>
              <a:t>buildSrc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Refactor into a standalone plugin</a:t>
            </a:r>
          </a:p>
          <a:p>
            <a:pPr lvl="1"/>
            <a:r>
              <a:rPr lang="en-US" dirty="0" smtClean="0"/>
              <a:t>New things we automated since our switch</a:t>
            </a:r>
          </a:p>
          <a:p>
            <a:pPr lvl="2"/>
            <a:r>
              <a:rPr lang="en-US" dirty="0"/>
              <a:t>A system for setting up our TeamCity / </a:t>
            </a:r>
            <a:r>
              <a:rPr lang="en-US" dirty="0" err="1"/>
              <a:t>Artifactory</a:t>
            </a:r>
            <a:r>
              <a:rPr lang="en-US" dirty="0"/>
              <a:t> / </a:t>
            </a:r>
            <a:r>
              <a:rPr lang="en-US" dirty="0" err="1"/>
              <a:t>GitBlit</a:t>
            </a:r>
            <a:r>
              <a:rPr lang="en-US" dirty="0"/>
              <a:t> server</a:t>
            </a:r>
          </a:p>
          <a:p>
            <a:pPr lvl="2"/>
            <a:r>
              <a:rPr lang="en-US" dirty="0"/>
              <a:t>A system for distributing VPN credentials</a:t>
            </a:r>
          </a:p>
          <a:p>
            <a:pPr lvl="2"/>
            <a:r>
              <a:rPr lang="en-US" dirty="0"/>
              <a:t>An </a:t>
            </a:r>
            <a:r>
              <a:rPr lang="en-US" dirty="0" err="1"/>
              <a:t>OSGi</a:t>
            </a:r>
            <a:r>
              <a:rPr lang="en-US" dirty="0"/>
              <a:t>-aware obfuscator</a:t>
            </a:r>
          </a:p>
          <a:p>
            <a:pPr lvl="2"/>
            <a:r>
              <a:rPr lang="en-US" dirty="0">
                <a:hlinkClick r:id="rId2"/>
              </a:rPr>
              <a:t>Spotless</a:t>
            </a:r>
            <a:r>
              <a:rPr lang="en-US" dirty="0"/>
              <a:t>, a format enforcement plugin</a:t>
            </a:r>
          </a:p>
          <a:p>
            <a:pPr lvl="2"/>
            <a:r>
              <a:rPr lang="en-US" dirty="0" err="1">
                <a:hlinkClick r:id="rId3"/>
              </a:rPr>
              <a:t>Goomph</a:t>
            </a:r>
            <a:r>
              <a:rPr lang="en-US" dirty="0"/>
              <a:t>, a bunch of SWT, P2, and RCP build utilities</a:t>
            </a:r>
          </a:p>
          <a:p>
            <a:pPr lvl="1"/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67661" cy="4351338"/>
          </a:xfrm>
        </p:spPr>
        <p:txBody>
          <a:bodyPr>
            <a:noAutofit/>
          </a:bodyPr>
          <a:lstStyle/>
          <a:p>
            <a:r>
              <a:rPr lang="en-US" dirty="0" err="1" smtClean="0"/>
              <a:t>Gradle</a:t>
            </a:r>
            <a:r>
              <a:rPr lang="en-US" dirty="0" smtClean="0"/>
              <a:t> vs Maven</a:t>
            </a:r>
          </a:p>
          <a:p>
            <a:r>
              <a:rPr lang="en-US" b="1" dirty="0" err="1" smtClean="0"/>
              <a:t>Gradle</a:t>
            </a:r>
            <a:r>
              <a:rPr lang="en-US" b="1" dirty="0" smtClean="0"/>
              <a:t> as an adoption vector for Eclipse IDE</a:t>
            </a:r>
          </a:p>
          <a:p>
            <a:pPr lvl="1"/>
            <a:r>
              <a:rPr lang="en-US" b="1" dirty="0" smtClean="0"/>
              <a:t>IDE-as-build-artifact</a:t>
            </a:r>
            <a:endParaRPr lang="en-US" sz="2800" b="1" dirty="0" smtClean="0"/>
          </a:p>
          <a:p>
            <a:r>
              <a:rPr lang="en-US" dirty="0" err="1" smtClean="0"/>
              <a:t>Gradle</a:t>
            </a:r>
            <a:r>
              <a:rPr lang="en-US" dirty="0" smtClean="0"/>
              <a:t> as an adoption vector for Eclipse components (</a:t>
            </a:r>
            <a:r>
              <a:rPr lang="en-US" dirty="0" err="1" smtClean="0"/>
              <a:t>ecj</a:t>
            </a:r>
            <a:r>
              <a:rPr lang="en-US" dirty="0" smtClean="0"/>
              <a:t>, formatter,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is p2 hard in </a:t>
            </a:r>
            <a:r>
              <a:rPr lang="en-US" dirty="0" err="1"/>
              <a:t>Gradle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P2 -&gt; Maven</a:t>
            </a:r>
          </a:p>
          <a:p>
            <a:r>
              <a:rPr lang="en-US" dirty="0" err="1" smtClean="0"/>
              <a:t>Gradle</a:t>
            </a:r>
            <a:r>
              <a:rPr lang="en-US" dirty="0" smtClean="0"/>
              <a:t> for Eclipse developers</a:t>
            </a:r>
          </a:p>
          <a:p>
            <a:pPr lvl="1"/>
            <a:r>
              <a:rPr lang="en-US" dirty="0" smtClean="0"/>
              <a:t>Maven </a:t>
            </a:r>
            <a:r>
              <a:rPr lang="en-US" dirty="0"/>
              <a:t>-&gt; </a:t>
            </a:r>
            <a:r>
              <a:rPr lang="en-US" dirty="0" smtClean="0"/>
              <a:t>P2</a:t>
            </a:r>
          </a:p>
          <a:p>
            <a:pPr lvl="1"/>
            <a:r>
              <a:rPr lang="en-US" dirty="0" err="1"/>
              <a:t>Autogenerate</a:t>
            </a:r>
            <a:r>
              <a:rPr lang="en-US" dirty="0"/>
              <a:t>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r>
              <a:rPr lang="en-US" dirty="0"/>
              <a:t>PDE build for </a:t>
            </a:r>
            <a:r>
              <a:rPr lang="en-US" dirty="0" smtClean="0"/>
              <a:t>RCP</a:t>
            </a:r>
            <a:endParaRPr lang="en-US" sz="2800" dirty="0"/>
          </a:p>
          <a:p>
            <a:endParaRPr lang="en-US" dirty="0"/>
          </a:p>
          <a:p>
            <a:pPr lvl="1"/>
            <a:endParaRPr lang="en-US" sz="2800" dirty="0"/>
          </a:p>
          <a:p>
            <a:pPr marL="342900" lvl="1" indent="0"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954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IDE-as-build-artifact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78867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gradlew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 ide</a:t>
            </a:r>
          </a:p>
          <a:p>
            <a:r>
              <a:rPr lang="en-US" dirty="0" smtClean="0"/>
              <a:t>Advantages of creating the IDE as a build artifact</a:t>
            </a:r>
          </a:p>
          <a:p>
            <a:pPr lvl="1"/>
            <a:r>
              <a:rPr lang="en-US" dirty="0" smtClean="0"/>
              <a:t>Easy to onboard contributors.</a:t>
            </a:r>
          </a:p>
          <a:p>
            <a:pPr lvl="1"/>
            <a:r>
              <a:rPr lang="en-US" dirty="0" smtClean="0"/>
              <a:t>Don’t worry about messing up the IDE setup, you can always build a fresh one.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Eclipse JDT and PDE is 200+MB!!!</a:t>
            </a:r>
          </a:p>
          <a:p>
            <a:pPr lvl="1"/>
            <a:r>
              <a:rPr lang="en-US" dirty="0" smtClean="0"/>
              <a:t>Or is it…</a:t>
            </a:r>
          </a:p>
          <a:p>
            <a:r>
              <a:rPr lang="en-US" dirty="0" smtClean="0"/>
              <a:t>Bundle-pooling!!!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2 </a:t>
            </a:r>
            <a:r>
              <a:rPr lang="en-US" dirty="0" smtClean="0"/>
              <a:t>allows you to install multiple applications which all reference the same pool of </a:t>
            </a:r>
            <a:r>
              <a:rPr lang="en-US" dirty="0" err="1" smtClean="0"/>
              <a:t>OSGi</a:t>
            </a:r>
            <a:r>
              <a:rPr lang="en-US" dirty="0" smtClean="0"/>
              <a:t> bundles!</a:t>
            </a:r>
          </a:p>
          <a:p>
            <a:pPr lvl="1"/>
            <a:r>
              <a:rPr lang="en-US" dirty="0" smtClean="0"/>
              <a:t>Used by </a:t>
            </a:r>
            <a:r>
              <a:rPr lang="en-US" dirty="0" err="1" smtClean="0"/>
              <a:t>Goomph</a:t>
            </a:r>
            <a:r>
              <a:rPr lang="en-US" dirty="0" smtClean="0"/>
              <a:t> to get PDE efficiently.</a:t>
            </a:r>
          </a:p>
          <a:p>
            <a:pPr lvl="1"/>
            <a:r>
              <a:rPr lang="en-US" dirty="0" smtClean="0"/>
              <a:t>Can be used by you to get your IDE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494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8536</TotalTime>
  <Words>1607</Words>
  <Application>Microsoft Office PowerPoint</Application>
  <PresentationFormat>Widescreen</PresentationFormat>
  <Paragraphs>331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Open Sans</vt:lpstr>
      <vt:lpstr>Office Theme</vt:lpstr>
      <vt:lpstr>simple-light-2</vt:lpstr>
      <vt:lpstr>3_Office Theme</vt:lpstr>
      <vt:lpstr>Gradle and Eclipse IDE as build artifact</vt:lpstr>
      <vt:lpstr>Outline</vt:lpstr>
      <vt:lpstr>Gradle vs Maven</vt:lpstr>
      <vt:lpstr>Which is most declarative?</vt:lpstr>
      <vt:lpstr>Which is most declarative?</vt:lpstr>
      <vt:lpstr>Maven vs Gradle</vt:lpstr>
      <vt:lpstr>Gradle vs Maven – automating a new thing</vt:lpstr>
      <vt:lpstr>Outline</vt:lpstr>
      <vt:lpstr>IDE-as-build-artifact</vt:lpstr>
      <vt:lpstr>IDE-as-build-artifact</vt:lpstr>
      <vt:lpstr>Outline</vt:lpstr>
      <vt:lpstr>The java build tooling landscape</vt:lpstr>
      <vt:lpstr>The java build tooling landscape</vt:lpstr>
      <vt:lpstr>The java build tooling landscape</vt:lpstr>
      <vt:lpstr>Consume deps from p2 in gradle</vt:lpstr>
      <vt:lpstr>Maven vs p2: Conflict diamonds</vt:lpstr>
      <vt:lpstr>Consume deps from p2 in gradle</vt:lpstr>
      <vt:lpstr>Outline</vt:lpstr>
      <vt:lpstr>Consume deps from maven as target platform</vt:lpstr>
      <vt:lpstr>Create OSGi metadata for your jar</vt:lpstr>
      <vt:lpstr>Create OSGi metadata for your java 9 module</vt:lpstr>
      <vt:lpstr>PDE Build for RCP</vt:lpstr>
      <vt:lpstr>Eclipse RCP recommended layout</vt:lpstr>
      <vt:lpstr>How to get started</vt:lpstr>
      <vt:lpstr>Evaluate the Sessions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 goodbye to “Widget is disposed” with RxJava and SWT</dc:title>
  <dc:creator>ned.twigg@diffplug.com</dc:creator>
  <cp:lastModifiedBy>Ned Twigg</cp:lastModifiedBy>
  <cp:revision>154</cp:revision>
  <dcterms:created xsi:type="dcterms:W3CDTF">2015-11-20T02:34:34Z</dcterms:created>
  <dcterms:modified xsi:type="dcterms:W3CDTF">2017-03-16T22:39:53Z</dcterms:modified>
</cp:coreProperties>
</file>