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9" r:id="rId2"/>
    <p:sldId id="261" r:id="rId3"/>
    <p:sldId id="269" r:id="rId4"/>
    <p:sldId id="262" r:id="rId5"/>
    <p:sldId id="260" r:id="rId6"/>
    <p:sldId id="257" r:id="rId7"/>
    <p:sldId id="258" r:id="rId8"/>
    <p:sldId id="263" r:id="rId9"/>
    <p:sldId id="264" r:id="rId10"/>
    <p:sldId id="266" r:id="rId11"/>
    <p:sldId id="267" r:id="rId12"/>
    <p:sldId id="268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52" d="100"/>
          <a:sy n="52" d="100"/>
        </p:scale>
        <p:origin x="6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6FF-4221-4FF7-945B-5899CC4B42F6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B1330-917C-44D6-9A25-B6ECECAEC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07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4D444-0B11-4691-A744-3C0037815603}"/>
              </a:ext>
            </a:extLst>
          </p:cNvPr>
          <p:cNvSpPr/>
          <p:nvPr userDrawn="1"/>
        </p:nvSpPr>
        <p:spPr>
          <a:xfrm>
            <a:off x="0" y="0"/>
            <a:ext cx="10022889" cy="6858000"/>
          </a:xfrm>
          <a:prstGeom prst="rect">
            <a:avLst/>
          </a:prstGeom>
          <a:solidFill>
            <a:srgbClr val="4075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9864AF-4396-4948-8368-9A5DF1088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NesathoBeryl" panose="02000603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BA4D646-BB3F-4471-87C0-E93C0C0BD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0">
                <a:latin typeface="Mangabey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232C64-01E0-4BA1-8CBB-DD3188C4F642}"/>
              </a:ext>
            </a:extLst>
          </p:cNvPr>
          <p:cNvSpPr/>
          <p:nvPr userDrawn="1"/>
        </p:nvSpPr>
        <p:spPr>
          <a:xfrm>
            <a:off x="10668001" y="0"/>
            <a:ext cx="1524000" cy="6858000"/>
          </a:xfrm>
          <a:prstGeom prst="rect">
            <a:avLst/>
          </a:prstGeom>
          <a:solidFill>
            <a:srgbClr val="4075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74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F10B-2692-46C1-9855-EE829E07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D33E0-77FC-4FDE-9F72-52CF0699E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5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AF951-64D7-4818-A5AC-1987AB543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B0676-7508-4C99-9EDD-069741C7B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06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0848-520D-4CE6-80BF-5995ACEC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943"/>
            <a:ext cx="8261412" cy="7989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angabey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1975-0020-4447-86EC-2EEAE196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alma Pro Med" pitchFamily="50" charset="0"/>
              </a:defRPr>
            </a:lvl1pPr>
            <a:lvl2pPr>
              <a:defRPr>
                <a:solidFill>
                  <a:schemeClr val="bg1"/>
                </a:solidFill>
                <a:latin typeface="Salma Pro Med" pitchFamily="50" charset="0"/>
              </a:defRPr>
            </a:lvl2pPr>
            <a:lvl3pPr>
              <a:defRPr>
                <a:solidFill>
                  <a:schemeClr val="bg1"/>
                </a:solidFill>
                <a:latin typeface="Salma Pro Med" pitchFamily="50" charset="0"/>
              </a:defRPr>
            </a:lvl3pPr>
            <a:lvl4pPr>
              <a:defRPr>
                <a:solidFill>
                  <a:schemeClr val="bg1"/>
                </a:solidFill>
                <a:latin typeface="Salma Pro Med" pitchFamily="50" charset="0"/>
              </a:defRPr>
            </a:lvl4pPr>
            <a:lvl5pPr>
              <a:defRPr>
                <a:solidFill>
                  <a:schemeClr val="bg1"/>
                </a:solidFill>
                <a:latin typeface="Salma Pro Med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C4EAB-2431-436F-ADF8-9209F999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594D-6E3E-4B60-857E-67D576D42458}" type="datetime1">
              <a:rPr lang="en-GB" smtClean="0"/>
              <a:t>19/06/2022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3BA0E-84E4-409F-8E15-4DDAFD32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80138" y="6315259"/>
            <a:ext cx="2743200" cy="365125"/>
          </a:xfrm>
        </p:spPr>
        <p:txBody>
          <a:bodyPr/>
          <a:lstStyle/>
          <a:p>
            <a:fld id="{C163AC86-00F8-4723-BFD6-B6AB3B5857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71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F68A-9C11-47C6-9414-C4C5B618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3B422-D3CD-4BEA-8097-89706940B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1ABCC-D8D9-43C1-BF1D-BC607A88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2E2B-4789-44F2-B4D1-7DB5669E4704}" type="datetime1">
              <a:rPr lang="en-GB" smtClean="0"/>
              <a:t>19/06/2022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5F4FA-991D-437E-AAE7-BC5F58EF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82A41-0A56-4E51-8466-67DBAEA9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C86-00F8-4723-BFD6-B6AB3B5857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93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F50D-775A-43F4-AC9B-3BA5F973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56931-F838-43D6-AFAF-E258C65D5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1C805-13F6-4FE9-B9D0-ED02D2A5B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D9C4D-2558-43B7-AC0F-7D3E7B07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DD5A-DCD8-4631-BB38-C473CE567887}" type="datetime1">
              <a:rPr lang="en-GB" smtClean="0"/>
              <a:t>19/06/2022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740E3-920F-4E33-9B7B-F0BCF657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41032-0925-4987-8C82-6AD97E90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C86-00F8-4723-BFD6-B6AB3B5857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00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652F-7CE8-4725-8E19-C604C397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C935-7AA4-450D-BE9C-490CD81E3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389B3-C1E3-4FC3-A098-D63462D5C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9825F-BC31-445A-B3AB-74E6FA2E1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E451A-D7CA-4EAF-9B43-BFFF5C0E7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66E99-2063-4B24-BB64-B2D969E0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A6A7-421A-4ECB-9F4B-FE31F92A73CD}" type="datetime1">
              <a:rPr lang="en-GB" smtClean="0"/>
              <a:t>19/06/2022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C9ACE-07FE-41D5-87CE-ED69B695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2A9FB-D3AE-4345-A6FB-125311F5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C86-00F8-4723-BFD6-B6AB3B5857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37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CAAFB6-8C53-4F74-B0E9-BC4EA3B1BF7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75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DC5B9-8D7C-4B61-98CA-E7F3618C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F2FD6-B063-463C-ACDB-D20AA09C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1CA-8BFB-44EB-B0FC-1462F5A84EC1}" type="datetime1">
              <a:rPr lang="en-GB" smtClean="0"/>
              <a:t>19/06/2022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98CC7-C90F-44ED-9B36-4C746097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32D81-C964-49F5-A1F9-56D468CE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C86-00F8-4723-BFD6-B6AB3B5857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21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380B1-86DE-449E-AA2A-3D029949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8E51-39F7-495C-A423-763F47F8EDD5}" type="datetime1">
              <a:rPr lang="en-GB" smtClean="0"/>
              <a:t>19/06/2022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20E24-0156-4372-BC1F-EE8D1FA1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2B546-B005-4466-9C94-723B96B3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C86-00F8-4723-BFD6-B6AB3B5857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76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5124-FF63-4511-A83F-41D05E6C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11A1F-CB6E-42D7-B280-4C6F09926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1FE03-8A94-491E-A7BE-6645DC09F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33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AFF7EE-FB6F-4544-AC38-17327211334B}"/>
              </a:ext>
            </a:extLst>
          </p:cNvPr>
          <p:cNvSpPr/>
          <p:nvPr userDrawn="1"/>
        </p:nvSpPr>
        <p:spPr>
          <a:xfrm>
            <a:off x="506027" y="0"/>
            <a:ext cx="2836613" cy="6858000"/>
          </a:xfrm>
          <a:prstGeom prst="rect">
            <a:avLst/>
          </a:prstGeom>
          <a:solidFill>
            <a:srgbClr val="4075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2CFA5-3C51-43ED-82D5-5D6755B4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360612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3FCE9-500D-4A25-BBBF-1D463B98E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7EB4A-7FF6-48C4-9466-81F4464C1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3" y="2057400"/>
            <a:ext cx="2360612" cy="4617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81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E44019-CEA5-4CB2-A2D3-3FC4BDB19E74}"/>
              </a:ext>
            </a:extLst>
          </p:cNvPr>
          <p:cNvSpPr/>
          <p:nvPr userDrawn="1"/>
        </p:nvSpPr>
        <p:spPr>
          <a:xfrm>
            <a:off x="0" y="0"/>
            <a:ext cx="12192000" cy="976544"/>
          </a:xfrm>
          <a:prstGeom prst="rect">
            <a:avLst/>
          </a:prstGeom>
          <a:solidFill>
            <a:srgbClr val="4075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14D91-D138-4DE6-8C6B-B0421F747E01}"/>
              </a:ext>
            </a:extLst>
          </p:cNvPr>
          <p:cNvSpPr/>
          <p:nvPr userDrawn="1"/>
        </p:nvSpPr>
        <p:spPr>
          <a:xfrm>
            <a:off x="0" y="1606858"/>
            <a:ext cx="12192000" cy="5331040"/>
          </a:xfrm>
          <a:prstGeom prst="rect">
            <a:avLst/>
          </a:prstGeom>
          <a:solidFill>
            <a:srgbClr val="4075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0434B03-4A54-49A2-B064-B1B547C56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5354" y="635699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Salma Pro Med" pitchFamily="50" charset="0"/>
              </a:defRPr>
            </a:lvl1pPr>
          </a:lstStyle>
          <a:p>
            <a:fld id="{2ECC9009-E5DE-4FCD-A76A-9B0134C0351F}" type="datetime1">
              <a:rPr lang="en-GB" smtClean="0"/>
              <a:t>19/06/2022</a:t>
            </a:fld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BC3AB69-C2FB-4121-B399-6DCA6CC52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10958" y="6347411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Salma Pro Med" pitchFamily="50" charset="0"/>
              </a:defRPr>
            </a:lvl1pPr>
          </a:lstStyle>
          <a:p>
            <a:fld id="{C163AC86-00F8-4723-BFD6-B6AB3B58574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397DB4-5F6D-4DFC-9B21-1DBD86C42385}"/>
              </a:ext>
            </a:extLst>
          </p:cNvPr>
          <p:cNvSpPr txBox="1"/>
          <p:nvPr userDrawn="1"/>
        </p:nvSpPr>
        <p:spPr>
          <a:xfrm>
            <a:off x="9374080" y="386486"/>
            <a:ext cx="3365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NesathoBeryl" panose="02000603000000000000" pitchFamily="2" charset="0"/>
              </a:rPr>
              <a:t>HORIZON HOTELS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1B09BA6-F98D-4EDD-9858-DC5097162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1F64AF-AF2D-4CA2-9D6B-32126A792F90}"/>
              </a:ext>
            </a:extLst>
          </p:cNvPr>
          <p:cNvSpPr txBox="1"/>
          <p:nvPr userDrawn="1"/>
        </p:nvSpPr>
        <p:spPr>
          <a:xfrm>
            <a:off x="5912528" y="301396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7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8A00-5F24-4BC8-BF22-A9FE16658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en-GB" sz="9600" dirty="0"/>
              <a:t>Horizon</a:t>
            </a:r>
            <a:br>
              <a:rPr lang="en-GB" sz="9600" dirty="0"/>
            </a:br>
            <a:r>
              <a:rPr lang="en-GB" sz="9600" dirty="0"/>
              <a:t>Hotels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ACB47-5004-4786-9CE8-BE8AFDF5C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23981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bg2"/>
                </a:solidFill>
              </a:rPr>
              <a:t>AMIN ALHAWARY</a:t>
            </a:r>
          </a:p>
          <a:p>
            <a:endParaRPr lang="en-GB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2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EC2F-0D76-45DB-B8A4-EFA24485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9" y="285226"/>
            <a:ext cx="10515600" cy="640715"/>
          </a:xfrm>
        </p:spPr>
        <p:txBody>
          <a:bodyPr/>
          <a:lstStyle/>
          <a:p>
            <a:r>
              <a:rPr lang="en-GB" dirty="0">
                <a:solidFill>
                  <a:prstClr val="white"/>
                </a:solidFill>
                <a:latin typeface="Mangabey" pitchFamily="50" charset="0"/>
              </a:rPr>
              <a:t>TESTING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59E65-A89F-474A-A43F-6492A836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1CA-8BFB-44EB-B0FC-1462F5A84EC1}" type="datetime1">
              <a:rPr lang="en-GB" smtClean="0"/>
              <a:t>19/06/2022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7606E-DC6A-4CDF-9EFE-F3FA60F3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C86-00F8-4723-BFD6-B6AB3B58574B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AD021-5764-43FE-A387-B1D8BF25BC9A}"/>
              </a:ext>
            </a:extLst>
          </p:cNvPr>
          <p:cNvSpPr txBox="1"/>
          <p:nvPr/>
        </p:nvSpPr>
        <p:spPr>
          <a:xfrm>
            <a:off x="115409" y="925941"/>
            <a:ext cx="3338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</a:rPr>
              <a:t>Test One: Validation on different forms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D79F1-BC98-4D9A-8E6E-1F087BE2FC0B}"/>
              </a:ext>
            </a:extLst>
          </p:cNvPr>
          <p:cNvSpPr txBox="1"/>
          <p:nvPr/>
        </p:nvSpPr>
        <p:spPr>
          <a:xfrm>
            <a:off x="6096000" y="94944"/>
            <a:ext cx="3338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</a:rPr>
              <a:t>Test Two: Database Updates</a:t>
            </a:r>
          </a:p>
        </p:txBody>
      </p:sp>
    </p:spTree>
    <p:extLst>
      <p:ext uri="{BB962C8B-B14F-4D97-AF65-F5344CB8AC3E}">
        <p14:creationId xmlns:p14="http://schemas.microsoft.com/office/powerpoint/2010/main" val="225543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59E65-A89F-474A-A43F-6492A836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1CA-8BFB-44EB-B0FC-1462F5A84EC1}" type="datetime1">
              <a:rPr lang="en-GB" smtClean="0"/>
              <a:t>19/06/2022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7606E-DC6A-4CDF-9EFE-F3FA60F3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C86-00F8-4723-BFD6-B6AB3B58574B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15BCF-C1F4-4DC0-8CC3-177CC9ABD229}"/>
              </a:ext>
            </a:extLst>
          </p:cNvPr>
          <p:cNvSpPr txBox="1"/>
          <p:nvPr/>
        </p:nvSpPr>
        <p:spPr>
          <a:xfrm>
            <a:off x="0" y="0"/>
            <a:ext cx="3338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</a:rPr>
              <a:t>Test Three: Number of rooms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FA5AF-6E80-445F-8856-67F41992C4AC}"/>
              </a:ext>
            </a:extLst>
          </p:cNvPr>
          <p:cNvSpPr txBox="1"/>
          <p:nvPr/>
        </p:nvSpPr>
        <p:spPr>
          <a:xfrm>
            <a:off x="6182558" y="-1"/>
            <a:ext cx="333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</a:rPr>
              <a:t>Test Four:</a:t>
            </a:r>
          </a:p>
        </p:txBody>
      </p:sp>
    </p:spTree>
    <p:extLst>
      <p:ext uri="{BB962C8B-B14F-4D97-AF65-F5344CB8AC3E}">
        <p14:creationId xmlns:p14="http://schemas.microsoft.com/office/powerpoint/2010/main" val="178477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59E65-A89F-474A-A43F-6492A836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1CA-8BFB-44EB-B0FC-1462F5A84EC1}" type="datetime1">
              <a:rPr lang="en-GB" smtClean="0"/>
              <a:t>19/06/2022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7606E-DC6A-4CDF-9EFE-F3FA60F3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C86-00F8-4723-BFD6-B6AB3B58574B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223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5536-4C1E-4E00-B413-0F5E4680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USER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969B4-E0EE-46D0-A72D-208DC2B7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Normal User:</a:t>
            </a:r>
          </a:p>
          <a:p>
            <a:pPr>
              <a:buFontTx/>
              <a:buChar char="-"/>
            </a:pPr>
            <a:r>
              <a:rPr lang="en-GB" dirty="0"/>
              <a:t>Change user details</a:t>
            </a:r>
          </a:p>
          <a:p>
            <a:pPr>
              <a:buFontTx/>
              <a:buChar char="-"/>
            </a:pPr>
            <a:r>
              <a:rPr lang="en-GB" dirty="0"/>
              <a:t>Cancel bookings</a:t>
            </a:r>
          </a:p>
          <a:p>
            <a:pPr>
              <a:buFontTx/>
              <a:buChar char="-"/>
            </a:pPr>
            <a:r>
              <a:rPr lang="en-GB" dirty="0"/>
              <a:t>Delete account</a:t>
            </a:r>
          </a:p>
          <a:p>
            <a:pPr marL="0" indent="0">
              <a:buNone/>
            </a:pPr>
            <a:r>
              <a:rPr lang="en-GB" dirty="0"/>
              <a:t> Admin:</a:t>
            </a:r>
          </a:p>
          <a:p>
            <a:pPr>
              <a:buFontTx/>
              <a:buChar char="-"/>
            </a:pPr>
            <a:r>
              <a:rPr lang="en-GB" dirty="0"/>
              <a:t>Change user password</a:t>
            </a:r>
          </a:p>
          <a:p>
            <a:pPr>
              <a:buFontTx/>
              <a:buChar char="-"/>
            </a:pPr>
            <a:r>
              <a:rPr lang="en-GB" dirty="0"/>
              <a:t>Cancel bookings</a:t>
            </a:r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5A7F0-E595-4C79-A74B-7D569C76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C86-00F8-4723-BFD6-B6AB3B58574B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4D041-BE6D-4C5F-ABD9-5766C72B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EF4-41B9-4A2D-9ABD-99FC4B3269F0}" type="datetime1">
              <a:rPr lang="en-GB" smtClean="0"/>
              <a:t>19/06/2022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361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2F83-4737-4AB2-885F-4188539E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867C-0024-41F4-8C5C-3E90E10C5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Most  specifications covered</a:t>
            </a:r>
          </a:p>
          <a:p>
            <a:pPr>
              <a:buFontTx/>
              <a:buChar char="-"/>
            </a:pPr>
            <a:r>
              <a:rPr lang="en-GB" dirty="0"/>
              <a:t>Could be more efficient</a:t>
            </a:r>
          </a:p>
          <a:p>
            <a:pPr>
              <a:buFontTx/>
              <a:buChar char="-"/>
            </a:pPr>
            <a:r>
              <a:rPr lang="en-GB" dirty="0"/>
              <a:t>Could apply improved room-assignment to reduce losses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3CA85-20C3-4227-B454-899312EE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594D-6E3E-4B60-857E-67D576D42458}" type="datetime1">
              <a:rPr lang="en-GB" smtClean="0"/>
              <a:t>19/06/2022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C69CF-4481-440C-A8FA-7A7D12CC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C86-00F8-4723-BFD6-B6AB3B58574B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26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6422-8326-4A41-BE23-9D030E0D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0B2B-3E35-450F-A475-866980165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5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One hotel per city, although code could be adapted to accommodate more hotels per city.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 is no limit on the number of days booked per reservations.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 is no limit on the number of active reservations per account.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F5AA1-F740-4256-A395-BEEE8ABE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C86-00F8-4723-BFD6-B6AB3B58574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69F93-58F3-4FCB-92AF-6489744E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85B9-D55C-475D-94F7-544DBEC62F1A}" type="datetime1">
              <a:rPr lang="en-GB" smtClean="0"/>
              <a:t>19/06/2022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88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0C3F-3E0C-4269-B10E-474E518A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END AND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4A3A-7472-4C93-A8CB-50318037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FRONT END:</a:t>
            </a:r>
          </a:p>
          <a:p>
            <a:pPr marL="0" indent="0">
              <a:buNone/>
            </a:pPr>
            <a:r>
              <a:rPr lang="en-GB" dirty="0"/>
              <a:t>CSS, HTML and </a:t>
            </a:r>
            <a:r>
              <a:rPr lang="en-GB" dirty="0" err="1"/>
              <a:t>Javascript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BACK END:</a:t>
            </a:r>
          </a:p>
          <a:p>
            <a:pPr marL="0" indent="0">
              <a:buNone/>
            </a:pPr>
            <a:r>
              <a:rPr lang="en-GB" dirty="0"/>
              <a:t>Python Flask and </a:t>
            </a:r>
            <a:r>
              <a:rPr lang="en-GB" dirty="0" err="1"/>
              <a:t>mySQL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4955-F1DA-453F-8957-0875E750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594D-6E3E-4B60-857E-67D576D42458}" type="datetime1">
              <a:rPr lang="en-GB" smtClean="0"/>
              <a:t>19/06/2022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ACAE5-80BA-4F7A-9ED7-1A44DBBB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C86-00F8-4723-BFD6-B6AB3B58574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78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6030-ADA9-4DEC-82F2-10E207CB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5A06-A020-41A5-A8EF-0924B147E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115"/>
            <a:ext cx="10515600" cy="2284736"/>
          </a:xfrm>
        </p:spPr>
        <p:txBody>
          <a:bodyPr/>
          <a:lstStyle/>
          <a:p>
            <a:r>
              <a:rPr lang="en-GB" sz="3200" dirty="0"/>
              <a:t>Available for all: Home, Explore, About</a:t>
            </a:r>
          </a:p>
          <a:p>
            <a:r>
              <a:rPr lang="en-GB" sz="3200" dirty="0"/>
              <a:t>Require Login: Booking, Account, Log Out</a:t>
            </a:r>
          </a:p>
          <a:p>
            <a:r>
              <a:rPr lang="en-GB" sz="3200" dirty="0"/>
              <a:t>Require Login AND Admin: Admin</a:t>
            </a:r>
          </a:p>
          <a:p>
            <a:r>
              <a:rPr lang="en-GB" sz="3200" dirty="0"/>
              <a:t>Require Logged Out: Login and Sign Up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45AB1E-CB1D-41F5-B37A-A6EF6EE69703}"/>
              </a:ext>
            </a:extLst>
          </p:cNvPr>
          <p:cNvSpPr txBox="1">
            <a:spLocks/>
          </p:cNvSpPr>
          <p:nvPr/>
        </p:nvSpPr>
        <p:spPr>
          <a:xfrm>
            <a:off x="838200" y="5370989"/>
            <a:ext cx="10515600" cy="10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Salma Pro Med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Salma Pro Med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alma Pro Med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alma Pro Med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alma Pro Me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Also on webpages, all pages are inherit the same template (HHtemp.html) except home (Hierarchy)</a:t>
            </a:r>
          </a:p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DFDCA-6142-4379-8D7A-78B87011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C86-00F8-4723-BFD6-B6AB3B58574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C6C7245-6555-461A-BD01-172818A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F914-E3C6-4255-91BF-38C8001FF3D0}" type="datetime1">
              <a:rPr lang="en-GB" smtClean="0"/>
              <a:t>19/06/2022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94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BECD-863B-43A2-A5D0-E1C3F348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3064"/>
            <a:ext cx="3932237" cy="592584"/>
          </a:xfrm>
        </p:spPr>
        <p:txBody>
          <a:bodyPr/>
          <a:lstStyle/>
          <a:p>
            <a:r>
              <a:rPr lang="en-GB" sz="3600" dirty="0">
                <a:solidFill>
                  <a:schemeClr val="bg1"/>
                </a:solidFill>
                <a:latin typeface="Mangabey" pitchFamily="50" charset="0"/>
              </a:rPr>
              <a:t>DATABASE 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F8FF57-C358-4197-8A8C-9AEE7CBBD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005" y="0"/>
            <a:ext cx="5748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6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D924-E27C-44BF-BA5C-78C4C26E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HOW DATABASE WAS DESIGNED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BC4D-65B0-40DD-B083-856A81FF3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04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bg2"/>
                </a:solidFill>
              </a:rPr>
              <a:t>Started with 3 tables (reservations, accounts, rooms):</a:t>
            </a:r>
          </a:p>
          <a:p>
            <a:pPr lvl="2">
              <a:buFontTx/>
              <a:buChar char="-"/>
            </a:pPr>
            <a:r>
              <a:rPr lang="en-GB" sz="2400" dirty="0">
                <a:solidFill>
                  <a:schemeClr val="bg2"/>
                </a:solidFill>
              </a:rPr>
              <a:t>Hotels, off season, peak season and Room Types would be redundant  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bg2"/>
                </a:solidFill>
              </a:rPr>
              <a:t>Then became 4 (reservations, accounts, hotels, rooms):</a:t>
            </a:r>
          </a:p>
          <a:p>
            <a:pPr lvl="2">
              <a:buFontTx/>
              <a:buChar char="-"/>
            </a:pPr>
            <a:r>
              <a:rPr lang="en-GB" sz="1900" dirty="0">
                <a:solidFill>
                  <a:schemeClr val="bg2"/>
                </a:solidFill>
              </a:rPr>
              <a:t>Now Hotels and Room Types are split, but then in the rooms table containing rooms, room type would be redundant</a:t>
            </a:r>
            <a:r>
              <a:rPr lang="en-GB" sz="1800" dirty="0">
                <a:solidFill>
                  <a:schemeClr val="bg2"/>
                </a:solidFill>
              </a:rPr>
              <a:t>						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bg2"/>
                </a:solidFill>
              </a:rPr>
              <a:t>Afterwards, 5 (reservations, accounts, hotels, rooms, roomTypes)</a:t>
            </a:r>
          </a:p>
          <a:p>
            <a:pPr lvl="2">
              <a:buFontTx/>
              <a:buChar char="-"/>
            </a:pPr>
            <a:r>
              <a:rPr lang="en-GB" sz="2400" dirty="0">
                <a:solidFill>
                  <a:schemeClr val="bg2"/>
                </a:solidFill>
              </a:rPr>
              <a:t>It is in third normal form because there is no more redundancy</a:t>
            </a:r>
          </a:p>
          <a:p>
            <a:pPr marL="914400" lvl="2" indent="0">
              <a:buNone/>
            </a:pPr>
            <a:endParaRPr lang="en-GB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GB" sz="32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2"/>
                </a:solidFill>
              </a:rPr>
              <a:t>- Added </a:t>
            </a:r>
            <a:r>
              <a:rPr lang="en-GB" sz="3200" dirty="0">
                <a:solidFill>
                  <a:schemeClr val="bg2"/>
                </a:solidFill>
              </a:rPr>
              <a:t>another table “policies”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B1DBF-8DD7-4D30-8854-8AE2E7F0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C86-00F8-4723-BFD6-B6AB3B58574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05652-B2FB-49D4-A740-5C88DE04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BA1C-AC60-4D83-963F-3B6785827D7F}" type="datetime1">
              <a:rPr lang="en-GB" smtClean="0"/>
              <a:t>19/06/2022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31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A524-F9C3-4E35-9047-1BCC1DCD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Salma Pro Med Narrow" pitchFamily="50" charset="0"/>
              </a:rPr>
              <a:t>BUSINESS LOGIC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D99806-C304-4AE7-8AE3-7D01DAA15A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FCBA-0153-44C3-9430-422F208EC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GB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 a left join statement when looking for a vacant room.</a:t>
            </a:r>
          </a:p>
          <a:p>
            <a:pPr>
              <a:buFontTx/>
              <a:buChar char="-"/>
            </a:pPr>
            <a:r>
              <a:rPr lang="en-GB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Guarantees a room which is vacant at those times.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-Checks user’s start date is not between already reserved rooms and vice versa.</a:t>
            </a:r>
            <a:endParaRPr lang="en-GB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C7D6-C373-4E27-A9F9-BBB34A3A3D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46825"/>
            <a:ext cx="2743200" cy="365125"/>
          </a:xfrm>
        </p:spPr>
        <p:txBody>
          <a:bodyPr/>
          <a:lstStyle/>
          <a:p>
            <a:fld id="{C163AC86-00F8-4723-BFD6-B6AB3B58574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E37EB-A082-4EDC-B846-237891AEB6E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AFA8F98-C7EC-4A77-9095-7A9865D6E191}" type="datetime1">
              <a:rPr lang="en-GB" smtClean="0"/>
              <a:t>19/06/2022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D5682-3528-4525-B6CE-29BB5DC58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95" y="457200"/>
            <a:ext cx="8546725" cy="568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6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E525-CE70-439A-AB41-5E6C7625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2555-957B-4331-A759-965412BFD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4"/>
            <a:ext cx="10515600" cy="4908863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Legal</a:t>
            </a:r>
            <a:r>
              <a:rPr lang="en-GB" sz="1600" dirty="0"/>
              <a:t>:</a:t>
            </a:r>
          </a:p>
          <a:p>
            <a:pPr>
              <a:buFontTx/>
              <a:buChar char="-"/>
            </a:pPr>
            <a:r>
              <a:rPr lang="en-GB" sz="1600" dirty="0"/>
              <a:t>Royalty-free images and fonts (No trademark infringement)</a:t>
            </a:r>
          </a:p>
          <a:p>
            <a:pPr>
              <a:buFontTx/>
              <a:buChar char="-"/>
            </a:pPr>
            <a:r>
              <a:rPr lang="en-GB" sz="1600" dirty="0"/>
              <a:t>GDPR, passwords are hashed</a:t>
            </a:r>
          </a:p>
          <a:p>
            <a:pPr>
              <a:buFontTx/>
              <a:buChar char="-"/>
            </a:pPr>
            <a:r>
              <a:rPr lang="en-GB" sz="1600" dirty="0"/>
              <a:t>Price ranges are visible without logging in</a:t>
            </a:r>
          </a:p>
          <a:p>
            <a:pPr marL="0" indent="0">
              <a:buNone/>
            </a:pPr>
            <a:r>
              <a:rPr lang="en-GB" sz="2400" dirty="0"/>
              <a:t>Ethical</a:t>
            </a:r>
            <a:r>
              <a:rPr lang="en-GB" sz="2000" dirty="0"/>
              <a:t>:</a:t>
            </a:r>
          </a:p>
          <a:p>
            <a:pPr>
              <a:buFontTx/>
              <a:buChar char="-"/>
            </a:pPr>
            <a:r>
              <a:rPr lang="en-GB" sz="1600" dirty="0"/>
              <a:t>Environmental (examples: lighthouse throughout development, going for mobile first)</a:t>
            </a:r>
          </a:p>
          <a:p>
            <a:pPr marL="0" indent="0">
              <a:buNone/>
            </a:pPr>
            <a:r>
              <a:rPr lang="en-GB" sz="1600" dirty="0"/>
              <a:t>- Made sure user data is secure</a:t>
            </a:r>
          </a:p>
          <a:p>
            <a:pPr marL="0" indent="0">
              <a:buNone/>
            </a:pPr>
            <a:r>
              <a:rPr lang="en-GB" sz="2400" dirty="0"/>
              <a:t>Social:</a:t>
            </a:r>
          </a:p>
          <a:p>
            <a:pPr>
              <a:buFontTx/>
              <a:buChar char="-"/>
            </a:pPr>
            <a:r>
              <a:rPr lang="en-GB" sz="1600" dirty="0"/>
              <a:t>Webpage is responsive and accessible</a:t>
            </a:r>
          </a:p>
          <a:p>
            <a:pPr>
              <a:buFontTx/>
              <a:buChar char="-"/>
            </a:pPr>
            <a:r>
              <a:rPr lang="en-GB" sz="1600" dirty="0"/>
              <a:t>No flashing text and  clear design</a:t>
            </a:r>
          </a:p>
          <a:p>
            <a:pPr marL="0" indent="0">
              <a:buNone/>
            </a:pPr>
            <a:r>
              <a:rPr lang="en-GB" sz="2400" dirty="0"/>
              <a:t>Professional</a:t>
            </a:r>
            <a:r>
              <a:rPr lang="en-GB" sz="2000" dirty="0"/>
              <a:t>:</a:t>
            </a:r>
          </a:p>
          <a:p>
            <a:pPr>
              <a:buFontTx/>
              <a:buChar char="-"/>
            </a:pPr>
            <a:r>
              <a:rPr lang="en-GB" sz="1600" dirty="0"/>
              <a:t>Style is consistent throughout website</a:t>
            </a:r>
          </a:p>
          <a:p>
            <a:pPr>
              <a:buFontTx/>
              <a:buChar char="-"/>
            </a:pPr>
            <a:r>
              <a:rPr lang="en-GB" sz="1600" dirty="0"/>
              <a:t>Testing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A07C4-9836-4D73-9467-394A4A23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33400" y="6531287"/>
            <a:ext cx="2743200" cy="365125"/>
          </a:xfrm>
        </p:spPr>
        <p:txBody>
          <a:bodyPr/>
          <a:lstStyle/>
          <a:p>
            <a:fld id="{C163AC86-00F8-4723-BFD6-B6AB3B58574B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E2573-AFA5-406F-AC69-1A0DB7B9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5354" y="6600830"/>
            <a:ext cx="2743200" cy="365125"/>
          </a:xfrm>
        </p:spPr>
        <p:txBody>
          <a:bodyPr/>
          <a:lstStyle/>
          <a:p>
            <a:fld id="{8F59770A-144C-4719-98A1-0D469B028493}" type="datetime1">
              <a:rPr lang="en-GB" smtClean="0"/>
              <a:t>19/06/2022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9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71A5-09C4-4CDD-B638-3A3AEFA8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A02F-23FF-4407-BF95-E7DC661D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Prevented SQL injection attacks by converting all variables to string before usage in SQL</a:t>
            </a:r>
          </a:p>
          <a:p>
            <a:pPr>
              <a:buFontTx/>
              <a:buChar char="-"/>
            </a:pPr>
            <a:r>
              <a:rPr lang="en-GB" dirty="0"/>
              <a:t>Where applicable, select has replaced text inputs to reduce errors and vulnerability, text inputs have validation as well</a:t>
            </a:r>
          </a:p>
          <a:p>
            <a:pPr>
              <a:buFontTx/>
              <a:buChar char="-"/>
            </a:pPr>
            <a:r>
              <a:rPr lang="en-GB" dirty="0"/>
              <a:t>Passwords are hashed, each user has unique salt</a:t>
            </a:r>
          </a:p>
          <a:p>
            <a:pPr>
              <a:buFontTx/>
              <a:buChar char="-"/>
            </a:pPr>
            <a:r>
              <a:rPr lang="en-GB" dirty="0"/>
              <a:t>No variable values are taken through URL to prevent cross side scripting</a:t>
            </a:r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60CD5-7747-4ADF-9B90-44F0080B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C86-00F8-4723-BFD6-B6AB3B58574B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9F392-F19F-4DC6-96F7-B8F9F611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4701-0820-4828-B369-719A5469B675}" type="datetime1">
              <a:rPr lang="en-GB" smtClean="0"/>
              <a:t>19/06/2022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18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471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Mangabey</vt:lpstr>
      <vt:lpstr>NesathoBeryl</vt:lpstr>
      <vt:lpstr>Salma Pro Med</vt:lpstr>
      <vt:lpstr>Salma Pro Med Narrow</vt:lpstr>
      <vt:lpstr>Office Theme</vt:lpstr>
      <vt:lpstr>Horizon Hotels</vt:lpstr>
      <vt:lpstr>ASSUMPTIONS</vt:lpstr>
      <vt:lpstr>FRONT END AND BACK END</vt:lpstr>
      <vt:lpstr>WEBPAGES</vt:lpstr>
      <vt:lpstr>DATABASE ER</vt:lpstr>
      <vt:lpstr>HOW DATABASE WAS DESIGNED</vt:lpstr>
      <vt:lpstr>BUSINESS LOGIC</vt:lpstr>
      <vt:lpstr>LESP</vt:lpstr>
      <vt:lpstr>SECURITY</vt:lpstr>
      <vt:lpstr>TESTING</vt:lpstr>
      <vt:lpstr>PowerPoint Presentation</vt:lpstr>
      <vt:lpstr>PowerPoint Presentation</vt:lpstr>
      <vt:lpstr>EXTRA USER FEATURES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Alhawary (Student)</dc:creator>
  <cp:lastModifiedBy>Amin Alhawary (Student)</cp:lastModifiedBy>
  <cp:revision>36</cp:revision>
  <dcterms:created xsi:type="dcterms:W3CDTF">2022-04-25T06:24:01Z</dcterms:created>
  <dcterms:modified xsi:type="dcterms:W3CDTF">2022-06-19T09:48:49Z</dcterms:modified>
</cp:coreProperties>
</file>