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7" r:id="rId8"/>
    <p:sldId id="265" r:id="rId9"/>
    <p:sldId id="266" r:id="rId10"/>
    <p:sldId id="270" r:id="rId11"/>
    <p:sldId id="269" r:id="rId12"/>
    <p:sldId id="268" r:id="rId13"/>
    <p:sldId id="258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7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BB45-D389-4330-AEBF-1F8892BD3E45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3DF-B3E8-4BDE-B4CD-01FFECAE1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BB45-D389-4330-AEBF-1F8892BD3E45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3DF-B3E8-4BDE-B4CD-01FFECAE1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BB45-D389-4330-AEBF-1F8892BD3E45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3DF-B3E8-4BDE-B4CD-01FFECAE1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BB45-D389-4330-AEBF-1F8892BD3E45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3DF-B3E8-4BDE-B4CD-01FFECAE1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BB45-D389-4330-AEBF-1F8892BD3E45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3DF-B3E8-4BDE-B4CD-01FFECAE1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BB45-D389-4330-AEBF-1F8892BD3E45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3DF-B3E8-4BDE-B4CD-01FFECAE1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BB45-D389-4330-AEBF-1F8892BD3E45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3DF-B3E8-4BDE-B4CD-01FFECAE1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BB45-D389-4330-AEBF-1F8892BD3E45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3DF-B3E8-4BDE-B4CD-01FFECAE1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BB45-D389-4330-AEBF-1F8892BD3E45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3DF-B3E8-4BDE-B4CD-01FFECAE1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BB45-D389-4330-AEBF-1F8892BD3E45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3DF-B3E8-4BDE-B4CD-01FFECAE1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BB45-D389-4330-AEBF-1F8892BD3E45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3DF-B3E8-4BDE-B4CD-01FFECAE1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3BB45-D389-4330-AEBF-1F8892BD3E45}" type="datetimeFigureOut">
              <a:rPr lang="en-US" smtClean="0"/>
              <a:pPr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383DF-B3E8-4BDE-B4CD-01FFECAE1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ammon.hepworth@byu.edu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ammonhepworth.org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CV and recommendation management system for 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ammonhepworth.org\recommendations</a:t>
            </a:r>
            <a:endParaRPr lang="en-US" sz="38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95400"/>
            <a:ext cx="8153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smtClean="0"/>
              <a:t>Mark Trent</a:t>
            </a:r>
          </a:p>
          <a:p>
            <a:pPr>
              <a:buNone/>
            </a:pPr>
            <a:r>
              <a:rPr lang="en-US" b="1" dirty="0" smtClean="0"/>
              <a:t>Managed by Ammon at Brigham Young University starting in March 2013</a:t>
            </a:r>
          </a:p>
          <a:p>
            <a:r>
              <a:rPr lang="en-US" dirty="0" smtClean="0"/>
              <a:t>Ammon is a fantastic leader. He has cultivated a happy, efficient culture in our lab that has made working here a wonderful experience. I have always felt valued and an integral part of the team. He readily discusses any input I may have so that we can come up with the best possible solution to the challenges we face. We have been able to be a dynamic, effective, and happy team because of his great management style.</a:t>
            </a:r>
          </a:p>
          <a:p>
            <a:endParaRPr lang="en-US" dirty="0" smtClean="0"/>
          </a:p>
          <a:p>
            <a:r>
              <a:rPr lang="en-US" dirty="0" smtClean="0"/>
              <a:t>Brett Stone</a:t>
            </a:r>
          </a:p>
          <a:p>
            <a:r>
              <a:rPr lang="en-US" b="1" dirty="0" smtClean="0"/>
              <a:t>Worked with Ammon at Brigham Young University starting in November 2012</a:t>
            </a:r>
            <a:endParaRPr lang="en-US" dirty="0" smtClean="0"/>
          </a:p>
          <a:p>
            <a:r>
              <a:rPr lang="en-US" dirty="0" smtClean="0"/>
              <a:t>Ammon </a:t>
            </a:r>
            <a:r>
              <a:rPr lang="en-US" dirty="0"/>
              <a:t>is not only very technically adept, but also factors in the human side into his management decisions. I've been impressed as I've watched him help manage a research lab full of high-caliber graduate and undergraduate students working on a challenging project. It's hard to underestimate the value his set of skills and leadership has brought to the lab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u="sng" dirty="0" smtClean="0">
                <a:solidFill>
                  <a:schemeClr val="tx2"/>
                </a:solidFill>
              </a:rPr>
              <a:t>Recommend Ammon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 dirty="0" smtClean="0"/>
              <a:t>ammonhepworth.org\</a:t>
            </a:r>
            <a:r>
              <a:rPr lang="en-US" sz="3800" dirty="0" err="1" smtClean="0"/>
              <a:t>recommendAmmon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Enter the following:</a:t>
            </a:r>
          </a:p>
          <a:p>
            <a:pPr>
              <a:buNone/>
            </a:pPr>
            <a:r>
              <a:rPr lang="en-US" sz="2400" dirty="0" smtClean="0"/>
              <a:t>Name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Date first met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Relationship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Company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Description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ammonhepworth.org\contact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Ammon Hepworth</a:t>
            </a:r>
          </a:p>
          <a:p>
            <a:pPr>
              <a:buNone/>
            </a:pPr>
            <a:r>
              <a:rPr lang="en-US" dirty="0" smtClean="0">
                <a:hlinkClick r:id="rId2"/>
              </a:rPr>
              <a:t>ammon.hepworth@byu.edu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801-422-4996</a:t>
            </a:r>
          </a:p>
          <a:p>
            <a:pPr>
              <a:buNone/>
            </a:pPr>
            <a:r>
              <a:rPr lang="en-US" dirty="0" smtClean="0"/>
              <a:t>Brigham Young University</a:t>
            </a:r>
          </a:p>
          <a:p>
            <a:pPr>
              <a:buNone/>
            </a:pPr>
            <a:r>
              <a:rPr lang="en-US" dirty="0" smtClean="0"/>
              <a:t>Provo, UT 84602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ammonhepworth.org\admin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Add/edit/remove data for each category</a:t>
            </a:r>
          </a:p>
          <a:p>
            <a:r>
              <a:rPr lang="en-US" dirty="0" smtClean="0"/>
              <a:t>Approve recommendations</a:t>
            </a:r>
          </a:p>
          <a:p>
            <a:r>
              <a:rPr lang="en-US" dirty="0" smtClean="0"/>
              <a:t>View how many people have visited the site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 descr="C:\Users\Hepworth\Downloads\IT515RProjectDatabase - New Page (1).png"/>
          <p:cNvPicPr>
            <a:picLocks noChangeAspect="1" noChangeArrowheads="1"/>
          </p:cNvPicPr>
          <p:nvPr/>
        </p:nvPicPr>
        <p:blipFill>
          <a:blip r:embed="rId2" cstate="print"/>
          <a:srcRect l="6953" t="6667" r="6038" b="7778"/>
          <a:stretch>
            <a:fillRect/>
          </a:stretch>
        </p:blipFill>
        <p:spPr bwMode="auto">
          <a:xfrm>
            <a:off x="304800" y="0"/>
            <a:ext cx="8461169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ammonhepworth.org\home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4724400"/>
            <a:ext cx="29718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u="sng" dirty="0" smtClean="0">
                <a:solidFill>
                  <a:schemeClr val="tx2"/>
                </a:solidFill>
              </a:rPr>
              <a:t>Job experience</a:t>
            </a:r>
          </a:p>
          <a:p>
            <a:pPr>
              <a:buNone/>
            </a:pPr>
            <a:r>
              <a:rPr lang="en-US" sz="1600" u="sng" dirty="0" smtClean="0">
                <a:solidFill>
                  <a:schemeClr val="tx2"/>
                </a:solidFill>
              </a:rPr>
              <a:t>Papers published</a:t>
            </a:r>
          </a:p>
          <a:p>
            <a:pPr>
              <a:buNone/>
            </a:pPr>
            <a:r>
              <a:rPr lang="en-US" sz="1600" u="sng" dirty="0" smtClean="0">
                <a:solidFill>
                  <a:schemeClr val="tx2"/>
                </a:solidFill>
              </a:rPr>
              <a:t>Conference presentations</a:t>
            </a:r>
          </a:p>
        </p:txBody>
      </p:sp>
      <p:pic>
        <p:nvPicPr>
          <p:cNvPr id="10242" name="Picture 2" descr="https://media.licdn.com/media/p/5/000/1e2/3f1/391c1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1752600"/>
            <a:ext cx="2133599" cy="21336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810000" y="4724400"/>
            <a:ext cx="23622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u="sng" dirty="0" smtClean="0">
                <a:solidFill>
                  <a:schemeClr val="tx2"/>
                </a:solidFill>
              </a:rPr>
              <a:t>Patents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u="sng" dirty="0" smtClean="0">
                <a:solidFill>
                  <a:schemeClr val="tx2"/>
                </a:solidFill>
              </a:rPr>
              <a:t>Education</a:t>
            </a:r>
            <a:endParaRPr kumimoji="0" lang="en-US" sz="1600" b="0" i="0" u="sng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Skills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752600"/>
            <a:ext cx="3810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Summary Info</a:t>
            </a:r>
          </a:p>
          <a:p>
            <a:r>
              <a:rPr lang="en-US" sz="1600" dirty="0" smtClean="0"/>
              <a:t>1.5 years at BYU</a:t>
            </a:r>
          </a:p>
          <a:p>
            <a:r>
              <a:rPr lang="en-US" sz="1600" dirty="0" smtClean="0"/>
              <a:t>2 years at Pratt &amp; Whitney</a:t>
            </a:r>
          </a:p>
          <a:p>
            <a:r>
              <a:rPr lang="en-US" sz="1600" dirty="0" smtClean="0"/>
              <a:t>1 year at ExxonMobil</a:t>
            </a:r>
          </a:p>
          <a:p>
            <a:r>
              <a:rPr lang="en-US" sz="1600" dirty="0" smtClean="0"/>
              <a:t>6 Journal Papers</a:t>
            </a:r>
          </a:p>
          <a:p>
            <a:r>
              <a:rPr lang="en-US" sz="1600" dirty="0" smtClean="0"/>
              <a:t>6 Pending Patents</a:t>
            </a:r>
          </a:p>
          <a:p>
            <a:r>
              <a:rPr lang="en-US" sz="1600" dirty="0" smtClean="0"/>
              <a:t>BS, MS, PhD Mechanical Engineering at BYU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67400" y="4724400"/>
            <a:ext cx="29718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u="sng" dirty="0" smtClean="0">
                <a:solidFill>
                  <a:schemeClr val="tx2"/>
                </a:solidFill>
              </a:rPr>
              <a:t>Funding Profile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Recommendations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u="sng" dirty="0" smtClean="0">
                <a:solidFill>
                  <a:schemeClr val="tx2"/>
                </a:solidFill>
              </a:rPr>
              <a:t>Contact</a:t>
            </a:r>
            <a:endParaRPr kumimoji="0" lang="en-US" sz="1600" b="0" i="0" u="sng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ammonhepworth.org\experience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524000"/>
          <a:ext cx="7772400" cy="4851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0"/>
              </a:tblGrid>
              <a:tr h="2185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Full Time Research Staff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321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Center for e-Design, Brigham Young </a:t>
                      </a:r>
                      <a:r>
                        <a:rPr lang="en-US" sz="13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University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Dec. 2012 – Present | </a:t>
                      </a:r>
                      <a:r>
                        <a:rPr lang="en-US" sz="1300" b="0" baseline="0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Provo, UT</a:t>
                      </a:r>
                      <a:endParaRPr lang="en-US" sz="1300" b="0" dirty="0" smtClean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802213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Arial"/>
                        </a:rPr>
                        <a:t>Research and develop collaborative multi-user CAD/CAE/FEA (CAx) tools</a:t>
                      </a:r>
                      <a:endParaRPr lang="en-US" sz="13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Arial"/>
                        </a:rPr>
                        <a:t>Manage approx. 12 students to develop cutting edge multi-user CAx software</a:t>
                      </a:r>
                      <a:endParaRPr lang="en-US" sz="13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Arial"/>
                        </a:rPr>
                        <a:t>Document research through publication of conference and journal </a:t>
                      </a:r>
                      <a:r>
                        <a:rPr lang="en-US" sz="13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Arial"/>
                        </a:rPr>
                        <a:t>papers</a:t>
                      </a:r>
                      <a:endParaRPr lang="en-US" sz="13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185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Sr. Methods Engineer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321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Pratt &amp; </a:t>
                      </a:r>
                      <a:r>
                        <a:rPr lang="en-US" sz="13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Whitney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June 2011 – Nov. 2012 | Middletown, CT</a:t>
                      </a:r>
                    </a:p>
                  </a:txBody>
                  <a:tcPr marL="68580" marR="68580" marT="0" marB="0">
                    <a:noFill/>
                  </a:tcPr>
                </a:tc>
              </a:tr>
              <a:tr h="1031159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Acted as the technical lead on a 1 ½ year CAD automation software project 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Developed software to automate the design and analysis of jet engine components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Implemented optimization and DOE methods into jet engine engineering design and analysis 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Managed university research at BYU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ParaCAx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 lab </a:t>
                      </a:r>
                    </a:p>
                  </a:txBody>
                  <a:tcPr marL="68580" marR="68580" marT="0" marB="0">
                    <a:noFill/>
                  </a:tcPr>
                </a:tc>
              </a:tr>
              <a:tr h="2185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Reservoir Engineer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321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ExxonMobil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May 2010 – May 2011</a:t>
                      </a:r>
                      <a:r>
                        <a:rPr lang="en-US" sz="1300" baseline="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 | Houston, TX</a:t>
                      </a:r>
                      <a:endParaRPr lang="en-US" sz="1300" dirty="0" smtClean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914991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Constructed analytical computer models of oil reservoirs using CAE software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Predicted oil reservoir performance with CAE software and engineering calculations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Assisted in determining optimal oil reservoir depletion strategy </a:t>
                      </a: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ammonhepworth.org\publications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25000" lnSpcReduction="20000"/>
          </a:bodyPr>
          <a:lstStyle/>
          <a:p>
            <a:pPr marL="514350" indent="-514350">
              <a:buNone/>
            </a:pPr>
            <a:r>
              <a:rPr lang="en-US" sz="6400" b="1" dirty="0" smtClean="0"/>
              <a:t>Published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200" b="1" dirty="0" smtClean="0"/>
              <a:t>Hepworth</a:t>
            </a:r>
            <a:r>
              <a:rPr lang="en-US" sz="5200" dirty="0"/>
              <a:t>, A. I.; Staves, D.; Logan, H.; </a:t>
            </a:r>
            <a:r>
              <a:rPr lang="en-US" sz="5200" dirty="0" err="1"/>
              <a:t>Tew</a:t>
            </a:r>
            <a:r>
              <a:rPr lang="en-US" sz="5200" dirty="0"/>
              <a:t>, K.; Jensen, C. G.; Red, W. E.: Enhancements for Improved Topological Entity Identification Performance in Multi-user CAD, Computer-Aided Design &amp; Applications, accepted for publication, 2014.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200" b="1" dirty="0"/>
              <a:t>Hepworth</a:t>
            </a:r>
            <a:r>
              <a:rPr lang="en-US" sz="5200" dirty="0"/>
              <a:t>, A. I.; </a:t>
            </a:r>
            <a:r>
              <a:rPr lang="en-US" sz="5200" dirty="0" err="1"/>
              <a:t>Tew</a:t>
            </a:r>
            <a:r>
              <a:rPr lang="en-US" sz="5200" dirty="0"/>
              <a:t>, K.; </a:t>
            </a:r>
            <a:r>
              <a:rPr lang="en-US" sz="5200" dirty="0" err="1"/>
              <a:t>Nysetvold</a:t>
            </a:r>
            <a:r>
              <a:rPr lang="en-US" sz="5200" dirty="0"/>
              <a:t>, T.; Bennett, M.; Jensen, C. G.; Automated Conflict Avoidance in Multi-User CAD, Computer-Aided Design &amp; Applications, 11(2), 141-152, 2014.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200" b="1" dirty="0"/>
              <a:t>Hepworth</a:t>
            </a:r>
            <a:r>
              <a:rPr lang="en-US" sz="5200" dirty="0"/>
              <a:t>, A. I.; </a:t>
            </a:r>
            <a:r>
              <a:rPr lang="en-US" sz="5200" dirty="0" err="1"/>
              <a:t>Tew</a:t>
            </a:r>
            <a:r>
              <a:rPr lang="en-US" sz="5200" dirty="0"/>
              <a:t>, K.; Trent, M.; Ricks, D.; Jensen, C. G.; Red, W. E.; Model Consistency and Conflict Resolution with Data Preservation in Multi-user CAD; Journal of Computing and Information Science in Engineering, 14(2), 2014.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200" b="1" dirty="0"/>
              <a:t>Hepworth</a:t>
            </a:r>
            <a:r>
              <a:rPr lang="en-US" sz="5200" dirty="0"/>
              <a:t>, A. I.; </a:t>
            </a:r>
            <a:r>
              <a:rPr lang="en-US" sz="5200" dirty="0" err="1"/>
              <a:t>Nysetvold</a:t>
            </a:r>
            <a:r>
              <a:rPr lang="en-US" sz="5200" dirty="0"/>
              <a:t>, T.; Bennett, J.; Phelps, G.; Jensen, C. G.; Scalable Integration of Commercial File Types in Multi-User CAD, Computer-Aided Design &amp; Applications, 11(4), 459-467, 2014.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200" b="1" dirty="0"/>
              <a:t>Hepworth</a:t>
            </a:r>
            <a:r>
              <a:rPr lang="en-US" sz="5200" dirty="0"/>
              <a:t>, A. I.; Jensen, C. G.; Roach, J. T.: Methods to Streamline Laminate Composite Analysis and Optimization, Computer-Aided Design &amp; Applications, 7(3), 377-386, 2010.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200" b="1" dirty="0"/>
              <a:t>Hepworth</a:t>
            </a:r>
            <a:r>
              <a:rPr lang="en-US" sz="5200" dirty="0"/>
              <a:t>, A. I.; Jensen, C. G.; Roach, J. T.: A CAD Independent Approach to Automate Laminate Composite Design and Analysis, Computer-Aided Design &amp; Applications, 6(2), 147-156, 2009</a:t>
            </a:r>
            <a:r>
              <a:rPr lang="en-US" sz="5200" dirty="0" smtClean="0"/>
              <a:t>.</a:t>
            </a:r>
          </a:p>
          <a:p>
            <a:pPr marL="514350" indent="-514350">
              <a:buNone/>
            </a:pPr>
            <a:r>
              <a:rPr lang="en-US" sz="6400" b="1" dirty="0" smtClean="0"/>
              <a:t>Pending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5200" b="1" dirty="0"/>
              <a:t>Hepworth</a:t>
            </a:r>
            <a:r>
              <a:rPr lang="en-US" sz="5200" dirty="0"/>
              <a:t>, A. I.; </a:t>
            </a:r>
            <a:r>
              <a:rPr lang="en-US" sz="5200" dirty="0" err="1"/>
              <a:t>Halterman</a:t>
            </a:r>
            <a:r>
              <a:rPr lang="en-US" sz="5200" dirty="0"/>
              <a:t>, K.; Stone, B.; Yarn, J.; Jensen, C. G.: An Integrated Task Management System to Reduce Semantic Conflicts in Multi-user CAD, submitted to Concurrent Engineering: Research and Applications, 2014.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5200" dirty="0"/>
              <a:t>Porter, R.; </a:t>
            </a:r>
            <a:r>
              <a:rPr lang="en-US" sz="5200" b="1" dirty="0"/>
              <a:t>Hepworth</a:t>
            </a:r>
            <a:r>
              <a:rPr lang="en-US" sz="5200" dirty="0"/>
              <a:t>, A; Jensen, C.; Application of Machine Learning and Parametric NURBS Geometry to Mode Shape Identification; Computer-Aided Design &amp; Applications, submitted to for review, 2014.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5200" dirty="0"/>
              <a:t>Heap, R.; </a:t>
            </a:r>
            <a:r>
              <a:rPr lang="en-US" sz="5200" b="1" dirty="0"/>
              <a:t>Hepworth</a:t>
            </a:r>
            <a:r>
              <a:rPr lang="en-US" sz="5200" dirty="0"/>
              <a:t>, A; Jensen, C.; Real-Time Visualization of Finite Element Models Using Surrogate Modeling Methods; Journal of Computing and Information Science in Engineering, submitted to Pratt &amp; Whitney for pre-review, 2014.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5200" dirty="0"/>
              <a:t>Briggs, J.; </a:t>
            </a:r>
            <a:r>
              <a:rPr lang="en-US" sz="5200" b="1" dirty="0"/>
              <a:t>Hepworth</a:t>
            </a:r>
            <a:r>
              <a:rPr lang="en-US" sz="5200" dirty="0"/>
              <a:t>, A.; Stone, B.; Coburn, J.; Jensen, C. G.; Red, W. E.; Synchronous, Multi-User, Design and Analysis: A Fundamental Approach, Journal of Computing and Information Science in Engineering, submitted for review, 2014.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ammonhepworth.org\</a:t>
            </a:r>
            <a:r>
              <a:rPr lang="en-US" dirty="0" err="1" smtClean="0"/>
              <a:t>conferencePres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Hepworth</a:t>
            </a:r>
            <a:r>
              <a:rPr lang="en-US" dirty="0"/>
              <a:t>, A. I.; </a:t>
            </a:r>
            <a:r>
              <a:rPr lang="en-US" dirty="0" err="1"/>
              <a:t>Tew</a:t>
            </a:r>
            <a:r>
              <a:rPr lang="en-US" dirty="0"/>
              <a:t>, K.; </a:t>
            </a:r>
            <a:r>
              <a:rPr lang="en-US" dirty="0" err="1"/>
              <a:t>Nysetvold</a:t>
            </a:r>
            <a:r>
              <a:rPr lang="en-US" dirty="0"/>
              <a:t>, T.; Bennett, M.; Jensen, C. G.; Automated Conflict Avoidance in Multi-User CAD, accepted for CAD ’14 Conference, June 2014.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Hepworth</a:t>
            </a:r>
            <a:r>
              <a:rPr lang="en-US" dirty="0"/>
              <a:t>, A. I.; Staves, D.; Logan, H.; Jensen, C. G.; Red, W. E.: Enhancements for Improved Topological Entity Identification Performance in Multi-user CAD, accepted for CAD ’14 Conference, June 2014.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Hepworth</a:t>
            </a:r>
            <a:r>
              <a:rPr lang="en-US" dirty="0"/>
              <a:t>, A.; McPherson, B.: Advances in Collaborative, Multi-User NX Modeling, Global Product Data Interoperability Summit Conference, Sept. 2013.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Bowman, K.; </a:t>
            </a:r>
            <a:r>
              <a:rPr lang="en-US" b="1" dirty="0"/>
              <a:t>Hepworth</a:t>
            </a:r>
            <a:r>
              <a:rPr lang="en-US" dirty="0"/>
              <a:t>, A.; Jensen, C.: World-Class CAx Curriculum Portal, PACE Conference, July 2013.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Hepworth</a:t>
            </a:r>
            <a:r>
              <a:rPr lang="en-US" dirty="0"/>
              <a:t>, A. I.; </a:t>
            </a:r>
            <a:r>
              <a:rPr lang="en-US" dirty="0" err="1"/>
              <a:t>Nysetvold</a:t>
            </a:r>
            <a:r>
              <a:rPr lang="en-US" dirty="0"/>
              <a:t>, T.; Bennett, J.; Phelps, G.; Jensen, C. G.: Scalable Integration of Commercial File Types in Multi-User CAD, CAD ’13 Conference, June 2013.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Hepworth</a:t>
            </a:r>
            <a:r>
              <a:rPr lang="en-US" dirty="0"/>
              <a:t>, A.: Hybrid Modeling Approach for Large-scale Assemblies, PLM World Conference, June 2013.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Hepworth</a:t>
            </a:r>
            <a:r>
              <a:rPr lang="en-US" dirty="0"/>
              <a:t>, A. I.; Jensen, C. G.; Roach, J. T.: Methods to Streamline Laminate Composite Analysis and Optimization, CAD ’10 Conference, June 2010.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Hepworth</a:t>
            </a:r>
            <a:r>
              <a:rPr lang="en-US" dirty="0"/>
              <a:t>, A. I.; Jensen, C. G.; Roach, J. T.: A CAD Independent Approach to Automate Laminate Composite Design and Analysis, CAD ’09 Conference, June 2009.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ammonhepworth.org\patents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32500" lnSpcReduction="20000"/>
          </a:bodyPr>
          <a:lstStyle/>
          <a:p>
            <a:pPr lvl="0">
              <a:buNone/>
            </a:pPr>
            <a:r>
              <a:rPr lang="en-US" sz="4300" b="1" dirty="0" smtClean="0"/>
              <a:t>Pending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4000" b="1" dirty="0" smtClean="0"/>
              <a:t>Hepworth</a:t>
            </a:r>
            <a:r>
              <a:rPr lang="en-US" sz="4000" dirty="0" smtClean="0"/>
              <a:t>, A.: System </a:t>
            </a:r>
            <a:r>
              <a:rPr lang="en-US" sz="4000" dirty="0"/>
              <a:t>and Method for Concurrent Multi-user CAx Workflow, U.S. Patent Application # 14/243,787, filed Apr. 2014.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4000" b="1" dirty="0" smtClean="0"/>
              <a:t>Hepworth</a:t>
            </a:r>
            <a:r>
              <a:rPr lang="en-US" sz="4000" dirty="0" smtClean="0"/>
              <a:t>, A.: System</a:t>
            </a:r>
            <a:r>
              <a:rPr lang="en-US" sz="4000" dirty="0"/>
              <a:t>, Method, and Apparatus for Collaborative CAx Editing, U.S. Patent Application # 14,243,584, filed Mar. 2014.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4000" dirty="0" err="1"/>
              <a:t>Nysetvold</a:t>
            </a:r>
            <a:r>
              <a:rPr lang="en-US" sz="4000" dirty="0"/>
              <a:t>, T.; Jensen, C. G.; Bennett, J.; Phelps, G.; </a:t>
            </a:r>
            <a:r>
              <a:rPr lang="en-US" sz="4000" b="1" dirty="0"/>
              <a:t>Hepworth</a:t>
            </a:r>
            <a:r>
              <a:rPr lang="en-US" sz="4000" dirty="0"/>
              <a:t>, A.: System and Methods for Multi-user CAx Editing Data Consistency, U.S. Patent Application # 14/185,823, filed Feb. 2014.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4000" dirty="0" err="1"/>
              <a:t>Nysetvold</a:t>
            </a:r>
            <a:r>
              <a:rPr lang="en-US" sz="4000" dirty="0"/>
              <a:t>, T.; </a:t>
            </a:r>
            <a:r>
              <a:rPr lang="en-US" sz="4000" b="1" dirty="0"/>
              <a:t>Hepworth</a:t>
            </a:r>
            <a:r>
              <a:rPr lang="en-US" sz="4000" dirty="0"/>
              <a:t>, A.; Jensen, C. G.: System and Methods for Multi-user CAx Editing Conflict Management, U.S. Patent Application # 61/760,713, filed Feb. 2014.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4000" dirty="0"/>
              <a:t>Roach, J.; </a:t>
            </a:r>
            <a:r>
              <a:rPr lang="en-US" sz="4000" b="1" dirty="0"/>
              <a:t>Hepworth</a:t>
            </a:r>
            <a:r>
              <a:rPr lang="en-US" sz="4000" dirty="0"/>
              <a:t>, A.; Chang, H.; </a:t>
            </a:r>
            <a:r>
              <a:rPr lang="en-US" sz="4000" dirty="0" err="1"/>
              <a:t>Luczak</a:t>
            </a:r>
            <a:r>
              <a:rPr lang="en-US" sz="4000" dirty="0"/>
              <a:t>, B.: Automated Laminate Composite Solid Ply Generation, U.S. Patent Application # 61/890,459, filed Oct. 2013.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4000" dirty="0"/>
              <a:t>Jensen, C. G.; </a:t>
            </a:r>
            <a:r>
              <a:rPr lang="en-US" sz="4000" dirty="0" err="1"/>
              <a:t>Nysetvold</a:t>
            </a:r>
            <a:r>
              <a:rPr lang="en-US" sz="4000" dirty="0"/>
              <a:t>, T.; </a:t>
            </a:r>
            <a:r>
              <a:rPr lang="en-US" sz="4000" dirty="0" err="1"/>
              <a:t>Teng</a:t>
            </a:r>
            <a:r>
              <a:rPr lang="en-US" sz="4000" dirty="0"/>
              <a:t>, C.; </a:t>
            </a:r>
            <a:r>
              <a:rPr lang="en-US" sz="4000" b="1" dirty="0"/>
              <a:t>Hepworth</a:t>
            </a:r>
            <a:r>
              <a:rPr lang="en-US" sz="4000" dirty="0"/>
              <a:t>, A.; Stone, B.; Cox, P.; Graphical View Selection System, Method, and Apparatus, U.S. Patent Application # 14/063,997, filed Oct. 2013</a:t>
            </a:r>
            <a:r>
              <a:rPr lang="en-US" sz="4000" dirty="0" smtClean="0"/>
              <a:t>.</a:t>
            </a:r>
          </a:p>
          <a:p>
            <a:pPr lvl="0">
              <a:buNone/>
            </a:pPr>
            <a:r>
              <a:rPr lang="en-US" sz="4300" b="1" dirty="0" smtClean="0"/>
              <a:t>Provisional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4000" dirty="0"/>
              <a:t>Johnson, J.;</a:t>
            </a:r>
            <a:r>
              <a:rPr lang="en-US" sz="4000" b="1" dirty="0"/>
              <a:t> Hepworth</a:t>
            </a:r>
            <a:r>
              <a:rPr lang="en-US" sz="4000" dirty="0"/>
              <a:t>, A. I.; Coburn, J.; Bowman, K. E.; Jensen, C. G.: Cross-Application Awareness in Product Lifecycle Management, Provisional Patent Application # 61/968125, filed Mar. 2014.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4000" b="1" dirty="0"/>
              <a:t>Hepworth</a:t>
            </a:r>
            <a:r>
              <a:rPr lang="en-US" sz="4000" dirty="0"/>
              <a:t>, A. I.; </a:t>
            </a:r>
            <a:r>
              <a:rPr lang="en-US" sz="4000" dirty="0" err="1"/>
              <a:t>Halterman</a:t>
            </a:r>
            <a:r>
              <a:rPr lang="en-US" sz="4000" dirty="0"/>
              <a:t>, K.; Stone, B.; Yarn, J.; Jensen, C. G.: An Integrated Task Management System to Reduce Semantic Conflicts in Multi-user CAD, Provisional Patent Application # 61/968085, filed Mar. 2014.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4000" b="1" dirty="0"/>
              <a:t>Hepworth</a:t>
            </a:r>
            <a:r>
              <a:rPr lang="en-US" sz="4000" dirty="0"/>
              <a:t>, A. I.; Staves, D.; Logan, H.; </a:t>
            </a:r>
            <a:r>
              <a:rPr lang="en-US" sz="4000" dirty="0" err="1"/>
              <a:t>Tew</a:t>
            </a:r>
            <a:r>
              <a:rPr lang="en-US" sz="4000" dirty="0"/>
              <a:t>, K.; Jensen, C. G.: Enhancements for Improved Topological Entity Identification Performance in Multi-user CAD, Provisional Patent Application # 61/931807, filed Jan. 2014.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4000" b="1" dirty="0"/>
              <a:t>Hepworth</a:t>
            </a:r>
            <a:r>
              <a:rPr lang="en-US" sz="4000" dirty="0"/>
              <a:t>, A. I.; Briggs, J.; Jensen, C. G.; Red, W. E.: Synchronous, Multi-user, Integrated Design and Analysis: A Fundamental Approach, Provisional Patent Application # 61/926011, filed Jan. 2014.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4000" b="1" dirty="0"/>
              <a:t>Hepworth</a:t>
            </a:r>
            <a:r>
              <a:rPr lang="en-US" sz="4000" dirty="0"/>
              <a:t>, A. I.; Briggs, J.; Stone, B.; Coburn, J.; Jensen, C. G.; Red, W. E.: Multidisciplinary Concurrent Engineering using T-</a:t>
            </a:r>
            <a:r>
              <a:rPr lang="en-US" sz="4000" dirty="0" err="1"/>
              <a:t>Splines</a:t>
            </a:r>
            <a:r>
              <a:rPr lang="en-US" sz="4000" dirty="0"/>
              <a:t> as a Common Geometry Representation, Provisional Patent Application # 61/926026, filed Jan. 2014.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4000" b="1" dirty="0"/>
              <a:t>Hepworth</a:t>
            </a:r>
            <a:r>
              <a:rPr lang="en-US" sz="4000" dirty="0"/>
              <a:t>, A. I.; </a:t>
            </a:r>
            <a:r>
              <a:rPr lang="en-US" sz="4000" dirty="0" err="1"/>
              <a:t>Tew</a:t>
            </a:r>
            <a:r>
              <a:rPr lang="en-US" sz="4000" dirty="0"/>
              <a:t>, K.; Trent, M.; Ricks, D.; Jensen, C. G.; Red, W. E.; Model Consistency and Conflict Resolution with Data Preservation in Multi-user CAD, U.S. Provisional Patent Application # 61/897536, filed Oct. 2013.</a:t>
            </a:r>
          </a:p>
          <a:p>
            <a:pPr lvl="0">
              <a:buNone/>
            </a:pPr>
            <a:endParaRPr lang="en-US" sz="40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ammonhepworth.org\funding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648200"/>
          </a:xfrm>
        </p:spPr>
        <p:txBody>
          <a:bodyPr>
            <a:noAutofit/>
          </a:bodyPr>
          <a:lstStyle/>
          <a:p>
            <a:pPr lvl="0">
              <a:buFont typeface="+mj-lt"/>
              <a:buAutoNum type="arabicPeriod"/>
            </a:pPr>
            <a:r>
              <a:rPr lang="en-US" sz="1300" dirty="0"/>
              <a:t>PI in the “Design Automation and Advanced Parametric Modeling” sponsored by Pratt &amp; Whitney (US), $100,000. Jan. 2014 – Jan. 2015, Brigham Young University, Provo, UT.</a:t>
            </a:r>
          </a:p>
          <a:p>
            <a:pPr lvl="0">
              <a:buFont typeface="+mj-lt"/>
              <a:buAutoNum type="arabicPeriod"/>
            </a:pPr>
            <a:r>
              <a:rPr lang="en-US" sz="1300" dirty="0"/>
              <a:t>PI in the “Simultaneous Multi-user Drafting” sponsored by Boeing (US), $154,000. Feb. 2014 – Aug. 2014, Brigham Young University, Provo, UT.</a:t>
            </a:r>
          </a:p>
          <a:p>
            <a:pPr lvl="0">
              <a:buFont typeface="+mj-lt"/>
              <a:buAutoNum type="arabicPeriod"/>
            </a:pPr>
            <a:r>
              <a:rPr lang="en-US" sz="1300" dirty="0"/>
              <a:t>Co-PI in the “Development and Delivery of Aerospace Partners for the Advancement of Collaborative Engineering (</a:t>
            </a:r>
            <a:r>
              <a:rPr lang="en-US" sz="1300" dirty="0" err="1"/>
              <a:t>AerosPACE</a:t>
            </a:r>
            <a:r>
              <a:rPr lang="en-US" sz="1300" dirty="0"/>
              <a:t>)” sponsored by Boeing (US), $470,000. Dec. 2013 – Dec. 2016, Brigham Young University, Provo, UT.</a:t>
            </a:r>
          </a:p>
          <a:p>
            <a:pPr lvl="0">
              <a:buFont typeface="+mj-lt"/>
              <a:buAutoNum type="arabicPeriod"/>
            </a:pPr>
            <a:r>
              <a:rPr lang="en-US" sz="1300" dirty="0"/>
              <a:t>Co-PI in the “Advancing Multi-User Collaboration Tools” sponsored by Pratt &amp; Whitney (US), $55,000. Jan. 2014 – Dec. 2014, Brigham Young University, Provo, UT.</a:t>
            </a:r>
          </a:p>
          <a:p>
            <a:pPr lvl="0">
              <a:buFont typeface="+mj-lt"/>
              <a:buAutoNum type="arabicPeriod"/>
            </a:pPr>
            <a:r>
              <a:rPr lang="en-US" sz="1300" dirty="0"/>
              <a:t>Research Manager in the “Development of Multi-user Collaborative CAx Tools and Methods” sponsored by Pratt &amp; Whitney, Spirit </a:t>
            </a:r>
            <a:r>
              <a:rPr lang="en-US" sz="1300" dirty="0" err="1"/>
              <a:t>Aerosystems</a:t>
            </a:r>
            <a:r>
              <a:rPr lang="en-US" sz="1300" dirty="0"/>
              <a:t>, </a:t>
            </a:r>
            <a:r>
              <a:rPr lang="en-US" sz="1300" dirty="0" err="1"/>
              <a:t>Belcan</a:t>
            </a:r>
            <a:r>
              <a:rPr lang="en-US" sz="1300" dirty="0"/>
              <a:t>, Boeing, PCC Airfoils, $30,000 each (total $150,000 yearly) , Dec. 2012 – Present, Brigham Young University, Provo, UT. </a:t>
            </a:r>
          </a:p>
          <a:p>
            <a:pPr lvl="0">
              <a:buFont typeface="+mj-lt"/>
              <a:buAutoNum type="arabicPeriod"/>
            </a:pPr>
            <a:r>
              <a:rPr lang="en-US" sz="1300" dirty="0"/>
              <a:t>Research Manager in the “PAD for Simultaneous Multi-user CAD-CAM” sponsored by Boeing (US), $520,000, Oct. 2012 – Dec. 2013, Brigham Young University, Provo, UT.</a:t>
            </a:r>
          </a:p>
          <a:p>
            <a:pPr lvl="0">
              <a:buFont typeface="+mj-lt"/>
              <a:buAutoNum type="arabicPeriod"/>
            </a:pPr>
            <a:r>
              <a:rPr lang="en-US" sz="1300" dirty="0"/>
              <a:t>Co-PI in the “Design Automation and Advanced Parametric Modeling” sponsored by Pratt &amp; Whitney (US), $72,414. Jan. 2013 – Jan. 2014, Brigham Young University, Provo, UT.</a:t>
            </a:r>
          </a:p>
          <a:p>
            <a:pPr lvl="0">
              <a:buFont typeface="+mj-lt"/>
              <a:buAutoNum type="arabicPeriod"/>
            </a:pPr>
            <a:r>
              <a:rPr lang="en-US" sz="1300" dirty="0"/>
              <a:t>Research Manager in the “Composite </a:t>
            </a:r>
            <a:r>
              <a:rPr lang="en-US" sz="1300" dirty="0" err="1"/>
              <a:t>Parametrics</a:t>
            </a:r>
            <a:r>
              <a:rPr lang="en-US" sz="1300" dirty="0"/>
              <a:t> and Optimization” sponsored by Pratt &amp; Whitney (US), $100,000, Jan. 2012 – Jan. 2013, Pratt &amp; Whitney, Middletown, CT and Brigham Young University, Provo, UT.</a:t>
            </a:r>
          </a:p>
          <a:p>
            <a:pPr lvl="0">
              <a:buFont typeface="+mj-lt"/>
              <a:buAutoNum type="arabicPeriod"/>
            </a:pPr>
            <a:r>
              <a:rPr lang="en-US" sz="1300" dirty="0"/>
              <a:t>Research Manager in the “Composite Optimization and Design System” sponsored by Pratt &amp; Whitney (US), $80,000, June 2011 – Jan. 2012, Pratt &amp; Whitney, Middletown, CT</a:t>
            </a:r>
            <a:r>
              <a:rPr lang="en-US" sz="1300" dirty="0" smtClean="0"/>
              <a:t>.</a:t>
            </a:r>
            <a:endParaRPr lang="en-US" sz="13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ammonhepworth.org\education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1600200"/>
          <a:ext cx="8229600" cy="2950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6781800"/>
              </a:tblGrid>
              <a:tr h="1143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Aug. 2014 (Expected)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Brigham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Young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University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PhD in Mechanical Engineering, GPA: 3.90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Dissertation: Conflict Management and Model Consistency in Multi-user CAD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Advisor: C. Greg Jensen </a:t>
                      </a:r>
                    </a:p>
                  </a:txBody>
                  <a:tcPr marL="68580" marR="68580" marT="0" marB="0">
                    <a:noFill/>
                  </a:tcPr>
                </a:tc>
              </a:tr>
              <a:tr h="2498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Apr. 2010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Brigham Young University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MS in Mechanical Engineering, GPA: 3.85</a:t>
                      </a:r>
                    </a:p>
                  </a:txBody>
                  <a:tcPr marL="68580" marR="68580" marT="0" marB="0">
                    <a:noFill/>
                  </a:tcPr>
                </a:tc>
              </a:tr>
              <a:tr h="6959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Thesis: Methods to Streamline Laminate Composite Design, Analysis, and Optimization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Advisor: C. Greg Jensen</a:t>
                      </a:r>
                    </a:p>
                  </a:txBody>
                  <a:tcPr marL="68580" marR="68580" marT="0" marB="0">
                    <a:noFill/>
                  </a:tcPr>
                </a:tc>
              </a:tr>
              <a:tr h="2196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Apr. 2010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Brigham Young University</a:t>
                      </a:r>
                      <a:endParaRPr lang="en-US"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BS in Mechanical Engineering, GPA: 3.63 (Combined MS/BS)</a:t>
                      </a: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ammonhepworth.org\skills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Skill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Expertise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CAD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Expert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CATIA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Beginner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Programming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C++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Intermediate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Intermediate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C#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Intermediate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Beginner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Python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Beginner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2127</Words>
  <Application>Microsoft Office PowerPoint</Application>
  <PresentationFormat>On-screen Show (4:3)</PresentationFormat>
  <Paragraphs>151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ammonhepworth.org</vt:lpstr>
      <vt:lpstr>ammonhepworth.org\home</vt:lpstr>
      <vt:lpstr>ammonhepworth.org\experience</vt:lpstr>
      <vt:lpstr>ammonhepworth.org\publications</vt:lpstr>
      <vt:lpstr>ammonhepworth.org\conferencePres</vt:lpstr>
      <vt:lpstr>ammonhepworth.org\patents</vt:lpstr>
      <vt:lpstr>ammonhepworth.org\funding</vt:lpstr>
      <vt:lpstr>ammonhepworth.org\education</vt:lpstr>
      <vt:lpstr>ammonhepworth.org\skills</vt:lpstr>
      <vt:lpstr>ammonhepworth.org\recommendations</vt:lpstr>
      <vt:lpstr>ammonhepworth.org\recommendAmmon</vt:lpstr>
      <vt:lpstr>ammonhepworth.org\contact</vt:lpstr>
      <vt:lpstr>ammonhepworth.org\admin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ammonhepworth.org</dc:title>
  <dc:creator>Ammon Hepworth</dc:creator>
  <cp:lastModifiedBy>Ammon Hepworth</cp:lastModifiedBy>
  <cp:revision>19</cp:revision>
  <dcterms:created xsi:type="dcterms:W3CDTF">2014-05-31T20:26:37Z</dcterms:created>
  <dcterms:modified xsi:type="dcterms:W3CDTF">2014-05-31T22:35:14Z</dcterms:modified>
</cp:coreProperties>
</file>