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8"/>
  </p:normalViewPr>
  <p:slideViewPr>
    <p:cSldViewPr snapToGrid="0">
      <p:cViewPr>
        <p:scale>
          <a:sx n="96" d="100"/>
          <a:sy n="96" d="100"/>
        </p:scale>
        <p:origin x="298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FD68-E72C-3C6C-4354-F86B3133C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A6A3E-DB66-3D2E-2428-B1C5D5CC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5E05-74B0-CBBF-E76C-14ED893D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706D-B693-6361-6E54-2B758C54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7CA0-DDFE-985E-39B7-7682F8C8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862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56CA-5374-363F-213C-9EF56A8B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A054D-C545-E03A-444D-B0EBCBB6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ACCA-2AF3-041B-3B7B-9D47695C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F08-565D-533A-57E9-A8C5849A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1FAB-4AFE-30B8-C253-376A7FDE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23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B2F0F-7481-54FD-7AD3-EAB82A23C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88160-35B4-08DB-37D3-7C9C36D4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292F-CBC3-0E70-6A47-BCF95BA7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CCB0-D69C-8856-81C5-77CE2DCC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5EE5-74D7-E591-ADD8-800D9300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43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ECB3-1460-DE7C-8E8B-9E708D71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96B6-E2CA-C1A5-98DF-8E0E0401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7B36-2AF5-5755-401A-654C45C9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AEA9-859C-6143-E71D-E6384645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8C33-F4AD-C701-ED7F-372DEF91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99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3A5-FBC6-6745-3EA0-A7E5E4F8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64DC-9FFE-283F-2BD3-7EA73308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E0D3-258E-1391-0E9D-476DCB10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3B27-E8D9-1971-16A9-041D1F76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6F39-04BD-0F69-6B00-632B5F48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81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29D-330C-F17B-6D00-0845928E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33A3-EBD4-B24C-82CA-91E32601E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4D16-47EC-6C01-BAC6-40B40C27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8425-AE78-6FC1-ECD6-F4123820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6F1FE-3107-311C-AEF6-B4E4507A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979E-A18A-6D17-3870-6E900353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82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1FC8-33DD-981E-0A6F-B210770F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E1AF-3C93-D933-E88D-038D0718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AA05-834F-E12E-16F2-7E41D13BF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EFBB1-39DA-B908-40A9-8CC8E9E91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7A5B1-0AD6-D844-D6BD-9E446D0D4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58627-BD42-A671-6E8E-C3A3357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F535-15EE-8F22-C799-0B68603B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DCAA9-18D9-EB90-F2E0-DCC84D93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1476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3229-7807-B507-F438-CB89E7D4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E3085-2836-F2B4-042B-9DF03992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1C1C8-584E-BD97-3B85-F0228D32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FB4CD-A8AF-0C55-4A28-6B751C7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9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35958-83AD-5EC6-2C2A-4697A47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079C1-2791-33D3-D485-CFDB30D1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1CAB-8C35-B737-BCC3-7E80A32E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25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28D-D10A-5476-400D-40B86002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8A4E-1F9A-CE30-251B-9EC808F7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8F8A-7C65-4410-FCFF-7DE96312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C28B4-9B63-B46E-9CF7-68EE26C3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D505-4FAA-EC85-F3E5-8CE2F98C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4E58-46C2-9B38-8FCA-F8FD7A6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480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8458-72F6-18FA-FB7F-E68C380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0ADE8-8CD9-D3FE-45B7-65E7D2011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EFBC-21DB-3388-C783-54091FCC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68E5-FCBC-21A8-D1AF-B0FEB77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5115-A01E-D03C-8337-906FF66F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C537-FC38-6148-3BC4-393652F5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91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CFFE2-0EF3-2E31-FEED-6E8117C8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0687-5D4F-5E10-DFFD-374E6082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811F-49B4-5A7A-1A69-9D7751A7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326A3-8630-E744-AC75-EFC28A8D54C2}" type="datetimeFigureOut">
              <a:rPr lang="en-FR" smtClean="0"/>
              <a:t>01/07/2024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9120-E29F-F2C0-FBFA-53E7E9D41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644B-0B13-1161-419C-3D737AFD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B0CBA-42C3-CB45-A3C6-65DCECC2632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28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64EF21-1474-C121-4C52-16F735E3A16E}"/>
              </a:ext>
            </a:extLst>
          </p:cNvPr>
          <p:cNvSpPr txBox="1"/>
          <p:nvPr/>
        </p:nvSpPr>
        <p:spPr>
          <a:xfrm>
            <a:off x="510015" y="1476571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29,233 RABV</a:t>
            </a:r>
          </a:p>
          <a:p>
            <a:r>
              <a:rPr lang="en-FR" dirty="0"/>
              <a:t>Sequences NCBI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6FD340-CC0D-9F32-7ADA-BBB44359EAB9}"/>
              </a:ext>
            </a:extLst>
          </p:cNvPr>
          <p:cNvCxnSpPr>
            <a:cxnSpLocks/>
          </p:cNvCxnSpPr>
          <p:nvPr/>
        </p:nvCxnSpPr>
        <p:spPr>
          <a:xfrm>
            <a:off x="2773249" y="1703098"/>
            <a:ext cx="814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DACAB-78BD-7229-DA1A-A31AE0E6E5CC}"/>
              </a:ext>
            </a:extLst>
          </p:cNvPr>
          <p:cNvSpPr txBox="1"/>
          <p:nvPr/>
        </p:nvSpPr>
        <p:spPr>
          <a:xfrm>
            <a:off x="3752309" y="1521066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19,329 RABV</a:t>
            </a:r>
          </a:p>
          <a:p>
            <a:r>
              <a:rPr lang="en-FR" dirty="0"/>
              <a:t>Sequences NCBI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E46472-AE23-54F2-877A-F1A9940A4E77}"/>
              </a:ext>
            </a:extLst>
          </p:cNvPr>
          <p:cNvCxnSpPr>
            <a:cxnSpLocks/>
          </p:cNvCxnSpPr>
          <p:nvPr/>
        </p:nvCxnSpPr>
        <p:spPr>
          <a:xfrm>
            <a:off x="3853950" y="2167397"/>
            <a:ext cx="17661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71241D-D6DD-E752-6296-9B30D46BCAB0}"/>
              </a:ext>
            </a:extLst>
          </p:cNvPr>
          <p:cNvSpPr txBox="1"/>
          <p:nvPr/>
        </p:nvSpPr>
        <p:spPr>
          <a:xfrm rot="5400000">
            <a:off x="3026103" y="3022139"/>
            <a:ext cx="20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No date, country*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170D4-2F61-E0DD-4378-65423C0B2306}"/>
              </a:ext>
            </a:extLst>
          </p:cNvPr>
          <p:cNvSpPr txBox="1"/>
          <p:nvPr/>
        </p:nvSpPr>
        <p:spPr>
          <a:xfrm rot="5400000">
            <a:off x="3516830" y="3785714"/>
            <a:ext cx="355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Less than 200bp in coding region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04901-ADBF-158D-FBF0-9303EE83BA57}"/>
              </a:ext>
            </a:extLst>
          </p:cNvPr>
          <p:cNvSpPr txBox="1"/>
          <p:nvPr/>
        </p:nvSpPr>
        <p:spPr>
          <a:xfrm rot="5400000">
            <a:off x="2865769" y="3785714"/>
            <a:ext cx="355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Collection date pre 1971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E88AC-B964-A605-A0B3-54B80FA2D507}"/>
              </a:ext>
            </a:extLst>
          </p:cNvPr>
          <p:cNvSpPr txBox="1"/>
          <p:nvPr/>
        </p:nvSpPr>
        <p:spPr>
          <a:xfrm>
            <a:off x="3752309" y="1230619"/>
            <a:ext cx="1794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concat_seq_genes.fasta</a:t>
            </a:r>
            <a:endParaRPr lang="en-FR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D67FF-1488-B1ED-CABD-592B9D97354E}"/>
              </a:ext>
            </a:extLst>
          </p:cNvPr>
          <p:cNvSpPr txBox="1"/>
          <p:nvPr/>
        </p:nvSpPr>
        <p:spPr>
          <a:xfrm>
            <a:off x="510015" y="1233969"/>
            <a:ext cx="855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total.fasta</a:t>
            </a:r>
            <a:endParaRPr lang="en-FR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C421A7-48D8-4CAA-7051-68B270B17F1A}"/>
              </a:ext>
            </a:extLst>
          </p:cNvPr>
          <p:cNvSpPr txBox="1"/>
          <p:nvPr/>
        </p:nvSpPr>
        <p:spPr>
          <a:xfrm>
            <a:off x="6772465" y="151843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4,632 Sequences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56C976-D4EC-3A0C-D402-B761E1973A9A}"/>
              </a:ext>
            </a:extLst>
          </p:cNvPr>
          <p:cNvSpPr txBox="1"/>
          <p:nvPr/>
        </p:nvSpPr>
        <p:spPr>
          <a:xfrm>
            <a:off x="7117395" y="1228875"/>
            <a:ext cx="1012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Africa_aln.fa</a:t>
            </a:r>
            <a:endParaRPr lang="en-FR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52CB2C-D476-1F95-AAF3-EC0773225A5A}"/>
              </a:ext>
            </a:extLst>
          </p:cNvPr>
          <p:cNvCxnSpPr>
            <a:cxnSpLocks/>
          </p:cNvCxnSpPr>
          <p:nvPr/>
        </p:nvCxnSpPr>
        <p:spPr>
          <a:xfrm>
            <a:off x="6864476" y="2142042"/>
            <a:ext cx="17661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12EC52-D281-691B-5A5D-7DF2C77ADBC8}"/>
              </a:ext>
            </a:extLst>
          </p:cNvPr>
          <p:cNvSpPr txBox="1"/>
          <p:nvPr/>
        </p:nvSpPr>
        <p:spPr>
          <a:xfrm rot="5400000">
            <a:off x="5214687" y="3771893"/>
            <a:ext cx="355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Canine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779927-0F80-178B-F733-177E6B5E22F9}"/>
              </a:ext>
            </a:extLst>
          </p:cNvPr>
          <p:cNvSpPr txBox="1"/>
          <p:nvPr/>
        </p:nvSpPr>
        <p:spPr>
          <a:xfrm rot="5400000">
            <a:off x="5535401" y="3869753"/>
            <a:ext cx="37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Within African clades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13F3B3-BFC3-96F6-4C8B-D66CFDFC5928}"/>
              </a:ext>
            </a:extLst>
          </p:cNvPr>
          <p:cNvSpPr txBox="1"/>
          <p:nvPr/>
        </p:nvSpPr>
        <p:spPr>
          <a:xfrm rot="5400000">
            <a:off x="6071366" y="3869753"/>
            <a:ext cx="37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African origin in metadata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03212C-68E6-0AC6-1759-A30332099FFA}"/>
              </a:ext>
            </a:extLst>
          </p:cNvPr>
          <p:cNvSpPr txBox="1"/>
          <p:nvPr/>
        </p:nvSpPr>
        <p:spPr>
          <a:xfrm rot="5400000">
            <a:off x="6257136" y="4206873"/>
            <a:ext cx="44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5 sample from non-African clades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96E0C-8973-62A0-8A16-7EF144895FFD}"/>
              </a:ext>
            </a:extLst>
          </p:cNvPr>
          <p:cNvCxnSpPr>
            <a:cxnSpLocks/>
          </p:cNvCxnSpPr>
          <p:nvPr/>
        </p:nvCxnSpPr>
        <p:spPr>
          <a:xfrm>
            <a:off x="5844208" y="1703098"/>
            <a:ext cx="814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939EF2-0FEB-A815-2098-8A6E89BCBFE1}"/>
              </a:ext>
            </a:extLst>
          </p:cNvPr>
          <p:cNvSpPr txBox="1"/>
          <p:nvPr/>
        </p:nvSpPr>
        <p:spPr>
          <a:xfrm>
            <a:off x="9749554" y="150006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4,574 Sequences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A2484B-29EA-F19F-10B5-5BEB3855EF33}"/>
              </a:ext>
            </a:extLst>
          </p:cNvPr>
          <p:cNvSpPr txBox="1"/>
          <p:nvPr/>
        </p:nvSpPr>
        <p:spPr>
          <a:xfrm>
            <a:off x="10071729" y="1201126"/>
            <a:ext cx="1302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Africa_RABV.nwk</a:t>
            </a:r>
            <a:endParaRPr lang="en-FR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25FB0C-71F9-CF5E-5B2F-59F61413A62A}"/>
              </a:ext>
            </a:extLst>
          </p:cNvPr>
          <p:cNvCxnSpPr>
            <a:cxnSpLocks/>
          </p:cNvCxnSpPr>
          <p:nvPr/>
        </p:nvCxnSpPr>
        <p:spPr>
          <a:xfrm>
            <a:off x="9818810" y="2114293"/>
            <a:ext cx="17661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D2F3B4-25F6-3617-B90C-839434D35FE6}"/>
              </a:ext>
            </a:extLst>
          </p:cNvPr>
          <p:cNvSpPr txBox="1"/>
          <p:nvPr/>
        </p:nvSpPr>
        <p:spPr>
          <a:xfrm rot="5400000">
            <a:off x="8991443" y="3733463"/>
            <a:ext cx="355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LSD2 Outlier Removal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20E194-6998-08E2-18D7-426F2B15BBB1}"/>
              </a:ext>
            </a:extLst>
          </p:cNvPr>
          <p:cNvCxnSpPr>
            <a:cxnSpLocks/>
          </p:cNvCxnSpPr>
          <p:nvPr/>
        </p:nvCxnSpPr>
        <p:spPr>
          <a:xfrm>
            <a:off x="8879948" y="1692208"/>
            <a:ext cx="814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1602B4-725A-6EEA-93A9-FF74597587A1}"/>
              </a:ext>
            </a:extLst>
          </p:cNvPr>
          <p:cNvSpPr txBox="1"/>
          <p:nvPr/>
        </p:nvSpPr>
        <p:spPr>
          <a:xfrm>
            <a:off x="0" y="6581343"/>
            <a:ext cx="1383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i="1" dirty="0"/>
              <a:t>*Sequences from Kissy, 1999 and Talbi, 2010 did not have country data in NCBI, but it was extracted through isolate country code</a:t>
            </a:r>
          </a:p>
        </p:txBody>
      </p:sp>
    </p:spTree>
    <p:extLst>
      <p:ext uri="{BB962C8B-B14F-4D97-AF65-F5344CB8AC3E}">
        <p14:creationId xmlns:p14="http://schemas.microsoft.com/office/powerpoint/2010/main" val="4492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AFA4-9948-C587-3EAA-8D26AD6E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>
                <a:latin typeface="+mn-lt"/>
              </a:rPr>
              <a:t>Subsampling Ideas and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C65C-197A-345B-5DA0-DA6BA88B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4574 Sequences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b="1" dirty="0"/>
              <a:t>Subsampling protocol: </a:t>
            </a:r>
          </a:p>
          <a:p>
            <a:pPr marL="0" indent="0">
              <a:buNone/>
            </a:pPr>
            <a:r>
              <a:rPr lang="en-FR" dirty="0"/>
              <a:t>Remove sequences from countries with the most over representation, removing sequences with shorted branch lengths (waiting for Sam’s code to remove monophyletic sequences) </a:t>
            </a:r>
          </a:p>
        </p:txBody>
      </p:sp>
    </p:spTree>
    <p:extLst>
      <p:ext uri="{BB962C8B-B14F-4D97-AF65-F5344CB8AC3E}">
        <p14:creationId xmlns:p14="http://schemas.microsoft.com/office/powerpoint/2010/main" val="23213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2EB5A-D1EC-943B-CE32-3C0A729DDC94}"/>
              </a:ext>
            </a:extLst>
          </p:cNvPr>
          <p:cNvSpPr txBox="1"/>
          <p:nvPr/>
        </p:nvSpPr>
        <p:spPr>
          <a:xfrm>
            <a:off x="1881809" y="1126435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4000 Sequence Target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24D9DE-D9E3-E6EF-8EE4-D6981F340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78945"/>
              </p:ext>
            </p:extLst>
          </p:nvPr>
        </p:nvGraphicFramePr>
        <p:xfrm>
          <a:off x="919644" y="1634397"/>
          <a:ext cx="4630920" cy="50778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7730">
                  <a:extLst>
                    <a:ext uri="{9D8B030D-6E8A-4147-A177-3AD203B41FA5}">
                      <a16:colId xmlns:a16="http://schemas.microsoft.com/office/drawing/2014/main" val="1219699329"/>
                    </a:ext>
                  </a:extLst>
                </a:gridCol>
                <a:gridCol w="809501">
                  <a:extLst>
                    <a:ext uri="{9D8B030D-6E8A-4147-A177-3AD203B41FA5}">
                      <a16:colId xmlns:a16="http://schemas.microsoft.com/office/drawing/2014/main" val="1353338709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627164436"/>
                    </a:ext>
                  </a:extLst>
                </a:gridCol>
                <a:gridCol w="1550506">
                  <a:extLst>
                    <a:ext uri="{9D8B030D-6E8A-4147-A177-3AD203B41FA5}">
                      <a16:colId xmlns:a16="http://schemas.microsoft.com/office/drawing/2014/main" val="3662147785"/>
                    </a:ext>
                  </a:extLst>
                </a:gridCol>
              </a:tblGrid>
              <a:tr h="486428"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Leaves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Equal Dist.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Subsampled</a:t>
                      </a:r>
                    </a:p>
                  </a:txBody>
                  <a:tcPr marL="38630" marR="38630" marT="37085" marB="37085" anchor="ctr"/>
                </a:tc>
                <a:extLst>
                  <a:ext uri="{0D108BD9-81ED-4DB2-BD59-A6C34878D82A}">
                    <a16:rowId xmlns:a16="http://schemas.microsoft.com/office/drawing/2014/main" val="251383843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South Africa</a:t>
                      </a:r>
                    </a:p>
                  </a:txBody>
                  <a:tcPr marL="39300" marR="39300" marT="31440" marB="3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947</a:t>
                      </a:r>
                    </a:p>
                  </a:txBody>
                  <a:tcPr marL="39300" marR="39300" marT="31440" marB="3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799</a:t>
                      </a:r>
                    </a:p>
                  </a:txBody>
                  <a:tcPr marL="39300" marR="39300" marT="31440" marB="3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623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Morocco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454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454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770915871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Algeria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375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375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855407311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Nigeria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283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283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314090396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Tanzania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282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282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2367406263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Ethiopia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224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224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51955950"/>
                  </a:ext>
                </a:extLst>
              </a:tr>
              <a:tr h="69998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CAR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215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215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1090752953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Zambia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199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33.05785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199</a:t>
                      </a: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571709989"/>
                  </a:ext>
                </a:extLst>
              </a:tr>
              <a:tr h="486428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…</a:t>
                      </a: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>
                        <a:effectLst/>
                      </a:endParaRP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>
                        <a:effectLst/>
                      </a:endParaRPr>
                    </a:p>
                  </a:txBody>
                  <a:tcPr marL="39300" marR="39300" marT="31440" marB="31440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 dirty="0">
                        <a:effectLst/>
                      </a:endParaRPr>
                    </a:p>
                  </a:txBody>
                  <a:tcPr marL="39300" marR="39300" marT="31440" marB="31440" anchor="ctr"/>
                </a:tc>
                <a:extLst>
                  <a:ext uri="{0D108BD9-81ED-4DB2-BD59-A6C34878D82A}">
                    <a16:rowId xmlns:a16="http://schemas.microsoft.com/office/drawing/2014/main" val="30243462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07AECE-FB41-8ED3-30FA-07EB74DA8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98926"/>
              </p:ext>
            </p:extLst>
          </p:nvPr>
        </p:nvGraphicFramePr>
        <p:xfrm>
          <a:off x="6641437" y="1634397"/>
          <a:ext cx="4781937" cy="5110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38255">
                  <a:extLst>
                    <a:ext uri="{9D8B030D-6E8A-4147-A177-3AD203B41FA5}">
                      <a16:colId xmlns:a16="http://schemas.microsoft.com/office/drawing/2014/main" val="2844395168"/>
                    </a:ext>
                  </a:extLst>
                </a:gridCol>
                <a:gridCol w="937605">
                  <a:extLst>
                    <a:ext uri="{9D8B030D-6E8A-4147-A177-3AD203B41FA5}">
                      <a16:colId xmlns:a16="http://schemas.microsoft.com/office/drawing/2014/main" val="2338165957"/>
                    </a:ext>
                  </a:extLst>
                </a:gridCol>
                <a:gridCol w="931729">
                  <a:extLst>
                    <a:ext uri="{9D8B030D-6E8A-4147-A177-3AD203B41FA5}">
                      <a16:colId xmlns:a16="http://schemas.microsoft.com/office/drawing/2014/main" val="511264219"/>
                    </a:ext>
                  </a:extLst>
                </a:gridCol>
                <a:gridCol w="1274348">
                  <a:extLst>
                    <a:ext uri="{9D8B030D-6E8A-4147-A177-3AD203B41FA5}">
                      <a16:colId xmlns:a16="http://schemas.microsoft.com/office/drawing/2014/main" val="3604907051"/>
                    </a:ext>
                  </a:extLst>
                </a:gridCol>
              </a:tblGrid>
              <a:tr h="498761"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Leaves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Equal Dist.</a:t>
                      </a:r>
                    </a:p>
                  </a:txBody>
                  <a:tcPr marL="38630" marR="38630" marT="37085" marB="370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FR" sz="1500" b="1" dirty="0">
                          <a:solidFill>
                            <a:srgbClr val="000000"/>
                          </a:solidFill>
                          <a:effectLst/>
                        </a:rPr>
                        <a:t>Subsampled</a:t>
                      </a:r>
                    </a:p>
                  </a:txBody>
                  <a:tcPr marL="38630" marR="38630" marT="37085" marB="37085" anchor="ctr"/>
                </a:tc>
                <a:extLst>
                  <a:ext uri="{0D108BD9-81ED-4DB2-BD59-A6C34878D82A}">
                    <a16:rowId xmlns:a16="http://schemas.microsoft.com/office/drawing/2014/main" val="882132249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South Africa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947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87194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Morocco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454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46231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Algeria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375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562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Nigeria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283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70866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Tanzania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282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239</a:t>
                      </a:r>
                    </a:p>
                  </a:txBody>
                  <a:tcPr marL="38630" marR="38630" marT="30904" marB="3090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76865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Ethiopia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224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224</a:t>
                      </a:r>
                    </a:p>
                  </a:txBody>
                  <a:tcPr marL="38630" marR="38630" marT="30904" marB="30904" anchor="ctr"/>
                </a:tc>
                <a:extLst>
                  <a:ext uri="{0D108BD9-81ED-4DB2-BD59-A6C34878D82A}">
                    <a16:rowId xmlns:a16="http://schemas.microsoft.com/office/drawing/2014/main" val="1175612253"/>
                  </a:ext>
                </a:extLst>
              </a:tr>
              <a:tr h="519622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CAR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215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215</a:t>
                      </a:r>
                    </a:p>
                  </a:txBody>
                  <a:tcPr marL="38630" marR="38630" marT="30904" marB="30904" anchor="ctr"/>
                </a:tc>
                <a:extLst>
                  <a:ext uri="{0D108BD9-81ED-4DB2-BD59-A6C34878D82A}">
                    <a16:rowId xmlns:a16="http://schemas.microsoft.com/office/drawing/2014/main" val="768929602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Zambia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199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>
                          <a:effectLst/>
                        </a:rPr>
                        <a:t>24.79339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500" dirty="0">
                          <a:effectLst/>
                        </a:rPr>
                        <a:t>199</a:t>
                      </a:r>
                    </a:p>
                  </a:txBody>
                  <a:tcPr marL="38630" marR="38630" marT="30904" marB="30904" anchor="ctr"/>
                </a:tc>
                <a:extLst>
                  <a:ext uri="{0D108BD9-81ED-4DB2-BD59-A6C34878D82A}">
                    <a16:rowId xmlns:a16="http://schemas.microsoft.com/office/drawing/2014/main" val="3480666767"/>
                  </a:ext>
                </a:extLst>
              </a:tr>
              <a:tr h="507431"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…</a:t>
                      </a: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 dirty="0">
                        <a:effectLst/>
                      </a:endParaRP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>
                        <a:effectLst/>
                      </a:endParaRPr>
                    </a:p>
                  </a:txBody>
                  <a:tcPr marL="38630" marR="38630" marT="30904" marB="30904" anchor="ctr"/>
                </a:tc>
                <a:tc>
                  <a:txBody>
                    <a:bodyPr/>
                    <a:lstStyle/>
                    <a:p>
                      <a:pPr algn="r"/>
                      <a:endParaRPr lang="en-FR" sz="1500" dirty="0">
                        <a:effectLst/>
                      </a:endParaRPr>
                    </a:p>
                  </a:txBody>
                  <a:tcPr marL="38630" marR="38630" marT="30904" marB="30904" anchor="ctr"/>
                </a:tc>
                <a:extLst>
                  <a:ext uri="{0D108BD9-81ED-4DB2-BD59-A6C34878D82A}">
                    <a16:rowId xmlns:a16="http://schemas.microsoft.com/office/drawing/2014/main" val="30313514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19D6E8-2D83-20D8-346A-0A81E1ADFCED}"/>
              </a:ext>
            </a:extLst>
          </p:cNvPr>
          <p:cNvSpPr txBox="1"/>
          <p:nvPr/>
        </p:nvSpPr>
        <p:spPr>
          <a:xfrm>
            <a:off x="7939670" y="1126435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3000 Sequence Target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7E60F0-782E-EE43-E45A-C2FCC227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04"/>
            <a:ext cx="10515600" cy="956231"/>
          </a:xfrm>
        </p:spPr>
        <p:txBody>
          <a:bodyPr>
            <a:normAutofit/>
          </a:bodyPr>
          <a:lstStyle/>
          <a:p>
            <a:pPr algn="ctr"/>
            <a:r>
              <a:rPr lang="en-FR" sz="3200" dirty="0">
                <a:latin typeface="+mn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095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211</Words>
  <Application>Microsoft Macintosh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Subsampling Ideas and Trial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 HOLTZ</dc:creator>
  <cp:lastModifiedBy>Andrew  HOLTZ</cp:lastModifiedBy>
  <cp:revision>2</cp:revision>
  <dcterms:created xsi:type="dcterms:W3CDTF">2024-07-01T09:19:03Z</dcterms:created>
  <dcterms:modified xsi:type="dcterms:W3CDTF">2024-07-01T16:54:12Z</dcterms:modified>
</cp:coreProperties>
</file>