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8" r:id="rId3"/>
    <p:sldId id="259" r:id="rId4"/>
    <p:sldId id="260" r:id="rId5"/>
    <p:sldId id="264" r:id="rId6"/>
    <p:sldId id="262" r:id="rId7"/>
    <p:sldId id="265" r:id="rId8"/>
  </p:sldIdLst>
  <p:sldSz cx="9144000" cy="5143500" type="screen16x9"/>
  <p:notesSz cx="6858000" cy="9144000"/>
  <p:embeddedFontLst>
    <p:embeddedFont>
      <p:font typeface="Aharoni" panose="02010803020104030203" pitchFamily="2" charset="-79"/>
      <p:bold r:id="rId10"/>
    </p:embeddedFont>
    <p:embeddedFont>
      <p:font typeface="Berlin Sans FB Demi" panose="020E0802020502020306" pitchFamily="34" charset="0"/>
      <p:bold r:id="rId11"/>
    </p:embeddedFont>
    <p:embeddedFont>
      <p:font typeface="Calibri" panose="020F0502020204030204" pitchFamily="34" charset="0"/>
      <p:regular r:id="rId12"/>
      <p:bold r:id="rId13"/>
      <p:italic r:id="rId14"/>
      <p:boldItalic r:id="rId15"/>
    </p:embeddedFont>
    <p:embeddedFont>
      <p:font typeface="Orbitron SemiBold" panose="020B0604020202020204" charset="0"/>
      <p:regular r:id="rId16"/>
      <p:bold r:id="rId17"/>
    </p:embeddedFont>
    <p:embeddedFont>
      <p:font typeface="Poppins" panose="00000500000000000000" pitchFamily="2" charset="0"/>
      <p:regular r:id="rId18"/>
      <p:bold r:id="rId19"/>
      <p:italic r:id="rId20"/>
      <p:boldItalic r:id="rId21"/>
    </p:embeddedFont>
    <p:embeddedFont>
      <p:font typeface="Poppins Medium" panose="000006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Roboto Slab" pitchFamily="2"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5" d="100"/>
          <a:sy n="95" d="100"/>
        </p:scale>
        <p:origin x="60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font" Target="fonts/font2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6491ab9a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f6491ab9a9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b5b307db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cb5b307db5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cxnSp>
        <p:nvCxnSpPr>
          <p:cNvPr id="10" name="Google Shape;10;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p2"/>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1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p1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p1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p1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p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p3"/>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5"/>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p5"/>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p5"/>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p5"/>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p5"/>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p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p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p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p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p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p9"/>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p9"/>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p9"/>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body" idx="4294967295"/>
          </p:nvPr>
        </p:nvSpPr>
        <p:spPr>
          <a:xfrm>
            <a:off x="1235200" y="311781"/>
            <a:ext cx="6580500" cy="120032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3300" dirty="0">
                <a:solidFill>
                  <a:srgbClr val="0098FF"/>
                </a:solidFill>
                <a:latin typeface="Orbitron SemiBold"/>
                <a:ea typeface="Orbitron SemiBold"/>
                <a:cs typeface="Orbitron SemiBold"/>
                <a:sym typeface="Orbitron SemiBold"/>
              </a:rPr>
              <a:t>TN POLICE HACKATHON 2023</a:t>
            </a:r>
            <a:endParaRPr sz="3300" dirty="0">
              <a:solidFill>
                <a:srgbClr val="0098FF"/>
              </a:solidFill>
              <a:latin typeface="Orbitron SemiBold"/>
              <a:ea typeface="Orbitron SemiBold"/>
              <a:cs typeface="Orbitron SemiBold"/>
              <a:sym typeface="Orbitron SemiBold"/>
            </a:endParaRPr>
          </a:p>
        </p:txBody>
      </p:sp>
      <p:sp>
        <p:nvSpPr>
          <p:cNvPr id="64" name="Google Shape;64;p13"/>
          <p:cNvSpPr txBox="1"/>
          <p:nvPr/>
        </p:nvSpPr>
        <p:spPr>
          <a:xfrm>
            <a:off x="2856829" y="2230354"/>
            <a:ext cx="3627000" cy="634876"/>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IN" sz="1800" b="0" i="0" u="none" strike="noStrike" cap="none" dirty="0">
                <a:solidFill>
                  <a:schemeClr val="dk1"/>
                </a:solidFill>
                <a:latin typeface="Poppins Medium"/>
                <a:ea typeface="Poppins Medium"/>
                <a:cs typeface="Poppins Medium"/>
                <a:sym typeface="Poppins Medium"/>
              </a:rPr>
              <a:t>HAWKEYE</a:t>
            </a:r>
            <a:endParaRPr sz="1800" b="0" i="0" u="none" strike="noStrike" cap="none" dirty="0">
              <a:solidFill>
                <a:schemeClr val="dk1"/>
              </a:solidFill>
              <a:latin typeface="Poppins Medium"/>
              <a:ea typeface="Poppins Medium"/>
              <a:cs typeface="Poppins Medium"/>
              <a:sym typeface="Poppins Medium"/>
            </a:endParaRPr>
          </a:p>
        </p:txBody>
      </p:sp>
      <p:pic>
        <p:nvPicPr>
          <p:cNvPr id="68" name="Google Shape;68;p13"/>
          <p:cNvPicPr preferRelativeResize="0"/>
          <p:nvPr/>
        </p:nvPicPr>
        <p:blipFill rotWithShape="1">
          <a:blip r:embed="rId3">
            <a:alphaModFix/>
          </a:blip>
          <a:srcRect/>
          <a:stretch/>
        </p:blipFill>
        <p:spPr>
          <a:xfrm>
            <a:off x="95313" y="2239006"/>
            <a:ext cx="4177401" cy="2725200"/>
          </a:xfrm>
          <a:prstGeom prst="rect">
            <a:avLst/>
          </a:prstGeom>
          <a:noFill/>
          <a:ln>
            <a:noFill/>
          </a:ln>
        </p:spPr>
      </p:pic>
      <p:sp>
        <p:nvSpPr>
          <p:cNvPr id="2" name="TextBox 1">
            <a:extLst>
              <a:ext uri="{FF2B5EF4-FFF2-40B4-BE49-F238E27FC236}">
                <a16:creationId xmlns:a16="http://schemas.microsoft.com/office/drawing/2014/main" id="{9AAD9BA4-C850-489B-961B-CE25AD2D6EE9}"/>
              </a:ext>
            </a:extLst>
          </p:cNvPr>
          <p:cNvSpPr txBox="1"/>
          <p:nvPr/>
        </p:nvSpPr>
        <p:spPr>
          <a:xfrm>
            <a:off x="6095998" y="3239247"/>
            <a:ext cx="2695389" cy="1200329"/>
          </a:xfrm>
          <a:prstGeom prst="rect">
            <a:avLst/>
          </a:prstGeom>
          <a:noFill/>
        </p:spPr>
        <p:txBody>
          <a:bodyPr wrap="square" rtlCol="0">
            <a:spAutoFit/>
          </a:bodyPr>
          <a:lstStyle/>
          <a:p>
            <a:r>
              <a:rPr lang="en-IN" sz="1800" b="1" dirty="0">
                <a:solidFill>
                  <a:schemeClr val="tx1"/>
                </a:solidFill>
                <a:latin typeface="Arial" panose="020B0604020202020204" pitchFamily="34" charset="0"/>
                <a:cs typeface="Arial" panose="020B0604020202020204" pitchFamily="34" charset="0"/>
              </a:rPr>
              <a:t>By:</a:t>
            </a:r>
          </a:p>
          <a:p>
            <a:r>
              <a:rPr lang="en-IN" sz="1800" b="1" dirty="0">
                <a:solidFill>
                  <a:schemeClr val="tx1"/>
                </a:solidFill>
                <a:latin typeface="Arial" panose="020B0604020202020204" pitchFamily="34" charset="0"/>
                <a:cs typeface="Arial" panose="020B0604020202020204" pitchFamily="34" charset="0"/>
              </a:rPr>
              <a:t> </a:t>
            </a:r>
          </a:p>
          <a:p>
            <a:r>
              <a:rPr lang="en-IN" sz="1800" b="1" dirty="0">
                <a:solidFill>
                  <a:schemeClr val="tx1"/>
                </a:solidFill>
                <a:latin typeface="Arial" panose="020B0604020202020204" pitchFamily="34" charset="0"/>
                <a:cs typeface="Arial" panose="020B0604020202020204" pitchFamily="34" charset="0"/>
              </a:rPr>
              <a:t>   </a:t>
            </a:r>
            <a:r>
              <a:rPr lang="en-IN" sz="1800" b="1" dirty="0" err="1">
                <a:solidFill>
                  <a:schemeClr val="tx1"/>
                </a:solidFill>
                <a:latin typeface="Arial" panose="020B0604020202020204" pitchFamily="34" charset="0"/>
                <a:cs typeface="Arial" panose="020B0604020202020204" pitchFamily="34" charset="0"/>
              </a:rPr>
              <a:t>Amiritavarshini</a:t>
            </a:r>
            <a:r>
              <a:rPr lang="en-IN" sz="1800" b="1" dirty="0">
                <a:solidFill>
                  <a:schemeClr val="tx1"/>
                </a:solidFill>
                <a:latin typeface="Arial" panose="020B0604020202020204" pitchFamily="34" charset="0"/>
                <a:cs typeface="Arial" panose="020B0604020202020204" pitchFamily="34" charset="0"/>
              </a:rPr>
              <a:t> S</a:t>
            </a:r>
          </a:p>
          <a:p>
            <a:r>
              <a:rPr lang="en-IN" sz="1800" b="1" dirty="0">
                <a:solidFill>
                  <a:schemeClr val="tx1"/>
                </a:solidFill>
                <a:latin typeface="Arial" panose="020B0604020202020204" pitchFamily="34" charset="0"/>
                <a:cs typeface="Arial" panose="020B0604020202020204" pitchFamily="34" charset="0"/>
              </a:rPr>
              <a:t>   </a:t>
            </a:r>
            <a:r>
              <a:rPr lang="en-IN" sz="1800" b="1" dirty="0" err="1">
                <a:solidFill>
                  <a:schemeClr val="tx1"/>
                </a:solidFill>
                <a:latin typeface="Arial" panose="020B0604020202020204" pitchFamily="34" charset="0"/>
                <a:cs typeface="Arial" panose="020B0604020202020204" pitchFamily="34" charset="0"/>
              </a:rPr>
              <a:t>Harshini</a:t>
            </a:r>
            <a:r>
              <a:rPr lang="en-IN" sz="1800" b="1" dirty="0">
                <a:solidFill>
                  <a:schemeClr val="tx1"/>
                </a:solidFill>
                <a:latin typeface="Arial" panose="020B0604020202020204" pitchFamily="34" charset="0"/>
                <a:cs typeface="Arial" panose="020B0604020202020204" pitchFamily="34" charset="0"/>
              </a:rPr>
              <a:t> DA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105511" y="149922"/>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Problem Statement : </a:t>
            </a:r>
            <a:endParaRPr sz="3000" dirty="0">
              <a:solidFill>
                <a:srgbClr val="0098FF"/>
              </a:solidFill>
              <a:latin typeface="Poppins Medium"/>
              <a:ea typeface="Poppins Medium"/>
              <a:cs typeface="Poppins Medium"/>
              <a:sym typeface="Poppins Medium"/>
            </a:endParaRPr>
          </a:p>
        </p:txBody>
      </p:sp>
      <p:sp>
        <p:nvSpPr>
          <p:cNvPr id="85" name="Google Shape;85;p15"/>
          <p:cNvSpPr txBox="1">
            <a:spLocks noGrp="1"/>
          </p:cNvSpPr>
          <p:nvPr>
            <p:ph type="body" idx="1"/>
          </p:nvPr>
        </p:nvSpPr>
        <p:spPr>
          <a:xfrm>
            <a:off x="600500" y="1791975"/>
            <a:ext cx="8368200" cy="1071600"/>
          </a:xfrm>
          <a:prstGeom prst="rect">
            <a:avLst/>
          </a:prstGeom>
          <a:noFill/>
          <a:ln>
            <a:noFill/>
          </a:ln>
        </p:spPr>
        <p:txBody>
          <a:bodyPr spcFirstLastPara="1" wrap="square" lIns="91425" tIns="91425" rIns="91425" bIns="91425" anchor="t" anchorCtr="0">
            <a:noAutofit/>
          </a:bodyPr>
          <a:lstStyle/>
          <a:p>
            <a:pPr marL="514350" indent="-171450" algn="l">
              <a:spcBef>
                <a:spcPts val="400"/>
              </a:spcBef>
            </a:pPr>
            <a:endParaRPr sz="1200" i="1" dirty="0">
              <a:latin typeface="Poppins"/>
              <a:ea typeface="Poppins"/>
              <a:cs typeface="Poppins"/>
              <a:sym typeface="Poppins"/>
            </a:endParaRPr>
          </a:p>
          <a:p>
            <a:pPr marL="514350" indent="-171450" algn="l">
              <a:spcBef>
                <a:spcPts val="400"/>
              </a:spcBef>
            </a:pPr>
            <a:endParaRPr sz="1200" i="1" dirty="0">
              <a:latin typeface="Poppins"/>
              <a:ea typeface="Poppins"/>
              <a:cs typeface="Poppins"/>
              <a:sym typeface="Poppins"/>
            </a:endParaRPr>
          </a:p>
          <a:p>
            <a:pPr marL="0" lvl="0" indent="0" algn="ctr" rtl="0">
              <a:lnSpc>
                <a:spcPct val="115000"/>
              </a:lnSpc>
              <a:spcBef>
                <a:spcPts val="0"/>
              </a:spcBef>
              <a:spcAft>
                <a:spcPts val="1600"/>
              </a:spcAft>
              <a:buSzPts val="1800"/>
              <a:buNone/>
            </a:pPr>
            <a:endParaRPr i="1" dirty="0"/>
          </a:p>
        </p:txBody>
      </p:sp>
      <p:sp>
        <p:nvSpPr>
          <p:cNvPr id="2" name="TextBox 1">
            <a:extLst>
              <a:ext uri="{FF2B5EF4-FFF2-40B4-BE49-F238E27FC236}">
                <a16:creationId xmlns:a16="http://schemas.microsoft.com/office/drawing/2014/main" id="{4196AF26-124F-46A4-8FE3-5ACBC18A875E}"/>
              </a:ext>
            </a:extLst>
          </p:cNvPr>
          <p:cNvSpPr txBox="1"/>
          <p:nvPr/>
        </p:nvSpPr>
        <p:spPr>
          <a:xfrm>
            <a:off x="904084" y="1002089"/>
            <a:ext cx="7335831" cy="3139321"/>
          </a:xfrm>
          <a:prstGeom prst="rect">
            <a:avLst/>
          </a:prstGeom>
          <a:noFill/>
        </p:spPr>
        <p:txBody>
          <a:bodyPr wrap="square" rtlCol="0">
            <a:spAutoFit/>
          </a:bodyPr>
          <a:lstStyle/>
          <a:p>
            <a:r>
              <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Security Agents and operations managers have been tasked with real-time CCTV camera monitoring to detect abnormal behavior or situations in areas under surveillance or for post-event investigation.</a:t>
            </a:r>
          </a:p>
          <a:p>
            <a:endParaRPr lang="en-US" sz="1800" b="1" dirty="0">
              <a:solidFill>
                <a:schemeClr val="tx1"/>
              </a:solidFill>
              <a:latin typeface="Calibri" panose="020F0502020204030204" pitchFamily="34" charset="0"/>
              <a:cs typeface="Times New Roman" panose="02020603050405020304" pitchFamily="18" charset="0"/>
            </a:endParaRPr>
          </a:p>
          <a:p>
            <a:r>
              <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Through the visual surveillance, human activities can be monitored in sensitive and public areas to prevent terrorism, theft, accidents and illegal parking, vandalism, fighting, chain snatching, crime and other suspicious activities.</a:t>
            </a:r>
          </a:p>
          <a:p>
            <a:endParaRPr lang="en-US" sz="1800" b="1"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r>
              <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They have Needed to review hours or days of footage to extract evidence and Understand what occurred at the time of the incident.</a:t>
            </a:r>
            <a:endParaRPr lang="en-IN"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47241" y="0"/>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Solution:</a:t>
            </a:r>
            <a:endParaRPr sz="3000" dirty="0">
              <a:solidFill>
                <a:srgbClr val="0098FF"/>
              </a:solidFill>
              <a:latin typeface="Poppins Medium"/>
              <a:ea typeface="Poppins Medium"/>
              <a:cs typeface="Poppins Medium"/>
              <a:sym typeface="Poppins Medium"/>
            </a:endParaRPr>
          </a:p>
        </p:txBody>
      </p:sp>
      <p:sp>
        <p:nvSpPr>
          <p:cNvPr id="94" name="Google Shape;94;p16"/>
          <p:cNvSpPr txBox="1">
            <a:spLocks noGrp="1"/>
          </p:cNvSpPr>
          <p:nvPr>
            <p:ph type="body" idx="1"/>
          </p:nvPr>
        </p:nvSpPr>
        <p:spPr>
          <a:xfrm>
            <a:off x="464063" y="189107"/>
            <a:ext cx="8368200" cy="4765285"/>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1600"/>
              </a:spcBef>
              <a:spcAft>
                <a:spcPts val="0"/>
              </a:spcAft>
              <a:buSzPts val="1300"/>
              <a:buFont typeface="Poppins"/>
              <a:buChar char="●"/>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Our solution is to achieve the detection of abnormal activities using video metadata and machine learning to build an app “</a:t>
            </a:r>
            <a:r>
              <a:rPr lang="en-US" sz="1600" b="1" dirty="0">
                <a:solidFill>
                  <a:schemeClr val="accent6"/>
                </a:solidFill>
                <a:effectLst/>
                <a:latin typeface="Calibri" panose="020F0502020204030204" pitchFamily="34" charset="0"/>
                <a:ea typeface="Times New Roman" panose="02020603050405020304" pitchFamily="18" charset="0"/>
                <a:cs typeface="Times New Roman" panose="02020603050405020304" pitchFamily="18" charset="0"/>
              </a:rPr>
              <a:t>Hawkeye</a:t>
            </a: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 for real-time alerts, triggering real-time notifications to action when certain objects or behaviors are detected or when anomalous activity occurs.</a:t>
            </a:r>
          </a:p>
          <a:p>
            <a:pPr marL="457200" lvl="0" indent="-311150" algn="l" rtl="0">
              <a:lnSpc>
                <a:spcPct val="115000"/>
              </a:lnSpc>
              <a:spcBef>
                <a:spcPts val="1600"/>
              </a:spcBef>
              <a:spcAft>
                <a:spcPts val="0"/>
              </a:spcAft>
              <a:buSzPts val="1300"/>
              <a:buFont typeface="Poppins"/>
              <a:buChar char="●"/>
            </a:pP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marL="457200" lvl="0" indent="-311150" algn="l" rtl="0">
              <a:lnSpc>
                <a:spcPct val="115000"/>
              </a:lnSpc>
              <a:spcBef>
                <a:spcPts val="1600"/>
              </a:spcBef>
              <a:spcAft>
                <a:spcPts val="0"/>
              </a:spcAft>
              <a:buSzPts val="1300"/>
              <a:buFont typeface="Poppins"/>
              <a:buChar char="●"/>
            </a:pP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lvl="0" indent="-311150" algn="l" rtl="0">
              <a:lnSpc>
                <a:spcPct val="115000"/>
              </a:lnSpc>
              <a:spcBef>
                <a:spcPts val="1600"/>
              </a:spcBef>
              <a:spcAft>
                <a:spcPts val="0"/>
              </a:spcAft>
              <a:buSzPts val="1300"/>
              <a:buFont typeface="Poppins"/>
              <a:buChar char="●"/>
            </a:pP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lvl="0" indent="-311150" algn="l" rtl="0">
              <a:lnSpc>
                <a:spcPct val="115000"/>
              </a:lnSpc>
              <a:spcBef>
                <a:spcPts val="1600"/>
              </a:spcBef>
              <a:spcAft>
                <a:spcPts val="0"/>
              </a:spcAft>
              <a:buSzPts val="1300"/>
              <a:buFont typeface="Poppins"/>
              <a:buChar char="●"/>
            </a:pP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lvl="0" indent="-311150" algn="l" rtl="0">
              <a:lnSpc>
                <a:spcPct val="115000"/>
              </a:lnSpc>
              <a:spcBef>
                <a:spcPts val="1600"/>
              </a:spcBef>
              <a:spcAft>
                <a:spcPts val="0"/>
              </a:spcAft>
              <a:buSzPts val="1300"/>
              <a:buFont typeface="Poppins"/>
              <a:buChar char="●"/>
            </a:pP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lvl="0" indent="-311150" algn="l" rtl="0">
              <a:lnSpc>
                <a:spcPct val="115000"/>
              </a:lnSpc>
              <a:spcBef>
                <a:spcPts val="1600"/>
              </a:spcBef>
              <a:spcAft>
                <a:spcPts val="0"/>
              </a:spcAft>
              <a:buSzPts val="1300"/>
              <a:buFont typeface="Poppins"/>
              <a:buChar char="●"/>
            </a:pPr>
            <a:r>
              <a:rPr lang="en-IN" sz="1600" b="1" dirty="0">
                <a:solidFill>
                  <a:schemeClr val="tx1"/>
                </a:solidFill>
                <a:latin typeface="Berlin Sans FB Demi" panose="020E0802020502020306" pitchFamily="34" charset="0"/>
                <a:ea typeface="Poppins"/>
                <a:cs typeface="Poppins"/>
                <a:sym typeface="Poppins"/>
              </a:rPr>
              <a:t>The app which has been designed by our team shows notification which includes location, cam id and a video clip of violence which has been detected by CCTV camera. </a:t>
            </a:r>
          </a:p>
          <a:p>
            <a:pPr marL="457200" lvl="0" indent="-311150" algn="l" rtl="0">
              <a:lnSpc>
                <a:spcPct val="115000"/>
              </a:lnSpc>
              <a:spcBef>
                <a:spcPts val="1600"/>
              </a:spcBef>
              <a:spcAft>
                <a:spcPts val="0"/>
              </a:spcAft>
              <a:buSzPts val="1300"/>
              <a:buFont typeface="Poppins"/>
              <a:buChar char="●"/>
            </a:pPr>
            <a:endParaRPr sz="1600" b="1" dirty="0">
              <a:solidFill>
                <a:schemeClr val="tx1"/>
              </a:solidFill>
              <a:latin typeface="Berlin Sans FB Demi" panose="020E0802020502020306" pitchFamily="34" charset="0"/>
              <a:ea typeface="Poppins"/>
              <a:cs typeface="Poppins"/>
              <a:sym typeface="Poppins"/>
            </a:endParaRPr>
          </a:p>
        </p:txBody>
      </p:sp>
      <p:pic>
        <p:nvPicPr>
          <p:cNvPr id="3" name="Picture 2">
            <a:extLst>
              <a:ext uri="{FF2B5EF4-FFF2-40B4-BE49-F238E27FC236}">
                <a16:creationId xmlns:a16="http://schemas.microsoft.com/office/drawing/2014/main" id="{EA6BC543-B3B6-4692-92EA-2AE90F835A48}"/>
              </a:ext>
            </a:extLst>
          </p:cNvPr>
          <p:cNvPicPr>
            <a:picLocks noChangeAspect="1"/>
          </p:cNvPicPr>
          <p:nvPr/>
        </p:nvPicPr>
        <p:blipFill>
          <a:blip r:embed="rId3"/>
          <a:stretch>
            <a:fillRect/>
          </a:stretch>
        </p:blipFill>
        <p:spPr>
          <a:xfrm>
            <a:off x="1786966" y="1769036"/>
            <a:ext cx="5403908" cy="22071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0" y="-23949"/>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IN" sz="2400" dirty="0">
                <a:solidFill>
                  <a:srgbClr val="0098FF"/>
                </a:solidFill>
                <a:latin typeface="Poppins Medium"/>
                <a:ea typeface="Poppins Medium"/>
                <a:cs typeface="Poppins Medium"/>
                <a:sym typeface="Poppins Medium"/>
              </a:rPr>
              <a:t>Working</a:t>
            </a:r>
            <a:r>
              <a:rPr lang="en-IN" sz="2000" dirty="0">
                <a:solidFill>
                  <a:srgbClr val="0098FF"/>
                </a:solidFill>
                <a:latin typeface="Poppins Medium"/>
                <a:ea typeface="Poppins Medium"/>
                <a:cs typeface="Poppins Medium"/>
                <a:sym typeface="Poppins Medium"/>
              </a:rPr>
              <a:t>: </a:t>
            </a:r>
          </a:p>
        </p:txBody>
      </p:sp>
      <p:sp>
        <p:nvSpPr>
          <p:cNvPr id="103" name="Google Shape;103;p17"/>
          <p:cNvSpPr txBox="1">
            <a:spLocks noGrp="1"/>
          </p:cNvSpPr>
          <p:nvPr>
            <p:ph type="body" idx="1"/>
          </p:nvPr>
        </p:nvSpPr>
        <p:spPr>
          <a:xfrm>
            <a:off x="-65741" y="395651"/>
            <a:ext cx="8368200" cy="1071600"/>
          </a:xfrm>
          <a:prstGeom prst="rect">
            <a:avLst/>
          </a:prstGeom>
          <a:noFill/>
          <a:ln>
            <a:noFill/>
          </a:ln>
        </p:spPr>
        <p:txBody>
          <a:bodyPr spcFirstLastPara="1" wrap="square" lIns="91425" tIns="91425" rIns="91425" bIns="91425" anchor="t" anchorCtr="0">
            <a:noAutofit/>
          </a:bodyPr>
          <a:lstStyle/>
          <a:p>
            <a:pPr marL="742950" indent="-285750" algn="l">
              <a:spcBef>
                <a:spcPts val="1600"/>
              </a:spcBef>
              <a:spcAft>
                <a:spcPts val="1600"/>
              </a:spcAft>
            </a:pPr>
            <a:r>
              <a:rPr lang="en-US" sz="1600" b="1" i="1" dirty="0">
                <a:solidFill>
                  <a:schemeClr val="tx1"/>
                </a:solidFill>
                <a:latin typeface="Aharoni" panose="02010803020104030203" pitchFamily="2" charset="-79"/>
                <a:ea typeface="Poppins"/>
                <a:cs typeface="Aharoni" panose="02010803020104030203" pitchFamily="2" charset="-79"/>
                <a:sym typeface="Poppins"/>
              </a:rPr>
              <a:t> </a:t>
            </a:r>
            <a:r>
              <a:rPr lang="en-US" sz="1600" b="1" dirty="0">
                <a:solidFill>
                  <a:schemeClr val="tx1"/>
                </a:solidFill>
                <a:latin typeface="Aharoni" panose="02010803020104030203" pitchFamily="2" charset="-79"/>
                <a:ea typeface="Poppins"/>
                <a:cs typeface="Aharoni" panose="02010803020104030203" pitchFamily="2" charset="-79"/>
                <a:sym typeface="Poppins"/>
              </a:rPr>
              <a:t>In this project, we have to extend deep neural networks to 3-dimensional for learning </a:t>
            </a:r>
            <a:r>
              <a:rPr lang="en-US" sz="1600" b="1" dirty="0" err="1">
                <a:solidFill>
                  <a:schemeClr val="tx1"/>
                </a:solidFill>
                <a:latin typeface="Aharoni" panose="02010803020104030203" pitchFamily="2" charset="-79"/>
                <a:ea typeface="Poppins"/>
                <a:cs typeface="Aharoni" panose="02010803020104030203" pitchFamily="2" charset="-79"/>
                <a:sym typeface="Poppins"/>
              </a:rPr>
              <a:t>spatio</a:t>
            </a:r>
            <a:r>
              <a:rPr lang="en-US" sz="1600" b="1" dirty="0">
                <a:solidFill>
                  <a:schemeClr val="tx1"/>
                </a:solidFill>
                <a:latin typeface="Aharoni" panose="02010803020104030203" pitchFamily="2" charset="-79"/>
                <a:ea typeface="Poppins"/>
                <a:cs typeface="Aharoni" panose="02010803020104030203" pitchFamily="2" charset="-79"/>
                <a:sym typeface="Poppins"/>
              </a:rPr>
              <a:t>-temporal features of the video feed.</a:t>
            </a:r>
          </a:p>
          <a:p>
            <a:pPr indent="0" algn="l">
              <a:spcBef>
                <a:spcPts val="1600"/>
              </a:spcBef>
              <a:spcAft>
                <a:spcPts val="1600"/>
              </a:spcAft>
              <a:buNone/>
            </a:pPr>
            <a:endParaRPr lang="en-US" sz="1600" b="1" dirty="0">
              <a:solidFill>
                <a:schemeClr val="tx1"/>
              </a:solidFill>
              <a:latin typeface="Aharoni" panose="02010803020104030203" pitchFamily="2" charset="-79"/>
              <a:ea typeface="Poppins"/>
              <a:cs typeface="Aharoni" panose="02010803020104030203" pitchFamily="2" charset="-79"/>
              <a:sym typeface="Poppins"/>
            </a:endParaRPr>
          </a:p>
          <a:p>
            <a:pPr indent="0" algn="l">
              <a:spcBef>
                <a:spcPts val="1600"/>
              </a:spcBef>
              <a:spcAft>
                <a:spcPts val="1600"/>
              </a:spcAft>
              <a:buNone/>
            </a:pPr>
            <a:endParaRPr lang="en-US" sz="1600" b="1" dirty="0">
              <a:solidFill>
                <a:schemeClr val="tx1"/>
              </a:solidFill>
              <a:latin typeface="Aharoni" panose="02010803020104030203" pitchFamily="2" charset="-79"/>
              <a:ea typeface="Poppins"/>
              <a:cs typeface="Aharoni" panose="02010803020104030203" pitchFamily="2" charset="-79"/>
              <a:sym typeface="Poppins"/>
            </a:endParaRPr>
          </a:p>
          <a:p>
            <a:pPr marL="742950" indent="-285750" algn="l">
              <a:spcBef>
                <a:spcPts val="1600"/>
              </a:spcBef>
              <a:spcAft>
                <a:spcPts val="1600"/>
              </a:spcAft>
            </a:pPr>
            <a:r>
              <a:rPr lang="en-US" sz="1600" b="1" dirty="0">
                <a:solidFill>
                  <a:schemeClr val="tx1"/>
                </a:solidFill>
                <a:latin typeface="Aharoni" panose="02010803020104030203" pitchFamily="2" charset="-79"/>
                <a:ea typeface="Poppins"/>
                <a:cs typeface="Aharoni" panose="02010803020104030203" pitchFamily="2" charset="-79"/>
                <a:sym typeface="Poppins"/>
              </a:rPr>
              <a:t>For this video surveillance project, we will introduce a </a:t>
            </a:r>
            <a:r>
              <a:rPr lang="en-US" sz="1600" b="1" dirty="0" err="1">
                <a:solidFill>
                  <a:schemeClr val="tx1"/>
                </a:solidFill>
                <a:latin typeface="Aharoni" panose="02010803020104030203" pitchFamily="2" charset="-79"/>
                <a:ea typeface="Poppins"/>
                <a:cs typeface="Aharoni" panose="02010803020104030203" pitchFamily="2" charset="-79"/>
                <a:sym typeface="Poppins"/>
              </a:rPr>
              <a:t>spatio</a:t>
            </a:r>
            <a:r>
              <a:rPr lang="en-US" sz="1600" b="1" dirty="0">
                <a:solidFill>
                  <a:schemeClr val="tx1"/>
                </a:solidFill>
                <a:latin typeface="Aharoni" panose="02010803020104030203" pitchFamily="2" charset="-79"/>
                <a:ea typeface="Poppins"/>
                <a:cs typeface="Aharoni" panose="02010803020104030203" pitchFamily="2" charset="-79"/>
                <a:sym typeface="Poppins"/>
              </a:rPr>
              <a:t>-temporal autoencoder, which is based on a 3D convolution network. The encoder part extracts the spatial and temporal information, and then the decoder reconstructs the frames. The abnormal events are identified by computer.</a:t>
            </a:r>
          </a:p>
          <a:p>
            <a:pPr marL="742950" indent="-285750" algn="l">
              <a:spcBef>
                <a:spcPts val="1600"/>
              </a:spcBef>
              <a:spcAft>
                <a:spcPts val="1600"/>
              </a:spcAft>
            </a:pPr>
            <a:r>
              <a:rPr lang="en-IN" sz="1600" b="1" dirty="0">
                <a:solidFill>
                  <a:schemeClr val="tx1"/>
                </a:solidFill>
                <a:latin typeface="Aharoni" panose="02010803020104030203" pitchFamily="2" charset="-79"/>
                <a:ea typeface="Poppins"/>
                <a:cs typeface="Aharoni" panose="02010803020104030203" pitchFamily="2" charset="-79"/>
                <a:sym typeface="Poppins"/>
              </a:rPr>
              <a:t>We train an autoencoder for abnormal event detection.</a:t>
            </a:r>
            <a:endParaRPr sz="1600" b="1" dirty="0">
              <a:solidFill>
                <a:schemeClr val="tx1"/>
              </a:solidFill>
              <a:latin typeface="Aharoni" panose="02010803020104030203" pitchFamily="2" charset="-79"/>
              <a:ea typeface="Poppins"/>
              <a:cs typeface="Aharoni" panose="02010803020104030203" pitchFamily="2" charset="-79"/>
              <a:sym typeface="Poppins"/>
            </a:endParaRPr>
          </a:p>
        </p:txBody>
      </p:sp>
      <p:pic>
        <p:nvPicPr>
          <p:cNvPr id="6" name="Picture 5">
            <a:extLst>
              <a:ext uri="{FF2B5EF4-FFF2-40B4-BE49-F238E27FC236}">
                <a16:creationId xmlns:a16="http://schemas.microsoft.com/office/drawing/2014/main" id="{A3EABEEC-919C-4413-9400-455AA8FC95F2}"/>
              </a:ext>
            </a:extLst>
          </p:cNvPr>
          <p:cNvPicPr>
            <a:picLocks noChangeAspect="1"/>
          </p:cNvPicPr>
          <p:nvPr/>
        </p:nvPicPr>
        <p:blipFill>
          <a:blip r:embed="rId3"/>
          <a:stretch>
            <a:fillRect/>
          </a:stretch>
        </p:blipFill>
        <p:spPr>
          <a:xfrm>
            <a:off x="1978533" y="1377604"/>
            <a:ext cx="4279652" cy="15291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59764" y="1473920"/>
            <a:ext cx="8262000" cy="226676"/>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000" dirty="0">
                <a:solidFill>
                  <a:srgbClr val="0098FF"/>
                </a:solidFill>
                <a:latin typeface="Poppins Medium"/>
                <a:ea typeface="Poppins Medium"/>
                <a:cs typeface="Poppins Medium"/>
                <a:sym typeface="Poppins Medium"/>
              </a:rPr>
              <a:t>Methodology</a:t>
            </a:r>
            <a:r>
              <a:rPr lang="en" sz="1700" dirty="0">
                <a:solidFill>
                  <a:srgbClr val="0098FF"/>
                </a:solidFill>
                <a:latin typeface="Poppins Medium"/>
                <a:ea typeface="Poppins Medium"/>
                <a:cs typeface="Poppins Medium"/>
                <a:sym typeface="Poppins Medium"/>
              </a:rPr>
              <a:t>:  </a:t>
            </a: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p:txBody>
      </p:sp>
      <p:pic>
        <p:nvPicPr>
          <p:cNvPr id="3" name="Picture 2">
            <a:extLst>
              <a:ext uri="{FF2B5EF4-FFF2-40B4-BE49-F238E27FC236}">
                <a16:creationId xmlns:a16="http://schemas.microsoft.com/office/drawing/2014/main" id="{6DABFA27-F044-416C-8DED-8ABCC313D7EA}"/>
              </a:ext>
            </a:extLst>
          </p:cNvPr>
          <p:cNvPicPr>
            <a:picLocks noChangeAspect="1"/>
          </p:cNvPicPr>
          <p:nvPr/>
        </p:nvPicPr>
        <p:blipFill>
          <a:blip r:embed="rId3"/>
          <a:stretch>
            <a:fillRect/>
          </a:stretch>
        </p:blipFill>
        <p:spPr>
          <a:xfrm>
            <a:off x="6490200" y="974557"/>
            <a:ext cx="2531039" cy="3435266"/>
          </a:xfrm>
          <a:prstGeom prst="rect">
            <a:avLst/>
          </a:prstGeom>
        </p:spPr>
      </p:pic>
      <p:sp>
        <p:nvSpPr>
          <p:cNvPr id="4" name="TextBox 3">
            <a:extLst>
              <a:ext uri="{FF2B5EF4-FFF2-40B4-BE49-F238E27FC236}">
                <a16:creationId xmlns:a16="http://schemas.microsoft.com/office/drawing/2014/main" id="{A66248D6-9A23-4C9D-8E85-D8D5715E5209}"/>
              </a:ext>
            </a:extLst>
          </p:cNvPr>
          <p:cNvSpPr txBox="1"/>
          <p:nvPr/>
        </p:nvSpPr>
        <p:spPr>
          <a:xfrm>
            <a:off x="370418" y="306922"/>
            <a:ext cx="5629835" cy="4770537"/>
          </a:xfrm>
          <a:prstGeom prst="rect">
            <a:avLst/>
          </a:prstGeom>
          <a:noFill/>
        </p:spPr>
        <p:txBody>
          <a:bodyPr wrap="square" rtlCol="0">
            <a:spAutoFit/>
          </a:bodyPr>
          <a:lstStyle/>
          <a:p>
            <a:pPr marL="285750" indent="-285750" algn="ctr">
              <a:buFont typeface="Arial" panose="020B0604020202020204" pitchFamily="34" charset="0"/>
              <a:buChar char="•"/>
            </a:pPr>
            <a:endParaRPr lang="en-US" b="1" dirty="0">
              <a:solidFill>
                <a:schemeClr val="accent5"/>
              </a:solidFill>
            </a:endParaRPr>
          </a:p>
          <a:p>
            <a:r>
              <a:rPr lang="en-US" sz="1200" dirty="0">
                <a:solidFill>
                  <a:schemeClr val="accent6"/>
                </a:solidFill>
                <a:latin typeface="Poppins Medium"/>
                <a:ea typeface="Poppins Medium"/>
                <a:cs typeface="Poppins Medium"/>
                <a:sym typeface="Poppins Medium"/>
              </a:rPr>
              <a:t>Pre-Processing</a:t>
            </a:r>
            <a:r>
              <a:rPr lang="en-US" sz="1200" dirty="0">
                <a:solidFill>
                  <a:srgbClr val="0098FF"/>
                </a:solidFill>
                <a:latin typeface="Poppins Medium"/>
                <a:ea typeface="Poppins Medium"/>
                <a:cs typeface="Poppins Medium"/>
                <a:sym typeface="Poppins Medium"/>
              </a:rPr>
              <a:t>: </a:t>
            </a:r>
          </a:p>
          <a:p>
            <a:endParaRPr lang="en-US" sz="1200" dirty="0">
              <a:solidFill>
                <a:srgbClr val="0098FF"/>
              </a:solidFill>
              <a:latin typeface="Poppins Medium"/>
              <a:ea typeface="Poppins Medium"/>
              <a:cs typeface="Poppins Medium"/>
              <a:sym typeface="Poppins Medium"/>
            </a:endParaRPr>
          </a:p>
          <a:p>
            <a:r>
              <a:rPr lang="en-US" sz="1200" dirty="0">
                <a:solidFill>
                  <a:schemeClr val="tx1"/>
                </a:solidFill>
                <a:latin typeface="Poppins Medium"/>
                <a:ea typeface="Poppins Medium"/>
                <a:cs typeface="Poppins Medium"/>
                <a:sym typeface="Poppins Medium"/>
              </a:rPr>
              <a:t>          To avoid overworking the inference engine, the pretrained </a:t>
            </a:r>
            <a:r>
              <a:rPr lang="en-US" sz="1200" dirty="0" err="1">
                <a:solidFill>
                  <a:schemeClr val="tx1"/>
                </a:solidFill>
                <a:latin typeface="Poppins Medium"/>
                <a:ea typeface="Poppins Medium"/>
                <a:cs typeface="Poppins Medium"/>
                <a:sym typeface="Poppins Medium"/>
              </a:rPr>
              <a:t>MobileNet</a:t>
            </a:r>
            <a:r>
              <a:rPr lang="en-US" sz="1200" dirty="0">
                <a:solidFill>
                  <a:schemeClr val="tx1"/>
                </a:solidFill>
                <a:latin typeface="Poppins Medium"/>
                <a:ea typeface="Poppins Medium"/>
                <a:cs typeface="Poppins Medium"/>
                <a:sym typeface="Poppins Medium"/>
              </a:rPr>
              <a:t> model (from the Intel </a:t>
            </a:r>
            <a:r>
              <a:rPr lang="en-US" sz="1200" dirty="0" err="1">
                <a:solidFill>
                  <a:schemeClr val="tx1"/>
                </a:solidFill>
                <a:latin typeface="Poppins Medium"/>
                <a:ea typeface="Poppins Medium"/>
                <a:cs typeface="Poppins Medium"/>
                <a:sym typeface="Poppins Medium"/>
              </a:rPr>
              <a:t>OpenVINO</a:t>
            </a:r>
            <a:r>
              <a:rPr lang="en-US" sz="1200" dirty="0">
                <a:solidFill>
                  <a:schemeClr val="tx1"/>
                </a:solidFill>
                <a:latin typeface="Poppins Medium"/>
                <a:ea typeface="Poppins Medium"/>
                <a:cs typeface="Poppins Medium"/>
                <a:sym typeface="Poppins Medium"/>
              </a:rPr>
              <a:t> Model Zoo) is used to detect persons in a given frame</a:t>
            </a:r>
          </a:p>
          <a:p>
            <a:endParaRPr lang="en-US" sz="1200" dirty="0">
              <a:solidFill>
                <a:srgbClr val="0098FF"/>
              </a:solidFill>
              <a:latin typeface="Poppins Medium"/>
              <a:ea typeface="Poppins Medium"/>
              <a:cs typeface="Poppins Medium"/>
              <a:sym typeface="Poppins Medium"/>
            </a:endParaRPr>
          </a:p>
          <a:p>
            <a:r>
              <a:rPr lang="en-US" sz="1200" dirty="0">
                <a:solidFill>
                  <a:schemeClr val="accent6"/>
                </a:solidFill>
                <a:latin typeface="Poppins Medium"/>
                <a:ea typeface="Poppins Medium"/>
                <a:cs typeface="Poppins Medium"/>
                <a:sym typeface="Poppins Medium"/>
              </a:rPr>
              <a:t>Violence Detection: </a:t>
            </a:r>
          </a:p>
          <a:p>
            <a:endParaRPr lang="en-US" sz="1200" dirty="0">
              <a:solidFill>
                <a:schemeClr val="accent6"/>
              </a:solidFill>
              <a:latin typeface="Poppins Medium"/>
              <a:ea typeface="Poppins Medium"/>
              <a:cs typeface="Poppins Medium"/>
              <a:sym typeface="Poppins Medium"/>
            </a:endParaRPr>
          </a:p>
          <a:p>
            <a:r>
              <a:rPr lang="en-US" sz="1200" dirty="0">
                <a:solidFill>
                  <a:schemeClr val="tx1"/>
                </a:solidFill>
                <a:latin typeface="Poppins Medium"/>
                <a:ea typeface="Poppins Medium"/>
                <a:cs typeface="Poppins Medium"/>
                <a:sym typeface="Poppins Medium"/>
              </a:rPr>
              <a:t>            Each 16 frame sequence is passed </a:t>
            </a:r>
            <a:r>
              <a:rPr lang="en-US" sz="1200" dirty="0" err="1">
                <a:solidFill>
                  <a:schemeClr val="tx1"/>
                </a:solidFill>
                <a:latin typeface="Poppins Medium"/>
                <a:ea typeface="Poppins Medium"/>
                <a:cs typeface="Poppins Medium"/>
                <a:sym typeface="Poppins Medium"/>
              </a:rPr>
              <a:t>throught</a:t>
            </a:r>
            <a:r>
              <a:rPr lang="en-US" sz="1200" dirty="0">
                <a:solidFill>
                  <a:schemeClr val="tx1"/>
                </a:solidFill>
                <a:latin typeface="Poppins Medium"/>
                <a:ea typeface="Poppins Medium"/>
                <a:cs typeface="Poppins Medium"/>
                <a:sym typeface="Poppins Medium"/>
              </a:rPr>
              <a:t> the trained 3D CNN model which outputs whether the scene is violent or not as probability scores. The class with maximum output is the predicted value. </a:t>
            </a:r>
          </a:p>
          <a:p>
            <a:r>
              <a:rPr lang="en-US" sz="1200" dirty="0">
                <a:solidFill>
                  <a:schemeClr val="tx1"/>
                </a:solidFill>
                <a:latin typeface="Poppins Medium"/>
                <a:ea typeface="Poppins Medium"/>
                <a:cs typeface="Poppins Medium"/>
                <a:sym typeface="Poppins Medium"/>
              </a:rPr>
              <a:t> </a:t>
            </a:r>
          </a:p>
          <a:p>
            <a:r>
              <a:rPr lang="en-US" sz="1200" dirty="0">
                <a:solidFill>
                  <a:schemeClr val="accent6"/>
                </a:solidFill>
                <a:latin typeface="Poppins Medium"/>
                <a:ea typeface="Poppins Medium"/>
                <a:cs typeface="Poppins Medium"/>
                <a:sym typeface="Poppins Medium"/>
              </a:rPr>
              <a:t>Visualization:</a:t>
            </a:r>
          </a:p>
          <a:p>
            <a:endParaRPr lang="en-US" sz="1200" dirty="0">
              <a:solidFill>
                <a:schemeClr val="accent6"/>
              </a:solidFill>
              <a:latin typeface="Poppins Medium"/>
              <a:ea typeface="Poppins Medium"/>
              <a:cs typeface="Poppins Medium"/>
              <a:sym typeface="Poppins Medium"/>
            </a:endParaRPr>
          </a:p>
          <a:p>
            <a:r>
              <a:rPr lang="en-US" sz="1200" dirty="0">
                <a:solidFill>
                  <a:srgbClr val="0098FF"/>
                </a:solidFill>
                <a:latin typeface="Poppins Medium"/>
                <a:ea typeface="Poppins Medium"/>
                <a:cs typeface="Poppins Medium"/>
                <a:sym typeface="Poppins Medium"/>
              </a:rPr>
              <a:t>            </a:t>
            </a:r>
            <a:r>
              <a:rPr lang="en-US" sz="1200" dirty="0">
                <a:solidFill>
                  <a:schemeClr val="tx1"/>
                </a:solidFill>
                <a:latin typeface="Poppins Medium"/>
                <a:ea typeface="Poppins Medium"/>
                <a:cs typeface="Poppins Medium"/>
                <a:sym typeface="Poppins Medium"/>
              </a:rPr>
              <a:t>A front-end interface allows the operation of the system to be viewed in real-time. The video frame is played on-screen with an indicator area that flags violent scenes.</a:t>
            </a:r>
          </a:p>
          <a:p>
            <a:endParaRPr lang="en-US" sz="1200" dirty="0">
              <a:solidFill>
                <a:srgbClr val="0098FF"/>
              </a:solidFill>
              <a:latin typeface="Poppins Medium"/>
              <a:ea typeface="Poppins Medium"/>
              <a:cs typeface="Poppins Medium"/>
              <a:sym typeface="Poppins Medium"/>
            </a:endParaRPr>
          </a:p>
          <a:p>
            <a:r>
              <a:rPr lang="en-US" sz="1200" dirty="0">
                <a:solidFill>
                  <a:schemeClr val="accent6"/>
                </a:solidFill>
                <a:latin typeface="Poppins Medium"/>
                <a:ea typeface="Poppins Medium"/>
                <a:cs typeface="Poppins Medium"/>
                <a:sym typeface="Poppins Medium"/>
              </a:rPr>
              <a:t>Alert:</a:t>
            </a:r>
          </a:p>
          <a:p>
            <a:endParaRPr lang="en-US" sz="1200" dirty="0">
              <a:solidFill>
                <a:schemeClr val="accent6"/>
              </a:solidFill>
              <a:latin typeface="Poppins Medium"/>
              <a:ea typeface="Poppins Medium"/>
              <a:cs typeface="Poppins Medium"/>
              <a:sym typeface="Poppins Medium"/>
            </a:endParaRPr>
          </a:p>
          <a:p>
            <a:r>
              <a:rPr lang="en-US" sz="1200" dirty="0">
                <a:solidFill>
                  <a:srgbClr val="0098FF"/>
                </a:solidFill>
                <a:latin typeface="Poppins Medium"/>
                <a:ea typeface="Poppins Medium"/>
                <a:cs typeface="Poppins Medium"/>
                <a:sym typeface="Poppins Medium"/>
              </a:rPr>
              <a:t>          </a:t>
            </a:r>
            <a:r>
              <a:rPr lang="en-US" sz="1200" dirty="0">
                <a:solidFill>
                  <a:schemeClr val="tx1"/>
                </a:solidFill>
                <a:latin typeface="Poppins Medium"/>
                <a:ea typeface="Poppins Medium"/>
                <a:cs typeface="Poppins Medium"/>
                <a:sym typeface="Poppins Medium"/>
              </a:rPr>
              <a:t>When violence is detected in any of the scenes, nearest security group is notified for immediate response.</a:t>
            </a:r>
            <a:br>
              <a:rPr lang="en-IN" sz="1200" dirty="0">
                <a:solidFill>
                  <a:schemeClr val="tx1"/>
                </a:solidFill>
                <a:latin typeface="Poppins Medium"/>
                <a:ea typeface="Poppins Medium"/>
                <a:cs typeface="Poppins Medium"/>
                <a:sym typeface="Poppins Medium"/>
              </a:rPr>
            </a:br>
            <a:endParaRPr lang="en-US" sz="1200" b="1" dirty="0">
              <a:solidFill>
                <a:schemeClr val="tx1"/>
              </a:solidFill>
            </a:endParaRPr>
          </a:p>
          <a:p>
            <a:pPr algn="ctr"/>
            <a:endParaRPr lang="en-US" b="1" dirty="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19"/>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120810" y="1199425"/>
            <a:ext cx="4209950" cy="3136100"/>
          </a:xfrm>
          <a:prstGeom prst="rect">
            <a:avLst/>
          </a:prstGeom>
          <a:noFill/>
          <a:ln>
            <a:noFill/>
          </a:ln>
        </p:spPr>
      </p:pic>
      <p:pic>
        <p:nvPicPr>
          <p:cNvPr id="124" name="Google Shape;124;p19"/>
          <p:cNvPicPr preferRelativeResize="0"/>
          <p:nvPr/>
        </p:nvPicPr>
        <p:blipFill>
          <a:blip r:embed="rId4">
            <a:alphaModFix/>
          </a:blip>
          <a:stretch>
            <a:fillRect/>
          </a:stretch>
        </p:blipFill>
        <p:spPr>
          <a:xfrm>
            <a:off x="4495800" y="1199425"/>
            <a:ext cx="4527390" cy="3136100"/>
          </a:xfrm>
          <a:prstGeom prst="rect">
            <a:avLst/>
          </a:prstGeom>
          <a:noFill/>
          <a:ln>
            <a:noFill/>
          </a:ln>
        </p:spPr>
      </p:pic>
      <p:pic>
        <p:nvPicPr>
          <p:cNvPr id="1026" name="Picture 2" descr="Tick symbol - General - Means Of Escape - Fire Safety">
            <a:extLst>
              <a:ext uri="{FF2B5EF4-FFF2-40B4-BE49-F238E27FC236}">
                <a16:creationId xmlns:a16="http://schemas.microsoft.com/office/drawing/2014/main" id="{303CE0F9-C6DD-4851-A509-C73EB2BC73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180" y="2370952"/>
            <a:ext cx="426308" cy="4015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Tick symbol - General - Means Of Escape - Fire Safety">
            <a:extLst>
              <a:ext uri="{FF2B5EF4-FFF2-40B4-BE49-F238E27FC236}">
                <a16:creationId xmlns:a16="http://schemas.microsoft.com/office/drawing/2014/main" id="{793CE98D-20D7-44E0-A6A5-097D14027C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629" y="1775277"/>
            <a:ext cx="426308" cy="4015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Tick symbol - General - Means Of Escape - Fire Safety">
            <a:extLst>
              <a:ext uri="{FF2B5EF4-FFF2-40B4-BE49-F238E27FC236}">
                <a16:creationId xmlns:a16="http://schemas.microsoft.com/office/drawing/2014/main" id="{19821DCE-DAD1-4E49-96D4-3B09AF6F00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629" y="2456268"/>
            <a:ext cx="426308" cy="4015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Tick symbol - General - Means Of Escape - Fire Safety">
            <a:extLst>
              <a:ext uri="{FF2B5EF4-FFF2-40B4-BE49-F238E27FC236}">
                <a16:creationId xmlns:a16="http://schemas.microsoft.com/office/drawing/2014/main" id="{695DB4E5-3A20-4887-B755-260741B6AA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629" y="3252939"/>
            <a:ext cx="426308" cy="40159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Tick symbol - General - Means Of Escape - Fire Safety">
            <a:extLst>
              <a:ext uri="{FF2B5EF4-FFF2-40B4-BE49-F238E27FC236}">
                <a16:creationId xmlns:a16="http://schemas.microsoft.com/office/drawing/2014/main" id="{562E0166-7171-4601-802A-2DD8952830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393" y="3453736"/>
            <a:ext cx="426308" cy="4015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Tick symbol - General - Means Of Escape - Fire Safety">
            <a:extLst>
              <a:ext uri="{FF2B5EF4-FFF2-40B4-BE49-F238E27FC236}">
                <a16:creationId xmlns:a16="http://schemas.microsoft.com/office/drawing/2014/main" id="{CDA2A72F-06FC-4376-B1FD-8756501045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565" y="1687659"/>
            <a:ext cx="426308" cy="40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A78E2FA-1F3F-40A8-AB82-E6B9E0ADDF28}"/>
              </a:ext>
            </a:extLst>
          </p:cNvPr>
          <p:cNvSpPr txBox="1"/>
          <p:nvPr/>
        </p:nvSpPr>
        <p:spPr>
          <a:xfrm>
            <a:off x="2677566" y="194841"/>
            <a:ext cx="4081929" cy="523220"/>
          </a:xfrm>
          <a:prstGeom prst="rect">
            <a:avLst/>
          </a:prstGeom>
          <a:noFill/>
        </p:spPr>
        <p:txBody>
          <a:bodyPr wrap="square" rtlCol="0">
            <a:spAutoFit/>
          </a:bodyPr>
          <a:lstStyle/>
          <a:p>
            <a:r>
              <a:rPr lang="en-IN" sz="2800" b="1" dirty="0">
                <a:solidFill>
                  <a:schemeClr val="accent1"/>
                </a:solidFill>
              </a:rPr>
              <a:t>Government Criteria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69713" y="74226"/>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CONCLUSION:</a:t>
            </a:r>
            <a:endParaRPr sz="3000" dirty="0">
              <a:solidFill>
                <a:srgbClr val="0098FF"/>
              </a:solidFill>
              <a:latin typeface="Poppins Medium"/>
              <a:ea typeface="Poppins Medium"/>
              <a:cs typeface="Poppins Medium"/>
              <a:sym typeface="Poppins Medium"/>
            </a:endParaRPr>
          </a:p>
        </p:txBody>
      </p:sp>
      <p:sp>
        <p:nvSpPr>
          <p:cNvPr id="146" name="Google Shape;146;p22"/>
          <p:cNvSpPr txBox="1">
            <a:spLocks noGrp="1"/>
          </p:cNvSpPr>
          <p:nvPr>
            <p:ph type="body" idx="1"/>
          </p:nvPr>
        </p:nvSpPr>
        <p:spPr>
          <a:xfrm>
            <a:off x="482042" y="1032653"/>
            <a:ext cx="8368200" cy="1071600"/>
          </a:xfrm>
          <a:prstGeom prst="rect">
            <a:avLst/>
          </a:prstGeom>
          <a:noFill/>
          <a:ln>
            <a:noFill/>
          </a:ln>
        </p:spPr>
        <p:txBody>
          <a:bodyPr spcFirstLastPara="1" wrap="square" lIns="91425" tIns="91425" rIns="91425" bIns="91425" anchor="t" anchorCtr="0">
            <a:noAutofit/>
          </a:bodyPr>
          <a:lstStyle/>
          <a:p>
            <a:pPr algn="l">
              <a:lnSpc>
                <a:spcPct val="107000"/>
              </a:lnSpc>
              <a:spcAft>
                <a:spcPts val="800"/>
              </a:spcAft>
            </a:pPr>
            <a:r>
              <a:rPr lang="en-US" sz="1800" dirty="0">
                <a:effectLst/>
                <a:latin typeface="Calibri" panose="020F0502020204030204" pitchFamily="34" charset="0"/>
                <a:ea typeface="Times New Roman" panose="02020603050405020304" pitchFamily="18" charset="0"/>
                <a:cs typeface="Latha" panose="020B0502040204020203" pitchFamily="34" charset="0"/>
              </a:rPr>
              <a:t> </a:t>
            </a:r>
            <a:r>
              <a:rPr lang="en-US" sz="1800" b="1" dirty="0">
                <a:effectLst/>
                <a:latin typeface="Calibri" panose="020F0502020204030204" pitchFamily="34" charset="0"/>
                <a:ea typeface="Times New Roman" panose="02020603050405020304" pitchFamily="18" charset="0"/>
                <a:cs typeface="Latha" panose="020B0502040204020203" pitchFamily="34" charset="0"/>
              </a:rPr>
              <a:t>Machine learning has not only changed the way surveillance video is viewed, but also the ways it can be leveraged for increasing security and operational efficiency. </a:t>
            </a:r>
          </a:p>
          <a:p>
            <a:pPr algn="l">
              <a:lnSpc>
                <a:spcPct val="107000"/>
              </a:lnSpc>
              <a:spcAft>
                <a:spcPts val="800"/>
              </a:spcAft>
            </a:pPr>
            <a:endParaRPr lang="en-US" sz="1800" b="1" dirty="0">
              <a:effectLst/>
              <a:latin typeface="Calibri" panose="020F0502020204030204" pitchFamily="34" charset="0"/>
              <a:ea typeface="Times New Roman" panose="02020603050405020304" pitchFamily="18" charset="0"/>
              <a:cs typeface="Latha" panose="020B0502040204020203" pitchFamily="34" charset="0"/>
            </a:endParaRPr>
          </a:p>
          <a:p>
            <a:pPr algn="l">
              <a:lnSpc>
                <a:spcPct val="107000"/>
              </a:lnSpc>
              <a:spcAft>
                <a:spcPts val="800"/>
              </a:spcAft>
            </a:pPr>
            <a:endParaRPr lang="en-US" sz="1800" b="1" dirty="0">
              <a:effectLst/>
              <a:latin typeface="Calibri" panose="020F0502020204030204" pitchFamily="34" charset="0"/>
              <a:ea typeface="Times New Roman" panose="02020603050405020304" pitchFamily="18" charset="0"/>
              <a:cs typeface="Latha" panose="020B0502040204020203" pitchFamily="34" charset="0"/>
            </a:endParaRPr>
          </a:p>
          <a:p>
            <a:pPr algn="l">
              <a:lnSpc>
                <a:spcPct val="107000"/>
              </a:lnSpc>
              <a:spcAft>
                <a:spcPts val="800"/>
              </a:spcAft>
            </a:pPr>
            <a:r>
              <a:rPr lang="en-US" sz="1800" b="1" dirty="0">
                <a:effectLst/>
                <a:latin typeface="Calibri" panose="020F0502020204030204" pitchFamily="34" charset="0"/>
                <a:ea typeface="Times New Roman" panose="02020603050405020304" pitchFamily="18" charset="0"/>
                <a:cs typeface="Latha" panose="020B0502040204020203" pitchFamily="34" charset="0"/>
              </a:rPr>
              <a:t>It reduces the need for humans to monitor every video surveillance feed and recorded video footage, and it allows security personnel to respond to situations, review footage, and uncover trends so that they can utilize video footage more effectively.</a:t>
            </a:r>
          </a:p>
          <a:p>
            <a:pPr algn="l">
              <a:lnSpc>
                <a:spcPct val="107000"/>
              </a:lnSpc>
              <a:spcAft>
                <a:spcPts val="800"/>
              </a:spcAft>
            </a:pPr>
            <a:endParaRPr lang="en-US" b="1" dirty="0">
              <a:latin typeface="Calibri" panose="020F0502020204030204" pitchFamily="34" charset="0"/>
              <a:ea typeface="Times New Roman" panose="02020603050405020304" pitchFamily="18" charset="0"/>
              <a:cs typeface="Latha" panose="020B0502040204020203" pitchFamily="34" charset="0"/>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476</Words>
  <Application>Microsoft Office PowerPoint</Application>
  <PresentationFormat>On-screen Show (16:9)</PresentationFormat>
  <Paragraphs>58</Paragraphs>
  <Slides>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Calibri</vt:lpstr>
      <vt:lpstr>Orbitron SemiBold</vt:lpstr>
      <vt:lpstr>Aharoni</vt:lpstr>
      <vt:lpstr>Berlin Sans FB Demi</vt:lpstr>
      <vt:lpstr>Arial</vt:lpstr>
      <vt:lpstr>Poppins Medium</vt:lpstr>
      <vt:lpstr>Roboto Slab</vt:lpstr>
      <vt:lpstr>Roboto</vt:lpstr>
      <vt:lpstr>Poppins</vt:lpstr>
      <vt:lpstr>Marina</vt:lpstr>
      <vt:lpstr>PowerPoint Presentation</vt:lpstr>
      <vt:lpstr>Problem Statement : </vt:lpstr>
      <vt:lpstr>Solution:</vt:lpstr>
      <vt:lpstr>Working: </vt:lpstr>
      <vt:lpstr>Methodology: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Narayanan CS</dc:creator>
  <cp:lastModifiedBy>AMIRITA VARSHINI</cp:lastModifiedBy>
  <cp:revision>14</cp:revision>
  <dcterms:modified xsi:type="dcterms:W3CDTF">2023-03-09T16:21:09Z</dcterms:modified>
</cp:coreProperties>
</file>