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58" r:id="rId4"/>
    <p:sldId id="259" r:id="rId5"/>
    <p:sldId id="260" r:id="rId6"/>
    <p:sldId id="261" r:id="rId7"/>
    <p:sldId id="262" r:id="rId8"/>
    <p:sldId id="263" r:id="rId9"/>
    <p:sldId id="264" r:id="rId10"/>
    <p:sldId id="265" r:id="rId11"/>
    <p:sldId id="38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30" autoAdjust="0"/>
    <p:restoredTop sz="94660"/>
  </p:normalViewPr>
  <p:slideViewPr>
    <p:cSldViewPr snapToGrid="0">
      <p:cViewPr varScale="1">
        <p:scale>
          <a:sx n="86" d="100"/>
          <a:sy n="86" d="100"/>
        </p:scale>
        <p:origin x="45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84E4F7-075C-4B34-A217-5CEDB2FE1E2C}" type="datetimeFigureOut">
              <a:rPr lang="en-IN" smtClean="0"/>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046B-A57D-43BC-B993-BA830FE56A46}" type="slidenum">
              <a:rPr lang="en-IN" smtClean="0"/>
              <a:t>‹#›</a:t>
            </a:fld>
            <a:endParaRPr lang="en-IN"/>
          </a:p>
        </p:txBody>
      </p:sp>
    </p:spTree>
    <p:extLst>
      <p:ext uri="{BB962C8B-B14F-4D97-AF65-F5344CB8AC3E}">
        <p14:creationId xmlns:p14="http://schemas.microsoft.com/office/powerpoint/2010/main" val="1265055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84E4F7-075C-4B34-A217-5CEDB2FE1E2C}" type="datetimeFigureOut">
              <a:rPr lang="en-IN" smtClean="0"/>
              <a:t>08-10-2018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4046B-A57D-43BC-B993-BA830FE56A46}" type="slidenum">
              <a:rPr lang="en-IN" smtClean="0"/>
              <a:t>‹#›</a:t>
            </a:fld>
            <a:endParaRPr lang="en-IN"/>
          </a:p>
        </p:txBody>
      </p:sp>
    </p:spTree>
    <p:extLst>
      <p:ext uri="{BB962C8B-B14F-4D97-AF65-F5344CB8AC3E}">
        <p14:creationId xmlns:p14="http://schemas.microsoft.com/office/powerpoint/2010/main" val="88218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84E4F7-075C-4B34-A217-5CEDB2FE1E2C}" type="datetimeFigureOut">
              <a:rPr lang="en-IN" smtClean="0"/>
              <a:t>08-10-2018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4046B-A57D-43BC-B993-BA830FE56A46}" type="slidenum">
              <a:rPr lang="en-IN" smtClean="0"/>
              <a:t>‹#›</a:t>
            </a:fld>
            <a:endParaRPr lang="en-IN"/>
          </a:p>
        </p:txBody>
      </p:sp>
    </p:spTree>
    <p:extLst>
      <p:ext uri="{BB962C8B-B14F-4D97-AF65-F5344CB8AC3E}">
        <p14:creationId xmlns:p14="http://schemas.microsoft.com/office/powerpoint/2010/main" val="3826954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84E4F7-075C-4B34-A217-5CEDB2FE1E2C}" type="datetimeFigureOut">
              <a:rPr lang="en-IN" smtClean="0"/>
              <a:t>08-10-2018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4046B-A57D-43BC-B993-BA830FE56A46}"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72688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84E4F7-075C-4B34-A217-5CEDB2FE1E2C}" type="datetimeFigureOut">
              <a:rPr lang="en-IN" smtClean="0"/>
              <a:t>08-10-2018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4046B-A57D-43BC-B993-BA830FE56A46}" type="slidenum">
              <a:rPr lang="en-IN" smtClean="0"/>
              <a:t>‹#›</a:t>
            </a:fld>
            <a:endParaRPr lang="en-IN"/>
          </a:p>
        </p:txBody>
      </p:sp>
    </p:spTree>
    <p:extLst>
      <p:ext uri="{BB962C8B-B14F-4D97-AF65-F5344CB8AC3E}">
        <p14:creationId xmlns:p14="http://schemas.microsoft.com/office/powerpoint/2010/main" val="1137330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C84E4F7-075C-4B34-A217-5CEDB2FE1E2C}" type="datetimeFigureOut">
              <a:rPr lang="en-IN" smtClean="0"/>
              <a:t>08-10-2018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F4046B-A57D-43BC-B993-BA830FE56A46}" type="slidenum">
              <a:rPr lang="en-IN" smtClean="0"/>
              <a:t>‹#›</a:t>
            </a:fld>
            <a:endParaRPr lang="en-IN"/>
          </a:p>
        </p:txBody>
      </p:sp>
    </p:spTree>
    <p:extLst>
      <p:ext uri="{BB962C8B-B14F-4D97-AF65-F5344CB8AC3E}">
        <p14:creationId xmlns:p14="http://schemas.microsoft.com/office/powerpoint/2010/main" val="911520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C84E4F7-075C-4B34-A217-5CEDB2FE1E2C}" type="datetimeFigureOut">
              <a:rPr lang="en-IN" smtClean="0"/>
              <a:t>08-10-2018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F4046B-A57D-43BC-B993-BA830FE56A46}" type="slidenum">
              <a:rPr lang="en-IN" smtClean="0"/>
              <a:t>‹#›</a:t>
            </a:fld>
            <a:endParaRPr lang="en-IN"/>
          </a:p>
        </p:txBody>
      </p:sp>
    </p:spTree>
    <p:extLst>
      <p:ext uri="{BB962C8B-B14F-4D97-AF65-F5344CB8AC3E}">
        <p14:creationId xmlns:p14="http://schemas.microsoft.com/office/powerpoint/2010/main" val="2389127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84E4F7-075C-4B34-A217-5CEDB2FE1E2C}" type="datetimeFigureOut">
              <a:rPr lang="en-IN" smtClean="0"/>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046B-A57D-43BC-B993-BA830FE56A46}" type="slidenum">
              <a:rPr lang="en-IN" smtClean="0"/>
              <a:t>‹#›</a:t>
            </a:fld>
            <a:endParaRPr lang="en-IN"/>
          </a:p>
        </p:txBody>
      </p:sp>
    </p:spTree>
    <p:extLst>
      <p:ext uri="{BB962C8B-B14F-4D97-AF65-F5344CB8AC3E}">
        <p14:creationId xmlns:p14="http://schemas.microsoft.com/office/powerpoint/2010/main" val="1306980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84E4F7-075C-4B34-A217-5CEDB2FE1E2C}" type="datetimeFigureOut">
              <a:rPr lang="en-IN" smtClean="0"/>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046B-A57D-43BC-B993-BA830FE56A46}" type="slidenum">
              <a:rPr lang="en-IN" smtClean="0"/>
              <a:t>‹#›</a:t>
            </a:fld>
            <a:endParaRPr lang="en-IN"/>
          </a:p>
        </p:txBody>
      </p:sp>
    </p:spTree>
    <p:extLst>
      <p:ext uri="{BB962C8B-B14F-4D97-AF65-F5344CB8AC3E}">
        <p14:creationId xmlns:p14="http://schemas.microsoft.com/office/powerpoint/2010/main" val="133762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84E4F7-075C-4B34-A217-5CEDB2FE1E2C}" type="datetimeFigureOut">
              <a:rPr lang="en-IN" smtClean="0"/>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046B-A57D-43BC-B993-BA830FE56A46}" type="slidenum">
              <a:rPr lang="en-IN" smtClean="0"/>
              <a:t>‹#›</a:t>
            </a:fld>
            <a:endParaRPr lang="en-IN"/>
          </a:p>
        </p:txBody>
      </p:sp>
    </p:spTree>
    <p:extLst>
      <p:ext uri="{BB962C8B-B14F-4D97-AF65-F5344CB8AC3E}">
        <p14:creationId xmlns:p14="http://schemas.microsoft.com/office/powerpoint/2010/main" val="398027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84E4F7-075C-4B34-A217-5CEDB2FE1E2C}" type="datetimeFigureOut">
              <a:rPr lang="en-IN" smtClean="0"/>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046B-A57D-43BC-B993-BA830FE56A46}" type="slidenum">
              <a:rPr lang="en-IN" smtClean="0"/>
              <a:t>‹#›</a:t>
            </a:fld>
            <a:endParaRPr lang="en-IN"/>
          </a:p>
        </p:txBody>
      </p:sp>
    </p:spTree>
    <p:extLst>
      <p:ext uri="{BB962C8B-B14F-4D97-AF65-F5344CB8AC3E}">
        <p14:creationId xmlns:p14="http://schemas.microsoft.com/office/powerpoint/2010/main" val="213732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84E4F7-075C-4B34-A217-5CEDB2FE1E2C}" type="datetimeFigureOut">
              <a:rPr lang="en-IN" smtClean="0"/>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046B-A57D-43BC-B993-BA830FE56A46}" type="slidenum">
              <a:rPr lang="en-IN" smtClean="0"/>
              <a:t>‹#›</a:t>
            </a:fld>
            <a:endParaRPr lang="en-IN"/>
          </a:p>
        </p:txBody>
      </p:sp>
    </p:spTree>
    <p:extLst>
      <p:ext uri="{BB962C8B-B14F-4D97-AF65-F5344CB8AC3E}">
        <p14:creationId xmlns:p14="http://schemas.microsoft.com/office/powerpoint/2010/main" val="28433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84E4F7-075C-4B34-A217-5CEDB2FE1E2C}" type="datetimeFigureOut">
              <a:rPr lang="en-IN" smtClean="0"/>
              <a:t>08-10-2018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4046B-A57D-43BC-B993-BA830FE56A46}" type="slidenum">
              <a:rPr lang="en-IN" smtClean="0"/>
              <a:t>‹#›</a:t>
            </a:fld>
            <a:endParaRPr lang="en-IN"/>
          </a:p>
        </p:txBody>
      </p:sp>
    </p:spTree>
    <p:extLst>
      <p:ext uri="{BB962C8B-B14F-4D97-AF65-F5344CB8AC3E}">
        <p14:creationId xmlns:p14="http://schemas.microsoft.com/office/powerpoint/2010/main" val="40727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84E4F7-075C-4B34-A217-5CEDB2FE1E2C}" type="datetimeFigureOut">
              <a:rPr lang="en-IN" smtClean="0"/>
              <a:t>08-10-2018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F4046B-A57D-43BC-B993-BA830FE56A46}" type="slidenum">
              <a:rPr lang="en-IN" smtClean="0"/>
              <a:t>‹#›</a:t>
            </a:fld>
            <a:endParaRPr lang="en-IN"/>
          </a:p>
        </p:txBody>
      </p:sp>
    </p:spTree>
    <p:extLst>
      <p:ext uri="{BB962C8B-B14F-4D97-AF65-F5344CB8AC3E}">
        <p14:creationId xmlns:p14="http://schemas.microsoft.com/office/powerpoint/2010/main" val="401743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84E4F7-075C-4B34-A217-5CEDB2FE1E2C}" type="datetimeFigureOut">
              <a:rPr lang="en-IN" smtClean="0"/>
              <a:t>08-10-2018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F4046B-A57D-43BC-B993-BA830FE56A46}" type="slidenum">
              <a:rPr lang="en-IN" smtClean="0"/>
              <a:t>‹#›</a:t>
            </a:fld>
            <a:endParaRPr lang="en-IN"/>
          </a:p>
        </p:txBody>
      </p:sp>
    </p:spTree>
    <p:extLst>
      <p:ext uri="{BB962C8B-B14F-4D97-AF65-F5344CB8AC3E}">
        <p14:creationId xmlns:p14="http://schemas.microsoft.com/office/powerpoint/2010/main" val="177875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C84E4F7-075C-4B34-A217-5CEDB2FE1E2C}" type="datetimeFigureOut">
              <a:rPr lang="en-IN" smtClean="0"/>
              <a:t>08-10-2018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F4046B-A57D-43BC-B993-BA830FE56A46}" type="slidenum">
              <a:rPr lang="en-IN" smtClean="0"/>
              <a:t>‹#›</a:t>
            </a:fld>
            <a:endParaRPr lang="en-IN"/>
          </a:p>
        </p:txBody>
      </p:sp>
    </p:spTree>
    <p:extLst>
      <p:ext uri="{BB962C8B-B14F-4D97-AF65-F5344CB8AC3E}">
        <p14:creationId xmlns:p14="http://schemas.microsoft.com/office/powerpoint/2010/main" val="2314852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84E4F7-075C-4B34-A217-5CEDB2FE1E2C}" type="datetimeFigureOut">
              <a:rPr lang="en-IN" smtClean="0"/>
              <a:t>08-10-2018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4046B-A57D-43BC-B993-BA830FE56A46}" type="slidenum">
              <a:rPr lang="en-IN" smtClean="0"/>
              <a:t>‹#›</a:t>
            </a:fld>
            <a:endParaRPr lang="en-IN"/>
          </a:p>
        </p:txBody>
      </p:sp>
    </p:spTree>
    <p:extLst>
      <p:ext uri="{BB962C8B-B14F-4D97-AF65-F5344CB8AC3E}">
        <p14:creationId xmlns:p14="http://schemas.microsoft.com/office/powerpoint/2010/main" val="949338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84E4F7-075C-4B34-A217-5CEDB2FE1E2C}" type="datetimeFigureOut">
              <a:rPr lang="en-IN" smtClean="0"/>
              <a:t>08-10-2018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4046B-A57D-43BC-B993-BA830FE56A46}" type="slidenum">
              <a:rPr lang="en-IN" smtClean="0"/>
              <a:t>‹#›</a:t>
            </a:fld>
            <a:endParaRPr lang="en-IN"/>
          </a:p>
        </p:txBody>
      </p:sp>
    </p:spTree>
    <p:extLst>
      <p:ext uri="{BB962C8B-B14F-4D97-AF65-F5344CB8AC3E}">
        <p14:creationId xmlns:p14="http://schemas.microsoft.com/office/powerpoint/2010/main" val="3015432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C84E4F7-075C-4B34-A217-5CEDB2FE1E2C}" type="datetimeFigureOut">
              <a:rPr lang="en-IN" smtClean="0"/>
              <a:t>08-10-2018</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AF4046B-A57D-43BC-B993-BA830FE56A46}" type="slidenum">
              <a:rPr lang="en-IN" smtClean="0"/>
              <a:t>‹#›</a:t>
            </a:fld>
            <a:endParaRPr lang="en-IN"/>
          </a:p>
        </p:txBody>
      </p:sp>
    </p:spTree>
    <p:extLst>
      <p:ext uri="{BB962C8B-B14F-4D97-AF65-F5344CB8AC3E}">
        <p14:creationId xmlns:p14="http://schemas.microsoft.com/office/powerpoint/2010/main" val="2111804344"/>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634F2-4E0C-45F1-A315-3770622CE16A}"/>
              </a:ext>
            </a:extLst>
          </p:cNvPr>
          <p:cNvSpPr>
            <a:spLocks noGrp="1"/>
          </p:cNvSpPr>
          <p:nvPr>
            <p:ph type="ctrTitle"/>
          </p:nvPr>
        </p:nvSpPr>
        <p:spPr>
          <a:xfrm>
            <a:off x="1648287" y="2467992"/>
            <a:ext cx="9144000" cy="2534514"/>
          </a:xfrm>
        </p:spPr>
        <p:txBody>
          <a:bodyPr>
            <a:normAutofit fontScale="90000"/>
          </a:bodyPr>
          <a:lstStyle/>
          <a:p>
            <a:r>
              <a:rPr lang="en-IN" sz="4000" b="1" dirty="0"/>
              <a:t>Subject:</a:t>
            </a:r>
            <a:br>
              <a:rPr lang="en-IN" sz="4000" dirty="0"/>
            </a:br>
            <a:r>
              <a:rPr lang="en-IN" sz="4000" dirty="0"/>
              <a:t>Java(2150704)</a:t>
            </a:r>
            <a:br>
              <a:rPr lang="en-IN" sz="4000" dirty="0"/>
            </a:br>
            <a:r>
              <a:rPr lang="en-IN" sz="4000" b="1" dirty="0"/>
              <a:t>Topic:</a:t>
            </a:r>
            <a:br>
              <a:rPr lang="en-IN" sz="4000" dirty="0"/>
            </a:br>
            <a:r>
              <a:rPr lang="en-IN" sz="4000" dirty="0"/>
              <a:t>Multithreading using Thread class and Runnable interface</a:t>
            </a:r>
          </a:p>
        </p:txBody>
      </p:sp>
      <p:sp>
        <p:nvSpPr>
          <p:cNvPr id="3" name="Subtitle 2">
            <a:extLst>
              <a:ext uri="{FF2B5EF4-FFF2-40B4-BE49-F238E27FC236}">
                <a16:creationId xmlns:a16="http://schemas.microsoft.com/office/drawing/2014/main" id="{E59C9655-A681-441E-96CF-EE5954051856}"/>
              </a:ext>
            </a:extLst>
          </p:cNvPr>
          <p:cNvSpPr>
            <a:spLocks noGrp="1"/>
          </p:cNvSpPr>
          <p:nvPr>
            <p:ph type="subTitle" idx="1"/>
          </p:nvPr>
        </p:nvSpPr>
        <p:spPr>
          <a:xfrm>
            <a:off x="1648287" y="5113538"/>
            <a:ext cx="9144000" cy="1147438"/>
          </a:xfrm>
        </p:spPr>
        <p:txBody>
          <a:bodyPr/>
          <a:lstStyle/>
          <a:p>
            <a:r>
              <a:rPr lang="en-US" dirty="0">
                <a:solidFill>
                  <a:schemeClr val="tx1"/>
                </a:solidFill>
              </a:rPr>
              <a:t>By:</a:t>
            </a:r>
          </a:p>
          <a:p>
            <a:r>
              <a:rPr lang="en-US" dirty="0">
                <a:solidFill>
                  <a:schemeClr val="tx1"/>
                </a:solidFill>
              </a:rPr>
              <a:t>Narsingani Amisha(160110107031)</a:t>
            </a:r>
            <a:endParaRPr lang="en-IN" dirty="0">
              <a:solidFill>
                <a:schemeClr val="tx1"/>
              </a:solidFill>
            </a:endParaRPr>
          </a:p>
        </p:txBody>
      </p:sp>
      <p:sp>
        <p:nvSpPr>
          <p:cNvPr id="4" name="Title 1">
            <a:extLst>
              <a:ext uri="{FF2B5EF4-FFF2-40B4-BE49-F238E27FC236}">
                <a16:creationId xmlns:a16="http://schemas.microsoft.com/office/drawing/2014/main" id="{BEF6A4E4-5F74-48F6-BF9A-3191C9FC8931}"/>
              </a:ext>
            </a:extLst>
          </p:cNvPr>
          <p:cNvSpPr txBox="1">
            <a:spLocks/>
          </p:cNvSpPr>
          <p:nvPr/>
        </p:nvSpPr>
        <p:spPr>
          <a:xfrm>
            <a:off x="2982897" y="878888"/>
            <a:ext cx="9113853" cy="126062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w="11430"/>
                <a:solidFill>
                  <a:sysClr val="windowText" lastClr="000000">
                    <a:lumMod val="85000"/>
                    <a:lumOff val="15000"/>
                  </a:sysClr>
                </a:solidFill>
                <a:effectLst>
                  <a:outerShdw blurRad="50800" dist="39000" dir="5460000" algn="tl">
                    <a:srgbClr val="000000">
                      <a:alpha val="38000"/>
                    </a:srgbClr>
                  </a:outerShdw>
                </a:effectLst>
                <a:uLnTx/>
                <a:uFillTx/>
                <a:latin typeface="Century Gothic" panose="020B0502020202020204"/>
                <a:ea typeface="+mj-ea"/>
                <a:cs typeface="+mj-cs"/>
              </a:rPr>
              <a:t>G H PATEL COLLEGE OF ENGINEERING &amp; TECHNOLOGY, V.V.NAGAR.</a:t>
            </a:r>
            <a:endParaRPr kumimoji="0" lang="en-US" sz="4000" b="0" i="0" u="none" strike="noStrike" kern="1200" cap="none" spc="0" normalizeH="0" baseline="0" noProof="0" dirty="0">
              <a:ln>
                <a:noFill/>
              </a:ln>
              <a:solidFill>
                <a:sysClr val="windowText" lastClr="000000">
                  <a:lumMod val="85000"/>
                  <a:lumOff val="15000"/>
                </a:sysClr>
              </a:solidFill>
              <a:effectLst/>
              <a:uLnTx/>
              <a:uFillTx/>
              <a:latin typeface="Century Gothic" panose="020B0502020202020204"/>
              <a:ea typeface="+mj-ea"/>
              <a:cs typeface="+mj-cs"/>
            </a:endParaRPr>
          </a:p>
        </p:txBody>
      </p:sp>
      <p:pic>
        <p:nvPicPr>
          <p:cNvPr id="5" name="Picture 4">
            <a:extLst>
              <a:ext uri="{FF2B5EF4-FFF2-40B4-BE49-F238E27FC236}">
                <a16:creationId xmlns:a16="http://schemas.microsoft.com/office/drawing/2014/main" id="{D9B0CE55-E67F-4B09-8806-53E69FC8A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597024"/>
            <a:ext cx="2952750" cy="1542494"/>
          </a:xfrm>
          <a:prstGeom prst="rect">
            <a:avLst/>
          </a:prstGeom>
        </p:spPr>
      </p:pic>
    </p:spTree>
    <p:extLst>
      <p:ext uri="{BB962C8B-B14F-4D97-AF65-F5344CB8AC3E}">
        <p14:creationId xmlns:p14="http://schemas.microsoft.com/office/powerpoint/2010/main" val="3904127177"/>
      </p:ext>
    </p:extLst>
  </p:cSld>
  <p:clrMapOvr>
    <a:masterClrMapping/>
  </p:clrMapOvr>
  <p:transition spd="slow">
    <p:cover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01B6-9910-4F42-BC75-96FE74952F16}"/>
              </a:ext>
            </a:extLst>
          </p:cNvPr>
          <p:cNvSpPr>
            <a:spLocks noGrp="1"/>
          </p:cNvSpPr>
          <p:nvPr>
            <p:ph type="title"/>
          </p:nvPr>
        </p:nvSpPr>
        <p:spPr/>
        <p:txBody>
          <a:bodyPr>
            <a:normAutofit/>
          </a:bodyPr>
          <a:lstStyle/>
          <a:p>
            <a:pPr algn="ctr"/>
            <a:r>
              <a:rPr lang="en-IN" sz="4000" b="1" dirty="0"/>
              <a:t>Thread Class vs Runnable Interface</a:t>
            </a:r>
          </a:p>
        </p:txBody>
      </p:sp>
      <p:sp>
        <p:nvSpPr>
          <p:cNvPr id="3" name="Content Placeholder 2">
            <a:extLst>
              <a:ext uri="{FF2B5EF4-FFF2-40B4-BE49-F238E27FC236}">
                <a16:creationId xmlns:a16="http://schemas.microsoft.com/office/drawing/2014/main" id="{870206D1-5E53-45EB-83C0-0D4DF2882F47}"/>
              </a:ext>
            </a:extLst>
          </p:cNvPr>
          <p:cNvSpPr>
            <a:spLocks noGrp="1"/>
          </p:cNvSpPr>
          <p:nvPr>
            <p:ph idx="1"/>
          </p:nvPr>
        </p:nvSpPr>
        <p:spPr/>
        <p:txBody>
          <a:bodyPr>
            <a:normAutofit/>
          </a:bodyPr>
          <a:lstStyle/>
          <a:p>
            <a:pPr marL="514350" indent="-514350">
              <a:buFont typeface="+mj-lt"/>
              <a:buAutoNum type="arabicPeriod"/>
            </a:pPr>
            <a:r>
              <a:rPr lang="en-IN" sz="2400" cap="none" dirty="0"/>
              <a:t> If we extend the thread class, our class cannot extend any other class because java doesn’t support multiple inheritance. But, if we implement the runnable interface, our class can still extend other base classes.</a:t>
            </a:r>
          </a:p>
          <a:p>
            <a:pPr marL="514350" indent="-514350">
              <a:buFont typeface="+mj-lt"/>
              <a:buAutoNum type="arabicPeriod"/>
            </a:pPr>
            <a:r>
              <a:rPr lang="en-IN" sz="2400" cap="none" dirty="0"/>
              <a:t>We can achieve basic functionality of a thread by extending thread class because it provides some inbuilt methods like yield(), interrupt() etc. That are not available in runnable interface.</a:t>
            </a:r>
          </a:p>
          <a:p>
            <a:pPr marL="514350" indent="-514350">
              <a:buFont typeface="+mj-lt"/>
              <a:buAutoNum type="arabicPeriod"/>
            </a:pPr>
            <a:endParaRPr lang="en-IN" sz="2400" cap="none" dirty="0"/>
          </a:p>
        </p:txBody>
      </p:sp>
    </p:spTree>
    <p:extLst>
      <p:ext uri="{BB962C8B-B14F-4D97-AF65-F5344CB8AC3E}">
        <p14:creationId xmlns:p14="http://schemas.microsoft.com/office/powerpoint/2010/main" val="1363368876"/>
      </p:ext>
    </p:extLst>
  </p:cSld>
  <p:clrMapOvr>
    <a:masterClrMapping/>
  </p:clrMapOvr>
  <p:transition spd="slow">
    <p:cover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70D6B4-5503-429D-8F02-A21CD93E314E}"/>
              </a:ext>
            </a:extLst>
          </p:cNvPr>
          <p:cNvSpPr/>
          <p:nvPr/>
        </p:nvSpPr>
        <p:spPr>
          <a:xfrm>
            <a:off x="3396419" y="2967335"/>
            <a:ext cx="5399170" cy="923330"/>
          </a:xfrm>
          <a:prstGeom prst="rect">
            <a:avLst/>
          </a:prstGeom>
          <a:noFill/>
        </p:spPr>
        <p:txBody>
          <a:bodyPr wrap="none" lIns="91440" tIns="45720" rIns="91440" bIns="45720">
            <a:spAutoFit/>
            <a:scene3d>
              <a:camera prst="perspectiveBelow"/>
              <a:lightRig rig="threePt" dir="t"/>
            </a:scene3d>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Wingdings" panose="05000000000000000000" pitchFamily="2" charset="2"/>
              </a:rPr>
              <a: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567062534"/>
      </p:ext>
    </p:extLst>
  </p:cSld>
  <p:clrMapOvr>
    <a:masterClrMapping/>
  </p:clrMapOvr>
  <p:transition spd="slow">
    <p:cover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941F-D3D3-49FD-A135-87A2CF3B7D2C}"/>
              </a:ext>
            </a:extLst>
          </p:cNvPr>
          <p:cNvSpPr>
            <a:spLocks noGrp="1"/>
          </p:cNvSpPr>
          <p:nvPr>
            <p:ph type="title"/>
          </p:nvPr>
        </p:nvSpPr>
        <p:spPr>
          <a:xfrm>
            <a:off x="913775" y="618518"/>
            <a:ext cx="10364451" cy="1318438"/>
          </a:xfrm>
        </p:spPr>
        <p:txBody>
          <a:bodyPr/>
          <a:lstStyle/>
          <a:p>
            <a:pPr algn="ctr"/>
            <a:r>
              <a:rPr lang="en-IN" b="1" dirty="0"/>
              <a:t>Multithreading in Java</a:t>
            </a:r>
            <a:br>
              <a:rPr lang="en-IN" dirty="0"/>
            </a:br>
            <a:endParaRPr lang="en-IN" dirty="0"/>
          </a:p>
        </p:txBody>
      </p:sp>
      <p:sp>
        <p:nvSpPr>
          <p:cNvPr id="3" name="Content Placeholder 2">
            <a:extLst>
              <a:ext uri="{FF2B5EF4-FFF2-40B4-BE49-F238E27FC236}">
                <a16:creationId xmlns:a16="http://schemas.microsoft.com/office/drawing/2014/main" id="{A1BAD787-0B80-4CA7-931E-7D2DC9679200}"/>
              </a:ext>
            </a:extLst>
          </p:cNvPr>
          <p:cNvSpPr>
            <a:spLocks noGrp="1"/>
          </p:cNvSpPr>
          <p:nvPr>
            <p:ph idx="1"/>
          </p:nvPr>
        </p:nvSpPr>
        <p:spPr>
          <a:xfrm>
            <a:off x="913775" y="1936955"/>
            <a:ext cx="10364452" cy="4302527"/>
          </a:xfrm>
        </p:spPr>
        <p:txBody>
          <a:bodyPr>
            <a:noAutofit/>
          </a:bodyPr>
          <a:lstStyle/>
          <a:p>
            <a:r>
              <a:rPr lang="en-IN" sz="2400" dirty="0"/>
              <a:t>Multithreading is a Java feature that allows concurrent execution of two or more parts of a program for maximum utilization of CPU. Each part of such program is called a thread. So, threads are light-weight processes within a process.</a:t>
            </a:r>
          </a:p>
          <a:p>
            <a:r>
              <a:rPr lang="en-IN" sz="2400" dirty="0"/>
              <a:t>Threads can be created by using two mechanisms :</a:t>
            </a:r>
            <a:br>
              <a:rPr lang="en-IN" sz="2400" dirty="0"/>
            </a:br>
            <a:r>
              <a:rPr lang="en-IN" sz="2400" dirty="0"/>
              <a:t>1. Extending the Thread class</a:t>
            </a:r>
            <a:br>
              <a:rPr lang="en-IN" sz="2400" dirty="0"/>
            </a:br>
            <a:r>
              <a:rPr lang="en-IN" sz="2400" dirty="0"/>
              <a:t>2. Implementing the Runnable Interface</a:t>
            </a:r>
          </a:p>
        </p:txBody>
      </p:sp>
    </p:spTree>
    <p:extLst>
      <p:ext uri="{BB962C8B-B14F-4D97-AF65-F5344CB8AC3E}">
        <p14:creationId xmlns:p14="http://schemas.microsoft.com/office/powerpoint/2010/main" val="1365755536"/>
      </p:ext>
    </p:extLst>
  </p:cSld>
  <p:clrMapOvr>
    <a:masterClrMapping/>
  </p:clrMapOvr>
  <p:transition spd="slow">
    <p:cover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C55DE-33A5-4185-9C3E-9B2052311D8D}"/>
              </a:ext>
            </a:extLst>
          </p:cNvPr>
          <p:cNvSpPr>
            <a:spLocks noGrp="1"/>
          </p:cNvSpPr>
          <p:nvPr>
            <p:ph type="title"/>
          </p:nvPr>
        </p:nvSpPr>
        <p:spPr/>
        <p:txBody>
          <a:bodyPr/>
          <a:lstStyle/>
          <a:p>
            <a:r>
              <a:rPr lang="en-IN" b="1" dirty="0"/>
              <a:t>Thread creation by extending the Thread class</a:t>
            </a:r>
            <a:endParaRPr lang="en-IN" dirty="0"/>
          </a:p>
        </p:txBody>
      </p:sp>
      <p:sp>
        <p:nvSpPr>
          <p:cNvPr id="3" name="Content Placeholder 2">
            <a:extLst>
              <a:ext uri="{FF2B5EF4-FFF2-40B4-BE49-F238E27FC236}">
                <a16:creationId xmlns:a16="http://schemas.microsoft.com/office/drawing/2014/main" id="{7B8771E7-72B2-4D45-B0FC-0699A7889382}"/>
              </a:ext>
            </a:extLst>
          </p:cNvPr>
          <p:cNvSpPr>
            <a:spLocks noGrp="1"/>
          </p:cNvSpPr>
          <p:nvPr>
            <p:ph idx="1"/>
          </p:nvPr>
        </p:nvSpPr>
        <p:spPr/>
        <p:txBody>
          <a:bodyPr anchor="ctr" anchorCtr="0">
            <a:normAutofit/>
          </a:bodyPr>
          <a:lstStyle/>
          <a:p>
            <a:r>
              <a:rPr lang="en-IN" sz="2400" dirty="0"/>
              <a:t>We create a class that extends the </a:t>
            </a:r>
            <a:r>
              <a:rPr lang="en-IN" sz="2400" b="1" dirty="0" err="1"/>
              <a:t>java.lang.Thread</a:t>
            </a:r>
            <a:r>
              <a:rPr lang="en-IN" sz="2400" dirty="0"/>
              <a:t> class. This class overrides the run() method available in the Thread class. A thread begins its life inside run() method. We create an object of our new class and call start() method to start the execution of a thread. Start() invokes the run() method on the Thread object.</a:t>
            </a:r>
          </a:p>
        </p:txBody>
      </p:sp>
    </p:spTree>
    <p:extLst>
      <p:ext uri="{BB962C8B-B14F-4D97-AF65-F5344CB8AC3E}">
        <p14:creationId xmlns:p14="http://schemas.microsoft.com/office/powerpoint/2010/main" val="2091441170"/>
      </p:ext>
    </p:extLst>
  </p:cSld>
  <p:clrMapOvr>
    <a:masterClrMapping/>
  </p:clrMapOvr>
  <p:transition spd="slow">
    <p:cover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48A7-6E3B-469F-969E-6FC4381448B1}"/>
              </a:ext>
            </a:extLst>
          </p:cNvPr>
          <p:cNvSpPr>
            <a:spLocks noGrp="1"/>
          </p:cNvSpPr>
          <p:nvPr>
            <p:ph type="title"/>
          </p:nvPr>
        </p:nvSpPr>
        <p:spPr>
          <a:xfrm>
            <a:off x="838200" y="365125"/>
            <a:ext cx="10515600" cy="1040888"/>
          </a:xfrm>
        </p:spPr>
        <p:txBody>
          <a:bodyPr>
            <a:noAutofit/>
          </a:bodyPr>
          <a:lstStyle/>
          <a:p>
            <a:r>
              <a:rPr lang="en-IN" sz="3200" b="1" dirty="0"/>
              <a:t>Java code for thread creation by extending the Thread class:</a:t>
            </a:r>
            <a:br>
              <a:rPr lang="en-IN" sz="3200" b="1" dirty="0"/>
            </a:br>
            <a:endParaRPr lang="en-IN" sz="3200" b="1" dirty="0"/>
          </a:p>
        </p:txBody>
      </p:sp>
      <p:sp>
        <p:nvSpPr>
          <p:cNvPr id="3" name="Content Placeholder 2">
            <a:extLst>
              <a:ext uri="{FF2B5EF4-FFF2-40B4-BE49-F238E27FC236}">
                <a16:creationId xmlns:a16="http://schemas.microsoft.com/office/drawing/2014/main" id="{E87D973D-CEE7-45C0-A4DA-724A26E0AA9E}"/>
              </a:ext>
            </a:extLst>
          </p:cNvPr>
          <p:cNvSpPr>
            <a:spLocks noGrp="1"/>
          </p:cNvSpPr>
          <p:nvPr>
            <p:ph idx="1"/>
          </p:nvPr>
        </p:nvSpPr>
        <p:spPr>
          <a:xfrm>
            <a:off x="838200" y="1297858"/>
            <a:ext cx="10515600" cy="5195017"/>
          </a:xfrm>
        </p:spPr>
        <p:txBody>
          <a:bodyPr>
            <a:noAutofit/>
          </a:bodyPr>
          <a:lstStyle/>
          <a:p>
            <a:pPr marL="0" indent="0">
              <a:buNone/>
            </a:pPr>
            <a:r>
              <a:rPr lang="en-IN" sz="1600" cap="none" dirty="0"/>
              <a:t>class </a:t>
            </a:r>
            <a:r>
              <a:rPr lang="en-IN" sz="1600" cap="none" dirty="0" err="1"/>
              <a:t>multithreadingdemo</a:t>
            </a:r>
            <a:r>
              <a:rPr lang="en-IN" sz="1600" cap="none" dirty="0"/>
              <a:t> extends thread </a:t>
            </a:r>
          </a:p>
          <a:p>
            <a:pPr marL="0" indent="0">
              <a:buNone/>
            </a:pPr>
            <a:r>
              <a:rPr lang="en-IN" sz="1600" cap="none" dirty="0"/>
              <a:t>{ </a:t>
            </a:r>
          </a:p>
          <a:p>
            <a:pPr marL="0" indent="0">
              <a:buNone/>
            </a:pPr>
            <a:r>
              <a:rPr lang="en-IN" sz="1600" cap="none" dirty="0"/>
              <a:t>    public void run() { </a:t>
            </a:r>
          </a:p>
          <a:p>
            <a:pPr marL="0" indent="0">
              <a:buNone/>
            </a:pPr>
            <a:r>
              <a:rPr lang="en-IN" sz="1600" cap="none" dirty="0"/>
              <a:t>        try { </a:t>
            </a:r>
          </a:p>
          <a:p>
            <a:pPr marL="0" indent="0">
              <a:buNone/>
            </a:pPr>
            <a:r>
              <a:rPr lang="en-IN" sz="1600" cap="none" dirty="0"/>
              <a:t>            // displaying the thread that is running </a:t>
            </a:r>
          </a:p>
          <a:p>
            <a:pPr marL="0" indent="0">
              <a:buNone/>
            </a:pPr>
            <a:r>
              <a:rPr lang="en-IN" sz="1600" cap="none" dirty="0"/>
              <a:t>            </a:t>
            </a:r>
            <a:r>
              <a:rPr lang="en-IN" sz="1600" cap="none" dirty="0" err="1"/>
              <a:t>system.out.println</a:t>
            </a:r>
            <a:r>
              <a:rPr lang="en-IN" sz="1600" cap="none" dirty="0"/>
              <a:t> ("thread " + </a:t>
            </a:r>
            <a:r>
              <a:rPr lang="en-IN" sz="1600" cap="none" dirty="0" err="1"/>
              <a:t>thread.currentthread</a:t>
            </a:r>
            <a:r>
              <a:rPr lang="en-IN" sz="1600" cap="none" dirty="0"/>
              <a:t>().</a:t>
            </a:r>
            <a:r>
              <a:rPr lang="en-IN" sz="1600" cap="none" dirty="0" err="1"/>
              <a:t>getid</a:t>
            </a:r>
            <a:r>
              <a:rPr lang="en-IN" sz="1600" cap="none" dirty="0"/>
              <a:t>() + " is running"); </a:t>
            </a:r>
          </a:p>
          <a:p>
            <a:pPr marL="0" indent="0">
              <a:buNone/>
            </a:pPr>
            <a:r>
              <a:rPr lang="en-IN" sz="1600" cap="none" dirty="0"/>
              <a:t>        } </a:t>
            </a:r>
          </a:p>
          <a:p>
            <a:pPr marL="0" indent="0">
              <a:buNone/>
            </a:pPr>
            <a:r>
              <a:rPr lang="en-IN" sz="1600" cap="none" dirty="0"/>
              <a:t>        catch (exception e)  { </a:t>
            </a:r>
          </a:p>
          <a:p>
            <a:pPr marL="0" indent="0">
              <a:buNone/>
            </a:pPr>
            <a:r>
              <a:rPr lang="en-IN" sz="1600" cap="none" dirty="0"/>
              <a:t>            // throwing an exception </a:t>
            </a:r>
          </a:p>
          <a:p>
            <a:pPr marL="0" indent="0">
              <a:buNone/>
            </a:pPr>
            <a:r>
              <a:rPr lang="en-IN" sz="1600" cap="none" dirty="0"/>
              <a:t>            </a:t>
            </a:r>
            <a:r>
              <a:rPr lang="en-IN" sz="1600" cap="none" dirty="0" err="1"/>
              <a:t>system.out.println</a:t>
            </a:r>
            <a:r>
              <a:rPr lang="en-IN" sz="1600" cap="none" dirty="0"/>
              <a:t> ("exception is caught"); </a:t>
            </a:r>
          </a:p>
          <a:p>
            <a:pPr marL="0" indent="0">
              <a:buNone/>
            </a:pPr>
            <a:r>
              <a:rPr lang="en-IN" sz="1600" cap="none" dirty="0"/>
              <a:t>        } </a:t>
            </a:r>
          </a:p>
          <a:p>
            <a:pPr marL="0" indent="0">
              <a:buNone/>
            </a:pPr>
            <a:r>
              <a:rPr lang="en-IN" sz="1600" cap="none" dirty="0"/>
              <a:t>    } </a:t>
            </a:r>
          </a:p>
          <a:p>
            <a:pPr marL="0" indent="0">
              <a:buNone/>
            </a:pPr>
            <a:r>
              <a:rPr lang="en-IN" sz="1600" cap="none" dirty="0"/>
              <a:t>}   </a:t>
            </a:r>
          </a:p>
          <a:p>
            <a:pPr marL="0" indent="0">
              <a:buNone/>
            </a:pPr>
            <a:endParaRPr lang="en-IN" sz="1600" cap="none" dirty="0"/>
          </a:p>
        </p:txBody>
      </p:sp>
    </p:spTree>
    <p:extLst>
      <p:ext uri="{BB962C8B-B14F-4D97-AF65-F5344CB8AC3E}">
        <p14:creationId xmlns:p14="http://schemas.microsoft.com/office/powerpoint/2010/main" val="11894671"/>
      </p:ext>
    </p:extLst>
  </p:cSld>
  <p:clrMapOvr>
    <a:masterClrMapping/>
  </p:clrMapOvr>
  <p:transition spd="slow">
    <p:cover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745F-6C79-4195-B349-86C9088639E5}"/>
              </a:ext>
            </a:extLst>
          </p:cNvPr>
          <p:cNvSpPr>
            <a:spLocks noGrp="1"/>
          </p:cNvSpPr>
          <p:nvPr>
            <p:ph type="title"/>
          </p:nvPr>
        </p:nvSpPr>
        <p:spPr>
          <a:xfrm>
            <a:off x="838200" y="365126"/>
            <a:ext cx="10515600" cy="1099880"/>
          </a:xfrm>
        </p:spPr>
        <p:txBody>
          <a:bodyPr>
            <a:normAutofit/>
          </a:bodyPr>
          <a:lstStyle/>
          <a:p>
            <a:r>
              <a:rPr lang="en-US" sz="3600" b="1" dirty="0"/>
              <a:t>Main class to implement multithreading:</a:t>
            </a:r>
            <a:endParaRPr lang="en-IN" sz="3600" b="1" dirty="0"/>
          </a:p>
        </p:txBody>
      </p:sp>
      <p:sp>
        <p:nvSpPr>
          <p:cNvPr id="3" name="Content Placeholder 2">
            <a:extLst>
              <a:ext uri="{FF2B5EF4-FFF2-40B4-BE49-F238E27FC236}">
                <a16:creationId xmlns:a16="http://schemas.microsoft.com/office/drawing/2014/main" id="{86B6B47D-A151-4C99-B027-1D2B79BF0074}"/>
              </a:ext>
            </a:extLst>
          </p:cNvPr>
          <p:cNvSpPr>
            <a:spLocks noGrp="1"/>
          </p:cNvSpPr>
          <p:nvPr>
            <p:ph idx="1"/>
          </p:nvPr>
        </p:nvSpPr>
        <p:spPr>
          <a:xfrm>
            <a:off x="913775" y="1465006"/>
            <a:ext cx="10364452" cy="4326194"/>
          </a:xfrm>
        </p:spPr>
        <p:txBody>
          <a:bodyPr>
            <a:noAutofit/>
          </a:bodyPr>
          <a:lstStyle/>
          <a:p>
            <a:pPr marL="0" indent="0">
              <a:buNone/>
            </a:pPr>
            <a:r>
              <a:rPr lang="en-IN" sz="1400" cap="none" dirty="0"/>
              <a:t>// main class </a:t>
            </a:r>
          </a:p>
          <a:p>
            <a:pPr marL="0" indent="0">
              <a:buNone/>
            </a:pPr>
            <a:r>
              <a:rPr lang="en-IN" sz="1400" cap="none" dirty="0"/>
              <a:t>public class multithread </a:t>
            </a:r>
          </a:p>
          <a:p>
            <a:pPr marL="0" indent="0">
              <a:buNone/>
            </a:pPr>
            <a:r>
              <a:rPr lang="en-IN" sz="1400" cap="none" dirty="0"/>
              <a:t>{ </a:t>
            </a:r>
          </a:p>
          <a:p>
            <a:pPr marL="0" indent="0">
              <a:buNone/>
            </a:pPr>
            <a:r>
              <a:rPr lang="en-IN" sz="1400" cap="none" dirty="0"/>
              <a:t>    public static void main(string[] </a:t>
            </a:r>
            <a:r>
              <a:rPr lang="en-IN" sz="1400" cap="none" dirty="0" err="1"/>
              <a:t>args</a:t>
            </a:r>
            <a:r>
              <a:rPr lang="en-IN" sz="1400" cap="none" dirty="0"/>
              <a:t>) </a:t>
            </a:r>
          </a:p>
          <a:p>
            <a:pPr marL="0" indent="0">
              <a:buNone/>
            </a:pPr>
            <a:r>
              <a:rPr lang="en-IN" sz="1400" cap="none" dirty="0"/>
              <a:t>    { </a:t>
            </a:r>
          </a:p>
          <a:p>
            <a:pPr marL="0" indent="0">
              <a:buNone/>
            </a:pPr>
            <a:r>
              <a:rPr lang="en-IN" sz="1400" cap="none" dirty="0"/>
              <a:t>        int n = 8; // number of threads </a:t>
            </a:r>
          </a:p>
          <a:p>
            <a:pPr marL="0" indent="0">
              <a:buNone/>
            </a:pPr>
            <a:r>
              <a:rPr lang="en-IN" sz="1400" cap="none" dirty="0"/>
              <a:t>        for (int </a:t>
            </a:r>
            <a:r>
              <a:rPr lang="en-IN" sz="1400" cap="none" dirty="0" err="1"/>
              <a:t>i</a:t>
            </a:r>
            <a:r>
              <a:rPr lang="en-IN" sz="1400" cap="none" dirty="0"/>
              <a:t>=0; </a:t>
            </a:r>
            <a:r>
              <a:rPr lang="en-IN" sz="1400" cap="none" dirty="0" err="1"/>
              <a:t>i</a:t>
            </a:r>
            <a:r>
              <a:rPr lang="en-IN" sz="1400" cap="none" dirty="0"/>
              <a:t>&lt;8; </a:t>
            </a:r>
            <a:r>
              <a:rPr lang="en-IN" sz="1400" cap="none" dirty="0" err="1"/>
              <a:t>i</a:t>
            </a:r>
            <a:r>
              <a:rPr lang="en-IN" sz="1400" cap="none" dirty="0"/>
              <a:t>++) </a:t>
            </a:r>
          </a:p>
          <a:p>
            <a:pPr marL="0" indent="0">
              <a:buNone/>
            </a:pPr>
            <a:r>
              <a:rPr lang="en-IN" sz="1400" cap="none" dirty="0"/>
              <a:t>        { </a:t>
            </a:r>
          </a:p>
          <a:p>
            <a:pPr marL="0" indent="0">
              <a:buNone/>
            </a:pPr>
            <a:r>
              <a:rPr lang="en-IN" sz="1400" cap="none" dirty="0"/>
              <a:t>            </a:t>
            </a:r>
            <a:r>
              <a:rPr lang="en-IN" sz="1400" cap="none" dirty="0" err="1"/>
              <a:t>multithreadingdemo</a:t>
            </a:r>
            <a:r>
              <a:rPr lang="en-IN" sz="1400" cap="none" dirty="0"/>
              <a:t> object = new </a:t>
            </a:r>
            <a:r>
              <a:rPr lang="en-IN" sz="1400" cap="none" dirty="0" err="1"/>
              <a:t>multithreadingdemo</a:t>
            </a:r>
            <a:r>
              <a:rPr lang="en-IN" sz="1400" cap="none" dirty="0"/>
              <a:t>(); </a:t>
            </a:r>
          </a:p>
          <a:p>
            <a:pPr marL="0" indent="0">
              <a:buNone/>
            </a:pPr>
            <a:r>
              <a:rPr lang="en-IN" sz="1400" cap="none" dirty="0"/>
              <a:t>            </a:t>
            </a:r>
            <a:r>
              <a:rPr lang="en-IN" sz="1400" cap="none" dirty="0" err="1"/>
              <a:t>object.start</a:t>
            </a:r>
            <a:r>
              <a:rPr lang="en-IN" sz="1400" cap="none" dirty="0"/>
              <a:t>(); </a:t>
            </a:r>
          </a:p>
          <a:p>
            <a:pPr marL="0" indent="0">
              <a:buNone/>
            </a:pPr>
            <a:r>
              <a:rPr lang="en-IN" sz="1400" cap="none" dirty="0"/>
              <a:t>        } </a:t>
            </a:r>
          </a:p>
          <a:p>
            <a:pPr marL="0" indent="0">
              <a:buNone/>
            </a:pPr>
            <a:r>
              <a:rPr lang="en-IN" sz="1400" cap="none" dirty="0"/>
              <a:t>    } </a:t>
            </a:r>
          </a:p>
          <a:p>
            <a:pPr marL="0" indent="0">
              <a:buNone/>
            </a:pPr>
            <a:r>
              <a:rPr lang="en-IN" sz="1400" cap="none" dirty="0"/>
              <a:t>} </a:t>
            </a:r>
          </a:p>
          <a:p>
            <a:pPr marL="0" indent="0">
              <a:buNone/>
            </a:pPr>
            <a:endParaRPr lang="en-IN" sz="1400" cap="none" dirty="0"/>
          </a:p>
        </p:txBody>
      </p:sp>
    </p:spTree>
    <p:extLst>
      <p:ext uri="{BB962C8B-B14F-4D97-AF65-F5344CB8AC3E}">
        <p14:creationId xmlns:p14="http://schemas.microsoft.com/office/powerpoint/2010/main" val="4275553410"/>
      </p:ext>
    </p:extLst>
  </p:cSld>
  <p:clrMapOvr>
    <a:masterClrMapping/>
  </p:clrMapOvr>
  <p:transition spd="slow">
    <p:cover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A755-F5EF-4DBA-B3B0-6BBC6DD04BE1}"/>
              </a:ext>
            </a:extLst>
          </p:cNvPr>
          <p:cNvSpPr>
            <a:spLocks noGrp="1"/>
          </p:cNvSpPr>
          <p:nvPr>
            <p:ph type="title"/>
          </p:nvPr>
        </p:nvSpPr>
        <p:spPr>
          <a:xfrm>
            <a:off x="838200" y="365125"/>
            <a:ext cx="10515600" cy="1063625"/>
          </a:xfrm>
        </p:spPr>
        <p:txBody>
          <a:bodyPr>
            <a:normAutofit/>
          </a:bodyPr>
          <a:lstStyle/>
          <a:p>
            <a:pPr algn="ctr"/>
            <a:r>
              <a:rPr lang="en-IN" sz="4000" b="1" dirty="0"/>
              <a:t>Output:</a:t>
            </a:r>
          </a:p>
        </p:txBody>
      </p:sp>
      <p:sp>
        <p:nvSpPr>
          <p:cNvPr id="3" name="Content Placeholder 2">
            <a:extLst>
              <a:ext uri="{FF2B5EF4-FFF2-40B4-BE49-F238E27FC236}">
                <a16:creationId xmlns:a16="http://schemas.microsoft.com/office/drawing/2014/main" id="{197E5F22-BA04-43DD-ABB6-286814B6CD21}"/>
              </a:ext>
            </a:extLst>
          </p:cNvPr>
          <p:cNvSpPr>
            <a:spLocks noGrp="1"/>
          </p:cNvSpPr>
          <p:nvPr>
            <p:ph idx="1"/>
          </p:nvPr>
        </p:nvSpPr>
        <p:spPr/>
        <p:txBody>
          <a:bodyPr>
            <a:normAutofit fontScale="92500" lnSpcReduction="20000"/>
          </a:bodyPr>
          <a:lstStyle/>
          <a:p>
            <a:pPr marL="0" indent="0">
              <a:buNone/>
            </a:pPr>
            <a:r>
              <a:rPr lang="en-IN" dirty="0"/>
              <a:t>Thread 8 is running</a:t>
            </a:r>
          </a:p>
          <a:p>
            <a:pPr marL="0" indent="0">
              <a:buNone/>
            </a:pPr>
            <a:r>
              <a:rPr lang="en-IN" dirty="0"/>
              <a:t>Thread 9 is running</a:t>
            </a:r>
          </a:p>
          <a:p>
            <a:pPr marL="0" indent="0">
              <a:buNone/>
            </a:pPr>
            <a:r>
              <a:rPr lang="en-IN" dirty="0"/>
              <a:t>Thread 10 is running</a:t>
            </a:r>
          </a:p>
          <a:p>
            <a:pPr marL="0" indent="0">
              <a:buNone/>
            </a:pPr>
            <a:r>
              <a:rPr lang="en-IN" dirty="0"/>
              <a:t>Thread 11 is running</a:t>
            </a:r>
          </a:p>
          <a:p>
            <a:pPr marL="0" indent="0">
              <a:buNone/>
            </a:pPr>
            <a:r>
              <a:rPr lang="en-IN" dirty="0"/>
              <a:t>Thread 12 is running</a:t>
            </a:r>
          </a:p>
          <a:p>
            <a:pPr marL="0" indent="0">
              <a:buNone/>
            </a:pPr>
            <a:r>
              <a:rPr lang="en-IN" dirty="0"/>
              <a:t>Thread 13 is running</a:t>
            </a:r>
          </a:p>
          <a:p>
            <a:pPr marL="0" indent="0">
              <a:buNone/>
            </a:pPr>
            <a:r>
              <a:rPr lang="en-IN" dirty="0"/>
              <a:t>Thread 14 is running</a:t>
            </a:r>
          </a:p>
          <a:p>
            <a:pPr marL="0" indent="0">
              <a:buNone/>
            </a:pPr>
            <a:r>
              <a:rPr lang="en-IN" dirty="0"/>
              <a:t>Thread 15 is running</a:t>
            </a:r>
          </a:p>
          <a:p>
            <a:pPr marL="0" indent="0">
              <a:buNone/>
            </a:pPr>
            <a:endParaRPr lang="en-IN" dirty="0"/>
          </a:p>
        </p:txBody>
      </p:sp>
    </p:spTree>
    <p:extLst>
      <p:ext uri="{BB962C8B-B14F-4D97-AF65-F5344CB8AC3E}">
        <p14:creationId xmlns:p14="http://schemas.microsoft.com/office/powerpoint/2010/main" val="261438408"/>
      </p:ext>
    </p:extLst>
  </p:cSld>
  <p:clrMapOvr>
    <a:masterClrMapping/>
  </p:clrMapOvr>
  <p:transition spd="slow">
    <p:cover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50C0-6850-4E5C-A6BA-C9A39965D017}"/>
              </a:ext>
            </a:extLst>
          </p:cNvPr>
          <p:cNvSpPr>
            <a:spLocks noGrp="1"/>
          </p:cNvSpPr>
          <p:nvPr>
            <p:ph type="title"/>
          </p:nvPr>
        </p:nvSpPr>
        <p:spPr>
          <a:xfrm>
            <a:off x="838200" y="314325"/>
            <a:ext cx="10515600" cy="1042527"/>
          </a:xfrm>
        </p:spPr>
        <p:txBody>
          <a:bodyPr>
            <a:normAutofit fontScale="90000"/>
          </a:bodyPr>
          <a:lstStyle/>
          <a:p>
            <a:r>
              <a:rPr lang="en-IN" dirty="0"/>
              <a:t>Java code for thread creation by extending the Runnable interface:</a:t>
            </a:r>
            <a:br>
              <a:rPr lang="en-IN" dirty="0"/>
            </a:br>
            <a:endParaRPr lang="en-IN" dirty="0"/>
          </a:p>
        </p:txBody>
      </p:sp>
      <p:sp>
        <p:nvSpPr>
          <p:cNvPr id="3" name="Content Placeholder 2">
            <a:extLst>
              <a:ext uri="{FF2B5EF4-FFF2-40B4-BE49-F238E27FC236}">
                <a16:creationId xmlns:a16="http://schemas.microsoft.com/office/drawing/2014/main" id="{9F70C68D-FFA8-44FF-8268-54A855ABD782}"/>
              </a:ext>
            </a:extLst>
          </p:cNvPr>
          <p:cNvSpPr>
            <a:spLocks noGrp="1"/>
          </p:cNvSpPr>
          <p:nvPr>
            <p:ph idx="1"/>
          </p:nvPr>
        </p:nvSpPr>
        <p:spPr>
          <a:xfrm>
            <a:off x="838200" y="1356852"/>
            <a:ext cx="10515600" cy="5348748"/>
          </a:xfrm>
        </p:spPr>
        <p:txBody>
          <a:bodyPr>
            <a:noAutofit/>
          </a:bodyPr>
          <a:lstStyle/>
          <a:p>
            <a:pPr marL="0" indent="0">
              <a:buNone/>
            </a:pPr>
            <a:r>
              <a:rPr lang="en-IN" sz="1600" cap="none" dirty="0"/>
              <a:t>We create a new class which implements </a:t>
            </a:r>
            <a:r>
              <a:rPr lang="en-IN" sz="1600" cap="none" dirty="0" err="1"/>
              <a:t>java.Lang.Runnable</a:t>
            </a:r>
            <a:r>
              <a:rPr lang="en-IN" sz="1600" cap="none" dirty="0"/>
              <a:t> interface and override run() method. Then we instantiate a thread object and call start() method on this object.</a:t>
            </a:r>
          </a:p>
          <a:p>
            <a:pPr marL="0" indent="0">
              <a:buNone/>
            </a:pPr>
            <a:r>
              <a:rPr lang="en-IN" sz="1400" cap="none" dirty="0"/>
              <a:t>class </a:t>
            </a:r>
            <a:r>
              <a:rPr lang="en-IN" sz="1400" cap="none" dirty="0" err="1"/>
              <a:t>multithreadingdemo</a:t>
            </a:r>
            <a:r>
              <a:rPr lang="en-IN" sz="1400" cap="none" dirty="0"/>
              <a:t> implements runnable </a:t>
            </a:r>
          </a:p>
          <a:p>
            <a:pPr marL="0" indent="0">
              <a:buNone/>
            </a:pPr>
            <a:r>
              <a:rPr lang="en-IN" sz="1400" cap="none" dirty="0"/>
              <a:t>{ </a:t>
            </a:r>
          </a:p>
          <a:p>
            <a:pPr marL="0" indent="0">
              <a:buNone/>
            </a:pPr>
            <a:r>
              <a:rPr lang="en-IN" sz="1400" cap="none" dirty="0"/>
              <a:t>    public void run()  { </a:t>
            </a:r>
          </a:p>
          <a:p>
            <a:pPr marL="0" indent="0">
              <a:buNone/>
            </a:pPr>
            <a:r>
              <a:rPr lang="en-IN" sz="1400" cap="none" dirty="0"/>
              <a:t>        try { </a:t>
            </a:r>
          </a:p>
          <a:p>
            <a:pPr marL="0" indent="0">
              <a:buNone/>
            </a:pPr>
            <a:r>
              <a:rPr lang="en-IN" sz="1400" cap="none" dirty="0"/>
              <a:t>            // displaying the thread that is running </a:t>
            </a:r>
          </a:p>
          <a:p>
            <a:pPr marL="0" indent="0">
              <a:buNone/>
            </a:pPr>
            <a:r>
              <a:rPr lang="en-IN" sz="1400" cap="none" dirty="0"/>
              <a:t>            </a:t>
            </a:r>
            <a:r>
              <a:rPr lang="en-IN" sz="1400" cap="none" dirty="0" err="1"/>
              <a:t>system.out.println</a:t>
            </a:r>
            <a:r>
              <a:rPr lang="en-IN" sz="1400" cap="none" dirty="0"/>
              <a:t> ("thread " +  </a:t>
            </a:r>
            <a:r>
              <a:rPr lang="en-IN" sz="1400" cap="none" dirty="0" err="1"/>
              <a:t>thread.currentthread</a:t>
            </a:r>
            <a:r>
              <a:rPr lang="en-IN" sz="1400" cap="none" dirty="0"/>
              <a:t>().</a:t>
            </a:r>
            <a:r>
              <a:rPr lang="en-IN" sz="1400" cap="none" dirty="0" err="1"/>
              <a:t>getid</a:t>
            </a:r>
            <a:r>
              <a:rPr lang="en-IN" sz="1400" cap="none" dirty="0"/>
              <a:t>() + " is running"); </a:t>
            </a:r>
          </a:p>
          <a:p>
            <a:pPr marL="0" indent="0">
              <a:buNone/>
            </a:pPr>
            <a:r>
              <a:rPr lang="en-IN" sz="1400" cap="none" dirty="0"/>
              <a:t>        } </a:t>
            </a:r>
          </a:p>
          <a:p>
            <a:pPr marL="0" indent="0">
              <a:buNone/>
            </a:pPr>
            <a:r>
              <a:rPr lang="en-IN" sz="1400" cap="none" dirty="0"/>
              <a:t>        catch (exception e)  { </a:t>
            </a:r>
          </a:p>
          <a:p>
            <a:pPr marL="0" indent="0">
              <a:buNone/>
            </a:pPr>
            <a:r>
              <a:rPr lang="en-IN" sz="1400" cap="none" dirty="0"/>
              <a:t>                 </a:t>
            </a:r>
            <a:r>
              <a:rPr lang="en-IN" sz="1400" cap="none" dirty="0" err="1"/>
              <a:t>system.out.println</a:t>
            </a:r>
            <a:r>
              <a:rPr lang="en-IN" sz="1400" cap="none" dirty="0"/>
              <a:t> ("exception is caught"); </a:t>
            </a:r>
          </a:p>
          <a:p>
            <a:pPr marL="0" indent="0">
              <a:buNone/>
            </a:pPr>
            <a:r>
              <a:rPr lang="en-IN" sz="1400" cap="none" dirty="0"/>
              <a:t>        } </a:t>
            </a:r>
          </a:p>
          <a:p>
            <a:pPr marL="0" indent="0">
              <a:buNone/>
            </a:pPr>
            <a:r>
              <a:rPr lang="en-IN" sz="1400" cap="none" dirty="0"/>
              <a:t>    } </a:t>
            </a:r>
          </a:p>
          <a:p>
            <a:pPr marL="0" indent="0">
              <a:buNone/>
            </a:pPr>
            <a:r>
              <a:rPr lang="en-IN" sz="1400" cap="none" dirty="0"/>
              <a:t>} </a:t>
            </a:r>
          </a:p>
          <a:p>
            <a:pPr marL="0" indent="0">
              <a:buNone/>
            </a:pPr>
            <a:endParaRPr lang="en-IN" sz="1400" cap="none" dirty="0"/>
          </a:p>
        </p:txBody>
      </p:sp>
    </p:spTree>
    <p:extLst>
      <p:ext uri="{BB962C8B-B14F-4D97-AF65-F5344CB8AC3E}">
        <p14:creationId xmlns:p14="http://schemas.microsoft.com/office/powerpoint/2010/main" val="1179952144"/>
      </p:ext>
    </p:extLst>
  </p:cSld>
  <p:clrMapOvr>
    <a:masterClrMapping/>
  </p:clrMapOvr>
  <p:transition spd="slow">
    <p:cover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9DA1-F250-4FC9-91E1-6BDF1ABE44E9}"/>
              </a:ext>
            </a:extLst>
          </p:cNvPr>
          <p:cNvSpPr>
            <a:spLocks noGrp="1"/>
          </p:cNvSpPr>
          <p:nvPr>
            <p:ph type="title"/>
          </p:nvPr>
        </p:nvSpPr>
        <p:spPr>
          <a:xfrm>
            <a:off x="913775" y="353962"/>
            <a:ext cx="10364451" cy="1199536"/>
          </a:xfrm>
        </p:spPr>
        <p:txBody>
          <a:bodyPr/>
          <a:lstStyle/>
          <a:p>
            <a:r>
              <a:rPr lang="en-US" b="1" dirty="0"/>
              <a:t>Main class to implement Runnable:</a:t>
            </a:r>
            <a:endParaRPr lang="en-IN" b="1" dirty="0"/>
          </a:p>
        </p:txBody>
      </p:sp>
      <p:sp>
        <p:nvSpPr>
          <p:cNvPr id="3" name="Content Placeholder 2">
            <a:extLst>
              <a:ext uri="{FF2B5EF4-FFF2-40B4-BE49-F238E27FC236}">
                <a16:creationId xmlns:a16="http://schemas.microsoft.com/office/drawing/2014/main" id="{7D3323DE-E558-4C98-8CB3-92B6AB56BB82}"/>
              </a:ext>
            </a:extLst>
          </p:cNvPr>
          <p:cNvSpPr>
            <a:spLocks noGrp="1"/>
          </p:cNvSpPr>
          <p:nvPr>
            <p:ph idx="1"/>
          </p:nvPr>
        </p:nvSpPr>
        <p:spPr>
          <a:xfrm>
            <a:off x="913775" y="1651819"/>
            <a:ext cx="10364452" cy="5053781"/>
          </a:xfrm>
        </p:spPr>
        <p:txBody>
          <a:bodyPr>
            <a:noAutofit/>
          </a:bodyPr>
          <a:lstStyle/>
          <a:p>
            <a:pPr marL="0" indent="0">
              <a:buNone/>
            </a:pPr>
            <a:r>
              <a:rPr lang="en-IN" sz="1400" cap="none" dirty="0"/>
              <a:t>Main class </a:t>
            </a:r>
          </a:p>
          <a:p>
            <a:pPr marL="0" indent="0">
              <a:buNone/>
            </a:pPr>
            <a:r>
              <a:rPr lang="en-IN" sz="1400" cap="none" dirty="0"/>
              <a:t>Class multithread </a:t>
            </a:r>
          </a:p>
          <a:p>
            <a:pPr marL="0" indent="0">
              <a:buNone/>
            </a:pPr>
            <a:r>
              <a:rPr lang="en-IN" sz="1400" cap="none" dirty="0"/>
              <a:t>{ </a:t>
            </a:r>
          </a:p>
          <a:p>
            <a:pPr marL="0" indent="0">
              <a:buNone/>
            </a:pPr>
            <a:r>
              <a:rPr lang="en-IN" sz="1400" cap="none" dirty="0"/>
              <a:t>    public static void main(string[] </a:t>
            </a:r>
            <a:r>
              <a:rPr lang="en-IN" sz="1400" cap="none" dirty="0" err="1"/>
              <a:t>args</a:t>
            </a:r>
            <a:r>
              <a:rPr lang="en-IN" sz="1400" cap="none" dirty="0"/>
              <a:t>) </a:t>
            </a:r>
          </a:p>
          <a:p>
            <a:pPr marL="0" indent="0">
              <a:buNone/>
            </a:pPr>
            <a:r>
              <a:rPr lang="en-IN" sz="1400" cap="none" dirty="0"/>
              <a:t>    { </a:t>
            </a:r>
          </a:p>
          <a:p>
            <a:pPr marL="0" indent="0">
              <a:buNone/>
            </a:pPr>
            <a:r>
              <a:rPr lang="en-IN" sz="1400" cap="none" dirty="0"/>
              <a:t>        int n = 8; // number of threads </a:t>
            </a:r>
          </a:p>
          <a:p>
            <a:pPr marL="0" indent="0">
              <a:buNone/>
            </a:pPr>
            <a:r>
              <a:rPr lang="en-IN" sz="1400" cap="none" dirty="0"/>
              <a:t>        for (int </a:t>
            </a:r>
            <a:r>
              <a:rPr lang="en-IN" sz="1400" cap="none" dirty="0" err="1"/>
              <a:t>i</a:t>
            </a:r>
            <a:r>
              <a:rPr lang="en-IN" sz="1400" cap="none" dirty="0"/>
              <a:t>=0; </a:t>
            </a:r>
            <a:r>
              <a:rPr lang="en-IN" sz="1400" cap="none" dirty="0" err="1"/>
              <a:t>i</a:t>
            </a:r>
            <a:r>
              <a:rPr lang="en-IN" sz="1400" cap="none" dirty="0"/>
              <a:t>&lt;8; </a:t>
            </a:r>
            <a:r>
              <a:rPr lang="en-IN" sz="1400" cap="none" dirty="0" err="1"/>
              <a:t>i</a:t>
            </a:r>
            <a:r>
              <a:rPr lang="en-IN" sz="1400" cap="none" dirty="0"/>
              <a:t>++) </a:t>
            </a:r>
          </a:p>
          <a:p>
            <a:pPr marL="0" indent="0">
              <a:buNone/>
            </a:pPr>
            <a:r>
              <a:rPr lang="en-IN" sz="1400" cap="none" dirty="0"/>
              <a:t>        { </a:t>
            </a:r>
          </a:p>
          <a:p>
            <a:pPr marL="0" indent="0">
              <a:buNone/>
            </a:pPr>
            <a:r>
              <a:rPr lang="en-IN" sz="1400" cap="none" dirty="0"/>
              <a:t>            thread object = new thread(new </a:t>
            </a:r>
            <a:r>
              <a:rPr lang="en-IN" sz="1400" cap="none" dirty="0" err="1"/>
              <a:t>multithreadingdemo</a:t>
            </a:r>
            <a:r>
              <a:rPr lang="en-IN" sz="1400" cap="none" dirty="0"/>
              <a:t>()); </a:t>
            </a:r>
          </a:p>
          <a:p>
            <a:pPr marL="0" indent="0">
              <a:buNone/>
            </a:pPr>
            <a:r>
              <a:rPr lang="en-IN" sz="1400" cap="none" dirty="0"/>
              <a:t>            </a:t>
            </a:r>
            <a:r>
              <a:rPr lang="en-IN" sz="1400" cap="none" dirty="0" err="1"/>
              <a:t>object.Start</a:t>
            </a:r>
            <a:r>
              <a:rPr lang="en-IN" sz="1400" cap="none" dirty="0"/>
              <a:t>(); </a:t>
            </a:r>
          </a:p>
          <a:p>
            <a:pPr marL="0" indent="0">
              <a:buNone/>
            </a:pPr>
            <a:r>
              <a:rPr lang="en-IN" sz="1400" cap="none" dirty="0"/>
              <a:t>        } </a:t>
            </a:r>
          </a:p>
          <a:p>
            <a:pPr marL="0" indent="0">
              <a:buNone/>
            </a:pPr>
            <a:r>
              <a:rPr lang="en-IN" sz="1400" cap="none" dirty="0"/>
              <a:t>    } </a:t>
            </a:r>
          </a:p>
          <a:p>
            <a:pPr marL="0" indent="0">
              <a:buNone/>
            </a:pPr>
            <a:r>
              <a:rPr lang="en-IN" sz="1400" cap="none" dirty="0"/>
              <a:t>} </a:t>
            </a:r>
          </a:p>
        </p:txBody>
      </p:sp>
    </p:spTree>
    <p:extLst>
      <p:ext uri="{BB962C8B-B14F-4D97-AF65-F5344CB8AC3E}">
        <p14:creationId xmlns:p14="http://schemas.microsoft.com/office/powerpoint/2010/main" val="2706701915"/>
      </p:ext>
    </p:extLst>
  </p:cSld>
  <p:clrMapOvr>
    <a:masterClrMapping/>
  </p:clrMapOvr>
  <p:transition spd="slow">
    <p:cover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99441-C03C-46E6-81AE-51C05910DFAB}"/>
              </a:ext>
            </a:extLst>
          </p:cNvPr>
          <p:cNvSpPr>
            <a:spLocks noGrp="1"/>
          </p:cNvSpPr>
          <p:nvPr>
            <p:ph type="title"/>
          </p:nvPr>
        </p:nvSpPr>
        <p:spPr>
          <a:xfrm>
            <a:off x="913775" y="618517"/>
            <a:ext cx="10364451" cy="1141457"/>
          </a:xfrm>
        </p:spPr>
        <p:txBody>
          <a:bodyPr>
            <a:normAutofit/>
          </a:bodyPr>
          <a:lstStyle/>
          <a:p>
            <a:pPr algn="ctr"/>
            <a:r>
              <a:rPr lang="en-IN" sz="4000" b="1" dirty="0"/>
              <a:t>Output:</a:t>
            </a:r>
            <a:endParaRPr lang="en-IN" sz="4000" dirty="0"/>
          </a:p>
        </p:txBody>
      </p:sp>
      <p:sp>
        <p:nvSpPr>
          <p:cNvPr id="3" name="Content Placeholder 2">
            <a:extLst>
              <a:ext uri="{FF2B5EF4-FFF2-40B4-BE49-F238E27FC236}">
                <a16:creationId xmlns:a16="http://schemas.microsoft.com/office/drawing/2014/main" id="{C014B1DF-5471-4643-B979-C6D8D71A7ECE}"/>
              </a:ext>
            </a:extLst>
          </p:cNvPr>
          <p:cNvSpPr>
            <a:spLocks noGrp="1"/>
          </p:cNvSpPr>
          <p:nvPr>
            <p:ph idx="1"/>
          </p:nvPr>
        </p:nvSpPr>
        <p:spPr/>
        <p:txBody>
          <a:bodyPr>
            <a:normAutofit fontScale="92500" lnSpcReduction="20000"/>
          </a:bodyPr>
          <a:lstStyle/>
          <a:p>
            <a:pPr marL="0" indent="0">
              <a:buNone/>
            </a:pPr>
            <a:r>
              <a:rPr lang="en-IN" dirty="0"/>
              <a:t>Thread 8 is running</a:t>
            </a:r>
          </a:p>
          <a:p>
            <a:pPr marL="0" indent="0">
              <a:buNone/>
            </a:pPr>
            <a:r>
              <a:rPr lang="en-IN" dirty="0"/>
              <a:t>Thread 9 is running</a:t>
            </a:r>
          </a:p>
          <a:p>
            <a:pPr marL="0" indent="0">
              <a:buNone/>
            </a:pPr>
            <a:r>
              <a:rPr lang="en-IN" dirty="0"/>
              <a:t>Thread 10 is running</a:t>
            </a:r>
          </a:p>
          <a:p>
            <a:pPr marL="0" indent="0">
              <a:buNone/>
            </a:pPr>
            <a:r>
              <a:rPr lang="en-IN" dirty="0"/>
              <a:t>Thread 11 is running</a:t>
            </a:r>
          </a:p>
          <a:p>
            <a:pPr marL="0" indent="0">
              <a:buNone/>
            </a:pPr>
            <a:r>
              <a:rPr lang="en-IN" dirty="0"/>
              <a:t>Thread 12 is running</a:t>
            </a:r>
          </a:p>
          <a:p>
            <a:pPr marL="0" indent="0">
              <a:buNone/>
            </a:pPr>
            <a:r>
              <a:rPr lang="en-IN" dirty="0"/>
              <a:t>Thread 13 is running</a:t>
            </a:r>
          </a:p>
          <a:p>
            <a:pPr marL="0" indent="0">
              <a:buNone/>
            </a:pPr>
            <a:r>
              <a:rPr lang="en-IN" dirty="0"/>
              <a:t>Thread 14 is running</a:t>
            </a:r>
          </a:p>
          <a:p>
            <a:pPr marL="0" indent="0">
              <a:buNone/>
            </a:pPr>
            <a:r>
              <a:rPr lang="en-IN" dirty="0"/>
              <a:t>Thread 15 is running</a:t>
            </a:r>
          </a:p>
          <a:p>
            <a:pPr marL="0" indent="0">
              <a:buNone/>
            </a:pPr>
            <a:endParaRPr lang="en-IN" dirty="0"/>
          </a:p>
        </p:txBody>
      </p:sp>
    </p:spTree>
    <p:extLst>
      <p:ext uri="{BB962C8B-B14F-4D97-AF65-F5344CB8AC3E}">
        <p14:creationId xmlns:p14="http://schemas.microsoft.com/office/powerpoint/2010/main" val="2827135550"/>
      </p:ext>
    </p:extLst>
  </p:cSld>
  <p:clrMapOvr>
    <a:masterClrMapping/>
  </p:clrMapOvr>
  <p:transition spd="slow">
    <p:cover dir="r"/>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0</TotalTime>
  <Words>396</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Tw Cen MT</vt:lpstr>
      <vt:lpstr>Wingdings</vt:lpstr>
      <vt:lpstr>Droplet</vt:lpstr>
      <vt:lpstr>Subject: Java(2150704) Topic: Multithreading using Thread class and Runnable interface</vt:lpstr>
      <vt:lpstr>Multithreading in Java </vt:lpstr>
      <vt:lpstr>Thread creation by extending the Thread class</vt:lpstr>
      <vt:lpstr>Java code for thread creation by extending the Thread class: </vt:lpstr>
      <vt:lpstr>Main class to implement multithreading:</vt:lpstr>
      <vt:lpstr>Output:</vt:lpstr>
      <vt:lpstr>Java code for thread creation by extending the Runnable interface: </vt:lpstr>
      <vt:lpstr>Main class to implement Runnable:</vt:lpstr>
      <vt:lpstr>Output:</vt:lpstr>
      <vt:lpstr>Thread Class vs Runnable Interface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Java(2150704) Topic: Multithreading using Thread class and Runnable interface</dc:title>
  <dc:creator>Amisha Narsingani</dc:creator>
  <cp:lastModifiedBy>Amisha Narsingani</cp:lastModifiedBy>
  <cp:revision>18</cp:revision>
  <dcterms:created xsi:type="dcterms:W3CDTF">2018-10-08T05:22:31Z</dcterms:created>
  <dcterms:modified xsi:type="dcterms:W3CDTF">2018-10-08T06:49:00Z</dcterms:modified>
</cp:coreProperties>
</file>