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70" r:id="rId2"/>
    <p:sldId id="368" r:id="rId3"/>
    <p:sldId id="382" r:id="rId4"/>
    <p:sldId id="383" r:id="rId5"/>
    <p:sldId id="381" r:id="rId6"/>
    <p:sldId id="373" r:id="rId7"/>
    <p:sldId id="385" r:id="rId8"/>
    <p:sldId id="387" r:id="rId9"/>
    <p:sldId id="386" r:id="rId10"/>
    <p:sldId id="375" r:id="rId11"/>
    <p:sldId id="377" r:id="rId12"/>
    <p:sldId id="389" r:id="rId13"/>
    <p:sldId id="374" r:id="rId14"/>
    <p:sldId id="390" r:id="rId15"/>
    <p:sldId id="394" r:id="rId16"/>
    <p:sldId id="395" r:id="rId17"/>
    <p:sldId id="393" r:id="rId18"/>
    <p:sldId id="392" r:id="rId19"/>
    <p:sldId id="371" r:id="rId20"/>
    <p:sldId id="39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4FD"/>
    <a:srgbClr val="FFF3FE"/>
    <a:srgbClr val="47128C"/>
    <a:srgbClr val="F1E6FF"/>
    <a:srgbClr val="142440"/>
    <a:srgbClr val="F175E2"/>
    <a:srgbClr val="A15A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88927" autoAdjust="0"/>
  </p:normalViewPr>
  <p:slideViewPr>
    <p:cSldViewPr snapToGrid="0">
      <p:cViewPr varScale="1">
        <p:scale>
          <a:sx n="97" d="100"/>
          <a:sy n="97" d="100"/>
        </p:scale>
        <p:origin x="14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B7DEBD-9DB6-4F42-9813-85CF467C69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154AE7-D757-428D-B3C5-821F8DECFF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30603-9E36-467C-BF81-2085E8EB2AE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BADCFD-A480-4E7A-88EE-F1F63186D6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A67DA-94DE-4664-B327-2D8B39A29F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DA495-B7C3-4D17-A592-0562A8773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714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88DC6-2B8F-4726-AA2A-713A01881737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DB4D7-0692-4599-A62D-ABE592B0B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54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DB4D7-0692-4599-A62D-ABE592B0BB1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869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where p+, p− is the rate at which the +1 label data is hampered and -1 label data is hampered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repectively</a:t>
            </a:r>
            <a:r>
              <a:rPr lang="en-US" b="0" i="0" dirty="0">
                <a:effectLst/>
                <a:latin typeface="Arial" panose="020B0604020202020204" pitchFamily="34" charset="0"/>
              </a:rPr>
              <a:t>,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DB4D7-0692-4599-A62D-ABE592B0BB1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302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Our paper treats the noisy label removal problem as a label matrix recovery problem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DB4D7-0692-4599-A62D-ABE592B0BB1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057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where the first one is the low-rank </a:t>
            </a:r>
            <a:r>
              <a:rPr lang="en-US" dirty="0" err="1"/>
              <a:t>groundtruth</a:t>
            </a:r>
            <a:r>
              <a:rPr lang="en-US" dirty="0"/>
              <a:t> label matrix XZ estimated by the projection Z on the feature matrix X, and the second part is E ∈ </a:t>
            </a:r>
            <a:r>
              <a:rPr lang="en-US" dirty="0" err="1"/>
              <a:t>Rn×c</a:t>
            </a:r>
            <a:r>
              <a:rPr lang="en-US" dirty="0"/>
              <a:t> describing the difference between the observed labels and accurate labels.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DB4D7-0692-4599-A62D-ABE592B0BB1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36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Frobenius</a:t>
            </a:r>
            <a:r>
              <a:rPr lang="en-US" dirty="0"/>
              <a:t> norm is imposed to Z to avoid overfitting</a:t>
            </a:r>
          </a:p>
          <a:p>
            <a:r>
              <a:rPr lang="en-US" dirty="0"/>
              <a:t>nuclear norm is employed to achieve low-rank effect</a:t>
            </a:r>
          </a:p>
          <a:p>
            <a:r>
              <a:rPr kumimoji="0" lang="en-US" altLang="en-US" b="1" i="0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MathJax_Main"/>
              </a:rPr>
              <a:t>ℓ2,1</a:t>
            </a:r>
            <a:r>
              <a:rPr kumimoji="0" lang="en-US" altLang="en-US" b="1" i="0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-apple-system"/>
              </a:rPr>
              <a:t> norm</a:t>
            </a:r>
            <a:r>
              <a:rPr lang="en-US" dirty="0"/>
              <a:t> is utilized to realize row sparsity</a:t>
            </a:r>
            <a:endParaRPr lang="en-IN" dirty="0"/>
          </a:p>
          <a:p>
            <a:r>
              <a:rPr lang="en-US" dirty="0"/>
              <a:t>λ1 and λ3 are the nonnegative tradeoff parameters.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DB4D7-0692-4599-A62D-ABE592B0BB1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804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similar examples revealed by G obtain similar clean labels, and the labels of dissimilar examples can be quite different. Therefore, we have the Laplacian </a:t>
            </a:r>
            <a:r>
              <a:rPr lang="en-US" dirty="0" err="1"/>
              <a:t>regularizer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DB4D7-0692-4599-A62D-ABE592B0BB1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333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DB4D7-0692-4599-A62D-ABE592B0BB1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526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F7A354-545D-4665-A51C-202CD6AF2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3817" y="2601119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88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9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738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.jp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64963F-DCF6-29DE-1E1C-84F7A487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DC4526-5BD7-E65F-FC34-C1602F922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CCCAB-EE0C-F1F9-629D-0771CE48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59F2FC-1528-6F9B-EA40-1231E6C44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" y="26634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94CBF2-6036-683D-AFB4-45F9AE34E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9485" y="6588739"/>
            <a:ext cx="632515" cy="2438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7B183C-65C4-9BA9-8B58-500FD548A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3227" y="6588739"/>
            <a:ext cx="632515" cy="2438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07E6336-8905-1FD6-B767-6EA5C3983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77" y="380916"/>
            <a:ext cx="2042792" cy="12256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4BDFAF-92A0-B6F1-5365-9887901156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708435" y="183878"/>
            <a:ext cx="2042792" cy="16197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7219AF3-9766-6B33-0EB4-8A98905CCC1C}"/>
              </a:ext>
            </a:extLst>
          </p:cNvPr>
          <p:cNvSpPr txBox="1"/>
          <p:nvPr/>
        </p:nvSpPr>
        <p:spPr>
          <a:xfrm>
            <a:off x="2549494" y="367855"/>
            <a:ext cx="657526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Mid Term </a:t>
            </a:r>
            <a:r>
              <a:rPr lang="en-US" sz="2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Presentation for </a:t>
            </a:r>
            <a:endParaRPr lang="en-US" sz="28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IE 506 </a:t>
            </a:r>
            <a:r>
              <a:rPr lang="en-US" sz="3200" b="1" i="0" dirty="0">
                <a:solidFill>
                  <a:schemeClr val="bg1"/>
                </a:solidFill>
                <a:effectLst/>
                <a:latin typeface="Inter"/>
              </a:rPr>
              <a:t>Machine Learning: Principles and Techniques </a:t>
            </a:r>
            <a:r>
              <a:rPr lang="en-US" sz="32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Course Project</a:t>
            </a:r>
            <a:endParaRPr lang="en-US" sz="4800" b="1" dirty="0">
              <a:solidFill>
                <a:schemeClr val="bg1"/>
              </a:solidFill>
            </a:endParaRPr>
          </a:p>
          <a:p>
            <a:pPr algn="ctr"/>
            <a:endParaRPr lang="en-US" sz="3200" b="1" i="0" dirty="0">
              <a:solidFill>
                <a:schemeClr val="bg1"/>
              </a:solidFill>
              <a:effectLst/>
              <a:latin typeface="Inter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DFD267-2631-EFBA-B711-4AE62DB0B461}"/>
              </a:ext>
            </a:extLst>
          </p:cNvPr>
          <p:cNvSpPr txBox="1"/>
          <p:nvPr/>
        </p:nvSpPr>
        <p:spPr>
          <a:xfrm>
            <a:off x="1466028" y="2494209"/>
            <a:ext cx="94284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Paper: Harnessing Side Information for Classification Under Label Noise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C5CD7A-4050-0E00-FD87-96882BF5A4B9}"/>
              </a:ext>
            </a:extLst>
          </p:cNvPr>
          <p:cNvSpPr txBox="1"/>
          <p:nvPr/>
        </p:nvSpPr>
        <p:spPr>
          <a:xfrm>
            <a:off x="7498951" y="4215801"/>
            <a:ext cx="6207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Team </a:t>
            </a:r>
            <a:r>
              <a:rPr lang="en-IN" dirty="0">
                <a:solidFill>
                  <a:schemeClr val="bg1"/>
                </a:solidFill>
                <a:latin typeface="Roboto" panose="02000000000000000000" pitchFamily="2" charset="0"/>
              </a:rPr>
              <a:t>Name: </a:t>
            </a:r>
            <a:r>
              <a:rPr lang="en-IN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Optimistic Learners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4EE733-9FA2-1CDC-556A-9F0DBAA6032A}"/>
              </a:ext>
            </a:extLst>
          </p:cNvPr>
          <p:cNvSpPr txBox="1"/>
          <p:nvPr/>
        </p:nvSpPr>
        <p:spPr>
          <a:xfrm>
            <a:off x="7518400" y="4536257"/>
            <a:ext cx="493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</a:rPr>
              <a:t>Bundeliya Harsh </a:t>
            </a:r>
            <a:r>
              <a:rPr lang="en-IN" dirty="0" err="1">
                <a:solidFill>
                  <a:schemeClr val="bg1"/>
                </a:solidFill>
              </a:rPr>
              <a:t>Jitendrakumar</a:t>
            </a:r>
            <a:r>
              <a:rPr lang="en-IN" dirty="0">
                <a:solidFill>
                  <a:schemeClr val="bg1"/>
                </a:solidFill>
              </a:rPr>
              <a:t> (23N0452)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</a:rPr>
              <a:t>Tanmay Nath (23N0457)</a:t>
            </a:r>
            <a:endParaRPr lang="en-IN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B436E9-03CF-DE09-5221-8A1F9575B587}"/>
              </a:ext>
            </a:extLst>
          </p:cNvPr>
          <p:cNvSpPr txBox="1"/>
          <p:nvPr/>
        </p:nvSpPr>
        <p:spPr>
          <a:xfrm>
            <a:off x="2247038" y="5634632"/>
            <a:ext cx="69240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Instructor: Prof. P. Balamurugan</a:t>
            </a:r>
            <a:endParaRPr lang="en-IN" sz="28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latin typeface="Calibri"/>
                <a:ea typeface="Calibri"/>
                <a:cs typeface="Calibri"/>
                <a:sym typeface="Calibri"/>
              </a:rPr>
              <a:t>IEOR,IIT Bombay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54815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4A2B8E-6753-4AB2-B9CF-DA28B2469D06}"/>
              </a:ext>
            </a:extLst>
          </p:cNvPr>
          <p:cNvSpPr/>
          <p:nvPr/>
        </p:nvSpPr>
        <p:spPr>
          <a:xfrm>
            <a:off x="0" y="0"/>
            <a:ext cx="60960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008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19D2F2-AF65-4E3E-AA1E-739CDF27B43A}"/>
              </a:ext>
            </a:extLst>
          </p:cNvPr>
          <p:cNvSpPr/>
          <p:nvPr/>
        </p:nvSpPr>
        <p:spPr>
          <a:xfrm>
            <a:off x="6096000" y="0"/>
            <a:ext cx="6096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9C27CC-DFD6-4622-8AC0-C717818CE7E3}"/>
              </a:ext>
            </a:extLst>
          </p:cNvPr>
          <p:cNvSpPr/>
          <p:nvPr/>
        </p:nvSpPr>
        <p:spPr>
          <a:xfrm>
            <a:off x="0" y="6400800"/>
            <a:ext cx="4090219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Team Name: Optimistic Learners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1E68DA-670A-4E7A-BF86-513426C5653E}"/>
              </a:ext>
            </a:extLst>
          </p:cNvPr>
          <p:cNvSpPr/>
          <p:nvPr/>
        </p:nvSpPr>
        <p:spPr>
          <a:xfrm>
            <a:off x="4090219" y="6400800"/>
            <a:ext cx="4090219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33645-EE82-4EBB-8717-621D520ADF1B}"/>
              </a:ext>
            </a:extLst>
          </p:cNvPr>
          <p:cNvSpPr/>
          <p:nvPr/>
        </p:nvSpPr>
        <p:spPr>
          <a:xfrm>
            <a:off x="8180438" y="6400800"/>
            <a:ext cx="4011564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E98D17-AFCD-44BE-BD21-BD45573949FD}"/>
              </a:ext>
            </a:extLst>
          </p:cNvPr>
          <p:cNvSpPr txBox="1"/>
          <p:nvPr/>
        </p:nvSpPr>
        <p:spPr>
          <a:xfrm>
            <a:off x="7600336" y="43934"/>
            <a:ext cx="212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A52E62-7914-471A-8D88-43EC7F900070}"/>
              </a:ext>
            </a:extLst>
          </p:cNvPr>
          <p:cNvSpPr txBox="1"/>
          <p:nvPr/>
        </p:nvSpPr>
        <p:spPr>
          <a:xfrm>
            <a:off x="6265817" y="35562"/>
            <a:ext cx="557517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IE 506 </a:t>
            </a:r>
            <a:r>
              <a:rPr lang="en-US" b="1" i="0" dirty="0">
                <a:solidFill>
                  <a:srgbClr val="FFFFFF"/>
                </a:solidFill>
                <a:effectLst/>
                <a:latin typeface="Inter"/>
              </a:rPr>
              <a:t>Machine Learning: Principles and Techniques</a:t>
            </a: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5D70F4-F352-4D56-8D89-0EC54E192CAE}"/>
              </a:ext>
            </a:extLst>
          </p:cNvPr>
          <p:cNvSpPr txBox="1"/>
          <p:nvPr/>
        </p:nvSpPr>
        <p:spPr>
          <a:xfrm>
            <a:off x="1469391" y="35562"/>
            <a:ext cx="29251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Model Optimization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4E46D9-B360-4699-8888-4ADBF43AC10A}"/>
              </a:ext>
            </a:extLst>
          </p:cNvPr>
          <p:cNvSpPr txBox="1"/>
          <p:nvPr/>
        </p:nvSpPr>
        <p:spPr>
          <a:xfrm>
            <a:off x="9006349" y="6400800"/>
            <a:ext cx="235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1E6FF"/>
                </a:solidFill>
              </a:rPr>
              <a:t>10 / 20</a:t>
            </a:r>
            <a:endParaRPr lang="en-IN" dirty="0">
              <a:solidFill>
                <a:srgbClr val="F1E6FF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901DD35-6A3B-BAAE-7042-58DEFD999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749928" y="6354996"/>
            <a:ext cx="692143" cy="5488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D6A440-2F65-44BA-A616-D7098D7A5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888" y="1203628"/>
            <a:ext cx="6769347" cy="9752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B9E93E-02C2-9620-F770-DDAEC3B0A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204" y="3129627"/>
            <a:ext cx="7665644" cy="2626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857494-8149-E249-D168-93F143674C53}"/>
              </a:ext>
            </a:extLst>
          </p:cNvPr>
          <p:cNvSpPr txBox="1"/>
          <p:nvPr/>
        </p:nvSpPr>
        <p:spPr>
          <a:xfrm>
            <a:off x="502389" y="54237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Optimization: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CDE2C-0FAC-F6F1-7ECC-950B434B8E11}"/>
              </a:ext>
            </a:extLst>
          </p:cNvPr>
          <p:cNvSpPr txBox="1"/>
          <p:nvPr/>
        </p:nvSpPr>
        <p:spPr>
          <a:xfrm>
            <a:off x="3393294" y="69681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 we introduce two auxiliary variables J and B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F95076-5777-C840-54F8-92E341847026}"/>
              </a:ext>
            </a:extLst>
          </p:cNvPr>
          <p:cNvSpPr txBox="1"/>
          <p:nvPr/>
        </p:nvSpPr>
        <p:spPr>
          <a:xfrm>
            <a:off x="672352" y="2220510"/>
            <a:ext cx="9152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efficiency, here we use the alternating direction method of multipliers (ADMMs)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4E3D28-73B3-230D-755A-F0409E4E08C3}"/>
              </a:ext>
            </a:extLst>
          </p:cNvPr>
          <p:cNvSpPr txBox="1"/>
          <p:nvPr/>
        </p:nvSpPr>
        <p:spPr>
          <a:xfrm>
            <a:off x="672352" y="2571389"/>
            <a:ext cx="9914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which alternatively optimizes the related variables in an iterative manner. 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EE17B7-2B08-D2B0-52BD-021848D29FF9}"/>
              </a:ext>
            </a:extLst>
          </p:cNvPr>
          <p:cNvSpPr txBox="1"/>
          <p:nvPr/>
        </p:nvSpPr>
        <p:spPr>
          <a:xfrm>
            <a:off x="502389" y="287277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The augmented </a:t>
            </a:r>
            <a:r>
              <a:rPr lang="en-US" sz="2800" b="1" dirty="0" err="1"/>
              <a:t>Lagrangian</a:t>
            </a:r>
            <a:r>
              <a:rPr lang="en-US" sz="2800" b="1" dirty="0"/>
              <a:t> function :</a:t>
            </a:r>
            <a:endParaRPr lang="en-IN" sz="2800" b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2F9EA9C-B281-CC0E-C9B1-BDDE4D0942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7851" y="5253653"/>
            <a:ext cx="662997" cy="50296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36068F8-4601-69D7-BCD1-871BFE3DB28C}"/>
              </a:ext>
            </a:extLst>
          </p:cNvPr>
          <p:cNvSpPr txBox="1"/>
          <p:nvPr/>
        </p:nvSpPr>
        <p:spPr>
          <a:xfrm>
            <a:off x="359165" y="5708930"/>
            <a:ext cx="110069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where M1, M2, and M3 are the </a:t>
            </a:r>
            <a:r>
              <a:rPr lang="en-US" sz="1800" b="1" dirty="0" err="1"/>
              <a:t>Lagrangian</a:t>
            </a:r>
            <a:r>
              <a:rPr lang="en-US" sz="1800" b="1" dirty="0"/>
              <a:t> multipliers, and μ&gt;0 is the penalty coefficient. </a:t>
            </a:r>
          </a:p>
          <a:p>
            <a:r>
              <a:rPr lang="en-US" sz="1800" b="1" dirty="0"/>
              <a:t>We can sequentially minimize each of the variables Z, E, B, and J by fixing the others in every iteration(ADMM).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4246579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4A2B8E-6753-4AB2-B9CF-DA28B2469D06}"/>
              </a:ext>
            </a:extLst>
          </p:cNvPr>
          <p:cNvSpPr/>
          <p:nvPr/>
        </p:nvSpPr>
        <p:spPr>
          <a:xfrm>
            <a:off x="0" y="0"/>
            <a:ext cx="60960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008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19D2F2-AF65-4E3E-AA1E-739CDF27B43A}"/>
              </a:ext>
            </a:extLst>
          </p:cNvPr>
          <p:cNvSpPr/>
          <p:nvPr/>
        </p:nvSpPr>
        <p:spPr>
          <a:xfrm>
            <a:off x="6096000" y="0"/>
            <a:ext cx="6096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9C27CC-DFD6-4622-8AC0-C717818CE7E3}"/>
              </a:ext>
            </a:extLst>
          </p:cNvPr>
          <p:cNvSpPr/>
          <p:nvPr/>
        </p:nvSpPr>
        <p:spPr>
          <a:xfrm>
            <a:off x="0" y="6400800"/>
            <a:ext cx="4090219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Team Name: Optimistic Learners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1E68DA-670A-4E7A-BF86-513426C5653E}"/>
              </a:ext>
            </a:extLst>
          </p:cNvPr>
          <p:cNvSpPr/>
          <p:nvPr/>
        </p:nvSpPr>
        <p:spPr>
          <a:xfrm>
            <a:off x="4090219" y="6400800"/>
            <a:ext cx="4090219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33645-EE82-4EBB-8717-621D520ADF1B}"/>
              </a:ext>
            </a:extLst>
          </p:cNvPr>
          <p:cNvSpPr/>
          <p:nvPr/>
        </p:nvSpPr>
        <p:spPr>
          <a:xfrm>
            <a:off x="8180438" y="6400800"/>
            <a:ext cx="4011564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E98D17-AFCD-44BE-BD21-BD45573949FD}"/>
              </a:ext>
            </a:extLst>
          </p:cNvPr>
          <p:cNvSpPr txBox="1"/>
          <p:nvPr/>
        </p:nvSpPr>
        <p:spPr>
          <a:xfrm>
            <a:off x="7600336" y="43934"/>
            <a:ext cx="212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A52E62-7914-471A-8D88-43EC7F900070}"/>
              </a:ext>
            </a:extLst>
          </p:cNvPr>
          <p:cNvSpPr txBox="1"/>
          <p:nvPr/>
        </p:nvSpPr>
        <p:spPr>
          <a:xfrm>
            <a:off x="6265817" y="35562"/>
            <a:ext cx="557517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IE 506 </a:t>
            </a:r>
            <a:r>
              <a:rPr lang="en-US" b="1" i="0" dirty="0">
                <a:solidFill>
                  <a:srgbClr val="FFFFFF"/>
                </a:solidFill>
                <a:effectLst/>
                <a:latin typeface="Inter"/>
              </a:rPr>
              <a:t>Machine Learning: Principles and Techniques</a:t>
            </a: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5D70F4-F352-4D56-8D89-0EC54E192CAE}"/>
              </a:ext>
            </a:extLst>
          </p:cNvPr>
          <p:cNvSpPr txBox="1"/>
          <p:nvPr/>
        </p:nvSpPr>
        <p:spPr>
          <a:xfrm>
            <a:off x="1469391" y="35562"/>
            <a:ext cx="29251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Model Optimization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4E46D9-B360-4699-8888-4ADBF43AC10A}"/>
              </a:ext>
            </a:extLst>
          </p:cNvPr>
          <p:cNvSpPr txBox="1"/>
          <p:nvPr/>
        </p:nvSpPr>
        <p:spPr>
          <a:xfrm>
            <a:off x="9006349" y="6400800"/>
            <a:ext cx="235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1E6FF"/>
                </a:solidFill>
              </a:rPr>
              <a:t>11 / 20</a:t>
            </a:r>
            <a:endParaRPr lang="en-IN" dirty="0">
              <a:solidFill>
                <a:srgbClr val="F1E6FF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901DD35-6A3B-BAAE-7042-58DEFD999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749928" y="6354996"/>
            <a:ext cx="692143" cy="5488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853033-CFD9-86C0-3538-2EA5D98813C2}"/>
              </a:ext>
            </a:extLst>
          </p:cNvPr>
          <p:cNvSpPr txBox="1"/>
          <p:nvPr/>
        </p:nvSpPr>
        <p:spPr>
          <a:xfrm>
            <a:off x="105771" y="583802"/>
            <a:ext cx="74945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Update Z: The subproblem related to Z is</a:t>
            </a:r>
            <a:endParaRPr lang="en-IN" sz="2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FC33A1-33C1-701A-5680-87316ACF5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47" y="1082540"/>
            <a:ext cx="4867906" cy="4789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D514E8-9D8B-F1F2-E174-B09F53362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71" y="1662293"/>
            <a:ext cx="5822127" cy="4616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7EC2D77-AF80-AD95-81AD-8F6B5F5C36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7" y="2278487"/>
            <a:ext cx="5887721" cy="7498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1CA1AC-AD14-D804-1492-1DA1A6918EC7}"/>
              </a:ext>
            </a:extLst>
          </p:cNvPr>
          <p:cNvSpPr txBox="1"/>
          <p:nvPr/>
        </p:nvSpPr>
        <p:spPr>
          <a:xfrm>
            <a:off x="6129511" y="550014"/>
            <a:ext cx="6147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Update E: By dropping the unrelated terms to E, the subproblem of E is</a:t>
            </a:r>
            <a:endParaRPr lang="en-IN" sz="2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93D7AC-07B8-D096-3B6A-9201E677A5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5610" y="1262916"/>
            <a:ext cx="5186319" cy="4866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7FEEEB-15E5-B6F7-257D-D273714895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6095" y="1749609"/>
            <a:ext cx="3136958" cy="9139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A69113-A3B6-AD71-0195-709C3648E2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8269" y="2657516"/>
            <a:ext cx="4947822" cy="4568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1FE6029-56AD-B552-DA9B-39106EF4BD2C}"/>
              </a:ext>
            </a:extLst>
          </p:cNvPr>
          <p:cNvSpPr txBox="1"/>
          <p:nvPr/>
        </p:nvSpPr>
        <p:spPr>
          <a:xfrm>
            <a:off x="224047" y="3357182"/>
            <a:ext cx="61766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Update J : The subproblem regarding J is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5474358-114D-DA63-1384-39EE6B514B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8803" y="3866687"/>
            <a:ext cx="5186319" cy="94557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8593428-7E46-C2A1-7FAF-656C7B12EB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249" y="4905178"/>
            <a:ext cx="5877714" cy="109740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09C1A5F-E98D-C272-E420-86445C98C3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62488" y="3337959"/>
            <a:ext cx="5887721" cy="5213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D5A0081-B6D1-E68B-D343-278461478E3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47288" y="3969911"/>
            <a:ext cx="3754572" cy="10417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8381FCA-356B-208E-A22A-DDCD93D2AA7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89409" y="5395000"/>
            <a:ext cx="2802771" cy="52046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E18ABD2-8AE7-0307-2A95-B49F5CB7869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31051" y="4770215"/>
            <a:ext cx="3445889" cy="140376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0C8545-0ED6-A744-4082-7AE8E15C4D8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095999" y="457200"/>
            <a:ext cx="1" cy="5897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116D9E-DEAF-E196-B8DF-FAE438ABE891}"/>
              </a:ext>
            </a:extLst>
          </p:cNvPr>
          <p:cNvCxnSpPr>
            <a:cxnSpLocks/>
          </p:cNvCxnSpPr>
          <p:nvPr/>
        </p:nvCxnSpPr>
        <p:spPr>
          <a:xfrm flipV="1">
            <a:off x="-40342" y="3265769"/>
            <a:ext cx="12232342" cy="2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64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4A2B8E-6753-4AB2-B9CF-DA28B2469D06}"/>
              </a:ext>
            </a:extLst>
          </p:cNvPr>
          <p:cNvSpPr/>
          <p:nvPr/>
        </p:nvSpPr>
        <p:spPr>
          <a:xfrm>
            <a:off x="0" y="0"/>
            <a:ext cx="60960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008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19D2F2-AF65-4E3E-AA1E-739CDF27B43A}"/>
              </a:ext>
            </a:extLst>
          </p:cNvPr>
          <p:cNvSpPr/>
          <p:nvPr/>
        </p:nvSpPr>
        <p:spPr>
          <a:xfrm>
            <a:off x="6096000" y="0"/>
            <a:ext cx="6096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9C27CC-DFD6-4622-8AC0-C717818CE7E3}"/>
              </a:ext>
            </a:extLst>
          </p:cNvPr>
          <p:cNvSpPr/>
          <p:nvPr/>
        </p:nvSpPr>
        <p:spPr>
          <a:xfrm>
            <a:off x="0" y="6400800"/>
            <a:ext cx="4090219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Team Name: Optimistic Learners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1E68DA-670A-4E7A-BF86-513426C5653E}"/>
              </a:ext>
            </a:extLst>
          </p:cNvPr>
          <p:cNvSpPr/>
          <p:nvPr/>
        </p:nvSpPr>
        <p:spPr>
          <a:xfrm>
            <a:off x="4090219" y="6400800"/>
            <a:ext cx="4090219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33645-EE82-4EBB-8717-621D520ADF1B}"/>
              </a:ext>
            </a:extLst>
          </p:cNvPr>
          <p:cNvSpPr/>
          <p:nvPr/>
        </p:nvSpPr>
        <p:spPr>
          <a:xfrm>
            <a:off x="8180438" y="6400800"/>
            <a:ext cx="4011564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E98D17-AFCD-44BE-BD21-BD45573949FD}"/>
              </a:ext>
            </a:extLst>
          </p:cNvPr>
          <p:cNvSpPr txBox="1"/>
          <p:nvPr/>
        </p:nvSpPr>
        <p:spPr>
          <a:xfrm>
            <a:off x="7600336" y="43934"/>
            <a:ext cx="212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A52E62-7914-471A-8D88-43EC7F900070}"/>
              </a:ext>
            </a:extLst>
          </p:cNvPr>
          <p:cNvSpPr txBox="1"/>
          <p:nvPr/>
        </p:nvSpPr>
        <p:spPr>
          <a:xfrm>
            <a:off x="6265817" y="35562"/>
            <a:ext cx="557517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IE 506 </a:t>
            </a:r>
            <a:r>
              <a:rPr lang="en-US" b="1" i="0" dirty="0">
                <a:solidFill>
                  <a:srgbClr val="FFFFFF"/>
                </a:solidFill>
                <a:effectLst/>
                <a:latin typeface="Inter"/>
              </a:rPr>
              <a:t>Machine Learning: Principles and Techniques</a:t>
            </a: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5D70F4-F352-4D56-8D89-0EC54E192CAE}"/>
              </a:ext>
            </a:extLst>
          </p:cNvPr>
          <p:cNvSpPr txBox="1"/>
          <p:nvPr/>
        </p:nvSpPr>
        <p:spPr>
          <a:xfrm>
            <a:off x="1469391" y="35562"/>
            <a:ext cx="29251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Aalgorithm</a:t>
            </a:r>
            <a:r>
              <a:rPr lang="en-US" sz="1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 flowchart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4E46D9-B360-4699-8888-4ADBF43AC10A}"/>
              </a:ext>
            </a:extLst>
          </p:cNvPr>
          <p:cNvSpPr txBox="1"/>
          <p:nvPr/>
        </p:nvSpPr>
        <p:spPr>
          <a:xfrm>
            <a:off x="9006349" y="6400800"/>
            <a:ext cx="235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1E6FF"/>
                </a:solidFill>
              </a:rPr>
              <a:t>12 / 20</a:t>
            </a:r>
            <a:endParaRPr lang="en-IN" dirty="0">
              <a:solidFill>
                <a:srgbClr val="F1E6FF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901DD35-6A3B-BAAE-7042-58DEFD999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749928" y="6354996"/>
            <a:ext cx="692143" cy="548807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8D553D0-8DC3-B538-1B4A-F375954CBB3D}"/>
              </a:ext>
            </a:extLst>
          </p:cNvPr>
          <p:cNvSpPr/>
          <p:nvPr/>
        </p:nvSpPr>
        <p:spPr>
          <a:xfrm>
            <a:off x="3867555" y="2612593"/>
            <a:ext cx="1831296" cy="711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62771A8-D826-5272-BCFF-59C2B847EF39}"/>
              </a:ext>
            </a:extLst>
          </p:cNvPr>
          <p:cNvSpPr/>
          <p:nvPr/>
        </p:nvSpPr>
        <p:spPr>
          <a:xfrm>
            <a:off x="6981855" y="2581215"/>
            <a:ext cx="1831296" cy="711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1F26255-A68F-AEB5-2D02-2C6193A58AAF}"/>
              </a:ext>
            </a:extLst>
          </p:cNvPr>
          <p:cNvSpPr/>
          <p:nvPr/>
        </p:nvSpPr>
        <p:spPr>
          <a:xfrm>
            <a:off x="3867555" y="3945261"/>
            <a:ext cx="1831296" cy="711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AA7F705-CE5E-E030-4C95-7D15E764631A}"/>
              </a:ext>
            </a:extLst>
          </p:cNvPr>
          <p:cNvSpPr/>
          <p:nvPr/>
        </p:nvSpPr>
        <p:spPr>
          <a:xfrm>
            <a:off x="6991783" y="3896506"/>
            <a:ext cx="1831296" cy="711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0C6D86-6D64-F940-B753-E0FEE294179E}"/>
              </a:ext>
            </a:extLst>
          </p:cNvPr>
          <p:cNvSpPr txBox="1"/>
          <p:nvPr/>
        </p:nvSpPr>
        <p:spPr>
          <a:xfrm>
            <a:off x="1469391" y="1454027"/>
            <a:ext cx="2771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While </a:t>
            </a:r>
            <a:r>
              <a:rPr lang="en-IN" sz="2000" dirty="0" err="1"/>
              <a:t>iter</a:t>
            </a:r>
            <a:r>
              <a:rPr lang="en-IN" sz="2000" dirty="0"/>
              <a:t> &gt; </a:t>
            </a:r>
            <a:r>
              <a:rPr lang="en-IN" sz="2000" dirty="0" err="1"/>
              <a:t>iter_max</a:t>
            </a:r>
            <a:r>
              <a:rPr lang="en-IN" sz="2000" dirty="0"/>
              <a:t> :</a:t>
            </a:r>
            <a:endParaRPr lang="en-IN" sz="2000" b="1" dirty="0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7A1B5499-E39D-76C2-FF34-C769BF8F2917}"/>
              </a:ext>
            </a:extLst>
          </p:cNvPr>
          <p:cNvSpPr/>
          <p:nvPr/>
        </p:nvSpPr>
        <p:spPr>
          <a:xfrm>
            <a:off x="166082" y="636990"/>
            <a:ext cx="11794637" cy="40176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E0AB95-535C-228E-65E5-FF7DD92A5AEC}"/>
                  </a:ext>
                </a:extLst>
              </p:cNvPr>
              <p:cNvSpPr txBox="1"/>
              <p:nvPr/>
            </p:nvSpPr>
            <p:spPr>
              <a:xfrm>
                <a:off x="177437" y="640907"/>
                <a:ext cx="12198785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Initialize: Z = 0, J = Z, E = 0, B =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=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/>
                  <a:t> = 0 ;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µ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N" i="0" dirty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IN" dirty="0"/>
                  <a:t> = 1.2,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IN" dirty="0"/>
                  <a:t>, </a:t>
                </a:r>
                <a:r>
                  <a:rPr lang="en-IN" dirty="0" err="1"/>
                  <a:t>iter_max</a:t>
                </a:r>
                <a:r>
                  <a:rPr lang="en-IN" dirty="0"/>
                  <a:t> = 1000; </a:t>
                </a:r>
                <a:r>
                  <a:rPr lang="en-IN" dirty="0" err="1"/>
                  <a:t>iter</a:t>
                </a:r>
                <a:r>
                  <a:rPr lang="en-IN" dirty="0"/>
                  <a:t> =0;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E0AB95-535C-228E-65E5-FF7DD92A5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37" y="640907"/>
                <a:ext cx="12198785" cy="369332"/>
              </a:xfrm>
              <a:prstGeom prst="rect">
                <a:avLst/>
              </a:prstGeom>
              <a:blipFill>
                <a:blip r:embed="rId3"/>
                <a:stretch>
                  <a:fillRect l="-349" t="-6349" b="-2222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BAF9C9F-DFDD-1CAB-B5F8-3F5FDE943E59}"/>
              </a:ext>
            </a:extLst>
          </p:cNvPr>
          <p:cNvSpPr txBox="1"/>
          <p:nvPr/>
        </p:nvSpPr>
        <p:spPr>
          <a:xfrm>
            <a:off x="1659665" y="1165954"/>
            <a:ext cx="5322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Construct graph G and calculate the Laplacian matrix L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A4FCC3-0A25-6F2A-5F87-5485729644DC}"/>
              </a:ext>
            </a:extLst>
          </p:cNvPr>
          <p:cNvSpPr txBox="1"/>
          <p:nvPr/>
        </p:nvSpPr>
        <p:spPr>
          <a:xfrm>
            <a:off x="4179658" y="2812514"/>
            <a:ext cx="159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Update Z (1)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3B3E17-7056-DF5B-675B-FDD42469C48A}"/>
              </a:ext>
            </a:extLst>
          </p:cNvPr>
          <p:cNvSpPr txBox="1"/>
          <p:nvPr/>
        </p:nvSpPr>
        <p:spPr>
          <a:xfrm>
            <a:off x="7412194" y="2779396"/>
            <a:ext cx="159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Update E (2)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CC7802-6E82-2683-7BAC-23BE91C70EC3}"/>
              </a:ext>
            </a:extLst>
          </p:cNvPr>
          <p:cNvSpPr txBox="1"/>
          <p:nvPr/>
        </p:nvSpPr>
        <p:spPr>
          <a:xfrm>
            <a:off x="4105771" y="4122149"/>
            <a:ext cx="159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Update J (3)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FEFD8B-5167-D901-3437-068E4AE41491}"/>
              </a:ext>
            </a:extLst>
          </p:cNvPr>
          <p:cNvSpPr txBox="1"/>
          <p:nvPr/>
        </p:nvSpPr>
        <p:spPr>
          <a:xfrm>
            <a:off x="7270133" y="4050299"/>
            <a:ext cx="159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Update B 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DBD6D239-842B-1625-1D9F-CE3882982343}"/>
                  </a:ext>
                </a:extLst>
              </p:cNvPr>
              <p:cNvSpPr/>
              <p:nvPr/>
            </p:nvSpPr>
            <p:spPr>
              <a:xfrm>
                <a:off x="3482253" y="5184876"/>
                <a:ext cx="1518988" cy="5886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(5) </a:t>
                </a:r>
              </a:p>
            </p:txBody>
          </p:sp>
        </mc:Choice>
        <mc:Fallback xmlns="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DBD6D239-842B-1625-1D9F-CE38829823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253" y="5184876"/>
                <a:ext cx="1518988" cy="588648"/>
              </a:xfrm>
              <a:prstGeom prst="roundRect">
                <a:avLst/>
              </a:prstGeom>
              <a:blipFill>
                <a:blip r:embed="rId4"/>
                <a:stretch>
                  <a:fillRect l="-1195" r="-39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E86EB3AC-3686-1308-5519-4F3283214792}"/>
                  </a:ext>
                </a:extLst>
              </p:cNvPr>
              <p:cNvSpPr/>
              <p:nvPr/>
            </p:nvSpPr>
            <p:spPr>
              <a:xfrm>
                <a:off x="5671719" y="5183361"/>
                <a:ext cx="1528173" cy="5634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(6) </a:t>
                </a: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E86EB3AC-3686-1308-5519-4F32832147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719" y="5183361"/>
                <a:ext cx="1528173" cy="563484"/>
              </a:xfrm>
              <a:prstGeom prst="roundRect">
                <a:avLst/>
              </a:prstGeom>
              <a:blipFill>
                <a:blip r:embed="rId5"/>
                <a:stretch>
                  <a:fillRect l="-1186" r="-3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A02D71D5-9873-0D2A-EA23-1048899DEC1C}"/>
                  </a:ext>
                </a:extLst>
              </p:cNvPr>
              <p:cNvSpPr/>
              <p:nvPr/>
            </p:nvSpPr>
            <p:spPr>
              <a:xfrm>
                <a:off x="7803438" y="5167847"/>
                <a:ext cx="1599355" cy="457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/>
                  <a:t>(7) </a:t>
                </a:r>
              </a:p>
            </p:txBody>
          </p:sp>
        </mc:Choice>
        <mc:Fallback xmlns="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A02D71D5-9873-0D2A-EA23-1048899DE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438" y="5167847"/>
                <a:ext cx="1599355" cy="457200"/>
              </a:xfrm>
              <a:prstGeom prst="roundRect">
                <a:avLst/>
              </a:prstGeom>
              <a:blipFill>
                <a:blip r:embed="rId6"/>
                <a:stretch>
                  <a:fillRect l="-1515" b="-9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77B56EA-E91E-B803-164B-DC0EFC2E6768}"/>
              </a:ext>
            </a:extLst>
          </p:cNvPr>
          <p:cNvCxnSpPr>
            <a:cxnSpLocks/>
            <a:stCxn id="32" idx="3"/>
            <a:endCxn id="2" idx="0"/>
          </p:cNvCxnSpPr>
          <p:nvPr/>
        </p:nvCxnSpPr>
        <p:spPr>
          <a:xfrm flipH="1" flipV="1">
            <a:off x="4783203" y="2612593"/>
            <a:ext cx="4619590" cy="2783854"/>
          </a:xfrm>
          <a:prstGeom prst="bentConnector4">
            <a:avLst>
              <a:gd name="adj1" fmla="val -4948"/>
              <a:gd name="adj2" fmla="val 108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F3637F5-0D18-04C3-A119-6D29912B4741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rot="16200000" flipV="1">
            <a:off x="7600798" y="3589873"/>
            <a:ext cx="603338" cy="99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DEF1F57-B6B5-C31F-07C3-A86F8073637A}"/>
              </a:ext>
            </a:extLst>
          </p:cNvPr>
          <p:cNvCxnSpPr>
            <a:cxnSpLocks/>
            <a:stCxn id="10" idx="0"/>
            <a:endCxn id="2" idx="2"/>
          </p:cNvCxnSpPr>
          <p:nvPr/>
        </p:nvCxnSpPr>
        <p:spPr>
          <a:xfrm rot="5400000" flipH="1" flipV="1">
            <a:off x="4472846" y="3634904"/>
            <a:ext cx="620715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BCCE3202-218E-4B84-07FE-EDF2BDEB5E44}"/>
              </a:ext>
            </a:extLst>
          </p:cNvPr>
          <p:cNvCxnSpPr>
            <a:cxnSpLocks/>
            <a:stCxn id="28" idx="3"/>
            <a:endCxn id="8" idx="1"/>
          </p:cNvCxnSpPr>
          <p:nvPr/>
        </p:nvCxnSpPr>
        <p:spPr>
          <a:xfrm flipV="1">
            <a:off x="5001241" y="2937192"/>
            <a:ext cx="1980614" cy="25420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6799BDF-3307-25F1-AC42-8B6C881DD9E7}"/>
              </a:ext>
            </a:extLst>
          </p:cNvPr>
          <p:cNvSpPr txBox="1"/>
          <p:nvPr/>
        </p:nvSpPr>
        <p:spPr>
          <a:xfrm>
            <a:off x="5587767" y="1689079"/>
            <a:ext cx="439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X                    Y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F126DCD8-E92B-8E9A-9C28-CD3692D9C4E1}"/>
              </a:ext>
            </a:extLst>
          </p:cNvPr>
          <p:cNvCxnSpPr>
            <a:stCxn id="61" idx="1"/>
            <a:endCxn id="10" idx="1"/>
          </p:cNvCxnSpPr>
          <p:nvPr/>
        </p:nvCxnSpPr>
        <p:spPr>
          <a:xfrm rot="10800000" flipV="1">
            <a:off x="3867555" y="1873744"/>
            <a:ext cx="1720212" cy="2427493"/>
          </a:xfrm>
          <a:prstGeom prst="bentConnector3">
            <a:avLst>
              <a:gd name="adj1" fmla="val 1132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ED84A70B-102A-76D0-653E-AA542E621508}"/>
              </a:ext>
            </a:extLst>
          </p:cNvPr>
          <p:cNvCxnSpPr>
            <a:stCxn id="20" idx="1"/>
            <a:endCxn id="10" idx="1"/>
          </p:cNvCxnSpPr>
          <p:nvPr/>
        </p:nvCxnSpPr>
        <p:spPr>
          <a:xfrm rot="10800000" flipH="1" flipV="1">
            <a:off x="1659665" y="1350620"/>
            <a:ext cx="2207890" cy="2950618"/>
          </a:xfrm>
          <a:prstGeom prst="bentConnector3">
            <a:avLst>
              <a:gd name="adj1" fmla="val -103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9B076757-FD9F-E61A-EB1C-67A22D6B09E5}"/>
              </a:ext>
            </a:extLst>
          </p:cNvPr>
          <p:cNvCxnSpPr>
            <a:stCxn id="2" idx="1"/>
            <a:endCxn id="10" idx="1"/>
          </p:cNvCxnSpPr>
          <p:nvPr/>
        </p:nvCxnSpPr>
        <p:spPr>
          <a:xfrm rot="10800000" flipV="1">
            <a:off x="3867555" y="2968570"/>
            <a:ext cx="12700" cy="133266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805A5726-4B1D-5984-8E47-1C0824BB1E36}"/>
              </a:ext>
            </a:extLst>
          </p:cNvPr>
          <p:cNvCxnSpPr>
            <a:cxnSpLocks/>
            <a:stCxn id="31" idx="1"/>
            <a:endCxn id="10" idx="2"/>
          </p:cNvCxnSpPr>
          <p:nvPr/>
        </p:nvCxnSpPr>
        <p:spPr>
          <a:xfrm rot="10800000">
            <a:off x="4783203" y="4657215"/>
            <a:ext cx="888516" cy="8078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90F09A3B-79A2-74D0-1D67-B6E3BF3E68F4}"/>
              </a:ext>
            </a:extLst>
          </p:cNvPr>
          <p:cNvCxnSpPr>
            <a:cxnSpLocks/>
            <a:stCxn id="32" idx="0"/>
            <a:endCxn id="10" idx="2"/>
          </p:cNvCxnSpPr>
          <p:nvPr/>
        </p:nvCxnSpPr>
        <p:spPr>
          <a:xfrm rot="16200000" flipV="1">
            <a:off x="6437844" y="3002574"/>
            <a:ext cx="510633" cy="38199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C7EA39BD-1DC1-02D5-7AE6-643E4B4A62FB}"/>
              </a:ext>
            </a:extLst>
          </p:cNvPr>
          <p:cNvCxnSpPr>
            <a:cxnSpLocks/>
            <a:endCxn id="26" idx="3"/>
          </p:cNvCxnSpPr>
          <p:nvPr/>
        </p:nvCxnSpPr>
        <p:spPr>
          <a:xfrm rot="16200000" flipH="1">
            <a:off x="6785092" y="2158718"/>
            <a:ext cx="2336909" cy="1815583"/>
          </a:xfrm>
          <a:prstGeom prst="bentConnector4">
            <a:avLst>
              <a:gd name="adj1" fmla="val 15"/>
              <a:gd name="adj2" fmla="val 112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65574782-5AA4-B459-3451-A780D2EB04DB}"/>
              </a:ext>
            </a:extLst>
          </p:cNvPr>
          <p:cNvCxnSpPr>
            <a:cxnSpLocks/>
            <a:endCxn id="26" idx="3"/>
          </p:cNvCxnSpPr>
          <p:nvPr/>
        </p:nvCxnSpPr>
        <p:spPr>
          <a:xfrm rot="16200000" flipH="1">
            <a:off x="8193321" y="3566948"/>
            <a:ext cx="1297774" cy="38260"/>
          </a:xfrm>
          <a:prstGeom prst="bentConnector4">
            <a:avLst>
              <a:gd name="adj1" fmla="val 748"/>
              <a:gd name="adj2" fmla="val 6974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650A9C51-ECCB-A0BB-E68F-BB14B91E2C8B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5265348" y="2526048"/>
            <a:ext cx="2378740" cy="10741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F2BE4D1-8668-6704-477F-B991035B6649}"/>
              </a:ext>
            </a:extLst>
          </p:cNvPr>
          <p:cNvCxnSpPr>
            <a:cxnSpLocks/>
            <a:stCxn id="25" idx="3"/>
            <a:endCxn id="11" idx="1"/>
          </p:cNvCxnSpPr>
          <p:nvPr/>
        </p:nvCxnSpPr>
        <p:spPr>
          <a:xfrm flipV="1">
            <a:off x="5696976" y="4252483"/>
            <a:ext cx="1294807" cy="54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0E8A11EE-BBFF-0721-5CF4-4EFAA6F7939D}"/>
              </a:ext>
            </a:extLst>
          </p:cNvPr>
          <p:cNvCxnSpPr>
            <a:cxnSpLocks/>
            <a:stCxn id="28" idx="2"/>
            <a:endCxn id="26" idx="3"/>
          </p:cNvCxnSpPr>
          <p:nvPr/>
        </p:nvCxnSpPr>
        <p:spPr>
          <a:xfrm rot="5400000" flipH="1" flipV="1">
            <a:off x="5782262" y="2694449"/>
            <a:ext cx="1538559" cy="4619591"/>
          </a:xfrm>
          <a:prstGeom prst="bentConnector4">
            <a:avLst>
              <a:gd name="adj1" fmla="val -14858"/>
              <a:gd name="adj2" fmla="val 114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FB6841A9-B4C9-645E-B693-8A7139E16779}"/>
              </a:ext>
            </a:extLst>
          </p:cNvPr>
          <p:cNvCxnSpPr>
            <a:cxnSpLocks/>
            <a:stCxn id="31" idx="3"/>
            <a:endCxn id="11" idx="2"/>
          </p:cNvCxnSpPr>
          <p:nvPr/>
        </p:nvCxnSpPr>
        <p:spPr>
          <a:xfrm flipV="1">
            <a:off x="7199892" y="4608459"/>
            <a:ext cx="707539" cy="8566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FE72067A-439E-CA7B-A2E1-45D682AC7054}"/>
              </a:ext>
            </a:extLst>
          </p:cNvPr>
          <p:cNvCxnSpPr>
            <a:cxnSpLocks/>
            <a:endCxn id="28" idx="1"/>
          </p:cNvCxnSpPr>
          <p:nvPr/>
        </p:nvCxnSpPr>
        <p:spPr>
          <a:xfrm rot="10800000" flipV="1">
            <a:off x="3482253" y="2057368"/>
            <a:ext cx="3445630" cy="3421832"/>
          </a:xfrm>
          <a:prstGeom prst="bentConnector3">
            <a:avLst>
              <a:gd name="adj1" fmla="val 1066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4CB3ABA0-FA15-1813-E41A-9D2D5EAAD504}"/>
              </a:ext>
            </a:extLst>
          </p:cNvPr>
          <p:cNvCxnSpPr>
            <a:cxnSpLocks/>
            <a:stCxn id="8" idx="0"/>
            <a:endCxn id="28" idx="1"/>
          </p:cNvCxnSpPr>
          <p:nvPr/>
        </p:nvCxnSpPr>
        <p:spPr>
          <a:xfrm rot="16200000" flipH="1" flipV="1">
            <a:off x="4240885" y="1822582"/>
            <a:ext cx="2897985" cy="4415250"/>
          </a:xfrm>
          <a:prstGeom prst="bentConnector4">
            <a:avLst>
              <a:gd name="adj1" fmla="val -11291"/>
              <a:gd name="adj2" fmla="val 1133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73715CB6-C405-E6E1-F28F-82B1518975C1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904285" y="2485995"/>
            <a:ext cx="1582694" cy="4425178"/>
          </a:xfrm>
          <a:prstGeom prst="bentConnector4">
            <a:avLst>
              <a:gd name="adj1" fmla="val -17843"/>
              <a:gd name="adj2" fmla="val 1094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: Curved 191">
            <a:extLst>
              <a:ext uri="{FF2B5EF4-FFF2-40B4-BE49-F238E27FC236}">
                <a16:creationId xmlns:a16="http://schemas.microsoft.com/office/drawing/2014/main" id="{246F5D5F-9F2A-E314-B36E-C569A507E9DE}"/>
              </a:ext>
            </a:extLst>
          </p:cNvPr>
          <p:cNvCxnSpPr>
            <a:cxnSpLocks/>
            <a:stCxn id="11" idx="2"/>
            <a:endCxn id="31" idx="0"/>
          </p:cNvCxnSpPr>
          <p:nvPr/>
        </p:nvCxnSpPr>
        <p:spPr>
          <a:xfrm rot="5400000">
            <a:off x="6884168" y="4160098"/>
            <a:ext cx="574902" cy="14716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CD32C742-B4DB-86B6-C6E0-A63E72E819C5}"/>
              </a:ext>
            </a:extLst>
          </p:cNvPr>
          <p:cNvCxnSpPr>
            <a:cxnSpLocks/>
            <a:endCxn id="31" idx="0"/>
          </p:cNvCxnSpPr>
          <p:nvPr/>
        </p:nvCxnSpPr>
        <p:spPr>
          <a:xfrm rot="16200000" flipH="1">
            <a:off x="4514667" y="3262222"/>
            <a:ext cx="3310660" cy="531618"/>
          </a:xfrm>
          <a:prstGeom prst="bentConnector3">
            <a:avLst>
              <a:gd name="adj1" fmla="val 1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Curved 204">
            <a:extLst>
              <a:ext uri="{FF2B5EF4-FFF2-40B4-BE49-F238E27FC236}">
                <a16:creationId xmlns:a16="http://schemas.microsoft.com/office/drawing/2014/main" id="{4AC162FE-923F-C05D-E4B2-DAA559C7701A}"/>
              </a:ext>
            </a:extLst>
          </p:cNvPr>
          <p:cNvCxnSpPr>
            <a:cxnSpLocks/>
            <a:stCxn id="25" idx="3"/>
            <a:endCxn id="31" idx="0"/>
          </p:cNvCxnSpPr>
          <p:nvPr/>
        </p:nvCxnSpPr>
        <p:spPr>
          <a:xfrm>
            <a:off x="5696976" y="4306815"/>
            <a:ext cx="738830" cy="8765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E69C9BFC-9A6F-A36B-F146-F996A0AA876A}"/>
              </a:ext>
            </a:extLst>
          </p:cNvPr>
          <p:cNvCxnSpPr>
            <a:cxnSpLocks/>
            <a:stCxn id="2" idx="1"/>
            <a:endCxn id="32" idx="2"/>
          </p:cNvCxnSpPr>
          <p:nvPr/>
        </p:nvCxnSpPr>
        <p:spPr>
          <a:xfrm rot="10800000" flipH="1" flipV="1">
            <a:off x="3867554" y="2968569"/>
            <a:ext cx="4735561" cy="2656477"/>
          </a:xfrm>
          <a:prstGeom prst="bentConnector4">
            <a:avLst>
              <a:gd name="adj1" fmla="val -34737"/>
              <a:gd name="adj2" fmla="val 1207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C76388BE-0834-B095-01B7-C85B2C5E6C8C}"/>
              </a:ext>
            </a:extLst>
          </p:cNvPr>
          <p:cNvCxnSpPr>
            <a:cxnSpLocks/>
            <a:stCxn id="10" idx="0"/>
            <a:endCxn id="32" idx="2"/>
          </p:cNvCxnSpPr>
          <p:nvPr/>
        </p:nvCxnSpPr>
        <p:spPr>
          <a:xfrm rot="16200000" flipH="1">
            <a:off x="5853266" y="2875198"/>
            <a:ext cx="1679786" cy="3819913"/>
          </a:xfrm>
          <a:prstGeom prst="bentConnector5">
            <a:avLst>
              <a:gd name="adj1" fmla="val -13609"/>
              <a:gd name="adj2" fmla="val -66997"/>
              <a:gd name="adj3" fmla="val 1333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838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4A2B8E-6753-4AB2-B9CF-DA28B2469D06}"/>
              </a:ext>
            </a:extLst>
          </p:cNvPr>
          <p:cNvSpPr/>
          <p:nvPr/>
        </p:nvSpPr>
        <p:spPr>
          <a:xfrm>
            <a:off x="0" y="0"/>
            <a:ext cx="60960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008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19D2F2-AF65-4E3E-AA1E-739CDF27B43A}"/>
              </a:ext>
            </a:extLst>
          </p:cNvPr>
          <p:cNvSpPr/>
          <p:nvPr/>
        </p:nvSpPr>
        <p:spPr>
          <a:xfrm>
            <a:off x="6096000" y="0"/>
            <a:ext cx="6096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9C27CC-DFD6-4622-8AC0-C717818CE7E3}"/>
              </a:ext>
            </a:extLst>
          </p:cNvPr>
          <p:cNvSpPr/>
          <p:nvPr/>
        </p:nvSpPr>
        <p:spPr>
          <a:xfrm>
            <a:off x="0" y="6400800"/>
            <a:ext cx="4090219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Team Name: Optimistic Learners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1E68DA-670A-4E7A-BF86-513426C5653E}"/>
              </a:ext>
            </a:extLst>
          </p:cNvPr>
          <p:cNvSpPr/>
          <p:nvPr/>
        </p:nvSpPr>
        <p:spPr>
          <a:xfrm>
            <a:off x="4090219" y="6400800"/>
            <a:ext cx="4090219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33645-EE82-4EBB-8717-621D520ADF1B}"/>
              </a:ext>
            </a:extLst>
          </p:cNvPr>
          <p:cNvSpPr/>
          <p:nvPr/>
        </p:nvSpPr>
        <p:spPr>
          <a:xfrm>
            <a:off x="8180438" y="6400800"/>
            <a:ext cx="4011564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E98D17-AFCD-44BE-BD21-BD45573949FD}"/>
              </a:ext>
            </a:extLst>
          </p:cNvPr>
          <p:cNvSpPr txBox="1"/>
          <p:nvPr/>
        </p:nvSpPr>
        <p:spPr>
          <a:xfrm>
            <a:off x="7600336" y="43934"/>
            <a:ext cx="212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A52E62-7914-471A-8D88-43EC7F900070}"/>
              </a:ext>
            </a:extLst>
          </p:cNvPr>
          <p:cNvSpPr txBox="1"/>
          <p:nvPr/>
        </p:nvSpPr>
        <p:spPr>
          <a:xfrm>
            <a:off x="6265817" y="35562"/>
            <a:ext cx="557517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IE 506 </a:t>
            </a:r>
            <a:r>
              <a:rPr lang="en-US" b="1" i="0" dirty="0">
                <a:solidFill>
                  <a:srgbClr val="FFFFFF"/>
                </a:solidFill>
                <a:effectLst/>
                <a:latin typeface="Inter"/>
              </a:rPr>
              <a:t>Machine Learning: Principles and Techniques</a:t>
            </a: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5D70F4-F352-4D56-8D89-0EC54E192CAE}"/>
              </a:ext>
            </a:extLst>
          </p:cNvPr>
          <p:cNvSpPr txBox="1"/>
          <p:nvPr/>
        </p:nvSpPr>
        <p:spPr>
          <a:xfrm>
            <a:off x="1160519" y="44527"/>
            <a:ext cx="37749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Computational Complexity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4E46D9-B360-4699-8888-4ADBF43AC10A}"/>
              </a:ext>
            </a:extLst>
          </p:cNvPr>
          <p:cNvSpPr txBox="1"/>
          <p:nvPr/>
        </p:nvSpPr>
        <p:spPr>
          <a:xfrm>
            <a:off x="9006349" y="6400800"/>
            <a:ext cx="235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1E6FF"/>
                </a:solidFill>
              </a:rPr>
              <a:t>13 / 20</a:t>
            </a:r>
            <a:endParaRPr lang="en-IN" dirty="0">
              <a:solidFill>
                <a:srgbClr val="F1E6FF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901DD35-6A3B-BAAE-7042-58DEFD999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749928" y="6354996"/>
            <a:ext cx="692143" cy="5488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835EED-FF4E-795E-E276-50073EBBF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80" y="552004"/>
            <a:ext cx="5072192" cy="58487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08542C-8F2C-542A-DFC6-1B0CF3A45EF0}"/>
              </a:ext>
            </a:extLst>
          </p:cNvPr>
          <p:cNvSpPr txBox="1"/>
          <p:nvPr/>
        </p:nvSpPr>
        <p:spPr>
          <a:xfrm>
            <a:off x="6095999" y="72769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Computational Complexity: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F512A4-3868-A70F-E39B-7CB7B9091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219" y="1357779"/>
            <a:ext cx="6096000" cy="5488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EF225C1-850C-93F5-D345-0A67D507BBA6}"/>
              </a:ext>
            </a:extLst>
          </p:cNvPr>
          <p:cNvSpPr txBox="1"/>
          <p:nvPr/>
        </p:nvSpPr>
        <p:spPr>
          <a:xfrm>
            <a:off x="5538019" y="23529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For graph construction (Line 1) 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BB6C821-BEE7-D240-FD9E-4D0DB5E1F6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5554" y="2284232"/>
            <a:ext cx="1145311" cy="49860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7B76B50-9DDF-2681-98EC-EFD393C33988}"/>
              </a:ext>
            </a:extLst>
          </p:cNvPr>
          <p:cNvSpPr txBox="1"/>
          <p:nvPr/>
        </p:nvSpPr>
        <p:spPr>
          <a:xfrm>
            <a:off x="5538019" y="2887502"/>
            <a:ext cx="4011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compute the SVD (Line 3 ):</a:t>
            </a:r>
            <a:endParaRPr lang="en-IN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D681ED4-A8A7-5EC0-EDBF-9BF94D9BE7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6349" y="2887502"/>
            <a:ext cx="2666562" cy="45099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4FF3413-AC6C-2D93-EA00-7D713B2F8037}"/>
              </a:ext>
            </a:extLst>
          </p:cNvPr>
          <p:cNvSpPr txBox="1"/>
          <p:nvPr/>
        </p:nvSpPr>
        <p:spPr>
          <a:xfrm>
            <a:off x="5538019" y="32780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compute the l2-norm of </a:t>
            </a:r>
          </a:p>
          <a:p>
            <a:r>
              <a:rPr lang="en-US" dirty="0"/>
              <a:t>each row of a n × c matrix E (Line4): </a:t>
            </a:r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8BBB14F-37E9-57A5-8599-1F1DDFAED6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8599" y="3436757"/>
            <a:ext cx="1229113" cy="53150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50B76B1-EB22-93AF-875A-477BD2A52001}"/>
              </a:ext>
            </a:extLst>
          </p:cNvPr>
          <p:cNvSpPr txBox="1"/>
          <p:nvPr/>
        </p:nvSpPr>
        <p:spPr>
          <a:xfrm>
            <a:off x="5538019" y="394549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computing </a:t>
            </a:r>
            <a:r>
              <a:rPr lang="en-US" dirty="0" err="1"/>
              <a:t>Invese</a:t>
            </a:r>
            <a:r>
              <a:rPr lang="en-US" dirty="0"/>
              <a:t> </a:t>
            </a:r>
          </a:p>
          <a:p>
            <a:r>
              <a:rPr lang="en-US" dirty="0"/>
              <a:t>of a d × d matrix (Line 5):</a:t>
            </a:r>
            <a:endParaRPr lang="en-IN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1BE51E4-D5FC-BC52-57A6-9287EE9458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48599" y="4061985"/>
            <a:ext cx="1186863" cy="531508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D8AD600-D43A-2B78-4103-D835DC76D0DB}"/>
              </a:ext>
            </a:extLst>
          </p:cNvPr>
          <p:cNvSpPr txBox="1"/>
          <p:nvPr/>
        </p:nvSpPr>
        <p:spPr>
          <a:xfrm>
            <a:off x="5538019" y="491681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Note:</a:t>
            </a:r>
            <a:r>
              <a:rPr lang="en-US" dirty="0"/>
              <a:t> the complexity of Algorithm  is squared to the number of training examples (n).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6897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4A2B8E-6753-4AB2-B9CF-DA28B2469D06}"/>
              </a:ext>
            </a:extLst>
          </p:cNvPr>
          <p:cNvSpPr/>
          <p:nvPr/>
        </p:nvSpPr>
        <p:spPr>
          <a:xfrm>
            <a:off x="0" y="0"/>
            <a:ext cx="60960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highlight>
                <a:srgbClr val="00008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19D2F2-AF65-4E3E-AA1E-739CDF27B43A}"/>
              </a:ext>
            </a:extLst>
          </p:cNvPr>
          <p:cNvSpPr/>
          <p:nvPr/>
        </p:nvSpPr>
        <p:spPr>
          <a:xfrm>
            <a:off x="6096000" y="0"/>
            <a:ext cx="6096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9C27CC-DFD6-4622-8AC0-C717818CE7E3}"/>
              </a:ext>
            </a:extLst>
          </p:cNvPr>
          <p:cNvSpPr/>
          <p:nvPr/>
        </p:nvSpPr>
        <p:spPr>
          <a:xfrm>
            <a:off x="0" y="6400800"/>
            <a:ext cx="4090219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Team Name: Optimistic Learners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1E68DA-670A-4E7A-BF86-513426C5653E}"/>
              </a:ext>
            </a:extLst>
          </p:cNvPr>
          <p:cNvSpPr/>
          <p:nvPr/>
        </p:nvSpPr>
        <p:spPr>
          <a:xfrm>
            <a:off x="4090219" y="6400800"/>
            <a:ext cx="4090219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33645-EE82-4EBB-8717-621D520ADF1B}"/>
              </a:ext>
            </a:extLst>
          </p:cNvPr>
          <p:cNvSpPr/>
          <p:nvPr/>
        </p:nvSpPr>
        <p:spPr>
          <a:xfrm>
            <a:off x="8180438" y="6400800"/>
            <a:ext cx="4011564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E98D17-AFCD-44BE-BD21-BD45573949FD}"/>
              </a:ext>
            </a:extLst>
          </p:cNvPr>
          <p:cNvSpPr txBox="1"/>
          <p:nvPr/>
        </p:nvSpPr>
        <p:spPr>
          <a:xfrm>
            <a:off x="7600336" y="43934"/>
            <a:ext cx="212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A52E62-7914-471A-8D88-43EC7F900070}"/>
              </a:ext>
            </a:extLst>
          </p:cNvPr>
          <p:cNvSpPr txBox="1"/>
          <p:nvPr/>
        </p:nvSpPr>
        <p:spPr>
          <a:xfrm>
            <a:off x="6265817" y="35562"/>
            <a:ext cx="557517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IE 506 </a:t>
            </a:r>
            <a:r>
              <a:rPr lang="en-US" b="1" i="0" dirty="0">
                <a:solidFill>
                  <a:srgbClr val="FFFFFF"/>
                </a:solidFill>
                <a:effectLst/>
                <a:latin typeface="Inter"/>
              </a:rPr>
              <a:t>Machine Learning: Principles and Techniques</a:t>
            </a:r>
          </a:p>
          <a:p>
            <a:pPr algn="ctr"/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5D70F4-F352-4D56-8D89-0EC54E192CAE}"/>
              </a:ext>
            </a:extLst>
          </p:cNvPr>
          <p:cNvSpPr txBox="1"/>
          <p:nvPr/>
        </p:nvSpPr>
        <p:spPr>
          <a:xfrm>
            <a:off x="1469391" y="35562"/>
            <a:ext cx="29251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Experiments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4E46D9-B360-4699-8888-4ADBF43AC10A}"/>
              </a:ext>
            </a:extLst>
          </p:cNvPr>
          <p:cNvSpPr txBox="1"/>
          <p:nvPr/>
        </p:nvSpPr>
        <p:spPr>
          <a:xfrm>
            <a:off x="9006349" y="6400800"/>
            <a:ext cx="235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1E6FF"/>
                </a:solidFill>
              </a:rPr>
              <a:t>14 / 20</a:t>
            </a:r>
            <a:endParaRPr lang="en-IN" b="1" dirty="0">
              <a:solidFill>
                <a:srgbClr val="F1E6FF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901DD35-6A3B-BAAE-7042-58DEFD999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749928" y="6354996"/>
            <a:ext cx="692143" cy="5488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6CABDB-7E59-FE4A-BD98-5E270ECFFECC}"/>
              </a:ext>
            </a:extLst>
          </p:cNvPr>
          <p:cNvSpPr txBox="1"/>
          <p:nvPr/>
        </p:nvSpPr>
        <p:spPr>
          <a:xfrm>
            <a:off x="636494" y="68189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n-IN" sz="24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xperiments</a:t>
            </a:r>
            <a:endParaRPr lang="en-IN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D73456-382C-B6DA-B563-4868AE422008}"/>
              </a:ext>
            </a:extLst>
          </p:cNvPr>
          <p:cNvSpPr txBox="1"/>
          <p:nvPr/>
        </p:nvSpPr>
        <p:spPr>
          <a:xfrm>
            <a:off x="636494" y="1302722"/>
            <a:ext cx="10094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pandas, matplotlib, seaborn, math, </a:t>
            </a:r>
            <a:r>
              <a:rPr lang="en-US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tensorflow</a:t>
            </a: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computational framework considered 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00F442-63DB-E05E-D95E-51914285A64C}"/>
              </a:ext>
            </a:extLst>
          </p:cNvPr>
          <p:cNvSpPr txBox="1"/>
          <p:nvPr/>
        </p:nvSpPr>
        <p:spPr>
          <a:xfrm>
            <a:off x="636494" y="16323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Python</a:t>
            </a: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programming language considered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ADEB7C-9236-78D5-9740-ABE7CE7D20D8}"/>
              </a:ext>
            </a:extLst>
          </p:cNvPr>
          <p:cNvSpPr txBox="1"/>
          <p:nvPr/>
        </p:nvSpPr>
        <p:spPr>
          <a:xfrm>
            <a:off x="1469391" y="3329603"/>
            <a:ext cx="952846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resizes the input images, </a:t>
            </a:r>
          </a:p>
          <a:p>
            <a:r>
              <a:rPr lang="en-IN" dirty="0"/>
              <a:t>prepares them for input into the VGG16 model, </a:t>
            </a:r>
          </a:p>
          <a:p>
            <a:r>
              <a:rPr lang="en-IN" dirty="0"/>
              <a:t>loads the VGG16 model without its top layers, </a:t>
            </a:r>
          </a:p>
          <a:p>
            <a:r>
              <a:rPr lang="en-IN" dirty="0"/>
              <a:t>and then extracts features from the images using the VGG16 model.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Shuffle the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Adding Noise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Encoding of Noise label</a:t>
            </a:r>
          </a:p>
          <a:p>
            <a:endParaRPr lang="en-IN" dirty="0"/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Thus, the feature matrix X is of size 2000 × 4096 and the label matrix Y is of size 2000 × 10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9C95BF-E9EC-F969-23E8-2D96048B9879}"/>
              </a:ext>
            </a:extLst>
          </p:cNvPr>
          <p:cNvSpPr txBox="1"/>
          <p:nvPr/>
        </p:nvSpPr>
        <p:spPr>
          <a:xfrm>
            <a:off x="636494" y="2227875"/>
            <a:ext cx="89647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n-IN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ata </a:t>
            </a:r>
            <a:r>
              <a:rPr lang="en-IN" b="1" dirty="0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n-IN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ets</a:t>
            </a: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subset of MNIST </a:t>
            </a:r>
          </a:p>
          <a:p>
            <a:r>
              <a:rPr lang="en-IN" dirty="0">
                <a:latin typeface="Arial" panose="020B0604020202020204" pitchFamily="34" charset="0"/>
              </a:rPr>
              <a:t>	  200 Train data points (from each category 0-9) and 2000 test data points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F7D7AC-5CC2-34AD-AC14-0F917673131A}"/>
              </a:ext>
            </a:extLst>
          </p:cNvPr>
          <p:cNvSpPr txBox="1"/>
          <p:nvPr/>
        </p:nvSpPr>
        <p:spPr>
          <a:xfrm>
            <a:off x="636494" y="29580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en-IN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re-Processing: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79277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4A2B8E-6753-4AB2-B9CF-DA28B2469D06}"/>
              </a:ext>
            </a:extLst>
          </p:cNvPr>
          <p:cNvSpPr/>
          <p:nvPr/>
        </p:nvSpPr>
        <p:spPr>
          <a:xfrm>
            <a:off x="0" y="0"/>
            <a:ext cx="60960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008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19D2F2-AF65-4E3E-AA1E-739CDF27B43A}"/>
              </a:ext>
            </a:extLst>
          </p:cNvPr>
          <p:cNvSpPr/>
          <p:nvPr/>
        </p:nvSpPr>
        <p:spPr>
          <a:xfrm>
            <a:off x="6096000" y="0"/>
            <a:ext cx="6096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9C27CC-DFD6-4622-8AC0-C717818CE7E3}"/>
              </a:ext>
            </a:extLst>
          </p:cNvPr>
          <p:cNvSpPr/>
          <p:nvPr/>
        </p:nvSpPr>
        <p:spPr>
          <a:xfrm>
            <a:off x="0" y="6400800"/>
            <a:ext cx="4090219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Team Name: Optimistic Learners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1E68DA-670A-4E7A-BF86-513426C5653E}"/>
              </a:ext>
            </a:extLst>
          </p:cNvPr>
          <p:cNvSpPr/>
          <p:nvPr/>
        </p:nvSpPr>
        <p:spPr>
          <a:xfrm>
            <a:off x="4090219" y="6400800"/>
            <a:ext cx="4090219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33645-EE82-4EBB-8717-621D520ADF1B}"/>
              </a:ext>
            </a:extLst>
          </p:cNvPr>
          <p:cNvSpPr/>
          <p:nvPr/>
        </p:nvSpPr>
        <p:spPr>
          <a:xfrm>
            <a:off x="8180438" y="6400800"/>
            <a:ext cx="4011564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E98D17-AFCD-44BE-BD21-BD45573949FD}"/>
              </a:ext>
            </a:extLst>
          </p:cNvPr>
          <p:cNvSpPr txBox="1"/>
          <p:nvPr/>
        </p:nvSpPr>
        <p:spPr>
          <a:xfrm>
            <a:off x="7600336" y="43934"/>
            <a:ext cx="212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A52E62-7914-471A-8D88-43EC7F900070}"/>
              </a:ext>
            </a:extLst>
          </p:cNvPr>
          <p:cNvSpPr txBox="1"/>
          <p:nvPr/>
        </p:nvSpPr>
        <p:spPr>
          <a:xfrm>
            <a:off x="6265817" y="35562"/>
            <a:ext cx="557517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IE 506 </a:t>
            </a:r>
            <a:r>
              <a:rPr lang="en-US" b="1" i="0" dirty="0">
                <a:solidFill>
                  <a:srgbClr val="FFFFFF"/>
                </a:solidFill>
                <a:effectLst/>
                <a:latin typeface="Inter"/>
              </a:rPr>
              <a:t>Machine Learning: Principles and Techniques</a:t>
            </a: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5D70F4-F352-4D56-8D89-0EC54E192CAE}"/>
              </a:ext>
            </a:extLst>
          </p:cNvPr>
          <p:cNvSpPr txBox="1"/>
          <p:nvPr/>
        </p:nvSpPr>
        <p:spPr>
          <a:xfrm>
            <a:off x="1469391" y="35562"/>
            <a:ext cx="29251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Result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4E46D9-B360-4699-8888-4ADBF43AC10A}"/>
              </a:ext>
            </a:extLst>
          </p:cNvPr>
          <p:cNvSpPr txBox="1"/>
          <p:nvPr/>
        </p:nvSpPr>
        <p:spPr>
          <a:xfrm>
            <a:off x="9006349" y="6400800"/>
            <a:ext cx="235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1E6FF"/>
                </a:solidFill>
              </a:rPr>
              <a:t>15 / 20</a:t>
            </a:r>
            <a:endParaRPr lang="en-IN" dirty="0">
              <a:solidFill>
                <a:srgbClr val="F1E6FF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901DD35-6A3B-BAAE-7042-58DEFD999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749928" y="6354996"/>
            <a:ext cx="692143" cy="5488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C8E61B-64B6-42AD-A7D7-0FDB56D3034F}"/>
              </a:ext>
            </a:extLst>
          </p:cNvPr>
          <p:cNvSpPr txBox="1"/>
          <p:nvPr/>
        </p:nvSpPr>
        <p:spPr>
          <a:xfrm>
            <a:off x="463484" y="1367693"/>
            <a:ext cx="113436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Additionally, we enforced a 10-nearest-neighbor condition for the adjacency matrix and determined the optimal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values for the hyperparameters through grid search, with λ1 = 10000, λ2 = 1000, λ3 = 1, and a kernel width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of 1.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57616B-FFC2-CE0D-6F74-01D4D45F91FA}"/>
              </a:ext>
            </a:extLst>
          </p:cNvPr>
          <p:cNvSpPr txBox="1"/>
          <p:nvPr/>
        </p:nvSpPr>
        <p:spPr>
          <a:xfrm>
            <a:off x="6442071" y="3429000"/>
            <a:ext cx="5502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We investigated noise levels of 0.0, 0.2, 0.4, and 0.6 and compared the accuracy for the test and training sets for the LNSI algorithm. 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C87591-315B-7142-77F5-D2F58328DA5E}"/>
              </a:ext>
            </a:extLst>
          </p:cNvPr>
          <p:cNvSpPr txBox="1"/>
          <p:nvPr/>
        </p:nvSpPr>
        <p:spPr>
          <a:xfrm>
            <a:off x="497305" y="9068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Implemented model(LNSI)</a:t>
            </a: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AC543EC-7FA7-10BB-5605-3BF89FC67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06" y="2336827"/>
            <a:ext cx="5913248" cy="382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6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4A2B8E-6753-4AB2-B9CF-DA28B2469D06}"/>
              </a:ext>
            </a:extLst>
          </p:cNvPr>
          <p:cNvSpPr/>
          <p:nvPr/>
        </p:nvSpPr>
        <p:spPr>
          <a:xfrm>
            <a:off x="0" y="0"/>
            <a:ext cx="60960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008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19D2F2-AF65-4E3E-AA1E-739CDF27B43A}"/>
              </a:ext>
            </a:extLst>
          </p:cNvPr>
          <p:cNvSpPr/>
          <p:nvPr/>
        </p:nvSpPr>
        <p:spPr>
          <a:xfrm>
            <a:off x="6096000" y="0"/>
            <a:ext cx="6096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9C27CC-DFD6-4622-8AC0-C717818CE7E3}"/>
              </a:ext>
            </a:extLst>
          </p:cNvPr>
          <p:cNvSpPr/>
          <p:nvPr/>
        </p:nvSpPr>
        <p:spPr>
          <a:xfrm>
            <a:off x="0" y="6400800"/>
            <a:ext cx="4090219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Team Name: Optimistic Learners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1E68DA-670A-4E7A-BF86-513426C5653E}"/>
              </a:ext>
            </a:extLst>
          </p:cNvPr>
          <p:cNvSpPr/>
          <p:nvPr/>
        </p:nvSpPr>
        <p:spPr>
          <a:xfrm>
            <a:off x="4090219" y="6400800"/>
            <a:ext cx="4090219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33645-EE82-4EBB-8717-621D520ADF1B}"/>
              </a:ext>
            </a:extLst>
          </p:cNvPr>
          <p:cNvSpPr/>
          <p:nvPr/>
        </p:nvSpPr>
        <p:spPr>
          <a:xfrm>
            <a:off x="8180438" y="6400800"/>
            <a:ext cx="4011564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E98D17-AFCD-44BE-BD21-BD45573949FD}"/>
              </a:ext>
            </a:extLst>
          </p:cNvPr>
          <p:cNvSpPr txBox="1"/>
          <p:nvPr/>
        </p:nvSpPr>
        <p:spPr>
          <a:xfrm>
            <a:off x="7600336" y="43934"/>
            <a:ext cx="212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A52E62-7914-471A-8D88-43EC7F900070}"/>
              </a:ext>
            </a:extLst>
          </p:cNvPr>
          <p:cNvSpPr txBox="1"/>
          <p:nvPr/>
        </p:nvSpPr>
        <p:spPr>
          <a:xfrm>
            <a:off x="6265817" y="35562"/>
            <a:ext cx="557517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IE 506 </a:t>
            </a:r>
            <a:r>
              <a:rPr lang="en-US" b="1" i="0" dirty="0">
                <a:solidFill>
                  <a:srgbClr val="FFFFFF"/>
                </a:solidFill>
                <a:effectLst/>
                <a:latin typeface="Inter"/>
              </a:rPr>
              <a:t>Machine Learning: Principles and Techniques</a:t>
            </a: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5D70F4-F352-4D56-8D89-0EC54E192CAE}"/>
              </a:ext>
            </a:extLst>
          </p:cNvPr>
          <p:cNvSpPr txBox="1"/>
          <p:nvPr/>
        </p:nvSpPr>
        <p:spPr>
          <a:xfrm>
            <a:off x="1469391" y="35562"/>
            <a:ext cx="29251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Result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4E46D9-B360-4699-8888-4ADBF43AC10A}"/>
              </a:ext>
            </a:extLst>
          </p:cNvPr>
          <p:cNvSpPr txBox="1"/>
          <p:nvPr/>
        </p:nvSpPr>
        <p:spPr>
          <a:xfrm>
            <a:off x="9006349" y="6400800"/>
            <a:ext cx="235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1E6FF"/>
                </a:solidFill>
              </a:rPr>
              <a:t>16 / 20</a:t>
            </a:r>
            <a:endParaRPr lang="en-IN" dirty="0">
              <a:solidFill>
                <a:srgbClr val="F1E6FF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901DD35-6A3B-BAAE-7042-58DEFD999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749928" y="6354996"/>
            <a:ext cx="692143" cy="5488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382C49-57A1-FB98-DAC4-34A6EBA0FFCF}"/>
              </a:ext>
            </a:extLst>
          </p:cNvPr>
          <p:cNvSpPr txBox="1"/>
          <p:nvPr/>
        </p:nvSpPr>
        <p:spPr>
          <a:xfrm>
            <a:off x="602948" y="727697"/>
            <a:ext cx="10127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Furthermore, we evaluated the accuracy of SVM with an ”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rbf</a:t>
            </a:r>
            <a:r>
              <a:rPr lang="en-US" b="0" i="0" dirty="0">
                <a:effectLst/>
                <a:latin typeface="Arial" panose="020B0604020202020204" pitchFamily="34" charset="0"/>
              </a:rPr>
              <a:t>” kernel versus LNSI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57B3D05-BABA-C5C7-4552-BA7CFC092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301" y="1182616"/>
            <a:ext cx="5928258" cy="475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98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4A2B8E-6753-4AB2-B9CF-DA28B2469D06}"/>
              </a:ext>
            </a:extLst>
          </p:cNvPr>
          <p:cNvSpPr/>
          <p:nvPr/>
        </p:nvSpPr>
        <p:spPr>
          <a:xfrm>
            <a:off x="0" y="0"/>
            <a:ext cx="60960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008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19D2F2-AF65-4E3E-AA1E-739CDF27B43A}"/>
              </a:ext>
            </a:extLst>
          </p:cNvPr>
          <p:cNvSpPr/>
          <p:nvPr/>
        </p:nvSpPr>
        <p:spPr>
          <a:xfrm>
            <a:off x="6096000" y="0"/>
            <a:ext cx="6096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9C27CC-DFD6-4622-8AC0-C717818CE7E3}"/>
              </a:ext>
            </a:extLst>
          </p:cNvPr>
          <p:cNvSpPr/>
          <p:nvPr/>
        </p:nvSpPr>
        <p:spPr>
          <a:xfrm>
            <a:off x="0" y="6400800"/>
            <a:ext cx="4090219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Team Name: Optimistic Learners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1E68DA-670A-4E7A-BF86-513426C5653E}"/>
              </a:ext>
            </a:extLst>
          </p:cNvPr>
          <p:cNvSpPr/>
          <p:nvPr/>
        </p:nvSpPr>
        <p:spPr>
          <a:xfrm>
            <a:off x="4090219" y="6400800"/>
            <a:ext cx="4090219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33645-EE82-4EBB-8717-621D520ADF1B}"/>
              </a:ext>
            </a:extLst>
          </p:cNvPr>
          <p:cNvSpPr/>
          <p:nvPr/>
        </p:nvSpPr>
        <p:spPr>
          <a:xfrm>
            <a:off x="8180438" y="6400800"/>
            <a:ext cx="4011564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E98D17-AFCD-44BE-BD21-BD45573949FD}"/>
              </a:ext>
            </a:extLst>
          </p:cNvPr>
          <p:cNvSpPr txBox="1"/>
          <p:nvPr/>
        </p:nvSpPr>
        <p:spPr>
          <a:xfrm>
            <a:off x="7600336" y="43934"/>
            <a:ext cx="212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A52E62-7914-471A-8D88-43EC7F900070}"/>
              </a:ext>
            </a:extLst>
          </p:cNvPr>
          <p:cNvSpPr txBox="1"/>
          <p:nvPr/>
        </p:nvSpPr>
        <p:spPr>
          <a:xfrm>
            <a:off x="6265817" y="35562"/>
            <a:ext cx="557517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IE 506 </a:t>
            </a:r>
            <a:r>
              <a:rPr lang="en-US" b="1" i="0" dirty="0">
                <a:solidFill>
                  <a:srgbClr val="FFFFFF"/>
                </a:solidFill>
                <a:effectLst/>
                <a:latin typeface="Inter"/>
              </a:rPr>
              <a:t>Machine Learning: Principles and Techniques</a:t>
            </a: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5D70F4-F352-4D56-8D89-0EC54E192CAE}"/>
              </a:ext>
            </a:extLst>
          </p:cNvPr>
          <p:cNvSpPr txBox="1"/>
          <p:nvPr/>
        </p:nvSpPr>
        <p:spPr>
          <a:xfrm>
            <a:off x="484094" y="35562"/>
            <a:ext cx="49993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Contributions of each Team Member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4E46D9-B360-4699-8888-4ADBF43AC10A}"/>
              </a:ext>
            </a:extLst>
          </p:cNvPr>
          <p:cNvSpPr txBox="1"/>
          <p:nvPr/>
        </p:nvSpPr>
        <p:spPr>
          <a:xfrm>
            <a:off x="9006349" y="6400800"/>
            <a:ext cx="235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1E6FF"/>
                </a:solidFill>
              </a:rPr>
              <a:t>17 / 20</a:t>
            </a:r>
            <a:endParaRPr lang="en-IN" dirty="0">
              <a:solidFill>
                <a:srgbClr val="F1E6FF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901DD35-6A3B-BAAE-7042-58DEFD999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749928" y="6354996"/>
            <a:ext cx="692143" cy="5488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FFF8EB-1ADD-1B67-ECC0-CFB3B1BBA47A}"/>
              </a:ext>
            </a:extLst>
          </p:cNvPr>
          <p:cNvSpPr txBox="1"/>
          <p:nvPr/>
        </p:nvSpPr>
        <p:spPr>
          <a:xfrm>
            <a:off x="618563" y="895581"/>
            <a:ext cx="87136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en-IN" sz="3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ontributions of each Team </a:t>
            </a:r>
            <a:r>
              <a:rPr lang="en-IN" sz="3600" b="1" dirty="0">
                <a:latin typeface="Arial" panose="020B0604020202020204" pitchFamily="34" charset="0"/>
                <a:ea typeface="Arial" panose="020B0604020202020204" pitchFamily="34" charset="0"/>
              </a:rPr>
              <a:t>M</a:t>
            </a:r>
            <a:r>
              <a:rPr lang="en-IN" sz="3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ember:</a:t>
            </a:r>
            <a:endParaRPr lang="en-IN" sz="3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478526-5416-3997-06CF-004D27E9C1CA}"/>
              </a:ext>
            </a:extLst>
          </p:cNvPr>
          <p:cNvSpPr txBox="1"/>
          <p:nvPr/>
        </p:nvSpPr>
        <p:spPr>
          <a:xfrm>
            <a:off x="202917" y="1977825"/>
            <a:ext cx="118648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/>
              <a:t>Paper Understanding by both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/>
              <a:t>Implementation by both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“Loss factorization, weakly supervised learning and label noise robustness” by Tanmay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“Matrix completion with noisy side information” by Harsh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Report made by Tanmay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presentation slides made by Harsh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537001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4A2B8E-6753-4AB2-B9CF-DA28B2469D06}"/>
              </a:ext>
            </a:extLst>
          </p:cNvPr>
          <p:cNvSpPr/>
          <p:nvPr/>
        </p:nvSpPr>
        <p:spPr>
          <a:xfrm>
            <a:off x="0" y="0"/>
            <a:ext cx="60960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008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19D2F2-AF65-4E3E-AA1E-739CDF27B43A}"/>
              </a:ext>
            </a:extLst>
          </p:cNvPr>
          <p:cNvSpPr/>
          <p:nvPr/>
        </p:nvSpPr>
        <p:spPr>
          <a:xfrm>
            <a:off x="6096000" y="0"/>
            <a:ext cx="6096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9C27CC-DFD6-4622-8AC0-C717818CE7E3}"/>
              </a:ext>
            </a:extLst>
          </p:cNvPr>
          <p:cNvSpPr/>
          <p:nvPr/>
        </p:nvSpPr>
        <p:spPr>
          <a:xfrm>
            <a:off x="0" y="6400800"/>
            <a:ext cx="4090219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Team Name: Optimistic Learners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1E68DA-670A-4E7A-BF86-513426C5653E}"/>
              </a:ext>
            </a:extLst>
          </p:cNvPr>
          <p:cNvSpPr/>
          <p:nvPr/>
        </p:nvSpPr>
        <p:spPr>
          <a:xfrm>
            <a:off x="4090219" y="6400800"/>
            <a:ext cx="4090219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33645-EE82-4EBB-8717-621D520ADF1B}"/>
              </a:ext>
            </a:extLst>
          </p:cNvPr>
          <p:cNvSpPr/>
          <p:nvPr/>
        </p:nvSpPr>
        <p:spPr>
          <a:xfrm>
            <a:off x="8180438" y="6400800"/>
            <a:ext cx="4011564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E98D17-AFCD-44BE-BD21-BD45573949FD}"/>
              </a:ext>
            </a:extLst>
          </p:cNvPr>
          <p:cNvSpPr txBox="1"/>
          <p:nvPr/>
        </p:nvSpPr>
        <p:spPr>
          <a:xfrm>
            <a:off x="7600336" y="43934"/>
            <a:ext cx="212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A52E62-7914-471A-8D88-43EC7F900070}"/>
              </a:ext>
            </a:extLst>
          </p:cNvPr>
          <p:cNvSpPr txBox="1"/>
          <p:nvPr/>
        </p:nvSpPr>
        <p:spPr>
          <a:xfrm>
            <a:off x="6265817" y="35562"/>
            <a:ext cx="557517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IE 506 </a:t>
            </a:r>
            <a:r>
              <a:rPr lang="en-US" b="1" i="0" dirty="0">
                <a:solidFill>
                  <a:srgbClr val="FFFFFF"/>
                </a:solidFill>
                <a:effectLst/>
                <a:latin typeface="Inter"/>
              </a:rPr>
              <a:t>Machine Learning: Principles and Techniques</a:t>
            </a: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5D70F4-F352-4D56-8D89-0EC54E192CAE}"/>
              </a:ext>
            </a:extLst>
          </p:cNvPr>
          <p:cNvSpPr txBox="1"/>
          <p:nvPr/>
        </p:nvSpPr>
        <p:spPr>
          <a:xfrm>
            <a:off x="1469391" y="35562"/>
            <a:ext cx="29251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Overview of paper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4E46D9-B360-4699-8888-4ADBF43AC10A}"/>
              </a:ext>
            </a:extLst>
          </p:cNvPr>
          <p:cNvSpPr txBox="1"/>
          <p:nvPr/>
        </p:nvSpPr>
        <p:spPr>
          <a:xfrm>
            <a:off x="9006349" y="6400800"/>
            <a:ext cx="235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1E6FF"/>
                </a:solidFill>
              </a:rPr>
              <a:t>18 / 20</a:t>
            </a:r>
            <a:endParaRPr lang="en-IN" dirty="0">
              <a:solidFill>
                <a:srgbClr val="F1E6FF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901DD35-6A3B-BAAE-7042-58DEFD999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749928" y="6354996"/>
            <a:ext cx="692143" cy="5488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7050D8-89E7-AD76-E917-24ED23E5FC09}"/>
              </a:ext>
            </a:extLst>
          </p:cNvPr>
          <p:cNvSpPr txBox="1"/>
          <p:nvPr/>
        </p:nvSpPr>
        <p:spPr>
          <a:xfrm>
            <a:off x="963851" y="2235421"/>
            <a:ext cx="922236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b="1" i="0" dirty="0">
                <a:effectLst/>
                <a:latin typeface="Arial" panose="020B0604020202020204" pitchFamily="34" charset="0"/>
              </a:rPr>
              <a:t>we will </a:t>
            </a:r>
            <a:r>
              <a:rPr lang="en-US" sz="2400" b="1" i="0" u="sng" dirty="0">
                <a:effectLst/>
                <a:latin typeface="Arial" panose="020B0604020202020204" pitchFamily="34" charset="0"/>
              </a:rPr>
              <a:t>change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 the various </a:t>
            </a:r>
            <a:r>
              <a:rPr lang="en-US" sz="2400" b="1" i="0" u="sng" dirty="0">
                <a:effectLst/>
                <a:latin typeface="Arial" panose="020B0604020202020204" pitchFamily="34" charset="0"/>
              </a:rPr>
              <a:t>norms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 used in the overall project and try to look out for better results.</a:t>
            </a:r>
          </a:p>
          <a:p>
            <a:pPr marL="457200" indent="-457200">
              <a:buFont typeface="+mj-lt"/>
              <a:buAutoNum type="arabicParenR"/>
            </a:pPr>
            <a:endParaRPr lang="en-US" sz="2400" b="1" dirty="0">
              <a:latin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Söhne"/>
              </a:rPr>
              <a:t>In our paper, we used the </a:t>
            </a:r>
            <a:r>
              <a:rPr lang="en-US" sz="2800" b="1" i="0" u="sng" dirty="0">
                <a:solidFill>
                  <a:srgbClr val="0D0D0D"/>
                </a:solidFill>
                <a:effectLst/>
                <a:latin typeface="Söhne"/>
              </a:rPr>
              <a:t>Laplacian </a:t>
            </a:r>
            <a:r>
              <a:rPr lang="en-US" sz="2800" b="1" i="0" u="sng" dirty="0" err="1">
                <a:solidFill>
                  <a:srgbClr val="0D0D0D"/>
                </a:solidFill>
                <a:effectLst/>
                <a:latin typeface="Söhne"/>
              </a:rPr>
              <a:t>regularizer</a:t>
            </a:r>
            <a:r>
              <a:rPr lang="en-US" sz="2800" b="1" i="0" dirty="0">
                <a:solidFill>
                  <a:srgbClr val="0D0D0D"/>
                </a:solidFill>
                <a:effectLst/>
                <a:latin typeface="Söhne"/>
              </a:rPr>
              <a:t>. We want to try out </a:t>
            </a:r>
            <a:r>
              <a:rPr lang="en-US" sz="2800" b="1" i="0" u="sng" dirty="0">
                <a:solidFill>
                  <a:srgbClr val="0D0D0D"/>
                </a:solidFill>
                <a:effectLst/>
                <a:latin typeface="Söhne"/>
              </a:rPr>
              <a:t>other </a:t>
            </a:r>
            <a:r>
              <a:rPr lang="en-US" sz="2800" b="1" i="0" u="sng" dirty="0" err="1">
                <a:solidFill>
                  <a:srgbClr val="0D0D0D"/>
                </a:solidFill>
                <a:effectLst/>
                <a:latin typeface="Söhne"/>
              </a:rPr>
              <a:t>regularizer</a:t>
            </a:r>
            <a:r>
              <a:rPr lang="en-US" sz="2800" b="1" i="0" dirty="0">
                <a:solidFill>
                  <a:srgbClr val="0D0D0D"/>
                </a:solidFill>
                <a:effectLst/>
                <a:latin typeface="Söhne"/>
              </a:rPr>
              <a:t> to make our model better.</a:t>
            </a:r>
          </a:p>
          <a:p>
            <a:pPr marL="457200" indent="-457200">
              <a:buFont typeface="+mj-lt"/>
              <a:buAutoNum type="arabicParenR"/>
            </a:pPr>
            <a:endParaRPr lang="en-US" sz="2400" b="1" dirty="0">
              <a:solidFill>
                <a:srgbClr val="0D0D0D"/>
              </a:solidFill>
              <a:latin typeface="Söhne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400" b="1" i="0" dirty="0">
                <a:effectLst/>
                <a:latin typeface="Arial" panose="020B0604020202020204" pitchFamily="34" charset="0"/>
              </a:rPr>
              <a:t>we will try to </a:t>
            </a:r>
            <a:r>
              <a:rPr lang="en-US" sz="2400" b="1" i="0" u="sng" dirty="0">
                <a:effectLst/>
                <a:latin typeface="Arial" panose="020B0604020202020204" pitchFamily="34" charset="0"/>
              </a:rPr>
              <a:t>update the current code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 and get better results and </a:t>
            </a:r>
            <a:r>
              <a:rPr lang="en-US" sz="2400" b="1" i="0" u="sng" dirty="0">
                <a:effectLst/>
                <a:latin typeface="Arial" panose="020B0604020202020204" pitchFamily="34" charset="0"/>
              </a:rPr>
              <a:t>compared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 with the </a:t>
            </a:r>
            <a:r>
              <a:rPr lang="en-US" sz="2400" b="1" i="0" u="sng" dirty="0" err="1">
                <a:effectLst/>
                <a:latin typeface="Arial" panose="020B0604020202020204" pitchFamily="34" charset="0"/>
              </a:rPr>
              <a:t>μSGD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 model.</a:t>
            </a:r>
          </a:p>
          <a:p>
            <a:endParaRPr lang="en-IN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C2F07-F0E6-C2B8-5906-517A2E9153B9}"/>
              </a:ext>
            </a:extLst>
          </p:cNvPr>
          <p:cNvSpPr txBox="1"/>
          <p:nvPr/>
        </p:nvSpPr>
        <p:spPr>
          <a:xfrm>
            <a:off x="1042219" y="121456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/>
              <a:t>Feature Works:</a:t>
            </a:r>
          </a:p>
        </p:txBody>
      </p:sp>
    </p:spTree>
    <p:extLst>
      <p:ext uri="{BB962C8B-B14F-4D97-AF65-F5344CB8AC3E}">
        <p14:creationId xmlns:p14="http://schemas.microsoft.com/office/powerpoint/2010/main" val="707998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BC66D-DC2A-6F3A-2E33-6D8A60CC1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B66EEA-C995-FA1D-6BE6-3F59616976D5}"/>
              </a:ext>
            </a:extLst>
          </p:cNvPr>
          <p:cNvSpPr/>
          <p:nvPr/>
        </p:nvSpPr>
        <p:spPr>
          <a:xfrm>
            <a:off x="0" y="0"/>
            <a:ext cx="60960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008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87B179-64F8-8D43-19CC-CBC433C1AD8F}"/>
              </a:ext>
            </a:extLst>
          </p:cNvPr>
          <p:cNvSpPr/>
          <p:nvPr/>
        </p:nvSpPr>
        <p:spPr>
          <a:xfrm>
            <a:off x="6096000" y="0"/>
            <a:ext cx="6096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E86D5C-869F-70AE-FF97-63DB4CB2FD0B}"/>
              </a:ext>
            </a:extLst>
          </p:cNvPr>
          <p:cNvSpPr/>
          <p:nvPr/>
        </p:nvSpPr>
        <p:spPr>
          <a:xfrm>
            <a:off x="0" y="6400800"/>
            <a:ext cx="4090219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Team Name: Optimistic Learners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485C03-0C43-0D89-EAD8-20AAA9F7D231}"/>
              </a:ext>
            </a:extLst>
          </p:cNvPr>
          <p:cNvSpPr/>
          <p:nvPr/>
        </p:nvSpPr>
        <p:spPr>
          <a:xfrm>
            <a:off x="4090219" y="6400800"/>
            <a:ext cx="4090219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2C2E5-222F-0040-D807-0D130361E946}"/>
              </a:ext>
            </a:extLst>
          </p:cNvPr>
          <p:cNvSpPr/>
          <p:nvPr/>
        </p:nvSpPr>
        <p:spPr>
          <a:xfrm>
            <a:off x="8180438" y="6400800"/>
            <a:ext cx="4011564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32DADB-D5EA-76F6-E498-7C35E85FDB3D}"/>
              </a:ext>
            </a:extLst>
          </p:cNvPr>
          <p:cNvSpPr txBox="1"/>
          <p:nvPr/>
        </p:nvSpPr>
        <p:spPr>
          <a:xfrm>
            <a:off x="7600336" y="43934"/>
            <a:ext cx="212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6F6ACC-DE30-003C-51DE-7988FB2C6155}"/>
              </a:ext>
            </a:extLst>
          </p:cNvPr>
          <p:cNvSpPr txBox="1"/>
          <p:nvPr/>
        </p:nvSpPr>
        <p:spPr>
          <a:xfrm>
            <a:off x="6265817" y="35562"/>
            <a:ext cx="557517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IE 506 </a:t>
            </a:r>
            <a:r>
              <a:rPr lang="en-US" b="1" i="0" dirty="0">
                <a:solidFill>
                  <a:srgbClr val="FFFFFF"/>
                </a:solidFill>
                <a:effectLst/>
                <a:latin typeface="Inter"/>
              </a:rPr>
              <a:t>Machine Learning: Principles and Techniques</a:t>
            </a: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113DBE-5237-4A6C-DE1A-5D41E4CD233A}"/>
              </a:ext>
            </a:extLst>
          </p:cNvPr>
          <p:cNvSpPr txBox="1"/>
          <p:nvPr/>
        </p:nvSpPr>
        <p:spPr>
          <a:xfrm>
            <a:off x="1957663" y="25699"/>
            <a:ext cx="29251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References</a:t>
            </a:r>
            <a:endParaRPr lang="en-I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0FCF50-C3FC-6DE4-B363-D7C8F00522F0}"/>
              </a:ext>
            </a:extLst>
          </p:cNvPr>
          <p:cNvSpPr txBox="1"/>
          <p:nvPr/>
        </p:nvSpPr>
        <p:spPr>
          <a:xfrm>
            <a:off x="9006349" y="6400800"/>
            <a:ext cx="235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1E6FF"/>
                </a:solidFill>
              </a:rPr>
              <a:t>19 / 20</a:t>
            </a:r>
            <a:endParaRPr lang="en-IN" dirty="0">
              <a:solidFill>
                <a:srgbClr val="F1E6FF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3EAE4D7-2FBD-5515-AB8A-19092CFCC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749928" y="6354996"/>
            <a:ext cx="692143" cy="5488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9DCCA3-E527-EA10-DB01-8993D42AE56A}"/>
              </a:ext>
            </a:extLst>
          </p:cNvPr>
          <p:cNvSpPr txBox="1"/>
          <p:nvPr/>
        </p:nvSpPr>
        <p:spPr>
          <a:xfrm>
            <a:off x="1232211" y="681893"/>
            <a:ext cx="77741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References</a:t>
            </a:r>
            <a:endParaRPr lang="en-IN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IN"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E0FEFB-D551-198D-342A-17ED1C7DDC09}"/>
              </a:ext>
            </a:extLst>
          </p:cNvPr>
          <p:cNvSpPr txBox="1"/>
          <p:nvPr/>
        </p:nvSpPr>
        <p:spPr>
          <a:xfrm>
            <a:off x="152400" y="1613648"/>
            <a:ext cx="1168859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IN" sz="16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[1] Giorgio </a:t>
            </a:r>
            <a:r>
              <a:rPr lang="en-IN" sz="16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Patrini</a:t>
            </a:r>
            <a:r>
              <a:rPr lang="en-IN" sz="16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, Frank Nielsen, Richard Nock, Marcello </a:t>
            </a:r>
            <a:r>
              <a:rPr lang="en-IN" sz="16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Carioni</a:t>
            </a:r>
            <a:r>
              <a:rPr lang="en-IN" sz="16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. Loss Factorization, Weakly Supervised Learning and Label Noise Robustness. The 33rd International Conference on Machine Learning,</a:t>
            </a:r>
            <a:r>
              <a:rPr lang="en-IN" sz="1600" dirty="0">
                <a:solidFill>
                  <a:srgbClr val="495365"/>
                </a:solidFill>
                <a:latin typeface="Lato" panose="020F0502020204030203" pitchFamily="34" charset="0"/>
              </a:rPr>
              <a:t> </a:t>
            </a:r>
            <a:r>
              <a:rPr lang="en-IN" sz="16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in Proceedings of Machine Learning Research, 2016</a:t>
            </a:r>
            <a:r>
              <a:rPr lang="en-IN" sz="1600" dirty="0">
                <a:solidFill>
                  <a:srgbClr val="495365"/>
                </a:solidFill>
                <a:latin typeface="Lato" panose="020F0502020204030203" pitchFamily="34" charset="0"/>
              </a:rPr>
              <a:t> </a:t>
            </a:r>
            <a:r>
              <a:rPr lang="en-IN" sz="16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(chrome-extension://</a:t>
            </a:r>
            <a:r>
              <a:rPr lang="en-IN" sz="16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efaidnbmnnnibpcajpcglclefindmkaj</a:t>
            </a:r>
            <a:r>
              <a:rPr lang="en-IN" sz="16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/https://proceedings.mlr.press/v48/patrini16.pdf)</a:t>
            </a:r>
            <a:br>
              <a:rPr lang="en-IN" sz="16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IN" sz="16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[2] K.-Y. Chiang, C.-J. Hsieh, and I. S. Dhillon. Matrix completion with noisy side information. In Proc Adv. Neural Inf. Process. Syst., 2015</a:t>
            </a:r>
            <a:r>
              <a:rPr lang="en-IN" sz="1600" dirty="0">
                <a:solidFill>
                  <a:srgbClr val="495365"/>
                </a:solidFill>
                <a:latin typeface="Lato" panose="020F0502020204030203" pitchFamily="34" charset="0"/>
              </a:rPr>
              <a:t> </a:t>
            </a:r>
            <a:r>
              <a:rPr lang="en-IN" sz="16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(https://proceedings.neurips.cc/paper/2015/file/0609154fa35b3194026346c9cac2a248-Paper.pdf)</a:t>
            </a:r>
            <a:br>
              <a:rPr lang="en-IN" sz="16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IN" sz="16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[3] R. Wang, T. Liu, and D. Tao. Multiclass learning with partially corrupted labels. IEEE Trans. Neural</a:t>
            </a:r>
            <a:r>
              <a:rPr lang="en-IN" sz="1600" dirty="0">
                <a:solidFill>
                  <a:srgbClr val="495365"/>
                </a:solidFill>
                <a:latin typeface="Lato" panose="020F0502020204030203" pitchFamily="34" charset="0"/>
              </a:rPr>
              <a:t> </a:t>
            </a:r>
            <a:r>
              <a:rPr lang="en-IN" sz="16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Net w. Learn. Syst., 2018</a:t>
            </a:r>
            <a:r>
              <a:rPr lang="en-IN" sz="1600" dirty="0">
                <a:solidFill>
                  <a:srgbClr val="495365"/>
                </a:solidFill>
                <a:latin typeface="Lato" panose="020F0502020204030203" pitchFamily="34" charset="0"/>
              </a:rPr>
              <a:t> </a:t>
            </a:r>
            <a:r>
              <a:rPr lang="en-IN" sz="16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(https://ieeexplore.ieee.org/abstract/document/7929355)</a:t>
            </a:r>
            <a:br>
              <a:rPr lang="en-IN" sz="16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IN" sz="16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[4] Kuan - Min Huang, </a:t>
            </a:r>
            <a:r>
              <a:rPr lang="en-IN" sz="16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Hooman</a:t>
            </a:r>
            <a:r>
              <a:rPr lang="en-IN" sz="16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16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samani</a:t>
            </a:r>
            <a:r>
              <a:rPr lang="en-IN" sz="16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N" sz="16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chang-yun</a:t>
            </a:r>
            <a:r>
              <a:rPr lang="en-IN" sz="16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N" sz="16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yang</a:t>
            </a:r>
            <a:r>
              <a:rPr lang="en-IN" sz="16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 and Jie - </a:t>
            </a:r>
            <a:r>
              <a:rPr lang="en-IN" sz="16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shengchen</a:t>
            </a:r>
            <a:r>
              <a:rPr lang="en-IN" sz="16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. Alternating Direction</a:t>
            </a:r>
            <a:r>
              <a:rPr lang="en-IN" sz="1600" dirty="0">
                <a:solidFill>
                  <a:srgbClr val="495365"/>
                </a:solidFill>
                <a:latin typeface="Lato" panose="020F0502020204030203" pitchFamily="34" charset="0"/>
              </a:rPr>
              <a:t> </a:t>
            </a:r>
            <a:r>
              <a:rPr lang="en-IN" sz="16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Method of Multipliers for Convex optimization in Machine Learning - interpretation and Implementation ,2nd International Conference on Image processing and Robotics,2022.(https://ieeexplore.ieee.org/document/9798720)</a:t>
            </a:r>
            <a:br>
              <a:rPr lang="en-IN" sz="16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IN" sz="16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[5] Prof won Math ( https : //youtu.be/M 9F 7zT 9Gg − </a:t>
            </a:r>
            <a:r>
              <a:rPr lang="en-IN" sz="16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k?si</a:t>
            </a:r>
            <a:r>
              <a:rPr lang="en-IN" sz="16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en-IN" sz="16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BQIkRM</a:t>
            </a:r>
            <a:r>
              <a:rPr lang="en-IN" sz="16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 2batjP Y V mc) Accessed on 11</a:t>
            </a:r>
            <a:r>
              <a:rPr lang="en-IN" sz="1600" b="0" i="0" baseline="3000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th</a:t>
            </a:r>
            <a:r>
              <a:rPr lang="en-IN" sz="1600" dirty="0">
                <a:solidFill>
                  <a:srgbClr val="495365"/>
                </a:solidFill>
                <a:latin typeface="Lato" panose="020F0502020204030203" pitchFamily="34" charset="0"/>
              </a:rPr>
              <a:t> </a:t>
            </a:r>
            <a:r>
              <a:rPr lang="en-IN" sz="16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Feb,2024</a:t>
            </a:r>
            <a:br>
              <a:rPr lang="en-IN" sz="16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IN" sz="16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[6] </a:t>
            </a:r>
            <a:r>
              <a:rPr lang="en-IN" sz="16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datacamp</a:t>
            </a:r>
            <a:r>
              <a:rPr lang="en-IN" sz="16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 (https://www.datacamp.com/blog/classification-machine-learning) Accessed on 11th Feb,2024</a:t>
            </a:r>
            <a:br>
              <a:rPr lang="en-IN" sz="16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IN" sz="16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[7] </a:t>
            </a:r>
            <a:r>
              <a:rPr lang="en-IN" sz="16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iMerit</a:t>
            </a:r>
            <a:r>
              <a:rPr lang="en-IN" sz="16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 (https://imerit.net/blog/how-noisy-labels-impact-machine-learning-models/) Accessed on 11</a:t>
            </a:r>
            <a:r>
              <a:rPr lang="en-IN" sz="1600" b="0" i="0" baseline="3000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th</a:t>
            </a:r>
            <a:r>
              <a:rPr lang="en-IN" sz="1600" dirty="0">
                <a:solidFill>
                  <a:srgbClr val="495365"/>
                </a:solidFill>
                <a:latin typeface="Lato" panose="020F0502020204030203" pitchFamily="34" charset="0"/>
              </a:rPr>
              <a:t> </a:t>
            </a:r>
            <a:r>
              <a:rPr lang="en-IN" sz="16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Feb,2024</a:t>
            </a:r>
            <a:br>
              <a:rPr lang="en-IN" sz="16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IN" sz="16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[8] Prof. Yi Ma (https://people.eecs.berkeley.edu/ </a:t>
            </a:r>
            <a:r>
              <a:rPr lang="en-IN" sz="16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yima</a:t>
            </a:r>
            <a:r>
              <a:rPr lang="en-IN" sz="16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/matrix-rank/home.html) Accessed on 12th Feb,2024</a:t>
            </a:r>
            <a:br>
              <a:rPr lang="en-IN" sz="16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IN" sz="16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[9] </a:t>
            </a:r>
            <a:r>
              <a:rPr lang="en-IN" sz="16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Sciencedirect</a:t>
            </a:r>
            <a:r>
              <a:rPr lang="en-IN" sz="16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 (https://www.sciencedirect.com/topics/mathematics/frobenius-norm) Accessed on 12</a:t>
            </a:r>
            <a:r>
              <a:rPr lang="en-IN" sz="1600" b="0" i="0" baseline="3000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th</a:t>
            </a:r>
            <a:r>
              <a:rPr lang="en-IN" sz="1600" dirty="0">
                <a:solidFill>
                  <a:srgbClr val="495365"/>
                </a:solidFill>
                <a:latin typeface="Lato" panose="020F0502020204030203" pitchFamily="34" charset="0"/>
              </a:rPr>
              <a:t> </a:t>
            </a:r>
            <a:r>
              <a:rPr lang="en-IN" sz="16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Feb,2024</a:t>
            </a:r>
            <a:br>
              <a:rPr lang="en-IN" sz="16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IN" sz="16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[10] Wikipedia (https://en.wikipedia.org/wiki/Laplacian matrix) Accessed on 13th Feb,2024</a:t>
            </a:r>
            <a:br>
              <a:rPr lang="en-IN" sz="16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r>
              <a:rPr lang="en-IN" sz="16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[11] Yang Liu, Assistant Professor, Computer Science and Engineering UC Santa Cruz</a:t>
            </a:r>
            <a:r>
              <a:rPr lang="en-IN" sz="1600" dirty="0">
                <a:solidFill>
                  <a:srgbClr val="495365"/>
                </a:solidFill>
                <a:latin typeface="Lato" panose="020F0502020204030203" pitchFamily="34" charset="0"/>
              </a:rPr>
              <a:t> </a:t>
            </a:r>
            <a:r>
              <a:rPr lang="en-IN" sz="16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(https://www.youtube.com/watch?v=6tAHaO5GGqI) Accessed on 14th march,2024</a:t>
            </a:r>
            <a:endParaRPr lang="en-IN" sz="1600" b="0" i="0" dirty="0">
              <a:solidFill>
                <a:srgbClr val="495365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84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D1678-5422-AEA4-52AA-CB52568CD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228DF02-2B2C-0EAF-3555-28D6592DD432}"/>
              </a:ext>
            </a:extLst>
          </p:cNvPr>
          <p:cNvSpPr/>
          <p:nvPr/>
        </p:nvSpPr>
        <p:spPr>
          <a:xfrm>
            <a:off x="0" y="0"/>
            <a:ext cx="60960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008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0D1C76-525B-6BE4-669E-6B3242872669}"/>
              </a:ext>
            </a:extLst>
          </p:cNvPr>
          <p:cNvSpPr/>
          <p:nvPr/>
        </p:nvSpPr>
        <p:spPr>
          <a:xfrm>
            <a:off x="6096000" y="0"/>
            <a:ext cx="6096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6A5C00-C1DC-E4BE-EFB6-8D0AF3C93F13}"/>
              </a:ext>
            </a:extLst>
          </p:cNvPr>
          <p:cNvSpPr/>
          <p:nvPr/>
        </p:nvSpPr>
        <p:spPr>
          <a:xfrm>
            <a:off x="0" y="6400800"/>
            <a:ext cx="4090219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Team Name: Optimistic Learners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108AC7-7D73-BF1D-202D-CCD4406511AF}"/>
              </a:ext>
            </a:extLst>
          </p:cNvPr>
          <p:cNvSpPr/>
          <p:nvPr/>
        </p:nvSpPr>
        <p:spPr>
          <a:xfrm>
            <a:off x="4090219" y="6400800"/>
            <a:ext cx="4090219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C86BEC-228C-3EB1-5687-AB15DC5E5555}"/>
              </a:ext>
            </a:extLst>
          </p:cNvPr>
          <p:cNvSpPr/>
          <p:nvPr/>
        </p:nvSpPr>
        <p:spPr>
          <a:xfrm>
            <a:off x="8180438" y="6400800"/>
            <a:ext cx="4011564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3AA538-259E-7604-BFF2-C74A5AF09FDF}"/>
              </a:ext>
            </a:extLst>
          </p:cNvPr>
          <p:cNvSpPr txBox="1"/>
          <p:nvPr/>
        </p:nvSpPr>
        <p:spPr>
          <a:xfrm>
            <a:off x="7600336" y="43934"/>
            <a:ext cx="212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FB7EE0-62DB-0A0F-F966-99C9DD40BD31}"/>
              </a:ext>
            </a:extLst>
          </p:cNvPr>
          <p:cNvSpPr txBox="1"/>
          <p:nvPr/>
        </p:nvSpPr>
        <p:spPr>
          <a:xfrm>
            <a:off x="6265817" y="35562"/>
            <a:ext cx="557517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IE 506 </a:t>
            </a:r>
            <a:r>
              <a:rPr lang="en-US" b="1" i="0" dirty="0">
                <a:solidFill>
                  <a:srgbClr val="FFFFFF"/>
                </a:solidFill>
                <a:effectLst/>
                <a:latin typeface="Inter"/>
              </a:rPr>
              <a:t>Machine Learning: Principles and Techniques</a:t>
            </a: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E9FA58-2555-6A7F-208C-2BB0F3ED44A5}"/>
              </a:ext>
            </a:extLst>
          </p:cNvPr>
          <p:cNvSpPr txBox="1"/>
          <p:nvPr/>
        </p:nvSpPr>
        <p:spPr>
          <a:xfrm>
            <a:off x="1469391" y="35562"/>
            <a:ext cx="29251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overview of the contents</a:t>
            </a:r>
            <a:endParaRPr lang="en-IN" sz="18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3EC5BF-6F50-9197-BBC5-2B680CF15289}"/>
              </a:ext>
            </a:extLst>
          </p:cNvPr>
          <p:cNvSpPr txBox="1"/>
          <p:nvPr/>
        </p:nvSpPr>
        <p:spPr>
          <a:xfrm>
            <a:off x="9006349" y="6400800"/>
            <a:ext cx="235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1E6FF"/>
                </a:solidFill>
              </a:rPr>
              <a:t>2 / 20</a:t>
            </a:r>
            <a:endParaRPr lang="en-IN" dirty="0">
              <a:solidFill>
                <a:srgbClr val="F1E6FF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BA21DDF-A64C-1C8F-2A48-5570D583C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749928" y="6354996"/>
            <a:ext cx="692143" cy="5488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3ACFE6-5875-7DE0-DC17-1CA5A9420959}"/>
              </a:ext>
            </a:extLst>
          </p:cNvPr>
          <p:cNvSpPr txBox="1"/>
          <p:nvPr/>
        </p:nvSpPr>
        <p:spPr>
          <a:xfrm>
            <a:off x="662809" y="821861"/>
            <a:ext cx="7774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overview of the contents</a:t>
            </a:r>
            <a:endParaRPr lang="en-IN" sz="4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3CB383-B7F4-7DEB-705B-93D405632C9B}"/>
              </a:ext>
            </a:extLst>
          </p:cNvPr>
          <p:cNvSpPr txBox="1"/>
          <p:nvPr/>
        </p:nvSpPr>
        <p:spPr>
          <a:xfrm>
            <a:off x="1356357" y="1940088"/>
            <a:ext cx="609755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/>
              <a:t>Motivation for The Problem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/>
              <a:t>Background of The Problem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b="1" dirty="0"/>
              <a:t>Model Optimization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b="1" dirty="0" err="1"/>
              <a:t>Aalgorithm</a:t>
            </a:r>
            <a:r>
              <a:rPr lang="en-IN" sz="2400" b="1" dirty="0"/>
              <a:t> flowchart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b="1" dirty="0"/>
              <a:t>Computational Complexity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b="1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n-IN" sz="24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xperiments</a:t>
            </a:r>
            <a:endParaRPr lang="en-IN" sz="24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b="1" dirty="0"/>
              <a:t>Result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b="1" dirty="0"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ontributions of each Team </a:t>
            </a:r>
            <a:r>
              <a:rPr lang="en-IN" sz="2400" b="1" dirty="0">
                <a:latin typeface="Arial" panose="020B0604020202020204" pitchFamily="34" charset="0"/>
                <a:ea typeface="Arial" panose="020B0604020202020204" pitchFamily="34" charset="0"/>
              </a:rPr>
              <a:t>M</a:t>
            </a: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ember</a:t>
            </a:r>
            <a:endParaRPr lang="en-IN" sz="24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b="1" dirty="0"/>
              <a:t>Feature Works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b="1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769251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BC66D-DC2A-6F3A-2E33-6D8A60CC1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A6F6ACC-DE30-003C-51DE-7988FB2C6155}"/>
              </a:ext>
            </a:extLst>
          </p:cNvPr>
          <p:cNvSpPr txBox="1"/>
          <p:nvPr/>
        </p:nvSpPr>
        <p:spPr>
          <a:xfrm>
            <a:off x="6265817" y="35562"/>
            <a:ext cx="557517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IE 506 </a:t>
            </a:r>
            <a:r>
              <a:rPr lang="en-US" b="1" i="0" dirty="0">
                <a:solidFill>
                  <a:srgbClr val="FFFFFF"/>
                </a:solidFill>
                <a:effectLst/>
                <a:latin typeface="Inter"/>
              </a:rPr>
              <a:t>Machine Learning: Principles and Techniques</a:t>
            </a: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A7625C-557D-5723-297A-8ABF16EAC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4A2B8E-6753-4AB2-B9CF-DA28B2469D06}"/>
              </a:ext>
            </a:extLst>
          </p:cNvPr>
          <p:cNvSpPr/>
          <p:nvPr/>
        </p:nvSpPr>
        <p:spPr>
          <a:xfrm>
            <a:off x="0" y="0"/>
            <a:ext cx="60960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008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19D2F2-AF65-4E3E-AA1E-739CDF27B43A}"/>
              </a:ext>
            </a:extLst>
          </p:cNvPr>
          <p:cNvSpPr/>
          <p:nvPr/>
        </p:nvSpPr>
        <p:spPr>
          <a:xfrm>
            <a:off x="6096000" y="0"/>
            <a:ext cx="6096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9C27CC-DFD6-4622-8AC0-C717818CE7E3}"/>
              </a:ext>
            </a:extLst>
          </p:cNvPr>
          <p:cNvSpPr/>
          <p:nvPr/>
        </p:nvSpPr>
        <p:spPr>
          <a:xfrm>
            <a:off x="0" y="6400800"/>
            <a:ext cx="4090219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Team Name: Optimistic Learners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1E68DA-670A-4E7A-BF86-513426C5653E}"/>
              </a:ext>
            </a:extLst>
          </p:cNvPr>
          <p:cNvSpPr/>
          <p:nvPr/>
        </p:nvSpPr>
        <p:spPr>
          <a:xfrm>
            <a:off x="4090219" y="6400800"/>
            <a:ext cx="4090219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33645-EE82-4EBB-8717-621D520ADF1B}"/>
              </a:ext>
            </a:extLst>
          </p:cNvPr>
          <p:cNvSpPr/>
          <p:nvPr/>
        </p:nvSpPr>
        <p:spPr>
          <a:xfrm>
            <a:off x="8180438" y="6400800"/>
            <a:ext cx="4011564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E98D17-AFCD-44BE-BD21-BD45573949FD}"/>
              </a:ext>
            </a:extLst>
          </p:cNvPr>
          <p:cNvSpPr txBox="1"/>
          <p:nvPr/>
        </p:nvSpPr>
        <p:spPr>
          <a:xfrm>
            <a:off x="7600336" y="43934"/>
            <a:ext cx="212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A52E62-7914-471A-8D88-43EC7F900070}"/>
              </a:ext>
            </a:extLst>
          </p:cNvPr>
          <p:cNvSpPr txBox="1"/>
          <p:nvPr/>
        </p:nvSpPr>
        <p:spPr>
          <a:xfrm>
            <a:off x="6265817" y="35562"/>
            <a:ext cx="557517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IE 506 </a:t>
            </a:r>
            <a:r>
              <a:rPr lang="en-US" b="1" i="0" dirty="0">
                <a:solidFill>
                  <a:srgbClr val="FFFFFF"/>
                </a:solidFill>
                <a:effectLst/>
                <a:latin typeface="Inter"/>
              </a:rPr>
              <a:t>Machine Learning: Principles and Techniques</a:t>
            </a: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5D70F4-F352-4D56-8D89-0EC54E192CAE}"/>
              </a:ext>
            </a:extLst>
          </p:cNvPr>
          <p:cNvSpPr txBox="1"/>
          <p:nvPr/>
        </p:nvSpPr>
        <p:spPr>
          <a:xfrm>
            <a:off x="1469391" y="35562"/>
            <a:ext cx="29251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Motivation for The Problem</a:t>
            </a:r>
            <a:endParaRPr lang="en-IN" sz="18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4E46D9-B360-4699-8888-4ADBF43AC10A}"/>
              </a:ext>
            </a:extLst>
          </p:cNvPr>
          <p:cNvSpPr txBox="1"/>
          <p:nvPr/>
        </p:nvSpPr>
        <p:spPr>
          <a:xfrm>
            <a:off x="9006349" y="6400800"/>
            <a:ext cx="235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1E6FF"/>
                </a:solidFill>
              </a:rPr>
              <a:t>3 / 20</a:t>
            </a:r>
            <a:endParaRPr lang="en-IN" dirty="0">
              <a:solidFill>
                <a:srgbClr val="F1E6FF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901DD35-6A3B-BAAE-7042-58DEFD999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749928" y="6354996"/>
            <a:ext cx="692143" cy="5488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4595BB-D574-2C48-5969-87622E031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28" y="1779667"/>
            <a:ext cx="4309115" cy="32986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DF271A-C777-3EFF-B9DD-A40E083A4A49}"/>
              </a:ext>
            </a:extLst>
          </p:cNvPr>
          <p:cNvSpPr txBox="1"/>
          <p:nvPr/>
        </p:nvSpPr>
        <p:spPr>
          <a:xfrm>
            <a:off x="7600336" y="6093386"/>
            <a:ext cx="70111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/>
              <a:t>Source: https://mlwiki.org/index.php/Noise_Handling_%28Data_Mining%29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643ACA-1D0E-924B-B069-43500692E1A3}"/>
              </a:ext>
            </a:extLst>
          </p:cNvPr>
          <p:cNvSpPr txBox="1"/>
          <p:nvPr/>
        </p:nvSpPr>
        <p:spPr>
          <a:xfrm>
            <a:off x="5248484" y="1315967"/>
            <a:ext cx="63500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supervised classifiers like SVMs or CNNs require correctly labeled data for training.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Labeling errors in real-world datasets, caused by factors such as human fatigue during manual annotation, introduce noise in the label space, impacting classifier performance.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0D0D0D"/>
              </a:solidFill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For Ex: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Disease diagnosis, where doctors' experience matters a lot, often has label mistakes.</a:t>
            </a:r>
          </a:p>
          <a:p>
            <a:pPr algn="l"/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These errors can mess up training the classifier and make it bad at classifying.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9C0510-EC9C-127D-E31F-9E99C1C41A24}"/>
              </a:ext>
            </a:extLst>
          </p:cNvPr>
          <p:cNvSpPr txBox="1"/>
          <p:nvPr/>
        </p:nvSpPr>
        <p:spPr>
          <a:xfrm>
            <a:off x="3288144" y="563418"/>
            <a:ext cx="6520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Motivation for The Problem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60666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4A2B8E-6753-4AB2-B9CF-DA28B2469D06}"/>
              </a:ext>
            </a:extLst>
          </p:cNvPr>
          <p:cNvSpPr/>
          <p:nvPr/>
        </p:nvSpPr>
        <p:spPr>
          <a:xfrm>
            <a:off x="0" y="0"/>
            <a:ext cx="60960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008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19D2F2-AF65-4E3E-AA1E-739CDF27B43A}"/>
              </a:ext>
            </a:extLst>
          </p:cNvPr>
          <p:cNvSpPr/>
          <p:nvPr/>
        </p:nvSpPr>
        <p:spPr>
          <a:xfrm>
            <a:off x="6096000" y="0"/>
            <a:ext cx="6096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9C27CC-DFD6-4622-8AC0-C717818CE7E3}"/>
              </a:ext>
            </a:extLst>
          </p:cNvPr>
          <p:cNvSpPr/>
          <p:nvPr/>
        </p:nvSpPr>
        <p:spPr>
          <a:xfrm>
            <a:off x="0" y="6400800"/>
            <a:ext cx="4090219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Team Name: Optimistic Learners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1E68DA-670A-4E7A-BF86-513426C5653E}"/>
              </a:ext>
            </a:extLst>
          </p:cNvPr>
          <p:cNvSpPr/>
          <p:nvPr/>
        </p:nvSpPr>
        <p:spPr>
          <a:xfrm>
            <a:off x="4090219" y="6400800"/>
            <a:ext cx="4090219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33645-EE82-4EBB-8717-621D520ADF1B}"/>
              </a:ext>
            </a:extLst>
          </p:cNvPr>
          <p:cNvSpPr/>
          <p:nvPr/>
        </p:nvSpPr>
        <p:spPr>
          <a:xfrm>
            <a:off x="8180438" y="6400800"/>
            <a:ext cx="4011564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E98D17-AFCD-44BE-BD21-BD45573949FD}"/>
              </a:ext>
            </a:extLst>
          </p:cNvPr>
          <p:cNvSpPr txBox="1"/>
          <p:nvPr/>
        </p:nvSpPr>
        <p:spPr>
          <a:xfrm>
            <a:off x="7600336" y="43934"/>
            <a:ext cx="212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A52E62-7914-471A-8D88-43EC7F900070}"/>
              </a:ext>
            </a:extLst>
          </p:cNvPr>
          <p:cNvSpPr txBox="1"/>
          <p:nvPr/>
        </p:nvSpPr>
        <p:spPr>
          <a:xfrm>
            <a:off x="6265817" y="35562"/>
            <a:ext cx="557517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IE 506 </a:t>
            </a:r>
            <a:r>
              <a:rPr lang="en-US" b="1" i="0" dirty="0">
                <a:solidFill>
                  <a:srgbClr val="FFFFFF"/>
                </a:solidFill>
                <a:effectLst/>
                <a:latin typeface="Inter"/>
              </a:rPr>
              <a:t>Machine Learning: Principles and Techniques</a:t>
            </a: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5D70F4-F352-4D56-8D89-0EC54E192CAE}"/>
              </a:ext>
            </a:extLst>
          </p:cNvPr>
          <p:cNvSpPr txBox="1"/>
          <p:nvPr/>
        </p:nvSpPr>
        <p:spPr>
          <a:xfrm>
            <a:off x="1243466" y="35562"/>
            <a:ext cx="37930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Background of The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4E46D9-B360-4699-8888-4ADBF43AC10A}"/>
              </a:ext>
            </a:extLst>
          </p:cNvPr>
          <p:cNvSpPr txBox="1"/>
          <p:nvPr/>
        </p:nvSpPr>
        <p:spPr>
          <a:xfrm>
            <a:off x="9006349" y="6400800"/>
            <a:ext cx="235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1E6FF"/>
                </a:solidFill>
              </a:rPr>
              <a:t>4 / 20</a:t>
            </a:r>
            <a:endParaRPr lang="en-IN" dirty="0">
              <a:solidFill>
                <a:srgbClr val="F1E6FF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901DD35-6A3B-BAAE-7042-58DEFD999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749928" y="6354996"/>
            <a:ext cx="692143" cy="5488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30D4FF-44AF-002A-2F19-B809D951E90C}"/>
              </a:ext>
            </a:extLst>
          </p:cNvPr>
          <p:cNvSpPr txBox="1"/>
          <p:nvPr/>
        </p:nvSpPr>
        <p:spPr>
          <a:xfrm>
            <a:off x="132368" y="1348714"/>
            <a:ext cx="124461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Loss factorization, weakly supervised learning and label noise robustness </a:t>
            </a:r>
            <a:r>
              <a:rPr lang="en-US" sz="2400" dirty="0"/>
              <a:t>by </a:t>
            </a:r>
            <a:r>
              <a:rPr lang="en-IN" sz="2400" dirty="0"/>
              <a:t>Giorgio </a:t>
            </a:r>
            <a:r>
              <a:rPr lang="en-IN" sz="2400" dirty="0" err="1"/>
              <a:t>Patrini</a:t>
            </a:r>
            <a:r>
              <a:rPr lang="en-IN" sz="2400" b="1" dirty="0"/>
              <a:t>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8E0896-9A04-414D-BBAB-56D3AC98A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666" y="4852436"/>
            <a:ext cx="4503810" cy="11202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5BF69B4-6381-5FE7-37EA-D603271B2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8203" y="2597312"/>
            <a:ext cx="4389500" cy="6706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63BDAB5-0616-385F-7E5E-D56A345C78E4}"/>
                  </a:ext>
                </a:extLst>
              </p:cNvPr>
              <p:cNvSpPr txBox="1"/>
              <p:nvPr/>
            </p:nvSpPr>
            <p:spPr>
              <a:xfrm>
                <a:off x="1017493" y="2030899"/>
                <a:ext cx="1015701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i="0" dirty="0">
                    <a:effectLst/>
                    <a:latin typeface="Arial" panose="020B0604020202020204" pitchFamily="34" charset="0"/>
                  </a:rPr>
                  <a:t>For each instance</a:t>
                </a:r>
                <a:r>
                  <a:rPr lang="en-US" dirty="0">
                    <a:solidFill>
                      <a:srgbClr val="836967"/>
                    </a:solidFill>
                  </a:rPr>
                  <a:t> </a:t>
                </a:r>
                <a:r>
                  <a:rPr lang="en-US" b="0" i="0" dirty="0">
                    <a:effectLst/>
                    <a:latin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effectLst/>
                    <a:latin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</a:rPr>
                  <a:t>)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</a:rPr>
                  <a:t> , with a constant determined by the choice of λ and η, the learning rate, </a:t>
                </a:r>
                <a:r>
                  <a:rPr lang="en-US" b="0" i="0" dirty="0">
                    <a:effectLst/>
                    <a:latin typeface="Arial" panose="020B0604020202020204" pitchFamily="34" charset="0"/>
                  </a:rPr>
                  <a:t>we obtain:</a:t>
                </a:r>
                <a:endParaRPr lang="en-IN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63BDAB5-0616-385F-7E5E-D56A345C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493" y="2030899"/>
                <a:ext cx="10157011" cy="646331"/>
              </a:xfrm>
              <a:prstGeom prst="rect">
                <a:avLst/>
              </a:prstGeom>
              <a:blipFill>
                <a:blip r:embed="rId6"/>
                <a:stretch>
                  <a:fillRect l="-540" t="-5660" r="-180" b="-132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6528E447-D1E2-3E0B-D5D6-3FC72DA84220}"/>
              </a:ext>
            </a:extLst>
          </p:cNvPr>
          <p:cNvSpPr txBox="1"/>
          <p:nvPr/>
        </p:nvSpPr>
        <p:spPr>
          <a:xfrm>
            <a:off x="924666" y="3546783"/>
            <a:ext cx="102498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learning with asymmetric label noise, characterized by noise rates (p+, p−),</a:t>
            </a:r>
          </a:p>
          <a:p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We extend existing methods by devising an unbiased estimator of μ:</a:t>
            </a:r>
            <a:endParaRPr lang="en-IN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353EB19-238C-E0F6-FEA2-9390EC56DF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3562" y="4914647"/>
            <a:ext cx="4953429" cy="94496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20CFF82-D37D-9E60-5B71-3DCC16AC66F9}"/>
              </a:ext>
            </a:extLst>
          </p:cNvPr>
          <p:cNvSpPr txBox="1"/>
          <p:nvPr/>
        </p:nvSpPr>
        <p:spPr>
          <a:xfrm>
            <a:off x="686345" y="599589"/>
            <a:ext cx="63315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Background of The Problem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95886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4A2B8E-6753-4AB2-B9CF-DA28B2469D06}"/>
              </a:ext>
            </a:extLst>
          </p:cNvPr>
          <p:cNvSpPr/>
          <p:nvPr/>
        </p:nvSpPr>
        <p:spPr>
          <a:xfrm>
            <a:off x="0" y="0"/>
            <a:ext cx="60960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008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19D2F2-AF65-4E3E-AA1E-739CDF27B43A}"/>
              </a:ext>
            </a:extLst>
          </p:cNvPr>
          <p:cNvSpPr/>
          <p:nvPr/>
        </p:nvSpPr>
        <p:spPr>
          <a:xfrm>
            <a:off x="6096000" y="0"/>
            <a:ext cx="6096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9C27CC-DFD6-4622-8AC0-C717818CE7E3}"/>
              </a:ext>
            </a:extLst>
          </p:cNvPr>
          <p:cNvSpPr/>
          <p:nvPr/>
        </p:nvSpPr>
        <p:spPr>
          <a:xfrm>
            <a:off x="0" y="6400800"/>
            <a:ext cx="4090219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Team Name: Optimistic Learners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1E68DA-670A-4E7A-BF86-513426C5653E}"/>
              </a:ext>
            </a:extLst>
          </p:cNvPr>
          <p:cNvSpPr/>
          <p:nvPr/>
        </p:nvSpPr>
        <p:spPr>
          <a:xfrm>
            <a:off x="4090219" y="6400800"/>
            <a:ext cx="4090219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33645-EE82-4EBB-8717-621D520ADF1B}"/>
              </a:ext>
            </a:extLst>
          </p:cNvPr>
          <p:cNvSpPr/>
          <p:nvPr/>
        </p:nvSpPr>
        <p:spPr>
          <a:xfrm>
            <a:off x="8180438" y="6400800"/>
            <a:ext cx="4011564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E98D17-AFCD-44BE-BD21-BD45573949FD}"/>
              </a:ext>
            </a:extLst>
          </p:cNvPr>
          <p:cNvSpPr txBox="1"/>
          <p:nvPr/>
        </p:nvSpPr>
        <p:spPr>
          <a:xfrm>
            <a:off x="7600336" y="43934"/>
            <a:ext cx="212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A52E62-7914-471A-8D88-43EC7F900070}"/>
              </a:ext>
            </a:extLst>
          </p:cNvPr>
          <p:cNvSpPr txBox="1"/>
          <p:nvPr/>
        </p:nvSpPr>
        <p:spPr>
          <a:xfrm>
            <a:off x="6265817" y="35562"/>
            <a:ext cx="557517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IE 506 </a:t>
            </a:r>
            <a:r>
              <a:rPr lang="en-US" b="1" i="0" dirty="0">
                <a:solidFill>
                  <a:srgbClr val="FFFFFF"/>
                </a:solidFill>
                <a:effectLst/>
                <a:latin typeface="Inter"/>
              </a:rPr>
              <a:t>Machine Learning: Principles and Techniques</a:t>
            </a: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5D70F4-F352-4D56-8D89-0EC54E192CAE}"/>
              </a:ext>
            </a:extLst>
          </p:cNvPr>
          <p:cNvSpPr txBox="1"/>
          <p:nvPr/>
        </p:nvSpPr>
        <p:spPr>
          <a:xfrm>
            <a:off x="937546" y="43934"/>
            <a:ext cx="38490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Background of The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4E46D9-B360-4699-8888-4ADBF43AC10A}"/>
              </a:ext>
            </a:extLst>
          </p:cNvPr>
          <p:cNvSpPr txBox="1"/>
          <p:nvPr/>
        </p:nvSpPr>
        <p:spPr>
          <a:xfrm>
            <a:off x="9006349" y="6400800"/>
            <a:ext cx="235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1E6FF"/>
                </a:solidFill>
              </a:rPr>
              <a:t>5 / 20</a:t>
            </a:r>
            <a:endParaRPr lang="en-IN" dirty="0">
              <a:solidFill>
                <a:srgbClr val="F1E6FF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901DD35-6A3B-BAAE-7042-58DEFD999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749928" y="6354996"/>
            <a:ext cx="692143" cy="5488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8CE6E8-18AA-FA37-1EBD-0A0197B28723}"/>
                  </a:ext>
                </a:extLst>
              </p:cNvPr>
              <p:cNvSpPr txBox="1"/>
              <p:nvPr/>
            </p:nvSpPr>
            <p:spPr>
              <a:xfrm>
                <a:off x="370511" y="1282718"/>
                <a:ext cx="10844335" cy="6839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Supp</m:t>
                    </m:r>
                    <m:r>
                      <m:rPr>
                        <m:nor/>
                      </m:rPr>
                      <a:rPr lang="en-IN" b="0" i="0" dirty="0" smtClean="0"/>
                      <m:t>o</m:t>
                    </m:r>
                    <m:r>
                      <m:rPr>
                        <m:nor/>
                      </m:rPr>
                      <a:rPr lang="en-US" dirty="0" smtClean="0"/>
                      <m:t>se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m:rPr>
                        <m:nor/>
                      </m:rP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 smtClean="0"/>
                      <m:t>∈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m:rPr>
                        <m:nor/>
                      </m:rPr>
                      <a:rPr lang="en-I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 smtClean="0"/>
                      <m:t>is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a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matrix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with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rank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r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that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should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be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recovered</m:t>
                    </m:r>
                    <m:r>
                      <m:rPr>
                        <m:nor/>
                      </m:rPr>
                      <a:rPr lang="en-US" dirty="0" smtClean="0"/>
                      <m:t>, </m:t>
                    </m:r>
                    <m:r>
                      <m:rPr>
                        <m:nor/>
                      </m:rPr>
                      <a:rPr lang="en-US" dirty="0" smtClean="0"/>
                      <m:t>and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m:rPr>
                        <m:nor/>
                      </m:rP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 smtClean="0"/>
                      <m:t>∈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m:rPr>
                        <m:nor/>
                      </m:rPr>
                      <a:rPr lang="en-US" dirty="0" smtClean="0"/>
                      <m:t>and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 smtClean="0"/>
                      <m:t>∈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IN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m:rPr>
                        <m:nor/>
                      </m:rPr>
                      <a:rPr lang="en-I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 smtClean="0"/>
                      <m:t>(</m:t>
                    </m:r>
                    <m:r>
                      <m:rPr>
                        <m:nor/>
                      </m:rPr>
                      <a:rPr lang="en-US" dirty="0" smtClean="0"/>
                      <m:t>d</m:t>
                    </m:r>
                    <m:r>
                      <m:rPr>
                        <m:nor/>
                      </m:rPr>
                      <a:rPr lang="en-US" dirty="0" smtClean="0"/>
                      <m:t>1 </m:t>
                    </m:r>
                    <m:r>
                      <m:rPr>
                        <m:nor/>
                      </m:rPr>
                      <a:rPr lang="en-US" dirty="0" smtClean="0"/>
                      <m:t>and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d</m:t>
                    </m:r>
                    <m:r>
                      <m:rPr>
                        <m:nor/>
                      </m:rPr>
                      <a:rPr lang="en-US" dirty="0" smtClean="0"/>
                      <m:t>2 </m:t>
                    </m:r>
                    <m:r>
                      <m:rPr>
                        <m:nor/>
                      </m:rPr>
                      <a:rPr lang="en-US" dirty="0" smtClean="0"/>
                      <m:t>denote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feature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dimensionality</m:t>
                    </m:r>
                    <m:r>
                      <m:rPr>
                        <m:nor/>
                      </m:rPr>
                      <a:rPr lang="en-US" dirty="0" smtClean="0"/>
                      <m:t>)</m:t>
                    </m:r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8CE6E8-18AA-FA37-1EBD-0A0197B28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11" y="1282718"/>
                <a:ext cx="10844335" cy="683905"/>
              </a:xfrm>
              <a:prstGeom prst="rect">
                <a:avLst/>
              </a:prstGeom>
              <a:blipFill>
                <a:blip r:embed="rId4"/>
                <a:stretch>
                  <a:fillRect l="-112" b="-44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95497E-5A34-B087-6BE0-68D2FC6DF877}"/>
                  </a:ext>
                </a:extLst>
              </p:cNvPr>
              <p:cNvSpPr txBox="1"/>
              <p:nvPr/>
            </p:nvSpPr>
            <p:spPr>
              <a:xfrm>
                <a:off x="370511" y="2113496"/>
                <a:ext cx="9885113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matrices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(row feature)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dirty="0"/>
                      <m:t>column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feature</m:t>
                    </m:r>
                  </m:oMath>
                </a14:m>
                <a:r>
                  <a:rPr lang="en-US" dirty="0"/>
                  <a:t>) serve as the side information for recovering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dirty="0"/>
                  <a:t>. </a:t>
                </a:r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95497E-5A34-B087-6BE0-68D2FC6DF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11" y="2113496"/>
                <a:ext cx="9885113" cy="376770"/>
              </a:xfrm>
              <a:prstGeom prst="rect">
                <a:avLst/>
              </a:prstGeom>
              <a:blipFill>
                <a:blip r:embed="rId5"/>
                <a:stretch>
                  <a:fillRect l="-555" t="-6452" b="-258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D398A87-BAFD-07F4-C0F8-C93A99946338}"/>
                  </a:ext>
                </a:extLst>
              </p:cNvPr>
              <p:cNvSpPr txBox="1"/>
              <p:nvPr/>
            </p:nvSpPr>
            <p:spPr>
              <a:xfrm>
                <a:off x="370512" y="2526581"/>
                <a:ext cx="6096000" cy="4715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Proposed model for recover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sz="2400" b="1" dirty="0"/>
                  <a:t> : </a:t>
                </a:r>
                <a:endParaRPr lang="en-IN" sz="24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D398A87-BAFD-07F4-C0F8-C93A99946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12" y="2526581"/>
                <a:ext cx="6096000" cy="471539"/>
              </a:xfrm>
              <a:prstGeom prst="rect">
                <a:avLst/>
              </a:prstGeom>
              <a:blipFill>
                <a:blip r:embed="rId6"/>
                <a:stretch>
                  <a:fillRect l="-1600" t="-7692" b="-282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41C6165D-8E56-24FF-8C95-69E6A8946E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829" y="2964498"/>
            <a:ext cx="8384390" cy="10672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523FF7-09FB-13CB-02EF-FF9DAC296875}"/>
                  </a:ext>
                </a:extLst>
              </p:cNvPr>
              <p:cNvSpPr txBox="1"/>
              <p:nvPr/>
            </p:nvSpPr>
            <p:spPr>
              <a:xfrm>
                <a:off x="4243873" y="3805895"/>
                <a:ext cx="6096000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“Ω” is the index set containing all observed entries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523FF7-09FB-13CB-02EF-FF9DAC296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873" y="3805895"/>
                <a:ext cx="6096000" cy="376770"/>
              </a:xfrm>
              <a:prstGeom prst="rect">
                <a:avLst/>
              </a:prstGeom>
              <a:blipFill>
                <a:blip r:embed="rId8"/>
                <a:stretch>
                  <a:fillRect l="-800" t="-4839" b="-258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DE02952-C61F-FC98-55FE-0AEFD47BA807}"/>
              </a:ext>
            </a:extLst>
          </p:cNvPr>
          <p:cNvSpPr txBox="1"/>
          <p:nvPr/>
        </p:nvSpPr>
        <p:spPr>
          <a:xfrm>
            <a:off x="370511" y="766981"/>
            <a:ext cx="86358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“Matrix completion with noisy side information” </a:t>
            </a:r>
            <a:r>
              <a:rPr lang="en-US" sz="2400" dirty="0"/>
              <a:t>by Chiang et al</a:t>
            </a:r>
            <a:endParaRPr lang="en-IN" sz="24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835739E-4865-0106-6948-F2E9638F87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1914" y="5099475"/>
            <a:ext cx="7079160" cy="107681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BF95854-7FE4-B128-3E36-4345E8EA00B2}"/>
              </a:ext>
            </a:extLst>
          </p:cNvPr>
          <p:cNvSpPr txBox="1"/>
          <p:nvPr/>
        </p:nvSpPr>
        <p:spPr>
          <a:xfrm>
            <a:off x="164219" y="4339454"/>
            <a:ext cx="12203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Inspired by this work </a:t>
            </a:r>
            <a:r>
              <a:rPr lang="en-US" sz="2400" dirty="0"/>
              <a:t>Our paper treats the </a:t>
            </a:r>
            <a:r>
              <a:rPr lang="en-US" sz="2400" b="1" dirty="0"/>
              <a:t>noisy label removal problem </a:t>
            </a:r>
            <a:r>
              <a:rPr lang="en-US" sz="2400" dirty="0"/>
              <a:t>as a </a:t>
            </a:r>
            <a:r>
              <a:rPr lang="en-US" sz="2400" b="1" dirty="0"/>
              <a:t>label matrix recovery problem: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386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4A2B8E-6753-4AB2-B9CF-DA28B2469D06}"/>
              </a:ext>
            </a:extLst>
          </p:cNvPr>
          <p:cNvSpPr/>
          <p:nvPr/>
        </p:nvSpPr>
        <p:spPr>
          <a:xfrm>
            <a:off x="0" y="0"/>
            <a:ext cx="60960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008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19D2F2-AF65-4E3E-AA1E-739CDF27B43A}"/>
              </a:ext>
            </a:extLst>
          </p:cNvPr>
          <p:cNvSpPr/>
          <p:nvPr/>
        </p:nvSpPr>
        <p:spPr>
          <a:xfrm>
            <a:off x="6096000" y="0"/>
            <a:ext cx="6096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9C27CC-DFD6-4622-8AC0-C717818CE7E3}"/>
              </a:ext>
            </a:extLst>
          </p:cNvPr>
          <p:cNvSpPr/>
          <p:nvPr/>
        </p:nvSpPr>
        <p:spPr>
          <a:xfrm>
            <a:off x="0" y="6400800"/>
            <a:ext cx="4090219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Team Name: Optimistic Learners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1E68DA-670A-4E7A-BF86-513426C5653E}"/>
              </a:ext>
            </a:extLst>
          </p:cNvPr>
          <p:cNvSpPr/>
          <p:nvPr/>
        </p:nvSpPr>
        <p:spPr>
          <a:xfrm>
            <a:off x="4090219" y="6400800"/>
            <a:ext cx="4090219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33645-EE82-4EBB-8717-621D520ADF1B}"/>
              </a:ext>
            </a:extLst>
          </p:cNvPr>
          <p:cNvSpPr/>
          <p:nvPr/>
        </p:nvSpPr>
        <p:spPr>
          <a:xfrm>
            <a:off x="8180438" y="6400800"/>
            <a:ext cx="4011564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E98D17-AFCD-44BE-BD21-BD45573949FD}"/>
              </a:ext>
            </a:extLst>
          </p:cNvPr>
          <p:cNvSpPr txBox="1"/>
          <p:nvPr/>
        </p:nvSpPr>
        <p:spPr>
          <a:xfrm>
            <a:off x="7600336" y="43934"/>
            <a:ext cx="212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A52E62-7914-471A-8D88-43EC7F900070}"/>
              </a:ext>
            </a:extLst>
          </p:cNvPr>
          <p:cNvSpPr txBox="1"/>
          <p:nvPr/>
        </p:nvSpPr>
        <p:spPr>
          <a:xfrm>
            <a:off x="6265817" y="35562"/>
            <a:ext cx="557517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IE 506 </a:t>
            </a:r>
            <a:r>
              <a:rPr lang="en-US" b="1" i="0" dirty="0">
                <a:solidFill>
                  <a:srgbClr val="FFFFFF"/>
                </a:solidFill>
                <a:effectLst/>
                <a:latin typeface="Inter"/>
              </a:rPr>
              <a:t>Machine Learning: Principles and Techniques</a:t>
            </a: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5D70F4-F352-4D56-8D89-0EC54E192CAE}"/>
              </a:ext>
            </a:extLst>
          </p:cNvPr>
          <p:cNvSpPr txBox="1"/>
          <p:nvPr/>
        </p:nvSpPr>
        <p:spPr>
          <a:xfrm>
            <a:off x="1469391" y="35562"/>
            <a:ext cx="29251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4E46D9-B360-4699-8888-4ADBF43AC10A}"/>
              </a:ext>
            </a:extLst>
          </p:cNvPr>
          <p:cNvSpPr txBox="1"/>
          <p:nvPr/>
        </p:nvSpPr>
        <p:spPr>
          <a:xfrm>
            <a:off x="9006349" y="6400800"/>
            <a:ext cx="235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1E6FF"/>
                </a:solidFill>
              </a:rPr>
              <a:t>6 / 20</a:t>
            </a:r>
            <a:endParaRPr lang="en-IN" dirty="0">
              <a:solidFill>
                <a:srgbClr val="F1E6FF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901DD35-6A3B-BAAE-7042-58DEFD999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749928" y="6354996"/>
            <a:ext cx="692143" cy="5488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2CCE5B-2B7F-CE2C-C70B-E97F8AA247A1}"/>
              </a:ext>
            </a:extLst>
          </p:cNvPr>
          <p:cNvSpPr txBox="1"/>
          <p:nvPr/>
        </p:nvSpPr>
        <p:spPr>
          <a:xfrm>
            <a:off x="217166" y="616474"/>
            <a:ext cx="5024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Over Main Objective: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93AA0D-2FAC-2EA4-0935-69E52434B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62" y="1394971"/>
            <a:ext cx="10512300" cy="31316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91E3B11-18DD-A9DA-5C32-A2BE1B183414}"/>
              </a:ext>
            </a:extLst>
          </p:cNvPr>
          <p:cNvSpPr txBox="1"/>
          <p:nvPr/>
        </p:nvSpPr>
        <p:spPr>
          <a:xfrm>
            <a:off x="548687" y="4685862"/>
            <a:ext cx="114342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By taking the </a:t>
            </a:r>
            <a:r>
              <a:rPr lang="en-US" b="1" dirty="0"/>
              <a:t>feature matrix X as side information</a:t>
            </a:r>
            <a:r>
              <a:rPr lang="en-US" dirty="0"/>
              <a:t>, </a:t>
            </a:r>
          </a:p>
          <a:p>
            <a:r>
              <a:rPr lang="en-US" dirty="0"/>
              <a:t>the </a:t>
            </a:r>
            <a:r>
              <a:rPr lang="en-US" b="1" dirty="0"/>
              <a:t>observed label matrix Y</a:t>
            </a:r>
            <a:r>
              <a:rPr lang="en-US" dirty="0"/>
              <a:t> can be ideally </a:t>
            </a:r>
            <a:r>
              <a:rPr lang="en-US" b="1" dirty="0"/>
              <a:t>decomposed</a:t>
            </a:r>
            <a:r>
              <a:rPr lang="en-US" dirty="0"/>
              <a:t> as the sum of a </a:t>
            </a:r>
            <a:r>
              <a:rPr lang="en-US" b="1" dirty="0"/>
              <a:t>low-rank recovered label matrix T = XZ*</a:t>
            </a:r>
            <a:r>
              <a:rPr lang="en-US" dirty="0"/>
              <a:t> and </a:t>
            </a:r>
          </a:p>
          <a:p>
            <a:r>
              <a:rPr lang="en-US" dirty="0"/>
              <a:t>a </a:t>
            </a:r>
            <a:r>
              <a:rPr lang="en-US" b="1" dirty="0"/>
              <a:t>row-sparse matrix E.</a:t>
            </a:r>
            <a:endParaRPr lang="en-IN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D15F2F-F301-4047-33EB-7F9301C02CBC}"/>
              </a:ext>
            </a:extLst>
          </p:cNvPr>
          <p:cNvSpPr txBox="1"/>
          <p:nvPr/>
        </p:nvSpPr>
        <p:spPr>
          <a:xfrm>
            <a:off x="791283" y="5654996"/>
            <a:ext cx="87352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Note: </a:t>
            </a:r>
            <a:r>
              <a:rPr lang="en-US" dirty="0"/>
              <a:t>that the nonzero row in E exactly corresponds to the 3rd example with noisy label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DC00AC-106C-D46E-CED3-689BFE751D72}"/>
              </a:ext>
            </a:extLst>
          </p:cNvPr>
          <p:cNvSpPr txBox="1"/>
          <p:nvPr/>
        </p:nvSpPr>
        <p:spPr>
          <a:xfrm>
            <a:off x="8407463" y="6100910"/>
            <a:ext cx="45807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Source: https://ieeexplore.ieee.org/document/8848850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9CBAA7-7C27-0B8C-39CE-A44F6FDFDCF0}"/>
              </a:ext>
            </a:extLst>
          </p:cNvPr>
          <p:cNvSpPr txBox="1"/>
          <p:nvPr/>
        </p:nvSpPr>
        <p:spPr>
          <a:xfrm>
            <a:off x="4597400" y="706476"/>
            <a:ext cx="6492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our method tries to learn a proper mapping Z from feature space to label space in presence of the label noise encoded by 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778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4A2B8E-6753-4AB2-B9CF-DA28B2469D06}"/>
              </a:ext>
            </a:extLst>
          </p:cNvPr>
          <p:cNvSpPr/>
          <p:nvPr/>
        </p:nvSpPr>
        <p:spPr>
          <a:xfrm>
            <a:off x="0" y="0"/>
            <a:ext cx="60960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008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19D2F2-AF65-4E3E-AA1E-739CDF27B43A}"/>
              </a:ext>
            </a:extLst>
          </p:cNvPr>
          <p:cNvSpPr/>
          <p:nvPr/>
        </p:nvSpPr>
        <p:spPr>
          <a:xfrm>
            <a:off x="6096000" y="0"/>
            <a:ext cx="6096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9C27CC-DFD6-4622-8AC0-C717818CE7E3}"/>
              </a:ext>
            </a:extLst>
          </p:cNvPr>
          <p:cNvSpPr/>
          <p:nvPr/>
        </p:nvSpPr>
        <p:spPr>
          <a:xfrm>
            <a:off x="0" y="6400800"/>
            <a:ext cx="4090219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Team Name: Optimistic Learners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1E68DA-670A-4E7A-BF86-513426C5653E}"/>
              </a:ext>
            </a:extLst>
          </p:cNvPr>
          <p:cNvSpPr/>
          <p:nvPr/>
        </p:nvSpPr>
        <p:spPr>
          <a:xfrm>
            <a:off x="4090219" y="6400800"/>
            <a:ext cx="4090219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33645-EE82-4EBB-8717-621D520ADF1B}"/>
              </a:ext>
            </a:extLst>
          </p:cNvPr>
          <p:cNvSpPr/>
          <p:nvPr/>
        </p:nvSpPr>
        <p:spPr>
          <a:xfrm>
            <a:off x="8180438" y="6400800"/>
            <a:ext cx="4011564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E98D17-AFCD-44BE-BD21-BD45573949FD}"/>
              </a:ext>
            </a:extLst>
          </p:cNvPr>
          <p:cNvSpPr txBox="1"/>
          <p:nvPr/>
        </p:nvSpPr>
        <p:spPr>
          <a:xfrm>
            <a:off x="7600336" y="43934"/>
            <a:ext cx="212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A52E62-7914-471A-8D88-43EC7F900070}"/>
              </a:ext>
            </a:extLst>
          </p:cNvPr>
          <p:cNvSpPr txBox="1"/>
          <p:nvPr/>
        </p:nvSpPr>
        <p:spPr>
          <a:xfrm>
            <a:off x="6265817" y="35562"/>
            <a:ext cx="557517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IE 506 </a:t>
            </a:r>
            <a:r>
              <a:rPr lang="en-US" b="1" i="0" dirty="0">
                <a:solidFill>
                  <a:srgbClr val="FFFFFF"/>
                </a:solidFill>
                <a:effectLst/>
                <a:latin typeface="Inter"/>
              </a:rPr>
              <a:t>Machine Learning: Principles and Techniques</a:t>
            </a: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5D70F4-F352-4D56-8D89-0EC54E192CAE}"/>
              </a:ext>
            </a:extLst>
          </p:cNvPr>
          <p:cNvSpPr txBox="1"/>
          <p:nvPr/>
        </p:nvSpPr>
        <p:spPr>
          <a:xfrm>
            <a:off x="1469391" y="35562"/>
            <a:ext cx="29251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4E46D9-B360-4699-8888-4ADBF43AC10A}"/>
              </a:ext>
            </a:extLst>
          </p:cNvPr>
          <p:cNvSpPr txBox="1"/>
          <p:nvPr/>
        </p:nvSpPr>
        <p:spPr>
          <a:xfrm>
            <a:off x="9006349" y="6400800"/>
            <a:ext cx="235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1E6FF"/>
                </a:solidFill>
              </a:rPr>
              <a:t>7 / 20</a:t>
            </a:r>
            <a:endParaRPr lang="en-IN" dirty="0">
              <a:solidFill>
                <a:srgbClr val="F1E6FF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901DD35-6A3B-BAAE-7042-58DEFD999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749928" y="6354996"/>
            <a:ext cx="692143" cy="5488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F3D473-9FD7-4C41-17BD-717221EEA8BA}"/>
                  </a:ext>
                </a:extLst>
              </p:cNvPr>
              <p:cNvSpPr txBox="1"/>
              <p:nvPr/>
            </p:nvSpPr>
            <p:spPr>
              <a:xfrm>
                <a:off x="354603" y="3194476"/>
                <a:ext cx="8869969" cy="12252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Y 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dirty="0"/>
                  <a:t> (observed label matrix with corrupted entries)</a:t>
                </a:r>
              </a:p>
              <a:p>
                <a:r>
                  <a:rPr lang="en-US" b="1" dirty="0"/>
                  <a:t>X 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US" dirty="0"/>
                  <a:t> (taken as the side information for recovering the correct label matrix)</a:t>
                </a:r>
                <a:endParaRPr lang="en-IN" dirty="0"/>
              </a:p>
              <a:p>
                <a:r>
                  <a:rPr lang="en-US" b="1" dirty="0"/>
                  <a:t>Z 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:r>
                  <a:rPr lang="en-IN" dirty="0"/>
                  <a:t>projection matrix)</a:t>
                </a:r>
              </a:p>
              <a:p>
                <a:r>
                  <a:rPr lang="en-US" b="1" dirty="0"/>
                  <a:t>E 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dirty="0"/>
                  <a:t> (capture the noisy labels)</a:t>
                </a:r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F3D473-9FD7-4C41-17BD-717221EEA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03" y="3194476"/>
                <a:ext cx="8869969" cy="1225207"/>
              </a:xfrm>
              <a:prstGeom prst="rect">
                <a:avLst/>
              </a:prstGeom>
              <a:blipFill>
                <a:blip r:embed="rId4"/>
                <a:stretch>
                  <a:fillRect l="-550" t="-3483" b="-49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6C071EBB-F9A2-B1D1-BFF5-05CFDFFFC0D3}"/>
              </a:ext>
            </a:extLst>
          </p:cNvPr>
          <p:cNvSpPr txBox="1"/>
          <p:nvPr/>
        </p:nvSpPr>
        <p:spPr>
          <a:xfrm>
            <a:off x="355262" y="80770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/>
              <a:t>Objective Function: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B87EF1E-DC4B-C71F-99CD-9B7211795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603" y="1447906"/>
            <a:ext cx="7597798" cy="180609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F26EBB3-6872-0E0A-D3A8-31FC094246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7669" y="719641"/>
            <a:ext cx="3543401" cy="269915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D954832-2309-161F-721E-B395707299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2402" y="3372637"/>
            <a:ext cx="4093936" cy="28696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B8B1B5-90F3-47D1-18EA-13084FE875D8}"/>
              </a:ext>
            </a:extLst>
          </p:cNvPr>
          <p:cNvSpPr txBox="1"/>
          <p:nvPr/>
        </p:nvSpPr>
        <p:spPr>
          <a:xfrm>
            <a:off x="271996" y="4492322"/>
            <a:ext cx="3379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Inference: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1DD5FA-9A40-49A5-72AB-DC0A40C9D4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5109" y="4590803"/>
            <a:ext cx="2484895" cy="4599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395A50-EA4E-7626-514D-A8175A4520F1}"/>
                  </a:ext>
                </a:extLst>
              </p:cNvPr>
              <p:cNvSpPr txBox="1"/>
              <p:nvPr/>
            </p:nvSpPr>
            <p:spPr>
              <a:xfrm>
                <a:off x="204856" y="5139884"/>
                <a:ext cx="2421804" cy="6512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test example </a:t>
                </a:r>
              </a:p>
              <a:p>
                <a:r>
                  <a:rPr lang="en-US" dirty="0"/>
                  <a:t>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800" dirty="0"/>
                  <a:t>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1800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395A50-EA4E-7626-514D-A8175A452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56" y="5139884"/>
                <a:ext cx="2421804" cy="651269"/>
              </a:xfrm>
              <a:prstGeom prst="rect">
                <a:avLst/>
              </a:prstGeom>
              <a:blipFill>
                <a:blip r:embed="rId9"/>
                <a:stretch>
                  <a:fillRect l="-2267" t="-4673" b="-121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Right 14">
            <a:extLst>
              <a:ext uri="{FF2B5EF4-FFF2-40B4-BE49-F238E27FC236}">
                <a16:creationId xmlns:a16="http://schemas.microsoft.com/office/drawing/2014/main" id="{CBDB551C-282F-F47B-6D1D-292DFBDFEB31}"/>
              </a:ext>
            </a:extLst>
          </p:cNvPr>
          <p:cNvSpPr/>
          <p:nvPr/>
        </p:nvSpPr>
        <p:spPr>
          <a:xfrm>
            <a:off x="1658975" y="5319911"/>
            <a:ext cx="806319" cy="3575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1E8C2FD-FBD8-754E-0D9E-55241A138FBB}"/>
                  </a:ext>
                </a:extLst>
              </p:cNvPr>
              <p:cNvSpPr txBox="1"/>
              <p:nvPr/>
            </p:nvSpPr>
            <p:spPr>
              <a:xfrm>
                <a:off x="2626660" y="5293784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1E8C2FD-FBD8-754E-0D9E-55241A138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660" y="5293784"/>
                <a:ext cx="6096000" cy="369332"/>
              </a:xfrm>
              <a:prstGeom prst="rect">
                <a:avLst/>
              </a:prstGeom>
              <a:blipFill>
                <a:blip r:embed="rId10"/>
                <a:stretch>
                  <a:fillRect t="-2295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900EC1C6-6C45-36F1-9B38-DA279AA94EB1}"/>
              </a:ext>
            </a:extLst>
          </p:cNvPr>
          <p:cNvSpPr/>
          <p:nvPr/>
        </p:nvSpPr>
        <p:spPr>
          <a:xfrm>
            <a:off x="3661475" y="5319911"/>
            <a:ext cx="806319" cy="3575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893722-4713-9D75-E52F-C9E8DC553CA3}"/>
                  </a:ext>
                </a:extLst>
              </p:cNvPr>
              <p:cNvSpPr txBox="1"/>
              <p:nvPr/>
            </p:nvSpPr>
            <p:spPr>
              <a:xfrm>
                <a:off x="4835744" y="5087466"/>
                <a:ext cx="3605218" cy="9628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Then x is classified </a:t>
                </a:r>
              </a:p>
              <a:p>
                <a:r>
                  <a:rPr lang="en-US" sz="1800" dirty="0"/>
                  <a:t>into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dirty="0"/>
                  <a:t> class if </a:t>
                </a:r>
              </a:p>
              <a:p>
                <a:r>
                  <a:rPr lang="en-US" sz="1800" dirty="0"/>
                  <a:t>j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893722-4713-9D75-E52F-C9E8DC553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744" y="5087466"/>
                <a:ext cx="3605218" cy="962828"/>
              </a:xfrm>
              <a:prstGeom prst="rect">
                <a:avLst/>
              </a:prstGeom>
              <a:blipFill>
                <a:blip r:embed="rId11"/>
                <a:stretch>
                  <a:fillRect l="-1351" t="-3797" b="-56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240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4A2B8E-6753-4AB2-B9CF-DA28B2469D06}"/>
              </a:ext>
            </a:extLst>
          </p:cNvPr>
          <p:cNvSpPr/>
          <p:nvPr/>
        </p:nvSpPr>
        <p:spPr>
          <a:xfrm>
            <a:off x="0" y="0"/>
            <a:ext cx="60960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008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19D2F2-AF65-4E3E-AA1E-739CDF27B43A}"/>
              </a:ext>
            </a:extLst>
          </p:cNvPr>
          <p:cNvSpPr/>
          <p:nvPr/>
        </p:nvSpPr>
        <p:spPr>
          <a:xfrm>
            <a:off x="6096000" y="0"/>
            <a:ext cx="6096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9C27CC-DFD6-4622-8AC0-C717818CE7E3}"/>
              </a:ext>
            </a:extLst>
          </p:cNvPr>
          <p:cNvSpPr/>
          <p:nvPr/>
        </p:nvSpPr>
        <p:spPr>
          <a:xfrm>
            <a:off x="0" y="6400800"/>
            <a:ext cx="4090219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Team Name: Optimistic Learners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1E68DA-670A-4E7A-BF86-513426C5653E}"/>
              </a:ext>
            </a:extLst>
          </p:cNvPr>
          <p:cNvSpPr/>
          <p:nvPr/>
        </p:nvSpPr>
        <p:spPr>
          <a:xfrm>
            <a:off x="4090219" y="6400800"/>
            <a:ext cx="4090219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33645-EE82-4EBB-8717-621D520ADF1B}"/>
              </a:ext>
            </a:extLst>
          </p:cNvPr>
          <p:cNvSpPr/>
          <p:nvPr/>
        </p:nvSpPr>
        <p:spPr>
          <a:xfrm>
            <a:off x="8180438" y="6400800"/>
            <a:ext cx="4011564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E98D17-AFCD-44BE-BD21-BD45573949FD}"/>
              </a:ext>
            </a:extLst>
          </p:cNvPr>
          <p:cNvSpPr txBox="1"/>
          <p:nvPr/>
        </p:nvSpPr>
        <p:spPr>
          <a:xfrm>
            <a:off x="7600336" y="43934"/>
            <a:ext cx="212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A52E62-7914-471A-8D88-43EC7F900070}"/>
              </a:ext>
            </a:extLst>
          </p:cNvPr>
          <p:cNvSpPr txBox="1"/>
          <p:nvPr/>
        </p:nvSpPr>
        <p:spPr>
          <a:xfrm>
            <a:off x="6265817" y="35562"/>
            <a:ext cx="557517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IE 506 </a:t>
            </a:r>
            <a:r>
              <a:rPr lang="en-US" b="1" i="0" dirty="0">
                <a:solidFill>
                  <a:srgbClr val="FFFFFF"/>
                </a:solidFill>
                <a:effectLst/>
                <a:latin typeface="Inter"/>
              </a:rPr>
              <a:t>Machine Learning: Principles and Techniques</a:t>
            </a: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5D70F4-F352-4D56-8D89-0EC54E192CAE}"/>
              </a:ext>
            </a:extLst>
          </p:cNvPr>
          <p:cNvSpPr txBox="1"/>
          <p:nvPr/>
        </p:nvSpPr>
        <p:spPr>
          <a:xfrm>
            <a:off x="1469391" y="35562"/>
            <a:ext cx="29251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4E46D9-B360-4699-8888-4ADBF43AC10A}"/>
              </a:ext>
            </a:extLst>
          </p:cNvPr>
          <p:cNvSpPr txBox="1"/>
          <p:nvPr/>
        </p:nvSpPr>
        <p:spPr>
          <a:xfrm>
            <a:off x="9006349" y="6400800"/>
            <a:ext cx="235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1E6FF"/>
                </a:solidFill>
              </a:rPr>
              <a:t>8 / 20</a:t>
            </a:r>
            <a:endParaRPr lang="en-IN" dirty="0">
              <a:solidFill>
                <a:srgbClr val="F1E6FF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901DD35-6A3B-BAAE-7042-58DEFD999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749928" y="6354996"/>
            <a:ext cx="692143" cy="5488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C341F3-83EC-9723-0576-BD31DA384D6D}"/>
              </a:ext>
            </a:extLst>
          </p:cNvPr>
          <p:cNvSpPr txBox="1"/>
          <p:nvPr/>
        </p:nvSpPr>
        <p:spPr>
          <a:xfrm>
            <a:off x="676535" y="791283"/>
            <a:ext cx="99959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n-US" b="1" dirty="0"/>
              <a:t>G ={V,E} be an undirected weighted graph</a:t>
            </a:r>
            <a:r>
              <a:rPr lang="en-US" dirty="0"/>
              <a:t> with vertex set </a:t>
            </a:r>
            <a:r>
              <a:rPr lang="en-US" b="1" dirty="0"/>
              <a:t>V</a:t>
            </a:r>
            <a:r>
              <a:rPr lang="en-US" dirty="0"/>
              <a:t> consisting of </a:t>
            </a:r>
            <a:r>
              <a:rPr lang="en-US" b="1" dirty="0"/>
              <a:t>all n examples</a:t>
            </a:r>
            <a:r>
              <a:rPr lang="en-US" dirty="0"/>
              <a:t> and </a:t>
            </a:r>
            <a:r>
              <a:rPr lang="en-US" b="1" dirty="0"/>
              <a:t>E</a:t>
            </a:r>
            <a:r>
              <a:rPr lang="en-US" dirty="0"/>
              <a:t> is the edge set </a:t>
            </a:r>
            <a:r>
              <a:rPr lang="en-US" b="1" dirty="0"/>
              <a:t>encoding the similarity between these examples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A73242-3F38-4756-1F11-72598C15ACF0}"/>
              </a:ext>
            </a:extLst>
          </p:cNvPr>
          <p:cNvSpPr txBox="1"/>
          <p:nvPr/>
        </p:nvSpPr>
        <p:spPr>
          <a:xfrm>
            <a:off x="676535" y="1576530"/>
            <a:ext cx="10130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symmetric adjacency matrix  W ∈ </a:t>
            </a:r>
            <a:r>
              <a:rPr lang="en-US" dirty="0" err="1"/>
              <a:t>Rn×n</a:t>
            </a:r>
            <a:r>
              <a:rPr lang="en-US" dirty="0"/>
              <a:t> is utilized to quantify the graph G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3B6F28-33E5-5438-EA03-0BB3FD266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66" y="2192850"/>
            <a:ext cx="7117697" cy="6817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E2FC9C3-1822-4ABC-1072-3E2BFA564A8B}"/>
              </a:ext>
            </a:extLst>
          </p:cNvPr>
          <p:cNvSpPr txBox="1"/>
          <p:nvPr/>
        </p:nvSpPr>
        <p:spPr>
          <a:xfrm>
            <a:off x="676535" y="28557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σk</a:t>
            </a:r>
            <a:r>
              <a:rPr lang="en-US" dirty="0"/>
              <a:t> is the kernel width)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CBEE7-B358-3FFE-0C6C-D342B5E993DD}"/>
              </a:ext>
            </a:extLst>
          </p:cNvPr>
          <p:cNvSpPr txBox="1"/>
          <p:nvPr/>
        </p:nvSpPr>
        <p:spPr>
          <a:xfrm>
            <a:off x="676535" y="3361539"/>
            <a:ext cx="6889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diagonal matrix D and the Laplacian matrix L of the graph G are</a:t>
            </a:r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C80FB3F-F482-FF94-D89C-37AD56606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066" y="3732154"/>
            <a:ext cx="2775746" cy="13522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D5A7837-E768-8348-5B65-A2F20801A7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4535" y="3831099"/>
            <a:ext cx="2933954" cy="7849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77A72E3-D438-F96B-ABA5-0D66ED298B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294" y="1379383"/>
            <a:ext cx="4053430" cy="298548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048542D-49BD-1221-CCE8-2430D24C28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5109" y="5136831"/>
            <a:ext cx="7749929" cy="109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69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4A2B8E-6753-4AB2-B9CF-DA28B2469D06}"/>
              </a:ext>
            </a:extLst>
          </p:cNvPr>
          <p:cNvSpPr/>
          <p:nvPr/>
        </p:nvSpPr>
        <p:spPr>
          <a:xfrm>
            <a:off x="0" y="0"/>
            <a:ext cx="60960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008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19D2F2-AF65-4E3E-AA1E-739CDF27B43A}"/>
              </a:ext>
            </a:extLst>
          </p:cNvPr>
          <p:cNvSpPr/>
          <p:nvPr/>
        </p:nvSpPr>
        <p:spPr>
          <a:xfrm>
            <a:off x="6096000" y="0"/>
            <a:ext cx="6096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9C27CC-DFD6-4622-8AC0-C717818CE7E3}"/>
              </a:ext>
            </a:extLst>
          </p:cNvPr>
          <p:cNvSpPr/>
          <p:nvPr/>
        </p:nvSpPr>
        <p:spPr>
          <a:xfrm>
            <a:off x="0" y="6400800"/>
            <a:ext cx="4090219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Team Name: Optimistic Learners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1E68DA-670A-4E7A-BF86-513426C5653E}"/>
              </a:ext>
            </a:extLst>
          </p:cNvPr>
          <p:cNvSpPr/>
          <p:nvPr/>
        </p:nvSpPr>
        <p:spPr>
          <a:xfrm>
            <a:off x="4090219" y="6400800"/>
            <a:ext cx="4090219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33645-EE82-4EBB-8717-621D520ADF1B}"/>
              </a:ext>
            </a:extLst>
          </p:cNvPr>
          <p:cNvSpPr/>
          <p:nvPr/>
        </p:nvSpPr>
        <p:spPr>
          <a:xfrm>
            <a:off x="8180438" y="6400800"/>
            <a:ext cx="4011564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E98D17-AFCD-44BE-BD21-BD45573949FD}"/>
              </a:ext>
            </a:extLst>
          </p:cNvPr>
          <p:cNvSpPr txBox="1"/>
          <p:nvPr/>
        </p:nvSpPr>
        <p:spPr>
          <a:xfrm>
            <a:off x="7600336" y="43934"/>
            <a:ext cx="212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A52E62-7914-471A-8D88-43EC7F900070}"/>
              </a:ext>
            </a:extLst>
          </p:cNvPr>
          <p:cNvSpPr txBox="1"/>
          <p:nvPr/>
        </p:nvSpPr>
        <p:spPr>
          <a:xfrm>
            <a:off x="6265817" y="35562"/>
            <a:ext cx="557517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IE 506 </a:t>
            </a:r>
            <a:r>
              <a:rPr lang="en-US" b="1" i="0" dirty="0">
                <a:solidFill>
                  <a:srgbClr val="FFFFFF"/>
                </a:solidFill>
                <a:effectLst/>
                <a:latin typeface="Inter"/>
              </a:rPr>
              <a:t>Machine Learning: Principles and Techniques</a:t>
            </a: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5D70F4-F352-4D56-8D89-0EC54E192CAE}"/>
              </a:ext>
            </a:extLst>
          </p:cNvPr>
          <p:cNvSpPr txBox="1"/>
          <p:nvPr/>
        </p:nvSpPr>
        <p:spPr>
          <a:xfrm>
            <a:off x="1469391" y="35562"/>
            <a:ext cx="29251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4E46D9-B360-4699-8888-4ADBF43AC10A}"/>
              </a:ext>
            </a:extLst>
          </p:cNvPr>
          <p:cNvSpPr txBox="1"/>
          <p:nvPr/>
        </p:nvSpPr>
        <p:spPr>
          <a:xfrm>
            <a:off x="9006349" y="6400800"/>
            <a:ext cx="235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1E6FF"/>
                </a:solidFill>
              </a:rPr>
              <a:t>9 / 20</a:t>
            </a:r>
            <a:endParaRPr lang="en-IN" dirty="0">
              <a:solidFill>
                <a:srgbClr val="F1E6FF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901DD35-6A3B-BAAE-7042-58DEFD999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749928" y="6354996"/>
            <a:ext cx="692143" cy="5488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B9AE17-01A4-3207-1CC1-543196611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39" y="710388"/>
            <a:ext cx="8596105" cy="14326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1C31617-601C-D17C-23F9-626F8E2470AB}"/>
              </a:ext>
            </a:extLst>
          </p:cNvPr>
          <p:cNvSpPr txBox="1"/>
          <p:nvPr/>
        </p:nvSpPr>
        <p:spPr>
          <a:xfrm>
            <a:off x="830790" y="20997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λ1, λ2,andλ3 are the non-negative tradeoff parameters.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553B69-D47F-4609-35C6-489BAC7DA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236" y="4049333"/>
            <a:ext cx="8786365" cy="16334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39127E-74A8-363B-8A7B-DB3D0F7C6B28}"/>
                  </a:ext>
                </a:extLst>
              </p:cNvPr>
              <p:cNvSpPr txBox="1"/>
              <p:nvPr/>
            </p:nvSpPr>
            <p:spPr>
              <a:xfrm>
                <a:off x="830790" y="2461659"/>
                <a:ext cx="889331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we relax the discrete constraint XZ 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m:rPr>
                            <m:nor/>
                          </m:rPr>
                          <a:rPr lang="en-IN" sz="2400" b="1" i="0" dirty="0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b="1" dirty="0"/>
                          <m:t>n</m:t>
                        </m:r>
                        <m:r>
                          <m:rPr>
                            <m:nor/>
                          </m:rPr>
                          <a:rPr lang="en-US" sz="2400" b="1" dirty="0"/>
                          <m:t>×</m:t>
                        </m:r>
                        <m:r>
                          <m:rPr>
                            <m:nor/>
                          </m:rPr>
                          <a:rPr lang="en-US" sz="2400" b="1" dirty="0"/>
                          <m:t>c</m:t>
                        </m:r>
                      </m:sub>
                    </m:sSub>
                  </m:oMath>
                </a14:m>
                <a:r>
                  <a:rPr lang="en-US" sz="2400" b="1" dirty="0"/>
                  <a:t> to a continuous convex set XZ 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m:rPr>
                            <m:nor/>
                          </m:rPr>
                          <a:rPr lang="en-IN" sz="2400" b="1" i="0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b="1" dirty="0"/>
                          <m:t>n</m:t>
                        </m:r>
                        <m:r>
                          <m:rPr>
                            <m:nor/>
                          </m:rPr>
                          <a:rPr lang="en-US" sz="2400" b="1" dirty="0"/>
                          <m:t>×</m:t>
                        </m:r>
                        <m:r>
                          <m:rPr>
                            <m:nor/>
                          </m:rPr>
                          <a:rPr lang="en-US" sz="2400" b="1" dirty="0"/>
                          <m:t>c</m:t>
                        </m:r>
                      </m:sub>
                    </m:sSub>
                  </m:oMath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39127E-74A8-363B-8A7B-DB3D0F7C6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790" y="2461659"/>
                <a:ext cx="8893313" cy="830997"/>
              </a:xfrm>
              <a:prstGeom prst="rect">
                <a:avLst/>
              </a:prstGeom>
              <a:blipFill>
                <a:blip r:embed="rId5"/>
                <a:stretch>
                  <a:fillRect l="-1028" t="-7353" b="-16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F11C994-C316-1064-3A2D-30DAD6833B45}"/>
              </a:ext>
            </a:extLst>
          </p:cNvPr>
          <p:cNvSpPr txBox="1"/>
          <p:nvPr/>
        </p:nvSpPr>
        <p:spPr>
          <a:xfrm>
            <a:off x="592081" y="3565962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/>
              <a:t>Final </a:t>
            </a:r>
            <a:r>
              <a:rPr lang="en-IN" sz="3200" b="1" u="sng" dirty="0" err="1"/>
              <a:t>Optimazation</a:t>
            </a:r>
            <a:r>
              <a:rPr lang="en-IN" sz="3200" b="1" u="sng" dirty="0"/>
              <a:t> Problem: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C0A51D-1854-4C44-A4F1-28C4F346D97A}"/>
              </a:ext>
            </a:extLst>
          </p:cNvPr>
          <p:cNvSpPr txBox="1"/>
          <p:nvPr/>
        </p:nvSpPr>
        <p:spPr>
          <a:xfrm>
            <a:off x="601349" y="5550766"/>
            <a:ext cx="9584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Directly solving the problem is difficult due to the existence of coupled variables,</a:t>
            </a:r>
          </a:p>
          <a:p>
            <a:r>
              <a:rPr lang="en-US" dirty="0"/>
              <a:t> which will make its optimization not have a closed-form solution.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8588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4616</TotalTime>
  <Words>2197</Words>
  <Application>Microsoft Office PowerPoint</Application>
  <PresentationFormat>Widescreen</PresentationFormat>
  <Paragraphs>221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-apple-system</vt:lpstr>
      <vt:lpstr>Arial</vt:lpstr>
      <vt:lpstr>Arial Black</vt:lpstr>
      <vt:lpstr>Calibri</vt:lpstr>
      <vt:lpstr>Cambria Math</vt:lpstr>
      <vt:lpstr>Courier New</vt:lpstr>
      <vt:lpstr>Inter</vt:lpstr>
      <vt:lpstr>Lato</vt:lpstr>
      <vt:lpstr>MathJax_Main</vt:lpstr>
      <vt:lpstr>Roboto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Arpita Kumari</dc:creator>
  <cp:lastModifiedBy>Harsh Bundeliya</cp:lastModifiedBy>
  <cp:revision>153</cp:revision>
  <dcterms:created xsi:type="dcterms:W3CDTF">2023-12-13T17:37:53Z</dcterms:created>
  <dcterms:modified xsi:type="dcterms:W3CDTF">2024-03-31T15:58:47Z</dcterms:modified>
</cp:coreProperties>
</file>