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5D405-29D5-4CA6-96A8-6D413D1E27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5092BE-D2A6-4AC8-8223-8BBC6530736C}">
      <dgm:prSet/>
      <dgm:spPr/>
      <dgm:t>
        <a:bodyPr/>
        <a:lstStyle/>
        <a:p>
          <a:r>
            <a:rPr lang="en-US"/>
            <a:t>Fairlearn is a Python Package that allows a user to assess their system’s fairness and unfairness.</a:t>
          </a:r>
        </a:p>
      </dgm:t>
    </dgm:pt>
    <dgm:pt modelId="{9A4EDA09-28D4-4AC9-B069-FD123EA666E7}" type="parTrans" cxnId="{E7361F1D-6901-4D61-AC7C-93057A6EC742}">
      <dgm:prSet/>
      <dgm:spPr/>
      <dgm:t>
        <a:bodyPr/>
        <a:lstStyle/>
        <a:p>
          <a:endParaRPr lang="en-US"/>
        </a:p>
      </dgm:t>
    </dgm:pt>
    <dgm:pt modelId="{24F95D89-4869-4BFC-A6FE-04E876BACA51}" type="sibTrans" cxnId="{E7361F1D-6901-4D61-AC7C-93057A6EC742}">
      <dgm:prSet/>
      <dgm:spPr/>
      <dgm:t>
        <a:bodyPr/>
        <a:lstStyle/>
        <a:p>
          <a:endParaRPr lang="en-US"/>
        </a:p>
      </dgm:t>
    </dgm:pt>
    <dgm:pt modelId="{1C755CA5-8F11-430F-AD89-FE8CA99E7044}">
      <dgm:prSet/>
      <dgm:spPr/>
      <dgm:t>
        <a:bodyPr/>
        <a:lstStyle/>
        <a:p>
          <a:r>
            <a:rPr lang="en-US"/>
            <a:t>How will ML prediction disproportionately affect different groups?</a:t>
          </a:r>
        </a:p>
      </dgm:t>
    </dgm:pt>
    <dgm:pt modelId="{1BFCE638-B933-414E-AEDE-69B0DF209833}" type="parTrans" cxnId="{B650587B-4F62-4C49-8128-78EB69A43287}">
      <dgm:prSet/>
      <dgm:spPr/>
      <dgm:t>
        <a:bodyPr/>
        <a:lstStyle/>
        <a:p>
          <a:endParaRPr lang="en-US"/>
        </a:p>
      </dgm:t>
    </dgm:pt>
    <dgm:pt modelId="{828D0006-1986-4A10-A0B8-3B99928EEB0D}" type="sibTrans" cxnId="{B650587B-4F62-4C49-8128-78EB69A43287}">
      <dgm:prSet/>
      <dgm:spPr/>
      <dgm:t>
        <a:bodyPr/>
        <a:lstStyle/>
        <a:p>
          <a:endParaRPr lang="en-US"/>
        </a:p>
      </dgm:t>
    </dgm:pt>
    <dgm:pt modelId="{B4ECD52E-0044-4133-BFCE-DB11D5B8A650}">
      <dgm:prSet/>
      <dgm:spPr/>
      <dgm:t>
        <a:bodyPr/>
        <a:lstStyle/>
        <a:p>
          <a:r>
            <a:rPr lang="en-US"/>
            <a:t>How does this model compare to that model on fairness?</a:t>
          </a:r>
        </a:p>
      </dgm:t>
    </dgm:pt>
    <dgm:pt modelId="{E5EA965D-D31E-484C-9817-B4F4A1CAD0D7}" type="parTrans" cxnId="{764D3234-221D-45F2-B134-B33F03946EB3}">
      <dgm:prSet/>
      <dgm:spPr/>
      <dgm:t>
        <a:bodyPr/>
        <a:lstStyle/>
        <a:p>
          <a:endParaRPr lang="en-US"/>
        </a:p>
      </dgm:t>
    </dgm:pt>
    <dgm:pt modelId="{B53F81D3-EFCB-461F-A8BF-35B9A5AF9E3C}" type="sibTrans" cxnId="{764D3234-221D-45F2-B134-B33F03946EB3}">
      <dgm:prSet/>
      <dgm:spPr/>
      <dgm:t>
        <a:bodyPr/>
        <a:lstStyle/>
        <a:p>
          <a:endParaRPr lang="en-US"/>
        </a:p>
      </dgm:t>
    </dgm:pt>
    <dgm:pt modelId="{B004341E-9707-4809-B272-2813CE062DE7}">
      <dgm:prSet/>
      <dgm:spPr/>
      <dgm:t>
        <a:bodyPr/>
        <a:lstStyle/>
        <a:p>
          <a:r>
            <a:rPr lang="en-US"/>
            <a:t>What algorithms can I apply to mitigate unfairness?</a:t>
          </a:r>
        </a:p>
      </dgm:t>
    </dgm:pt>
    <dgm:pt modelId="{3D0EEBDF-0925-4B22-B70C-59A400D1FF4D}" type="parTrans" cxnId="{C3A24652-B530-4BBF-BB7F-E232F0A763EB}">
      <dgm:prSet/>
      <dgm:spPr/>
      <dgm:t>
        <a:bodyPr/>
        <a:lstStyle/>
        <a:p>
          <a:endParaRPr lang="en-US"/>
        </a:p>
      </dgm:t>
    </dgm:pt>
    <dgm:pt modelId="{D6CFF770-F924-439C-A6A2-23A1989D7B99}" type="sibTrans" cxnId="{C3A24652-B530-4BBF-BB7F-E232F0A763EB}">
      <dgm:prSet/>
      <dgm:spPr/>
      <dgm:t>
        <a:bodyPr/>
        <a:lstStyle/>
        <a:p>
          <a:endParaRPr lang="en-US"/>
        </a:p>
      </dgm:t>
    </dgm:pt>
    <dgm:pt modelId="{9ABC1AB0-94FD-4FB7-BB0A-4D8D3378A12D}">
      <dgm:prSet/>
      <dgm:spPr/>
      <dgm:t>
        <a:bodyPr/>
        <a:lstStyle/>
        <a:p>
          <a:r>
            <a:rPr lang="en-US"/>
            <a:t>Binary Classification</a:t>
          </a:r>
        </a:p>
      </dgm:t>
    </dgm:pt>
    <dgm:pt modelId="{B8D00D41-ABB5-4A16-9402-F752BEEA6297}" type="parTrans" cxnId="{BF83BE18-D49F-4014-80EB-39847DD364CD}">
      <dgm:prSet/>
      <dgm:spPr/>
      <dgm:t>
        <a:bodyPr/>
        <a:lstStyle/>
        <a:p>
          <a:endParaRPr lang="en-US"/>
        </a:p>
      </dgm:t>
    </dgm:pt>
    <dgm:pt modelId="{E5EE3EF5-D306-4A86-B2D9-D034F3279784}" type="sibTrans" cxnId="{BF83BE18-D49F-4014-80EB-39847DD364CD}">
      <dgm:prSet/>
      <dgm:spPr/>
      <dgm:t>
        <a:bodyPr/>
        <a:lstStyle/>
        <a:p>
          <a:endParaRPr lang="en-US"/>
        </a:p>
      </dgm:t>
    </dgm:pt>
    <dgm:pt modelId="{2B620596-7F1A-4549-AE01-833E5CEEB78F}">
      <dgm:prSet/>
      <dgm:spPr/>
      <dgm:t>
        <a:bodyPr/>
        <a:lstStyle/>
        <a:p>
          <a:r>
            <a:rPr lang="en-US"/>
            <a:t>Regression</a:t>
          </a:r>
        </a:p>
      </dgm:t>
    </dgm:pt>
    <dgm:pt modelId="{4DB9B782-D76E-484E-993C-4289779A4D39}" type="parTrans" cxnId="{327324A8-5EA3-4750-99C2-E2C3D245A3E0}">
      <dgm:prSet/>
      <dgm:spPr/>
      <dgm:t>
        <a:bodyPr/>
        <a:lstStyle/>
        <a:p>
          <a:endParaRPr lang="en-US"/>
        </a:p>
      </dgm:t>
    </dgm:pt>
    <dgm:pt modelId="{1C1EB371-A324-4A7D-AD79-168DB0C1FE2A}" type="sibTrans" cxnId="{327324A8-5EA3-4750-99C2-E2C3D245A3E0}">
      <dgm:prSet/>
      <dgm:spPr/>
      <dgm:t>
        <a:bodyPr/>
        <a:lstStyle/>
        <a:p>
          <a:endParaRPr lang="en-US"/>
        </a:p>
      </dgm:t>
    </dgm:pt>
    <dgm:pt modelId="{A3108F57-2AD3-43B0-9042-6328E461D18A}">
      <dgm:prSet/>
      <dgm:spPr/>
      <dgm:t>
        <a:bodyPr/>
        <a:lstStyle/>
        <a:p>
          <a:r>
            <a:rPr lang="en-US"/>
            <a:t>Fairlearn answers these questions.</a:t>
          </a:r>
        </a:p>
      </dgm:t>
    </dgm:pt>
    <dgm:pt modelId="{E8DC3DB3-7942-407F-82A5-E706DBC3EB9E}" type="parTrans" cxnId="{A394D869-8845-40B8-9CA7-86DF59B8566C}">
      <dgm:prSet/>
      <dgm:spPr/>
      <dgm:t>
        <a:bodyPr/>
        <a:lstStyle/>
        <a:p>
          <a:endParaRPr lang="en-US"/>
        </a:p>
      </dgm:t>
    </dgm:pt>
    <dgm:pt modelId="{500E3AA7-BA5F-4992-8CDC-FF2EBDC35A07}" type="sibTrans" cxnId="{A394D869-8845-40B8-9CA7-86DF59B8566C}">
      <dgm:prSet/>
      <dgm:spPr/>
      <dgm:t>
        <a:bodyPr/>
        <a:lstStyle/>
        <a:p>
          <a:endParaRPr lang="en-US"/>
        </a:p>
      </dgm:t>
    </dgm:pt>
    <dgm:pt modelId="{13A8C6C9-C3CC-44E8-83D8-A7C14E6EBAC1}" type="pres">
      <dgm:prSet presAssocID="{DF35D405-29D5-4CA6-96A8-6D413D1E278F}" presName="linear" presStyleCnt="0">
        <dgm:presLayoutVars>
          <dgm:animLvl val="lvl"/>
          <dgm:resizeHandles val="exact"/>
        </dgm:presLayoutVars>
      </dgm:prSet>
      <dgm:spPr/>
    </dgm:pt>
    <dgm:pt modelId="{AFDDB03E-AE1E-46DC-A6BB-F97DA7045477}" type="pres">
      <dgm:prSet presAssocID="{5B5092BE-D2A6-4AC8-8223-8BBC653073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E37E06-191F-4F21-AB22-FABEAAFE73FA}" type="pres">
      <dgm:prSet presAssocID="{5B5092BE-D2A6-4AC8-8223-8BBC6530736C}" presName="childText" presStyleLbl="revTx" presStyleIdx="0" presStyleCnt="1">
        <dgm:presLayoutVars>
          <dgm:bulletEnabled val="1"/>
        </dgm:presLayoutVars>
      </dgm:prSet>
      <dgm:spPr/>
    </dgm:pt>
    <dgm:pt modelId="{ECD7005F-CB5F-4D7B-9DEF-4B2BE8978C06}" type="pres">
      <dgm:prSet presAssocID="{A3108F57-2AD3-43B0-9042-6328E461D18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D59313-8EF5-4005-B120-E82C7E122C76}" type="presOf" srcId="{5B5092BE-D2A6-4AC8-8223-8BBC6530736C}" destId="{AFDDB03E-AE1E-46DC-A6BB-F97DA7045477}" srcOrd="0" destOrd="0" presId="urn:microsoft.com/office/officeart/2005/8/layout/vList2"/>
    <dgm:cxn modelId="{AAC36515-64DE-4CAA-9C73-D3E8C9BA0113}" type="presOf" srcId="{2B620596-7F1A-4549-AE01-833E5CEEB78F}" destId="{6DE37E06-191F-4F21-AB22-FABEAAFE73FA}" srcOrd="0" destOrd="4" presId="urn:microsoft.com/office/officeart/2005/8/layout/vList2"/>
    <dgm:cxn modelId="{BF83BE18-D49F-4014-80EB-39847DD364CD}" srcId="{B004341E-9707-4809-B272-2813CE062DE7}" destId="{9ABC1AB0-94FD-4FB7-BB0A-4D8D3378A12D}" srcOrd="0" destOrd="0" parTransId="{B8D00D41-ABB5-4A16-9402-F752BEEA6297}" sibTransId="{E5EE3EF5-D306-4A86-B2D9-D034F3279784}"/>
    <dgm:cxn modelId="{E7361F1D-6901-4D61-AC7C-93057A6EC742}" srcId="{DF35D405-29D5-4CA6-96A8-6D413D1E278F}" destId="{5B5092BE-D2A6-4AC8-8223-8BBC6530736C}" srcOrd="0" destOrd="0" parTransId="{9A4EDA09-28D4-4AC9-B069-FD123EA666E7}" sibTransId="{24F95D89-4869-4BFC-A6FE-04E876BACA51}"/>
    <dgm:cxn modelId="{E7718920-8C34-4529-89FD-E8D542EECC8E}" type="presOf" srcId="{9ABC1AB0-94FD-4FB7-BB0A-4D8D3378A12D}" destId="{6DE37E06-191F-4F21-AB22-FABEAAFE73FA}" srcOrd="0" destOrd="3" presId="urn:microsoft.com/office/officeart/2005/8/layout/vList2"/>
    <dgm:cxn modelId="{764D3234-221D-45F2-B134-B33F03946EB3}" srcId="{5B5092BE-D2A6-4AC8-8223-8BBC6530736C}" destId="{B4ECD52E-0044-4133-BFCE-DB11D5B8A650}" srcOrd="1" destOrd="0" parTransId="{E5EA965D-D31E-484C-9817-B4F4A1CAD0D7}" sibTransId="{B53F81D3-EFCB-461F-A8BF-35B9A5AF9E3C}"/>
    <dgm:cxn modelId="{F6F7723B-205B-4EB1-B496-FAAC3E6B6236}" type="presOf" srcId="{DF35D405-29D5-4CA6-96A8-6D413D1E278F}" destId="{13A8C6C9-C3CC-44E8-83D8-A7C14E6EBAC1}" srcOrd="0" destOrd="0" presId="urn:microsoft.com/office/officeart/2005/8/layout/vList2"/>
    <dgm:cxn modelId="{A394D869-8845-40B8-9CA7-86DF59B8566C}" srcId="{DF35D405-29D5-4CA6-96A8-6D413D1E278F}" destId="{A3108F57-2AD3-43B0-9042-6328E461D18A}" srcOrd="1" destOrd="0" parTransId="{E8DC3DB3-7942-407F-82A5-E706DBC3EB9E}" sibTransId="{500E3AA7-BA5F-4992-8CDC-FF2EBDC35A07}"/>
    <dgm:cxn modelId="{84E0906C-DEBB-4FCB-8DFF-4E04E5A5ACF6}" type="presOf" srcId="{1C755CA5-8F11-430F-AD89-FE8CA99E7044}" destId="{6DE37E06-191F-4F21-AB22-FABEAAFE73FA}" srcOrd="0" destOrd="0" presId="urn:microsoft.com/office/officeart/2005/8/layout/vList2"/>
    <dgm:cxn modelId="{C3A24652-B530-4BBF-BB7F-E232F0A763EB}" srcId="{5B5092BE-D2A6-4AC8-8223-8BBC6530736C}" destId="{B004341E-9707-4809-B272-2813CE062DE7}" srcOrd="2" destOrd="0" parTransId="{3D0EEBDF-0925-4B22-B70C-59A400D1FF4D}" sibTransId="{D6CFF770-F924-439C-A6A2-23A1989D7B99}"/>
    <dgm:cxn modelId="{B650587B-4F62-4C49-8128-78EB69A43287}" srcId="{5B5092BE-D2A6-4AC8-8223-8BBC6530736C}" destId="{1C755CA5-8F11-430F-AD89-FE8CA99E7044}" srcOrd="0" destOrd="0" parTransId="{1BFCE638-B933-414E-AEDE-69B0DF209833}" sibTransId="{828D0006-1986-4A10-A0B8-3B99928EEB0D}"/>
    <dgm:cxn modelId="{327324A8-5EA3-4750-99C2-E2C3D245A3E0}" srcId="{B004341E-9707-4809-B272-2813CE062DE7}" destId="{2B620596-7F1A-4549-AE01-833E5CEEB78F}" srcOrd="1" destOrd="0" parTransId="{4DB9B782-D76E-484E-993C-4289779A4D39}" sibTransId="{1C1EB371-A324-4A7D-AD79-168DB0C1FE2A}"/>
    <dgm:cxn modelId="{FE598CB8-C9C7-4B8E-92A9-78D8F2A622BC}" type="presOf" srcId="{B004341E-9707-4809-B272-2813CE062DE7}" destId="{6DE37E06-191F-4F21-AB22-FABEAAFE73FA}" srcOrd="0" destOrd="2" presId="urn:microsoft.com/office/officeart/2005/8/layout/vList2"/>
    <dgm:cxn modelId="{37A9C2CD-588E-4508-B724-BF74570CCE7A}" type="presOf" srcId="{A3108F57-2AD3-43B0-9042-6328E461D18A}" destId="{ECD7005F-CB5F-4D7B-9DEF-4B2BE8978C06}" srcOrd="0" destOrd="0" presId="urn:microsoft.com/office/officeart/2005/8/layout/vList2"/>
    <dgm:cxn modelId="{E08D4CF4-C9C2-49CD-B9AE-860DBAF16F6B}" type="presOf" srcId="{B4ECD52E-0044-4133-BFCE-DB11D5B8A650}" destId="{6DE37E06-191F-4F21-AB22-FABEAAFE73FA}" srcOrd="0" destOrd="1" presId="urn:microsoft.com/office/officeart/2005/8/layout/vList2"/>
    <dgm:cxn modelId="{B57EBF7E-8DB0-44F2-B1E4-08CC2DD0611D}" type="presParOf" srcId="{13A8C6C9-C3CC-44E8-83D8-A7C14E6EBAC1}" destId="{AFDDB03E-AE1E-46DC-A6BB-F97DA7045477}" srcOrd="0" destOrd="0" presId="urn:microsoft.com/office/officeart/2005/8/layout/vList2"/>
    <dgm:cxn modelId="{9A759667-DE98-4F64-8396-0D1AB77F2263}" type="presParOf" srcId="{13A8C6C9-C3CC-44E8-83D8-A7C14E6EBAC1}" destId="{6DE37E06-191F-4F21-AB22-FABEAAFE73FA}" srcOrd="1" destOrd="0" presId="urn:microsoft.com/office/officeart/2005/8/layout/vList2"/>
    <dgm:cxn modelId="{0CF68F3C-6512-401A-B35B-52E3075563E8}" type="presParOf" srcId="{13A8C6C9-C3CC-44E8-83D8-A7C14E6EBAC1}" destId="{ECD7005F-CB5F-4D7B-9DEF-4B2BE8978C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DB03E-AE1E-46DC-A6BB-F97DA7045477}">
      <dsp:nvSpPr>
        <dsp:cNvPr id="0" name=""/>
        <dsp:cNvSpPr/>
      </dsp:nvSpPr>
      <dsp:spPr>
        <a:xfrm>
          <a:off x="0" y="31554"/>
          <a:ext cx="10515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Fairlearn is a Python Package that allows a user to assess their system’s fairness and unfairness.</a:t>
          </a:r>
        </a:p>
      </dsp:txBody>
      <dsp:txXfrm>
        <a:off x="56315" y="87869"/>
        <a:ext cx="10402970" cy="1040990"/>
      </dsp:txXfrm>
    </dsp:sp>
    <dsp:sp modelId="{6DE37E06-191F-4F21-AB22-FABEAAFE73FA}">
      <dsp:nvSpPr>
        <dsp:cNvPr id="0" name=""/>
        <dsp:cNvSpPr/>
      </dsp:nvSpPr>
      <dsp:spPr>
        <a:xfrm>
          <a:off x="0" y="1185174"/>
          <a:ext cx="10515600" cy="198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How will ML prediction disproportionately affect different groups?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How does this model compare to that model on fairness?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What algorithms can I apply to mitigate unfairness?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Binary Classification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Regression</a:t>
          </a:r>
        </a:p>
      </dsp:txBody>
      <dsp:txXfrm>
        <a:off x="0" y="1185174"/>
        <a:ext cx="10515600" cy="1980989"/>
      </dsp:txXfrm>
    </dsp:sp>
    <dsp:sp modelId="{ECD7005F-CB5F-4D7B-9DEF-4B2BE8978C06}">
      <dsp:nvSpPr>
        <dsp:cNvPr id="0" name=""/>
        <dsp:cNvSpPr/>
      </dsp:nvSpPr>
      <dsp:spPr>
        <a:xfrm>
          <a:off x="0" y="3166164"/>
          <a:ext cx="10515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Fairlearn answers these questions.</a:t>
          </a:r>
        </a:p>
      </dsp:txBody>
      <dsp:txXfrm>
        <a:off x="56315" y="3222479"/>
        <a:ext cx="10402970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80EF-E313-4BB8-934E-02B0B133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BAA15-6F57-4800-A4DD-AA3C871A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686D-C125-4E59-87E6-B20BA24B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AB3F-E5B6-4AAD-95FC-264B29C4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1BDD-A7EE-46A2-8500-F9CF9B6C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3AE4-423C-4499-9FCB-9E610256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995B2-5D2D-411F-891C-476A1247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E40D-2182-4C1F-9FCC-F6680F7D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8190-520E-4783-9428-4B384867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61EF-6DA7-45A4-84FA-B6DFB6DC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5B6EE-178F-495A-AB31-E52C0DDE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E609A-2FF7-41BA-B25D-F89E0155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E0A5-9B14-4FA1-988D-2F686256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ADB7-4F7D-4C64-BFE2-581B8B34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F401-A2C3-467B-A3FC-5AA833F8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C8D0-6F58-408B-A5A3-84C9A1D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12FB-F8CE-4313-961B-83B41E47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0A41-6B50-456B-89DC-8988F27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2202-567D-47F3-947C-E570DBAE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0832-8D7E-4960-B0D0-03C1FF3A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A099-567A-4F8E-BF61-49AECD40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D6424-43A3-4C50-8341-F0644AFB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5775-1F52-4AAE-BE2D-92FFDA68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19B3-7A7C-4F98-B9FB-B46587BA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7E6A-D8D2-4E07-86F3-22513026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A966-8B27-4AA2-89E1-19EA5440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9910-E14C-424A-B58C-5FBFACEC1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933C4-20A1-4B66-9766-8EB649457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A3915-E349-445B-96BE-749B169D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D5526-AC5A-4B5C-932C-8A7342D0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87F62-F50D-470F-A71F-3AA34821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EE57-DA09-465C-A05B-AE9941B3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B00E-93DD-4008-BDED-80E5E0E5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2E582-23D1-46A3-95B2-611F52314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30B00-DC3D-426A-A503-BDB7FA886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ECDAD-94CF-4153-8193-5BFAE5F80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CB026-6EE7-47B8-A361-2C4D74FE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88F22-5E48-4CB1-A414-86231369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63E1E-0AA3-412E-BF86-A5B7FA8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FE40-7DF2-4F79-9C5C-3D8896D4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DB062-F541-45FF-98D1-B1DA262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E1592-33E9-4453-807C-A7193754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6DB6E-F176-4CFE-9BFB-A75A96DE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93828-FE84-4139-96FF-9315559B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50E8B-3124-4E81-AC1B-210B41EF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4EE0-5C44-4EFC-973E-34E18383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A550-5949-41A2-ABF4-47A74EA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4D9C-756B-432B-B867-F7257570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7733-7BD4-4C05-875F-5ED4E103F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DA3BD-ED1A-42D5-9014-296E287D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1FEA-884A-49E7-A6CD-E3A67600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A117-15F7-4375-94D7-7B807366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E9CE-52CA-42AC-83CE-6FD6A6C1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38F99-9C9C-4F30-B35B-52D993FEE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6093-DBFF-44D8-9834-DED60A429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EE6D2-C953-45BE-8545-1B4AEC1F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483A-EA79-4543-9556-6064A2A1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98C8C-4382-4712-B7E3-EF2F72F2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17461-FBDF-464F-84B4-95FD8675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040C-0EF0-4A62-B526-7A6BA113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2B5D-9603-472C-A1E4-82039E17B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00DF-40DF-4488-A7E8-987B0659E4C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5755-D9E4-4E3B-A8F6-F55A09AEB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F10F-7EFD-44D9-BEA5-CE09F538B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088A-CB0A-4DB3-A2E3-4659E59D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49B61-568A-4557-A8EE-C990E6499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Fairlearn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30031-DE2E-4EF6-9F50-0BA583E71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Ami Ashman</a:t>
            </a: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8" name="Picture 4" descr="Releases · fairlearn/fairlearn · GitHub">
            <a:extLst>
              <a:ext uri="{FF2B5EF4-FFF2-40B4-BE49-F238E27FC236}">
                <a16:creationId xmlns:a16="http://schemas.microsoft.com/office/drawing/2014/main" id="{4B79F1D6-2873-4DEE-8512-C067C123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517983"/>
            <a:ext cx="6472362" cy="32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3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1522-B8E6-47D7-80A3-097AA3F0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Fairlearn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5D2F13-A124-4588-83AA-2C8710D5B9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90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2618-DC03-45DD-9303-3C02B5CC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GridSearch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C57D-3FD8-4DDD-B04B-BA906368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I explored GridSearch (fairlearn.reductions.GridSearch) to examine how it can help curtail unfairness.</a:t>
            </a:r>
          </a:p>
          <a:p>
            <a:r>
              <a:rPr lang="en-US" sz="2000"/>
              <a:t>GridSearch employs an exponentiated gradient reduction</a:t>
            </a:r>
          </a:p>
          <a:p>
            <a:pPr lvl="1"/>
            <a:r>
              <a:rPr lang="en-US" sz="2000"/>
              <a:t>Simplified Version by Agarwal et al. 2018.</a:t>
            </a:r>
          </a:p>
          <a:p>
            <a:r>
              <a:rPr lang="en-US" sz="2000"/>
              <a:t>GridSearch generates sequences of relabellings and reweighting, training a predictor accordingly.</a:t>
            </a:r>
          </a:p>
          <a:p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DF] Exponentiated Gradient Meets Gradient Descent | Semantic Scholar">
            <a:extLst>
              <a:ext uri="{FF2B5EF4-FFF2-40B4-BE49-F238E27FC236}">
                <a16:creationId xmlns:a16="http://schemas.microsoft.com/office/drawing/2014/main" id="{819D77FC-10FC-4C96-A0C0-96561219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3213541"/>
            <a:ext cx="6253212" cy="15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0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04D5-E25B-4001-AB1F-A4194EB6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Predictors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4324481-91D6-477F-9766-C5EB8DDD5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D533-30C5-42F5-AEBA-77DDBFEA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Predictors are Fairlearns indicators of fairness.</a:t>
            </a:r>
          </a:p>
          <a:p>
            <a:r>
              <a:rPr lang="en-US" sz="2000"/>
              <a:t>They can be plotted into the Fairness Dashboard to understand their prediction.</a:t>
            </a:r>
          </a:p>
          <a:p>
            <a:r>
              <a:rPr lang="en-US" sz="2000"/>
              <a:t>One can inspect disparity and accuracy metrics from the dashboard.</a:t>
            </a:r>
          </a:p>
          <a:p>
            <a:pPr lvl="1"/>
            <a:r>
              <a:rPr lang="en-US" sz="2000"/>
              <a:t>Disparity and accuracy tradeoff.</a:t>
            </a:r>
          </a:p>
          <a:p>
            <a:r>
              <a:rPr lang="en-US" sz="2000"/>
              <a:t>One should pick the model wit the best tradeoff.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4759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688DB-7B80-4C0F-BE07-754925FD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0FB3-2004-40D2-96D4-A9506355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Fairlearn ensures fair results and affects of AI algorithms.</a:t>
            </a:r>
          </a:p>
          <a:p>
            <a:r>
              <a:rPr lang="en-US" sz="2000"/>
              <a:t>It prevents:</a:t>
            </a:r>
          </a:p>
          <a:p>
            <a:pPr lvl="1"/>
            <a:r>
              <a:rPr lang="en-US" sz="2000"/>
              <a:t>Gender stereotyping</a:t>
            </a:r>
          </a:p>
          <a:p>
            <a:pPr lvl="1"/>
            <a:r>
              <a:rPr lang="en-US" sz="2000"/>
              <a:t>Racial denigration</a:t>
            </a:r>
          </a:p>
          <a:p>
            <a:pPr lvl="1"/>
            <a:r>
              <a:rPr lang="en-US" sz="2000"/>
              <a:t>Misrepresentation</a:t>
            </a:r>
          </a:p>
          <a:p>
            <a:r>
              <a:rPr lang="en-US" sz="2000"/>
              <a:t>Famously, models often miscategorized dark-skinned people as gorillas. Fairlearn could stop this.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The “Unfair Advantage” — The Danger of Fairness | by Odille Remmert | Medium">
            <a:extLst>
              <a:ext uri="{FF2B5EF4-FFF2-40B4-BE49-F238E27FC236}">
                <a16:creationId xmlns:a16="http://schemas.microsoft.com/office/drawing/2014/main" id="{59C7C9BC-B327-4F3C-AF0E-EAFAF7DD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213028"/>
            <a:ext cx="6253212" cy="350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94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Fairlearn</vt:lpstr>
      <vt:lpstr>What is Fairlearn?</vt:lpstr>
      <vt:lpstr>GridSearch</vt:lpstr>
      <vt:lpstr>Predictors</vt:lpstr>
      <vt:lpstr>Affects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Fairlearn</dc:title>
  <dc:creator>Ami Ashman</dc:creator>
  <cp:lastModifiedBy>Ami Ashman</cp:lastModifiedBy>
  <cp:revision>1</cp:revision>
  <dcterms:created xsi:type="dcterms:W3CDTF">2022-02-12T02:46:17Z</dcterms:created>
  <dcterms:modified xsi:type="dcterms:W3CDTF">2022-02-12T03:09:03Z</dcterms:modified>
</cp:coreProperties>
</file>