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63" r:id="rId4"/>
    <p:sldId id="260" r:id="rId5"/>
    <p:sldId id="259" r:id="rId6"/>
    <p:sldId id="261" r:id="rId7"/>
    <p:sldId id="262" r:id="rId8"/>
    <p:sldId id="264"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8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51953B-A63F-3BE9-EF8C-E4788F37947D}"/>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7E81668-71D2-39FC-92E6-88E66F0A67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AC32FFD-5BA7-7AF1-A8C3-352EFC9D2E92}"/>
              </a:ext>
            </a:extLst>
          </p:cNvPr>
          <p:cNvSpPr>
            <a:spLocks noGrp="1"/>
          </p:cNvSpPr>
          <p:nvPr>
            <p:ph type="dt" sz="half" idx="10"/>
          </p:nvPr>
        </p:nvSpPr>
        <p:spPr/>
        <p:txBody>
          <a:bodyPr/>
          <a:lstStyle/>
          <a:p>
            <a:fld id="{49FDE3E2-1208-4145-964D-6E049262CF99}" type="datetimeFigureOut">
              <a:rPr lang="zh-CN" altLang="en-US" smtClean="0"/>
              <a:t>2023/5/31</a:t>
            </a:fld>
            <a:endParaRPr lang="zh-CN" altLang="en-US"/>
          </a:p>
        </p:txBody>
      </p:sp>
      <p:sp>
        <p:nvSpPr>
          <p:cNvPr id="5" name="页脚占位符 4">
            <a:extLst>
              <a:ext uri="{FF2B5EF4-FFF2-40B4-BE49-F238E27FC236}">
                <a16:creationId xmlns:a16="http://schemas.microsoft.com/office/drawing/2014/main" id="{067C7C67-E21C-B8A5-0375-50C9759B5A4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2ECD1D9-708D-2684-DDB3-CA8B4F025049}"/>
              </a:ext>
            </a:extLst>
          </p:cNvPr>
          <p:cNvSpPr>
            <a:spLocks noGrp="1"/>
          </p:cNvSpPr>
          <p:nvPr>
            <p:ph type="sldNum" sz="quarter" idx="12"/>
          </p:nvPr>
        </p:nvSpPr>
        <p:spPr/>
        <p:txBody>
          <a:bodyPr/>
          <a:lstStyle/>
          <a:p>
            <a:fld id="{7364B24B-A427-43FB-925D-B135089A4405}" type="slidenum">
              <a:rPr lang="zh-CN" altLang="en-US" smtClean="0"/>
              <a:t>‹#›</a:t>
            </a:fld>
            <a:endParaRPr lang="zh-CN" altLang="en-US"/>
          </a:p>
        </p:txBody>
      </p:sp>
    </p:spTree>
    <p:extLst>
      <p:ext uri="{BB962C8B-B14F-4D97-AF65-F5344CB8AC3E}">
        <p14:creationId xmlns:p14="http://schemas.microsoft.com/office/powerpoint/2010/main" val="27609689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7164520-5B0D-2446-6CA0-DE6C9F6A582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0250D0B9-B06F-9E41-7699-EFDD0E4852A2}"/>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E3FD561-FAD9-B707-77D1-32F01F379F17}"/>
              </a:ext>
            </a:extLst>
          </p:cNvPr>
          <p:cNvSpPr>
            <a:spLocks noGrp="1"/>
          </p:cNvSpPr>
          <p:nvPr>
            <p:ph type="dt" sz="half" idx="10"/>
          </p:nvPr>
        </p:nvSpPr>
        <p:spPr/>
        <p:txBody>
          <a:bodyPr/>
          <a:lstStyle/>
          <a:p>
            <a:fld id="{49FDE3E2-1208-4145-964D-6E049262CF99}" type="datetimeFigureOut">
              <a:rPr lang="zh-CN" altLang="en-US" smtClean="0"/>
              <a:t>2023/5/31</a:t>
            </a:fld>
            <a:endParaRPr lang="zh-CN" altLang="en-US"/>
          </a:p>
        </p:txBody>
      </p:sp>
      <p:sp>
        <p:nvSpPr>
          <p:cNvPr id="5" name="页脚占位符 4">
            <a:extLst>
              <a:ext uri="{FF2B5EF4-FFF2-40B4-BE49-F238E27FC236}">
                <a16:creationId xmlns:a16="http://schemas.microsoft.com/office/drawing/2014/main" id="{5272F540-B30F-9D02-7B35-B914C4EB530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F396A22-BFE9-F97B-6988-81BC822925A3}"/>
              </a:ext>
            </a:extLst>
          </p:cNvPr>
          <p:cNvSpPr>
            <a:spLocks noGrp="1"/>
          </p:cNvSpPr>
          <p:nvPr>
            <p:ph type="sldNum" sz="quarter" idx="12"/>
          </p:nvPr>
        </p:nvSpPr>
        <p:spPr/>
        <p:txBody>
          <a:bodyPr/>
          <a:lstStyle/>
          <a:p>
            <a:fld id="{7364B24B-A427-43FB-925D-B135089A4405}" type="slidenum">
              <a:rPr lang="zh-CN" altLang="en-US" smtClean="0"/>
              <a:t>‹#›</a:t>
            </a:fld>
            <a:endParaRPr lang="zh-CN" altLang="en-US"/>
          </a:p>
        </p:txBody>
      </p:sp>
    </p:spTree>
    <p:extLst>
      <p:ext uri="{BB962C8B-B14F-4D97-AF65-F5344CB8AC3E}">
        <p14:creationId xmlns:p14="http://schemas.microsoft.com/office/powerpoint/2010/main" val="20019882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BF50E8F8-CE61-E64A-ADAB-3311807E7F7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715FC5B-34C8-0CDB-7C66-929B863AD33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077F9CA-11F5-D5B6-F801-8251B18EA0D7}"/>
              </a:ext>
            </a:extLst>
          </p:cNvPr>
          <p:cNvSpPr>
            <a:spLocks noGrp="1"/>
          </p:cNvSpPr>
          <p:nvPr>
            <p:ph type="dt" sz="half" idx="10"/>
          </p:nvPr>
        </p:nvSpPr>
        <p:spPr/>
        <p:txBody>
          <a:bodyPr/>
          <a:lstStyle/>
          <a:p>
            <a:fld id="{49FDE3E2-1208-4145-964D-6E049262CF99}" type="datetimeFigureOut">
              <a:rPr lang="zh-CN" altLang="en-US" smtClean="0"/>
              <a:t>2023/5/31</a:t>
            </a:fld>
            <a:endParaRPr lang="zh-CN" altLang="en-US"/>
          </a:p>
        </p:txBody>
      </p:sp>
      <p:sp>
        <p:nvSpPr>
          <p:cNvPr id="5" name="页脚占位符 4">
            <a:extLst>
              <a:ext uri="{FF2B5EF4-FFF2-40B4-BE49-F238E27FC236}">
                <a16:creationId xmlns:a16="http://schemas.microsoft.com/office/drawing/2014/main" id="{509527AC-B5FB-6A82-9962-D0987243DA1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8BD60DF-7E21-7015-E6B6-A40DB2A20D3C}"/>
              </a:ext>
            </a:extLst>
          </p:cNvPr>
          <p:cNvSpPr>
            <a:spLocks noGrp="1"/>
          </p:cNvSpPr>
          <p:nvPr>
            <p:ph type="sldNum" sz="quarter" idx="12"/>
          </p:nvPr>
        </p:nvSpPr>
        <p:spPr/>
        <p:txBody>
          <a:bodyPr/>
          <a:lstStyle/>
          <a:p>
            <a:fld id="{7364B24B-A427-43FB-925D-B135089A4405}" type="slidenum">
              <a:rPr lang="zh-CN" altLang="en-US" smtClean="0"/>
              <a:t>‹#›</a:t>
            </a:fld>
            <a:endParaRPr lang="zh-CN" altLang="en-US"/>
          </a:p>
        </p:txBody>
      </p:sp>
    </p:spTree>
    <p:extLst>
      <p:ext uri="{BB962C8B-B14F-4D97-AF65-F5344CB8AC3E}">
        <p14:creationId xmlns:p14="http://schemas.microsoft.com/office/powerpoint/2010/main" val="15875324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E5C31D-4B83-591D-C0F9-A951E9FF954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C91C853-16A5-F875-66DC-3554C8E933D6}"/>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B7ACA65-DFFF-6B74-4C25-6CDC648C4FBF}"/>
              </a:ext>
            </a:extLst>
          </p:cNvPr>
          <p:cNvSpPr>
            <a:spLocks noGrp="1"/>
          </p:cNvSpPr>
          <p:nvPr>
            <p:ph type="dt" sz="half" idx="10"/>
          </p:nvPr>
        </p:nvSpPr>
        <p:spPr/>
        <p:txBody>
          <a:bodyPr/>
          <a:lstStyle/>
          <a:p>
            <a:fld id="{49FDE3E2-1208-4145-964D-6E049262CF99}" type="datetimeFigureOut">
              <a:rPr lang="zh-CN" altLang="en-US" smtClean="0"/>
              <a:t>2023/5/31</a:t>
            </a:fld>
            <a:endParaRPr lang="zh-CN" altLang="en-US"/>
          </a:p>
        </p:txBody>
      </p:sp>
      <p:sp>
        <p:nvSpPr>
          <p:cNvPr id="5" name="页脚占位符 4">
            <a:extLst>
              <a:ext uri="{FF2B5EF4-FFF2-40B4-BE49-F238E27FC236}">
                <a16:creationId xmlns:a16="http://schemas.microsoft.com/office/drawing/2014/main" id="{12D88777-13EA-AA48-CA63-A6739631EC3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894FE23-C197-169B-2AC7-F38BFD96D76E}"/>
              </a:ext>
            </a:extLst>
          </p:cNvPr>
          <p:cNvSpPr>
            <a:spLocks noGrp="1"/>
          </p:cNvSpPr>
          <p:nvPr>
            <p:ph type="sldNum" sz="quarter" idx="12"/>
          </p:nvPr>
        </p:nvSpPr>
        <p:spPr/>
        <p:txBody>
          <a:bodyPr/>
          <a:lstStyle/>
          <a:p>
            <a:fld id="{7364B24B-A427-43FB-925D-B135089A4405}" type="slidenum">
              <a:rPr lang="zh-CN" altLang="en-US" smtClean="0"/>
              <a:t>‹#›</a:t>
            </a:fld>
            <a:endParaRPr lang="zh-CN" altLang="en-US"/>
          </a:p>
        </p:txBody>
      </p:sp>
    </p:spTree>
    <p:extLst>
      <p:ext uri="{BB962C8B-B14F-4D97-AF65-F5344CB8AC3E}">
        <p14:creationId xmlns:p14="http://schemas.microsoft.com/office/powerpoint/2010/main" val="29991829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45A6A78-BDA5-E60D-7FB0-E73838ED0710}"/>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76F5B9C-463A-94ED-E21B-629D350541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A6D9214-CC6F-B2EB-2546-8753EBDF2E60}"/>
              </a:ext>
            </a:extLst>
          </p:cNvPr>
          <p:cNvSpPr>
            <a:spLocks noGrp="1"/>
          </p:cNvSpPr>
          <p:nvPr>
            <p:ph type="dt" sz="half" idx="10"/>
          </p:nvPr>
        </p:nvSpPr>
        <p:spPr/>
        <p:txBody>
          <a:bodyPr/>
          <a:lstStyle/>
          <a:p>
            <a:fld id="{49FDE3E2-1208-4145-964D-6E049262CF99}" type="datetimeFigureOut">
              <a:rPr lang="zh-CN" altLang="en-US" smtClean="0"/>
              <a:t>2023/5/31</a:t>
            </a:fld>
            <a:endParaRPr lang="zh-CN" altLang="en-US"/>
          </a:p>
        </p:txBody>
      </p:sp>
      <p:sp>
        <p:nvSpPr>
          <p:cNvPr id="5" name="页脚占位符 4">
            <a:extLst>
              <a:ext uri="{FF2B5EF4-FFF2-40B4-BE49-F238E27FC236}">
                <a16:creationId xmlns:a16="http://schemas.microsoft.com/office/drawing/2014/main" id="{BFF6FA59-7C3D-E8C1-7915-32994A9BE61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FC7F943-9C6E-62B6-920F-4E23EF8C682F}"/>
              </a:ext>
            </a:extLst>
          </p:cNvPr>
          <p:cNvSpPr>
            <a:spLocks noGrp="1"/>
          </p:cNvSpPr>
          <p:nvPr>
            <p:ph type="sldNum" sz="quarter" idx="12"/>
          </p:nvPr>
        </p:nvSpPr>
        <p:spPr/>
        <p:txBody>
          <a:bodyPr/>
          <a:lstStyle/>
          <a:p>
            <a:fld id="{7364B24B-A427-43FB-925D-B135089A4405}" type="slidenum">
              <a:rPr lang="zh-CN" altLang="en-US" smtClean="0"/>
              <a:t>‹#›</a:t>
            </a:fld>
            <a:endParaRPr lang="zh-CN" altLang="en-US"/>
          </a:p>
        </p:txBody>
      </p:sp>
    </p:spTree>
    <p:extLst>
      <p:ext uri="{BB962C8B-B14F-4D97-AF65-F5344CB8AC3E}">
        <p14:creationId xmlns:p14="http://schemas.microsoft.com/office/powerpoint/2010/main" val="42752451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9B120D-86A0-4E3E-58BA-6F63FE93C00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87849A3F-4EED-D8D7-75B0-49CD29813CD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D7C0887-3A7A-5053-75BE-BA0B1A7101D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50F8E31-3CA0-4820-70C6-B1CB0256A04A}"/>
              </a:ext>
            </a:extLst>
          </p:cNvPr>
          <p:cNvSpPr>
            <a:spLocks noGrp="1"/>
          </p:cNvSpPr>
          <p:nvPr>
            <p:ph type="dt" sz="half" idx="10"/>
          </p:nvPr>
        </p:nvSpPr>
        <p:spPr/>
        <p:txBody>
          <a:bodyPr/>
          <a:lstStyle/>
          <a:p>
            <a:fld id="{49FDE3E2-1208-4145-964D-6E049262CF99}" type="datetimeFigureOut">
              <a:rPr lang="zh-CN" altLang="en-US" smtClean="0"/>
              <a:t>2023/5/31</a:t>
            </a:fld>
            <a:endParaRPr lang="zh-CN" altLang="en-US"/>
          </a:p>
        </p:txBody>
      </p:sp>
      <p:sp>
        <p:nvSpPr>
          <p:cNvPr id="6" name="页脚占位符 5">
            <a:extLst>
              <a:ext uri="{FF2B5EF4-FFF2-40B4-BE49-F238E27FC236}">
                <a16:creationId xmlns:a16="http://schemas.microsoft.com/office/drawing/2014/main" id="{CDC97002-8AE6-2D07-8254-635D2BCC71B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82DB61C-67BE-0358-553E-DC296DFEFB29}"/>
              </a:ext>
            </a:extLst>
          </p:cNvPr>
          <p:cNvSpPr>
            <a:spLocks noGrp="1"/>
          </p:cNvSpPr>
          <p:nvPr>
            <p:ph type="sldNum" sz="quarter" idx="12"/>
          </p:nvPr>
        </p:nvSpPr>
        <p:spPr/>
        <p:txBody>
          <a:bodyPr/>
          <a:lstStyle/>
          <a:p>
            <a:fld id="{7364B24B-A427-43FB-925D-B135089A4405}" type="slidenum">
              <a:rPr lang="zh-CN" altLang="en-US" smtClean="0"/>
              <a:t>‹#›</a:t>
            </a:fld>
            <a:endParaRPr lang="zh-CN" altLang="en-US"/>
          </a:p>
        </p:txBody>
      </p:sp>
    </p:spTree>
    <p:extLst>
      <p:ext uri="{BB962C8B-B14F-4D97-AF65-F5344CB8AC3E}">
        <p14:creationId xmlns:p14="http://schemas.microsoft.com/office/powerpoint/2010/main" val="2226066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CAB18FE-F6E5-97EB-440F-1BE84BE7F1B8}"/>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9EB9DE8-67CA-E59B-0A79-53F8EF976A5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1E1E419E-6D24-744E-7407-EE5F49A2FED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5E699F6-5313-59B2-4005-7C41556013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E8928E50-4925-B9A5-1764-757492A6200E}"/>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51848E29-CC5D-B3C8-3D71-C03E008B9138}"/>
              </a:ext>
            </a:extLst>
          </p:cNvPr>
          <p:cNvSpPr>
            <a:spLocks noGrp="1"/>
          </p:cNvSpPr>
          <p:nvPr>
            <p:ph type="dt" sz="half" idx="10"/>
          </p:nvPr>
        </p:nvSpPr>
        <p:spPr/>
        <p:txBody>
          <a:bodyPr/>
          <a:lstStyle/>
          <a:p>
            <a:fld id="{49FDE3E2-1208-4145-964D-6E049262CF99}" type="datetimeFigureOut">
              <a:rPr lang="zh-CN" altLang="en-US" smtClean="0"/>
              <a:t>2023/5/31</a:t>
            </a:fld>
            <a:endParaRPr lang="zh-CN" altLang="en-US"/>
          </a:p>
        </p:txBody>
      </p:sp>
      <p:sp>
        <p:nvSpPr>
          <p:cNvPr id="8" name="页脚占位符 7">
            <a:extLst>
              <a:ext uri="{FF2B5EF4-FFF2-40B4-BE49-F238E27FC236}">
                <a16:creationId xmlns:a16="http://schemas.microsoft.com/office/drawing/2014/main" id="{6FBD8E09-D500-471C-794A-D2569A1E6066}"/>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A9773DE-3915-C435-6EFB-A078E087FF6C}"/>
              </a:ext>
            </a:extLst>
          </p:cNvPr>
          <p:cNvSpPr>
            <a:spLocks noGrp="1"/>
          </p:cNvSpPr>
          <p:nvPr>
            <p:ph type="sldNum" sz="quarter" idx="12"/>
          </p:nvPr>
        </p:nvSpPr>
        <p:spPr/>
        <p:txBody>
          <a:bodyPr/>
          <a:lstStyle/>
          <a:p>
            <a:fld id="{7364B24B-A427-43FB-925D-B135089A4405}" type="slidenum">
              <a:rPr lang="zh-CN" altLang="en-US" smtClean="0"/>
              <a:t>‹#›</a:t>
            </a:fld>
            <a:endParaRPr lang="zh-CN" altLang="en-US"/>
          </a:p>
        </p:txBody>
      </p:sp>
    </p:spTree>
    <p:extLst>
      <p:ext uri="{BB962C8B-B14F-4D97-AF65-F5344CB8AC3E}">
        <p14:creationId xmlns:p14="http://schemas.microsoft.com/office/powerpoint/2010/main" val="283890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519B3F-D26D-9DE4-430D-DDE4F3A07AD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89948C6-118B-4E4C-39B1-1C089BE4A5E2}"/>
              </a:ext>
            </a:extLst>
          </p:cNvPr>
          <p:cNvSpPr>
            <a:spLocks noGrp="1"/>
          </p:cNvSpPr>
          <p:nvPr>
            <p:ph type="dt" sz="half" idx="10"/>
          </p:nvPr>
        </p:nvSpPr>
        <p:spPr/>
        <p:txBody>
          <a:bodyPr/>
          <a:lstStyle/>
          <a:p>
            <a:fld id="{49FDE3E2-1208-4145-964D-6E049262CF99}" type="datetimeFigureOut">
              <a:rPr lang="zh-CN" altLang="en-US" smtClean="0"/>
              <a:t>2023/5/31</a:t>
            </a:fld>
            <a:endParaRPr lang="zh-CN" altLang="en-US"/>
          </a:p>
        </p:txBody>
      </p:sp>
      <p:sp>
        <p:nvSpPr>
          <p:cNvPr id="4" name="页脚占位符 3">
            <a:extLst>
              <a:ext uri="{FF2B5EF4-FFF2-40B4-BE49-F238E27FC236}">
                <a16:creationId xmlns:a16="http://schemas.microsoft.com/office/drawing/2014/main" id="{1E71C8F8-F0CD-4AC5-C907-B4E30FDDDBD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C95EE33C-20C5-873D-6F6C-8AE773E2FAE7}"/>
              </a:ext>
            </a:extLst>
          </p:cNvPr>
          <p:cNvSpPr>
            <a:spLocks noGrp="1"/>
          </p:cNvSpPr>
          <p:nvPr>
            <p:ph type="sldNum" sz="quarter" idx="12"/>
          </p:nvPr>
        </p:nvSpPr>
        <p:spPr/>
        <p:txBody>
          <a:bodyPr/>
          <a:lstStyle/>
          <a:p>
            <a:fld id="{7364B24B-A427-43FB-925D-B135089A4405}" type="slidenum">
              <a:rPr lang="zh-CN" altLang="en-US" smtClean="0"/>
              <a:t>‹#›</a:t>
            </a:fld>
            <a:endParaRPr lang="zh-CN" altLang="en-US"/>
          </a:p>
        </p:txBody>
      </p:sp>
    </p:spTree>
    <p:extLst>
      <p:ext uri="{BB962C8B-B14F-4D97-AF65-F5344CB8AC3E}">
        <p14:creationId xmlns:p14="http://schemas.microsoft.com/office/powerpoint/2010/main" val="3199737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913A0C3E-79BC-F927-31C7-AD6879CE33A5}"/>
              </a:ext>
            </a:extLst>
          </p:cNvPr>
          <p:cNvSpPr>
            <a:spLocks noGrp="1"/>
          </p:cNvSpPr>
          <p:nvPr>
            <p:ph type="dt" sz="half" idx="10"/>
          </p:nvPr>
        </p:nvSpPr>
        <p:spPr/>
        <p:txBody>
          <a:bodyPr/>
          <a:lstStyle/>
          <a:p>
            <a:fld id="{49FDE3E2-1208-4145-964D-6E049262CF99}" type="datetimeFigureOut">
              <a:rPr lang="zh-CN" altLang="en-US" smtClean="0"/>
              <a:t>2023/5/31</a:t>
            </a:fld>
            <a:endParaRPr lang="zh-CN" altLang="en-US"/>
          </a:p>
        </p:txBody>
      </p:sp>
      <p:sp>
        <p:nvSpPr>
          <p:cNvPr id="3" name="页脚占位符 2">
            <a:extLst>
              <a:ext uri="{FF2B5EF4-FFF2-40B4-BE49-F238E27FC236}">
                <a16:creationId xmlns:a16="http://schemas.microsoft.com/office/drawing/2014/main" id="{E4FA86E3-79E2-DD1F-7CFD-4E6AAEBBED2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54B281E6-F42E-F572-6163-EA99037B1F27}"/>
              </a:ext>
            </a:extLst>
          </p:cNvPr>
          <p:cNvSpPr>
            <a:spLocks noGrp="1"/>
          </p:cNvSpPr>
          <p:nvPr>
            <p:ph type="sldNum" sz="quarter" idx="12"/>
          </p:nvPr>
        </p:nvSpPr>
        <p:spPr/>
        <p:txBody>
          <a:bodyPr/>
          <a:lstStyle/>
          <a:p>
            <a:fld id="{7364B24B-A427-43FB-925D-B135089A4405}" type="slidenum">
              <a:rPr lang="zh-CN" altLang="en-US" smtClean="0"/>
              <a:t>‹#›</a:t>
            </a:fld>
            <a:endParaRPr lang="zh-CN" altLang="en-US"/>
          </a:p>
        </p:txBody>
      </p:sp>
    </p:spTree>
    <p:extLst>
      <p:ext uri="{BB962C8B-B14F-4D97-AF65-F5344CB8AC3E}">
        <p14:creationId xmlns:p14="http://schemas.microsoft.com/office/powerpoint/2010/main" val="36781045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8747264-C2FC-6D45-382A-2B718EB51B4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664DD53-A876-A810-2402-BB832105E03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B519D018-22EE-E0A2-D67A-6AB888FF0E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DA029274-D898-11FC-8E71-93A4AE24F098}"/>
              </a:ext>
            </a:extLst>
          </p:cNvPr>
          <p:cNvSpPr>
            <a:spLocks noGrp="1"/>
          </p:cNvSpPr>
          <p:nvPr>
            <p:ph type="dt" sz="half" idx="10"/>
          </p:nvPr>
        </p:nvSpPr>
        <p:spPr/>
        <p:txBody>
          <a:bodyPr/>
          <a:lstStyle/>
          <a:p>
            <a:fld id="{49FDE3E2-1208-4145-964D-6E049262CF99}" type="datetimeFigureOut">
              <a:rPr lang="zh-CN" altLang="en-US" smtClean="0"/>
              <a:t>2023/5/31</a:t>
            </a:fld>
            <a:endParaRPr lang="zh-CN" altLang="en-US"/>
          </a:p>
        </p:txBody>
      </p:sp>
      <p:sp>
        <p:nvSpPr>
          <p:cNvPr id="6" name="页脚占位符 5">
            <a:extLst>
              <a:ext uri="{FF2B5EF4-FFF2-40B4-BE49-F238E27FC236}">
                <a16:creationId xmlns:a16="http://schemas.microsoft.com/office/drawing/2014/main" id="{607CAE52-8E1F-A610-1335-796D0F98278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953DB43E-0EDE-615F-CE79-38956DF608D0}"/>
              </a:ext>
            </a:extLst>
          </p:cNvPr>
          <p:cNvSpPr>
            <a:spLocks noGrp="1"/>
          </p:cNvSpPr>
          <p:nvPr>
            <p:ph type="sldNum" sz="quarter" idx="12"/>
          </p:nvPr>
        </p:nvSpPr>
        <p:spPr/>
        <p:txBody>
          <a:bodyPr/>
          <a:lstStyle/>
          <a:p>
            <a:fld id="{7364B24B-A427-43FB-925D-B135089A4405}" type="slidenum">
              <a:rPr lang="zh-CN" altLang="en-US" smtClean="0"/>
              <a:t>‹#›</a:t>
            </a:fld>
            <a:endParaRPr lang="zh-CN" altLang="en-US"/>
          </a:p>
        </p:txBody>
      </p:sp>
    </p:spTree>
    <p:extLst>
      <p:ext uri="{BB962C8B-B14F-4D97-AF65-F5344CB8AC3E}">
        <p14:creationId xmlns:p14="http://schemas.microsoft.com/office/powerpoint/2010/main" val="23197495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0C3813-386D-8A20-994B-50683A82F609}"/>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4426553-A042-8A67-3D6E-D0B10FB947A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EF6191F3-9B10-0354-DE0E-B8FAAF00A85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12CA861-CD90-83DC-EFAC-85227F25DF90}"/>
              </a:ext>
            </a:extLst>
          </p:cNvPr>
          <p:cNvSpPr>
            <a:spLocks noGrp="1"/>
          </p:cNvSpPr>
          <p:nvPr>
            <p:ph type="dt" sz="half" idx="10"/>
          </p:nvPr>
        </p:nvSpPr>
        <p:spPr/>
        <p:txBody>
          <a:bodyPr/>
          <a:lstStyle/>
          <a:p>
            <a:fld id="{49FDE3E2-1208-4145-964D-6E049262CF99}" type="datetimeFigureOut">
              <a:rPr lang="zh-CN" altLang="en-US" smtClean="0"/>
              <a:t>2023/5/31</a:t>
            </a:fld>
            <a:endParaRPr lang="zh-CN" altLang="en-US"/>
          </a:p>
        </p:txBody>
      </p:sp>
      <p:sp>
        <p:nvSpPr>
          <p:cNvPr id="6" name="页脚占位符 5">
            <a:extLst>
              <a:ext uri="{FF2B5EF4-FFF2-40B4-BE49-F238E27FC236}">
                <a16:creationId xmlns:a16="http://schemas.microsoft.com/office/drawing/2014/main" id="{893BAB21-76B5-8854-1B9D-F541E24FD64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53D8767-3DE6-0408-7084-8F7B18A7B46A}"/>
              </a:ext>
            </a:extLst>
          </p:cNvPr>
          <p:cNvSpPr>
            <a:spLocks noGrp="1"/>
          </p:cNvSpPr>
          <p:nvPr>
            <p:ph type="sldNum" sz="quarter" idx="12"/>
          </p:nvPr>
        </p:nvSpPr>
        <p:spPr/>
        <p:txBody>
          <a:bodyPr/>
          <a:lstStyle/>
          <a:p>
            <a:fld id="{7364B24B-A427-43FB-925D-B135089A4405}" type="slidenum">
              <a:rPr lang="zh-CN" altLang="en-US" smtClean="0"/>
              <a:t>‹#›</a:t>
            </a:fld>
            <a:endParaRPr lang="zh-CN" altLang="en-US"/>
          </a:p>
        </p:txBody>
      </p:sp>
    </p:spTree>
    <p:extLst>
      <p:ext uri="{BB962C8B-B14F-4D97-AF65-F5344CB8AC3E}">
        <p14:creationId xmlns:p14="http://schemas.microsoft.com/office/powerpoint/2010/main" val="32910116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D87758C-7AA7-01B2-3076-73ADB7F36B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7BD7AFE-0555-A379-227E-CC0AAB14213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A1EFBF5-4DBC-C2FE-0A92-D65A8561AC9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FDE3E2-1208-4145-964D-6E049262CF99}" type="datetimeFigureOut">
              <a:rPr lang="zh-CN" altLang="en-US" smtClean="0"/>
              <a:t>2023/5/31</a:t>
            </a:fld>
            <a:endParaRPr lang="zh-CN" altLang="en-US"/>
          </a:p>
        </p:txBody>
      </p:sp>
      <p:sp>
        <p:nvSpPr>
          <p:cNvPr id="5" name="页脚占位符 4">
            <a:extLst>
              <a:ext uri="{FF2B5EF4-FFF2-40B4-BE49-F238E27FC236}">
                <a16:creationId xmlns:a16="http://schemas.microsoft.com/office/drawing/2014/main" id="{1A2A7DE9-DFA9-886F-D545-DF4FAC16CC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3AFF222B-CB84-260C-BC55-F3FC2B23567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364B24B-A427-43FB-925D-B135089A4405}" type="slidenum">
              <a:rPr lang="zh-CN" altLang="en-US" smtClean="0"/>
              <a:t>‹#›</a:t>
            </a:fld>
            <a:endParaRPr lang="zh-CN" altLang="en-US"/>
          </a:p>
        </p:txBody>
      </p:sp>
    </p:spTree>
    <p:extLst>
      <p:ext uri="{BB962C8B-B14F-4D97-AF65-F5344CB8AC3E}">
        <p14:creationId xmlns:p14="http://schemas.microsoft.com/office/powerpoint/2010/main" val="17245180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6780E43-B659-B2CA-22D1-9F2DFF767A34}"/>
              </a:ext>
            </a:extLst>
          </p:cNvPr>
          <p:cNvSpPr txBox="1"/>
          <p:nvPr/>
        </p:nvSpPr>
        <p:spPr>
          <a:xfrm>
            <a:off x="569908" y="184972"/>
            <a:ext cx="10346331" cy="646331"/>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本教程针对如何使用脚本一键统计每个细胞的核内蛋白相对荧光强度。首先需要准备标准输入格式的文件夹，</a:t>
            </a:r>
            <a:r>
              <a:rPr lang="en-US" altLang="zh-CN" dirty="0" err="1">
                <a:latin typeface="微软雅黑" panose="020B0503020204020204" pitchFamily="34" charset="-122"/>
                <a:ea typeface="微软雅黑" panose="020B0503020204020204" pitchFamily="34" charset="-122"/>
              </a:rPr>
              <a:t>lif</a:t>
            </a:r>
            <a:r>
              <a:rPr lang="zh-CN" altLang="en-US" dirty="0">
                <a:latin typeface="微软雅黑" panose="020B0503020204020204" pitchFamily="34" charset="-122"/>
                <a:ea typeface="微软雅黑" panose="020B0503020204020204" pitchFamily="34" charset="-122"/>
              </a:rPr>
              <a:t>文件可以使用本大礼包里面“</a:t>
            </a:r>
            <a:r>
              <a:rPr lang="en-US" altLang="zh-CN" dirty="0" err="1">
                <a:latin typeface="微软雅黑" panose="020B0503020204020204" pitchFamily="34" charset="-122"/>
                <a:ea typeface="微软雅黑" panose="020B0503020204020204" pitchFamily="34" charset="-122"/>
              </a:rPr>
              <a:t>lif</a:t>
            </a:r>
            <a:r>
              <a:rPr lang="zh-CN" altLang="en-US" dirty="0">
                <a:latin typeface="微软雅黑" panose="020B0503020204020204" pitchFamily="34" charset="-122"/>
                <a:ea typeface="微软雅黑" panose="020B0503020204020204" pitchFamily="34" charset="-122"/>
              </a:rPr>
              <a:t>文件批量导出图片”文件夹里的合适的脚本（如下如图）。</a:t>
            </a:r>
          </a:p>
        </p:txBody>
      </p:sp>
      <p:pic>
        <p:nvPicPr>
          <p:cNvPr id="5" name="图片 4">
            <a:extLst>
              <a:ext uri="{FF2B5EF4-FFF2-40B4-BE49-F238E27FC236}">
                <a16:creationId xmlns:a16="http://schemas.microsoft.com/office/drawing/2014/main" id="{F08B384C-D78E-F8D7-B23C-073077A66214}"/>
              </a:ext>
            </a:extLst>
          </p:cNvPr>
          <p:cNvPicPr>
            <a:picLocks noChangeAspect="1"/>
          </p:cNvPicPr>
          <p:nvPr/>
        </p:nvPicPr>
        <p:blipFill>
          <a:blip r:embed="rId2"/>
          <a:stretch>
            <a:fillRect/>
          </a:stretch>
        </p:blipFill>
        <p:spPr>
          <a:xfrm>
            <a:off x="3750973" y="831304"/>
            <a:ext cx="4248150" cy="809625"/>
          </a:xfrm>
          <a:prstGeom prst="rect">
            <a:avLst/>
          </a:prstGeom>
        </p:spPr>
      </p:pic>
      <p:pic>
        <p:nvPicPr>
          <p:cNvPr id="6" name="图片 5">
            <a:extLst>
              <a:ext uri="{FF2B5EF4-FFF2-40B4-BE49-F238E27FC236}">
                <a16:creationId xmlns:a16="http://schemas.microsoft.com/office/drawing/2014/main" id="{73C7002B-8ACD-A296-F9CB-D647BD7D86B1}"/>
              </a:ext>
            </a:extLst>
          </p:cNvPr>
          <p:cNvPicPr>
            <a:picLocks noChangeAspect="1"/>
          </p:cNvPicPr>
          <p:nvPr/>
        </p:nvPicPr>
        <p:blipFill>
          <a:blip r:embed="rId3"/>
          <a:stretch>
            <a:fillRect/>
          </a:stretch>
        </p:blipFill>
        <p:spPr>
          <a:xfrm>
            <a:off x="2001627" y="3991594"/>
            <a:ext cx="7915372" cy="2607649"/>
          </a:xfrm>
          <a:prstGeom prst="rect">
            <a:avLst/>
          </a:prstGeom>
        </p:spPr>
      </p:pic>
      <p:pic>
        <p:nvPicPr>
          <p:cNvPr id="7" name="图片 6">
            <a:extLst>
              <a:ext uri="{FF2B5EF4-FFF2-40B4-BE49-F238E27FC236}">
                <a16:creationId xmlns:a16="http://schemas.microsoft.com/office/drawing/2014/main" id="{25FB6E2B-EAF2-6D9D-26E4-7781ACDA1D91}"/>
              </a:ext>
            </a:extLst>
          </p:cNvPr>
          <p:cNvPicPr>
            <a:picLocks noChangeAspect="1"/>
          </p:cNvPicPr>
          <p:nvPr/>
        </p:nvPicPr>
        <p:blipFill>
          <a:blip r:embed="rId4"/>
          <a:stretch>
            <a:fillRect/>
          </a:stretch>
        </p:blipFill>
        <p:spPr>
          <a:xfrm>
            <a:off x="3585330" y="2764800"/>
            <a:ext cx="5181598" cy="1129990"/>
          </a:xfrm>
          <a:prstGeom prst="rect">
            <a:avLst/>
          </a:prstGeom>
        </p:spPr>
      </p:pic>
      <p:sp>
        <p:nvSpPr>
          <p:cNvPr id="8" name="文本框 7">
            <a:extLst>
              <a:ext uri="{FF2B5EF4-FFF2-40B4-BE49-F238E27FC236}">
                <a16:creationId xmlns:a16="http://schemas.microsoft.com/office/drawing/2014/main" id="{EE2EC713-4B1F-2A53-880E-03C57222C905}"/>
              </a:ext>
            </a:extLst>
          </p:cNvPr>
          <p:cNvSpPr txBox="1"/>
          <p:nvPr/>
        </p:nvSpPr>
        <p:spPr>
          <a:xfrm>
            <a:off x="569908" y="1762882"/>
            <a:ext cx="11622092" cy="1200329"/>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这里</a:t>
            </a:r>
            <a:r>
              <a:rPr lang="en-US" altLang="zh-CN" dirty="0" err="1">
                <a:latin typeface="微软雅黑" panose="020B0503020204020204" pitchFamily="34" charset="-122"/>
                <a:ea typeface="微软雅黑" panose="020B0503020204020204" pitchFamily="34" charset="-122"/>
              </a:rPr>
              <a:t>IF_test_merged</a:t>
            </a:r>
            <a:r>
              <a:rPr lang="en-US" altLang="zh-CN" dirty="0">
                <a:latin typeface="微软雅黑" panose="020B0503020204020204" pitchFamily="34" charset="-122"/>
                <a:ea typeface="微软雅黑" panose="020B0503020204020204" pitchFamily="34" charset="-122"/>
              </a:rPr>
              <a:t> </a:t>
            </a:r>
            <a:r>
              <a:rPr lang="en-US" altLang="zh-CN" dirty="0" err="1">
                <a:latin typeface="微软雅黑" panose="020B0503020204020204" pitchFamily="34" charset="-122"/>
                <a:ea typeface="微软雅黑" panose="020B0503020204020204" pitchFamily="34" charset="-122"/>
              </a:rPr>
              <a:t>tif</a:t>
            </a:r>
            <a:r>
              <a:rPr lang="zh-CN" altLang="en-US" dirty="0">
                <a:latin typeface="微软雅黑" panose="020B0503020204020204" pitchFamily="34" charset="-122"/>
                <a:ea typeface="微软雅黑" panose="020B0503020204020204" pitchFamily="34" charset="-122"/>
              </a:rPr>
              <a:t>文件夹就是个标准格式的文件夹，里面有若干子文件夹，每个子文件及里有若干个</a:t>
            </a:r>
            <a:r>
              <a:rPr lang="en-US" altLang="zh-CN" dirty="0">
                <a:latin typeface="微软雅黑" panose="020B0503020204020204" pitchFamily="34" charset="-122"/>
                <a:ea typeface="微软雅黑" panose="020B0503020204020204" pitchFamily="34" charset="-122"/>
              </a:rPr>
              <a:t>merge</a:t>
            </a:r>
            <a:r>
              <a:rPr lang="zh-CN" altLang="en-US" dirty="0">
                <a:latin typeface="微软雅黑" panose="020B0503020204020204" pitchFamily="34" charset="-122"/>
                <a:ea typeface="微软雅黑" panose="020B0503020204020204" pitchFamily="34" charset="-122"/>
              </a:rPr>
              <a:t>后的</a:t>
            </a:r>
            <a:r>
              <a:rPr lang="en-US" altLang="zh-CN" dirty="0" err="1">
                <a:latin typeface="微软雅黑" panose="020B0503020204020204" pitchFamily="34" charset="-122"/>
                <a:ea typeface="微软雅黑" panose="020B0503020204020204" pitchFamily="34" charset="-122"/>
              </a:rPr>
              <a:t>tif</a:t>
            </a:r>
            <a:r>
              <a:rPr lang="zh-CN" altLang="en-US" dirty="0">
                <a:latin typeface="微软雅黑" panose="020B0503020204020204" pitchFamily="34" charset="-122"/>
                <a:ea typeface="微软雅黑" panose="020B0503020204020204" pitchFamily="34" charset="-122"/>
              </a:rPr>
              <a:t>格式的图片。</a:t>
            </a:r>
            <a:r>
              <a:rPr lang="zh-CN" altLang="en-US" dirty="0">
                <a:solidFill>
                  <a:srgbClr val="FF0000"/>
                </a:solidFill>
                <a:latin typeface="微软雅黑" panose="020B0503020204020204" pitchFamily="34" charset="-122"/>
                <a:ea typeface="微软雅黑" panose="020B0503020204020204" pitchFamily="34" charset="-122"/>
              </a:rPr>
              <a:t>注意：文件夹里面不能含有其它不包含</a:t>
            </a:r>
            <a:r>
              <a:rPr lang="en-US" altLang="zh-CN" dirty="0">
                <a:solidFill>
                  <a:srgbClr val="FF0000"/>
                </a:solidFill>
                <a:latin typeface="微软雅黑" panose="020B0503020204020204" pitchFamily="34" charset="-122"/>
                <a:ea typeface="微软雅黑" panose="020B0503020204020204" pitchFamily="34" charset="-122"/>
              </a:rPr>
              <a:t>merge</a:t>
            </a:r>
            <a:r>
              <a:rPr lang="zh-CN" altLang="en-US" dirty="0">
                <a:solidFill>
                  <a:srgbClr val="FF0000"/>
                </a:solidFill>
                <a:latin typeface="微软雅黑" panose="020B0503020204020204" pitchFamily="34" charset="-122"/>
                <a:ea typeface="微软雅黑" panose="020B0503020204020204" pitchFamily="34" charset="-122"/>
              </a:rPr>
              <a:t>图片的子文件夹或者文件！子文件夹里面一定要是</a:t>
            </a:r>
            <a:r>
              <a:rPr lang="en-US" altLang="zh-CN" dirty="0">
                <a:solidFill>
                  <a:srgbClr val="FF0000"/>
                </a:solidFill>
                <a:latin typeface="微软雅黑" panose="020B0503020204020204" pitchFamily="34" charset="-122"/>
                <a:ea typeface="微软雅黑" panose="020B0503020204020204" pitchFamily="34" charset="-122"/>
              </a:rPr>
              <a:t>merge</a:t>
            </a:r>
            <a:r>
              <a:rPr lang="zh-CN" altLang="en-US" dirty="0">
                <a:solidFill>
                  <a:srgbClr val="FF0000"/>
                </a:solidFill>
                <a:latin typeface="微软雅黑" panose="020B0503020204020204" pitchFamily="34" charset="-122"/>
                <a:ea typeface="微软雅黑" panose="020B0503020204020204" pitchFamily="34" charset="-122"/>
              </a:rPr>
              <a:t>后的</a:t>
            </a:r>
            <a:r>
              <a:rPr lang="en-US" altLang="zh-CN" dirty="0" err="1">
                <a:solidFill>
                  <a:srgbClr val="FF0000"/>
                </a:solidFill>
                <a:latin typeface="微软雅黑" panose="020B0503020204020204" pitchFamily="34" charset="-122"/>
                <a:ea typeface="微软雅黑" panose="020B0503020204020204" pitchFamily="34" charset="-122"/>
              </a:rPr>
              <a:t>tif</a:t>
            </a:r>
            <a:r>
              <a:rPr lang="zh-CN" altLang="en-US" dirty="0">
                <a:solidFill>
                  <a:srgbClr val="FF0000"/>
                </a:solidFill>
                <a:latin typeface="微软雅黑" panose="020B0503020204020204" pitchFamily="34" charset="-122"/>
                <a:ea typeface="微软雅黑" panose="020B0503020204020204" pitchFamily="34" charset="-122"/>
              </a:rPr>
              <a:t>格式的图片，里面不能包含单通道的图片，不能包含其它格式的图片，不能包含文件夹，不能包含其它格式的文件！</a:t>
            </a:r>
          </a:p>
        </p:txBody>
      </p:sp>
    </p:spTree>
    <p:extLst>
      <p:ext uri="{BB962C8B-B14F-4D97-AF65-F5344CB8AC3E}">
        <p14:creationId xmlns:p14="http://schemas.microsoft.com/office/powerpoint/2010/main" val="1303403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C4D285AD-6CF8-2762-D1D2-615F85504CE7}"/>
              </a:ext>
            </a:extLst>
          </p:cNvPr>
          <p:cNvPicPr>
            <a:picLocks noChangeAspect="1"/>
          </p:cNvPicPr>
          <p:nvPr/>
        </p:nvPicPr>
        <p:blipFill>
          <a:blip r:embed="rId2"/>
          <a:stretch>
            <a:fillRect/>
          </a:stretch>
        </p:blipFill>
        <p:spPr>
          <a:xfrm>
            <a:off x="4805361" y="1397403"/>
            <a:ext cx="2581275" cy="847725"/>
          </a:xfrm>
          <a:prstGeom prst="rect">
            <a:avLst/>
          </a:prstGeom>
        </p:spPr>
      </p:pic>
      <p:sp>
        <p:nvSpPr>
          <p:cNvPr id="5" name="文本框 4">
            <a:extLst>
              <a:ext uri="{FF2B5EF4-FFF2-40B4-BE49-F238E27FC236}">
                <a16:creationId xmlns:a16="http://schemas.microsoft.com/office/drawing/2014/main" id="{194C000A-347A-01AD-E704-9C3937DBFE4C}"/>
              </a:ext>
            </a:extLst>
          </p:cNvPr>
          <p:cNvSpPr txBox="1"/>
          <p:nvPr/>
        </p:nvSpPr>
        <p:spPr>
          <a:xfrm>
            <a:off x="1084084" y="220334"/>
            <a:ext cx="10727703" cy="1200329"/>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一共有三种</a:t>
            </a:r>
            <a:r>
              <a:rPr lang="en-US" altLang="zh-CN" dirty="0">
                <a:latin typeface="微软雅黑" panose="020B0503020204020204" pitchFamily="34" charset="-122"/>
                <a:ea typeface="微软雅黑" panose="020B0503020204020204" pitchFamily="34" charset="-122"/>
              </a:rPr>
              <a:t>Image J Macro</a:t>
            </a:r>
            <a:r>
              <a:rPr lang="zh-CN" altLang="en-US" dirty="0">
                <a:latin typeface="微软雅黑" panose="020B0503020204020204" pitchFamily="34" charset="-122"/>
                <a:ea typeface="微软雅黑" panose="020B0503020204020204" pitchFamily="34" charset="-122"/>
              </a:rPr>
              <a:t>脚本，从上往下分别是针对：只想统计</a:t>
            </a:r>
            <a:r>
              <a:rPr lang="en-US" altLang="zh-CN" dirty="0">
                <a:latin typeface="微软雅黑" panose="020B0503020204020204" pitchFamily="34" charset="-122"/>
                <a:ea typeface="微软雅黑" panose="020B0503020204020204" pitchFamily="34" charset="-122"/>
              </a:rPr>
              <a:t>green</a:t>
            </a:r>
            <a:r>
              <a:rPr lang="zh-CN" altLang="en-US" dirty="0">
                <a:latin typeface="微软雅黑" panose="020B0503020204020204" pitchFamily="34" charset="-122"/>
                <a:ea typeface="微软雅黑" panose="020B0503020204020204" pitchFamily="34" charset="-122"/>
              </a:rPr>
              <a:t>通道蛋白荧光强度；只想统计</a:t>
            </a:r>
            <a:r>
              <a:rPr lang="en-US" altLang="zh-CN" dirty="0">
                <a:latin typeface="微软雅黑" panose="020B0503020204020204" pitchFamily="34" charset="-122"/>
                <a:ea typeface="微软雅黑" panose="020B0503020204020204" pitchFamily="34" charset="-122"/>
              </a:rPr>
              <a:t>red</a:t>
            </a:r>
            <a:r>
              <a:rPr lang="zh-CN" altLang="en-US" dirty="0">
                <a:latin typeface="微软雅黑" panose="020B0503020204020204" pitchFamily="34" charset="-122"/>
                <a:ea typeface="微软雅黑" panose="020B0503020204020204" pitchFamily="34" charset="-122"/>
              </a:rPr>
              <a:t>通道蛋白荧光强度；想同时统计</a:t>
            </a:r>
            <a:r>
              <a:rPr lang="en-US" altLang="zh-CN" dirty="0">
                <a:latin typeface="微软雅黑" panose="020B0503020204020204" pitchFamily="34" charset="-122"/>
                <a:ea typeface="微软雅黑" panose="020B0503020204020204" pitchFamily="34" charset="-122"/>
              </a:rPr>
              <a:t>green/red</a:t>
            </a:r>
            <a:r>
              <a:rPr lang="zh-CN" altLang="en-US" dirty="0">
                <a:latin typeface="微软雅黑" panose="020B0503020204020204" pitchFamily="34" charset="-122"/>
                <a:ea typeface="微软雅黑" panose="020B0503020204020204" pitchFamily="34" charset="-122"/>
              </a:rPr>
              <a:t>通道蛋白荧光强度。以上三种场景，并且图片最多只能包含</a:t>
            </a:r>
            <a:r>
              <a:rPr lang="en-US" altLang="zh-CN" dirty="0">
                <a:latin typeface="微软雅黑" panose="020B0503020204020204" pitchFamily="34" charset="-122"/>
                <a:ea typeface="微软雅黑" panose="020B0503020204020204" pitchFamily="34" charset="-122"/>
              </a:rPr>
              <a:t>DAPI/red/green</a:t>
            </a:r>
            <a:r>
              <a:rPr lang="zh-CN" altLang="en-US" dirty="0">
                <a:latin typeface="微软雅黑" panose="020B0503020204020204" pitchFamily="34" charset="-122"/>
                <a:ea typeface="微软雅黑" panose="020B0503020204020204" pitchFamily="34" charset="-122"/>
              </a:rPr>
              <a:t>通道，如果还有</a:t>
            </a:r>
            <a:r>
              <a:rPr lang="en-US" altLang="zh-CN" dirty="0">
                <a:latin typeface="微软雅黑" panose="020B0503020204020204" pitchFamily="34" charset="-122"/>
                <a:ea typeface="微软雅黑" panose="020B0503020204020204" pitchFamily="34" charset="-122"/>
              </a:rPr>
              <a:t>640</a:t>
            </a:r>
            <a:r>
              <a:rPr lang="zh-CN" altLang="en-US" dirty="0">
                <a:latin typeface="微软雅黑" panose="020B0503020204020204" pitchFamily="34" charset="-122"/>
                <a:ea typeface="微软雅黑" panose="020B0503020204020204" pitchFamily="34" charset="-122"/>
              </a:rPr>
              <a:t>通道，可以联系我设计特定的脚本。另外图片必须包含</a:t>
            </a:r>
            <a:r>
              <a:rPr lang="en-US" altLang="zh-CN" dirty="0">
                <a:latin typeface="微软雅黑" panose="020B0503020204020204" pitchFamily="34" charset="-122"/>
                <a:ea typeface="微软雅黑" panose="020B0503020204020204" pitchFamily="34" charset="-122"/>
              </a:rPr>
              <a:t>DAPI</a:t>
            </a:r>
            <a:r>
              <a:rPr lang="zh-CN" altLang="en-US" dirty="0">
                <a:latin typeface="微软雅黑" panose="020B0503020204020204" pitchFamily="34" charset="-122"/>
                <a:ea typeface="微软雅黑" panose="020B0503020204020204" pitchFamily="34" charset="-122"/>
              </a:rPr>
              <a:t>对应的细胞核的通道，可以只含有单个</a:t>
            </a:r>
            <a:r>
              <a:rPr lang="en-US" altLang="zh-CN" dirty="0">
                <a:latin typeface="微软雅黑" panose="020B0503020204020204" pitchFamily="34" charset="-122"/>
                <a:ea typeface="微软雅黑" panose="020B0503020204020204" pitchFamily="34" charset="-122"/>
              </a:rPr>
              <a:t>red/green</a:t>
            </a:r>
            <a:r>
              <a:rPr lang="zh-CN" altLang="en-US" dirty="0">
                <a:latin typeface="微软雅黑" panose="020B0503020204020204" pitchFamily="34" charset="-122"/>
                <a:ea typeface="微软雅黑" panose="020B0503020204020204" pitchFamily="34" charset="-122"/>
              </a:rPr>
              <a:t>通道。后面将以第三个脚本举例子。</a:t>
            </a:r>
          </a:p>
        </p:txBody>
      </p:sp>
      <p:sp>
        <p:nvSpPr>
          <p:cNvPr id="6" name="文本框 5">
            <a:extLst>
              <a:ext uri="{FF2B5EF4-FFF2-40B4-BE49-F238E27FC236}">
                <a16:creationId xmlns:a16="http://schemas.microsoft.com/office/drawing/2014/main" id="{B6043F17-E20F-D626-4E23-BDFD1593DF33}"/>
              </a:ext>
            </a:extLst>
          </p:cNvPr>
          <p:cNvSpPr txBox="1"/>
          <p:nvPr/>
        </p:nvSpPr>
        <p:spPr>
          <a:xfrm>
            <a:off x="1084084" y="2245128"/>
            <a:ext cx="10727703" cy="1200329"/>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打开</a:t>
            </a:r>
            <a:r>
              <a:rPr lang="en-US" altLang="zh-CN" dirty="0" err="1">
                <a:latin typeface="微软雅黑" panose="020B0503020204020204" pitchFamily="34" charset="-122"/>
                <a:ea typeface="微软雅黑" panose="020B0503020204020204" pitchFamily="34" charset="-122"/>
              </a:rPr>
              <a:t>fiji</a:t>
            </a:r>
            <a:r>
              <a:rPr lang="zh-CN" altLang="en-US" dirty="0">
                <a:latin typeface="微软雅黑" panose="020B0503020204020204" pitchFamily="34" charset="-122"/>
                <a:ea typeface="微软雅黑" panose="020B0503020204020204" pitchFamily="34" charset="-122"/>
              </a:rPr>
              <a:t>，点击</a:t>
            </a:r>
            <a:r>
              <a:rPr lang="en-US" altLang="zh-CN" dirty="0">
                <a:latin typeface="微软雅黑" panose="020B0503020204020204" pitchFamily="34" charset="-122"/>
                <a:ea typeface="微软雅黑" panose="020B0503020204020204" pitchFamily="34" charset="-122"/>
              </a:rPr>
              <a:t>file-open</a:t>
            </a:r>
            <a:r>
              <a:rPr lang="zh-CN" altLang="en-US" dirty="0">
                <a:latin typeface="微软雅黑" panose="020B0503020204020204" pitchFamily="34" charset="-122"/>
                <a:ea typeface="微软雅黑" panose="020B0503020204020204" pitchFamily="34" charset="-122"/>
              </a:rPr>
              <a:t>，直接打开</a:t>
            </a:r>
            <a:r>
              <a:rPr lang="en-US" altLang="zh-CN" dirty="0" err="1">
                <a:latin typeface="微软雅黑" panose="020B0503020204020204" pitchFamily="34" charset="-122"/>
                <a:ea typeface="微软雅黑" panose="020B0503020204020204" pitchFamily="34" charset="-122"/>
              </a:rPr>
              <a:t>foci_total.ijm</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language</a:t>
            </a:r>
            <a:r>
              <a:rPr lang="zh-CN" altLang="en-US" dirty="0">
                <a:latin typeface="微软雅黑" panose="020B0503020204020204" pitchFamily="34" charset="-122"/>
                <a:ea typeface="微软雅黑" panose="020B0503020204020204" pitchFamily="34" charset="-122"/>
              </a:rPr>
              <a:t>选择</a:t>
            </a:r>
            <a:r>
              <a:rPr lang="en-US" altLang="zh-CN" dirty="0">
                <a:latin typeface="微软雅黑" panose="020B0503020204020204" pitchFamily="34" charset="-122"/>
                <a:ea typeface="微软雅黑" panose="020B0503020204020204" pitchFamily="34" charset="-122"/>
              </a:rPr>
              <a:t>Image J Macro</a:t>
            </a:r>
            <a:r>
              <a:rPr lang="zh-CN" altLang="en-US" dirty="0">
                <a:latin typeface="微软雅黑" panose="020B0503020204020204" pitchFamily="34" charset="-122"/>
                <a:ea typeface="微软雅黑" panose="020B0503020204020204" pitchFamily="34" charset="-122"/>
              </a:rPr>
              <a:t>。这个代码只需要更改</a:t>
            </a:r>
            <a:r>
              <a:rPr lang="en-US" altLang="zh-CN" dirty="0">
                <a:latin typeface="微软雅黑" panose="020B0503020204020204" pitchFamily="34" charset="-122"/>
                <a:ea typeface="微软雅黑" panose="020B0503020204020204" pitchFamily="34" charset="-122"/>
              </a:rPr>
              <a:t>2-8</a:t>
            </a:r>
            <a:r>
              <a:rPr lang="zh-CN" altLang="en-US" dirty="0">
                <a:latin typeface="微软雅黑" panose="020B0503020204020204" pitchFamily="34" charset="-122"/>
                <a:ea typeface="微软雅黑" panose="020B0503020204020204" pitchFamily="34" charset="-122"/>
              </a:rPr>
              <a:t>行代码的参数（左图）。第二行参数是指定文件夹的路径，需要更改“”里面的内容，将蓝色区域的路径复制（右上），并替代上面“”内的字符串，</a:t>
            </a:r>
            <a:r>
              <a:rPr lang="zh-CN" altLang="en-US" dirty="0">
                <a:solidFill>
                  <a:srgbClr val="FF0000"/>
                </a:solidFill>
                <a:latin typeface="微软雅黑" panose="020B0503020204020204" pitchFamily="34" charset="-122"/>
                <a:ea typeface="微软雅黑" panose="020B0503020204020204" pitchFamily="34" charset="-122"/>
              </a:rPr>
              <a:t>并且需要将</a:t>
            </a:r>
            <a:r>
              <a:rPr lang="en-US" altLang="zh-CN" dirty="0">
                <a:solidFill>
                  <a:srgbClr val="FF0000"/>
                </a:solidFill>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改成</a:t>
            </a:r>
            <a:r>
              <a:rPr lang="en-US" altLang="zh-CN" dirty="0">
                <a:solidFill>
                  <a:srgbClr val="FF0000"/>
                </a:solidFill>
                <a:latin typeface="微软雅黑" panose="020B0503020204020204" pitchFamily="34" charset="-122"/>
                <a:ea typeface="微软雅黑" panose="020B0503020204020204" pitchFamily="34" charset="-122"/>
              </a:rPr>
              <a:t>\\</a:t>
            </a:r>
            <a:r>
              <a:rPr lang="zh-CN" altLang="en-US" dirty="0">
                <a:solidFill>
                  <a:srgbClr val="FF0000"/>
                </a:solidFill>
                <a:latin typeface="微软雅黑" panose="020B0503020204020204" pitchFamily="34" charset="-122"/>
                <a:ea typeface="微软雅黑" panose="020B0503020204020204" pitchFamily="34" charset="-122"/>
              </a:rPr>
              <a:t>，并在最后加上一个</a:t>
            </a:r>
            <a:r>
              <a:rPr lang="en-US" altLang="zh-CN" dirty="0">
                <a:solidFill>
                  <a:srgbClr val="FF0000"/>
                </a:solidFill>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，即变成下面的状态（右下）。</a:t>
            </a:r>
          </a:p>
        </p:txBody>
      </p:sp>
      <p:pic>
        <p:nvPicPr>
          <p:cNvPr id="10" name="图片 9">
            <a:extLst>
              <a:ext uri="{FF2B5EF4-FFF2-40B4-BE49-F238E27FC236}">
                <a16:creationId xmlns:a16="http://schemas.microsoft.com/office/drawing/2014/main" id="{69F45DBF-3CC4-5081-5BE3-1CBEF6707152}"/>
              </a:ext>
            </a:extLst>
          </p:cNvPr>
          <p:cNvPicPr>
            <a:picLocks noChangeAspect="1"/>
          </p:cNvPicPr>
          <p:nvPr/>
        </p:nvPicPr>
        <p:blipFill>
          <a:blip r:embed="rId3"/>
          <a:stretch>
            <a:fillRect/>
          </a:stretch>
        </p:blipFill>
        <p:spPr>
          <a:xfrm>
            <a:off x="319394" y="3748213"/>
            <a:ext cx="6458344" cy="1523267"/>
          </a:xfrm>
          <a:prstGeom prst="rect">
            <a:avLst/>
          </a:prstGeom>
        </p:spPr>
      </p:pic>
      <p:pic>
        <p:nvPicPr>
          <p:cNvPr id="11" name="图片 10">
            <a:extLst>
              <a:ext uri="{FF2B5EF4-FFF2-40B4-BE49-F238E27FC236}">
                <a16:creationId xmlns:a16="http://schemas.microsoft.com/office/drawing/2014/main" id="{43A7A57C-68C9-3B33-D1D2-1A260B5FF5A9}"/>
              </a:ext>
            </a:extLst>
          </p:cNvPr>
          <p:cNvPicPr>
            <a:picLocks noChangeAspect="1"/>
          </p:cNvPicPr>
          <p:nvPr/>
        </p:nvPicPr>
        <p:blipFill>
          <a:blip r:embed="rId4"/>
          <a:stretch>
            <a:fillRect/>
          </a:stretch>
        </p:blipFill>
        <p:spPr>
          <a:xfrm>
            <a:off x="6947150" y="3748213"/>
            <a:ext cx="4793885" cy="1043418"/>
          </a:xfrm>
          <a:prstGeom prst="rect">
            <a:avLst/>
          </a:prstGeom>
        </p:spPr>
      </p:pic>
      <p:pic>
        <p:nvPicPr>
          <p:cNvPr id="13" name="图片 12">
            <a:extLst>
              <a:ext uri="{FF2B5EF4-FFF2-40B4-BE49-F238E27FC236}">
                <a16:creationId xmlns:a16="http://schemas.microsoft.com/office/drawing/2014/main" id="{0F905240-4DE7-D1FC-E1CB-46C27334FD29}"/>
              </a:ext>
            </a:extLst>
          </p:cNvPr>
          <p:cNvPicPr>
            <a:picLocks noChangeAspect="1"/>
          </p:cNvPicPr>
          <p:nvPr/>
        </p:nvPicPr>
        <p:blipFill>
          <a:blip r:embed="rId5"/>
          <a:stretch>
            <a:fillRect/>
          </a:stretch>
        </p:blipFill>
        <p:spPr>
          <a:xfrm>
            <a:off x="5941968" y="5080755"/>
            <a:ext cx="5930638" cy="342152"/>
          </a:xfrm>
          <a:prstGeom prst="rect">
            <a:avLst/>
          </a:prstGeom>
        </p:spPr>
      </p:pic>
    </p:spTree>
    <p:extLst>
      <p:ext uri="{BB962C8B-B14F-4D97-AF65-F5344CB8AC3E}">
        <p14:creationId xmlns:p14="http://schemas.microsoft.com/office/powerpoint/2010/main" val="16501869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32E9E948-28FB-39E8-D055-2251D41D86F9}"/>
              </a:ext>
            </a:extLst>
          </p:cNvPr>
          <p:cNvPicPr>
            <a:picLocks noChangeAspect="1"/>
          </p:cNvPicPr>
          <p:nvPr/>
        </p:nvPicPr>
        <p:blipFill>
          <a:blip r:embed="rId2"/>
          <a:stretch>
            <a:fillRect/>
          </a:stretch>
        </p:blipFill>
        <p:spPr>
          <a:xfrm>
            <a:off x="6849507" y="964528"/>
            <a:ext cx="3429000" cy="5362575"/>
          </a:xfrm>
          <a:prstGeom prst="rect">
            <a:avLst/>
          </a:prstGeom>
        </p:spPr>
      </p:pic>
      <p:sp>
        <p:nvSpPr>
          <p:cNvPr id="6" name="文本框 5">
            <a:extLst>
              <a:ext uri="{FF2B5EF4-FFF2-40B4-BE49-F238E27FC236}">
                <a16:creationId xmlns:a16="http://schemas.microsoft.com/office/drawing/2014/main" id="{2730771B-3B22-36BB-391E-F0F1930EC3DD}"/>
              </a:ext>
            </a:extLst>
          </p:cNvPr>
          <p:cNvSpPr txBox="1"/>
          <p:nvPr/>
        </p:nvSpPr>
        <p:spPr>
          <a:xfrm>
            <a:off x="668071" y="251963"/>
            <a:ext cx="10832630" cy="646331"/>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首先需要设定</a:t>
            </a:r>
            <a:r>
              <a:rPr lang="en-US" altLang="zh-CN" dirty="0" err="1">
                <a:latin typeface="微软雅黑" panose="020B0503020204020204" pitchFamily="34" charset="-122"/>
                <a:ea typeface="微软雅黑" panose="020B0503020204020204" pitchFamily="34" charset="-122"/>
              </a:rPr>
              <a:t>fiji</a:t>
            </a:r>
            <a:r>
              <a:rPr lang="zh-CN" altLang="en-US" dirty="0">
                <a:latin typeface="微软雅黑" panose="020B0503020204020204" pitchFamily="34" charset="-122"/>
                <a:ea typeface="微软雅黑" panose="020B0503020204020204" pitchFamily="34" charset="-122"/>
              </a:rPr>
              <a:t>软件自身参数，点击</a:t>
            </a:r>
            <a:r>
              <a:rPr lang="en-US" altLang="zh-CN" dirty="0">
                <a:latin typeface="微软雅黑" panose="020B0503020204020204" pitchFamily="34" charset="-122"/>
                <a:ea typeface="微软雅黑" panose="020B0503020204020204" pitchFamily="34" charset="-122"/>
              </a:rPr>
              <a:t>Analyze-set Measurements</a:t>
            </a:r>
            <a:r>
              <a:rPr lang="zh-CN" altLang="en-US" dirty="0">
                <a:latin typeface="微软雅黑" panose="020B0503020204020204" pitchFamily="34" charset="-122"/>
                <a:ea typeface="微软雅黑" panose="020B0503020204020204" pitchFamily="34" charset="-122"/>
              </a:rPr>
              <a:t>，得到新窗口，按照右图设置好，每次做</a:t>
            </a:r>
            <a:r>
              <a:rPr lang="en-US" altLang="zh-CN" dirty="0">
                <a:latin typeface="微软雅黑" panose="020B0503020204020204" pitchFamily="34" charset="-122"/>
                <a:ea typeface="微软雅黑" panose="020B0503020204020204" pitchFamily="34" charset="-122"/>
              </a:rPr>
              <a:t>IF</a:t>
            </a:r>
            <a:r>
              <a:rPr lang="zh-CN" altLang="en-US" dirty="0">
                <a:latin typeface="微软雅黑" panose="020B0503020204020204" pitchFamily="34" charset="-122"/>
                <a:ea typeface="微软雅黑" panose="020B0503020204020204" pitchFamily="34" charset="-122"/>
              </a:rPr>
              <a:t>荧光强度统计需要确认，这些参数没有变动。</a:t>
            </a:r>
          </a:p>
        </p:txBody>
      </p:sp>
      <p:pic>
        <p:nvPicPr>
          <p:cNvPr id="8" name="图片 7">
            <a:extLst>
              <a:ext uri="{FF2B5EF4-FFF2-40B4-BE49-F238E27FC236}">
                <a16:creationId xmlns:a16="http://schemas.microsoft.com/office/drawing/2014/main" id="{9A9EB310-E3A9-0245-5B0C-F74962CF3385}"/>
              </a:ext>
            </a:extLst>
          </p:cNvPr>
          <p:cNvPicPr>
            <a:picLocks noChangeAspect="1"/>
          </p:cNvPicPr>
          <p:nvPr/>
        </p:nvPicPr>
        <p:blipFill>
          <a:blip r:embed="rId3"/>
          <a:stretch>
            <a:fillRect/>
          </a:stretch>
        </p:blipFill>
        <p:spPr>
          <a:xfrm>
            <a:off x="1913493" y="2313789"/>
            <a:ext cx="3990975" cy="2381250"/>
          </a:xfrm>
          <a:prstGeom prst="rect">
            <a:avLst/>
          </a:prstGeom>
        </p:spPr>
      </p:pic>
    </p:spTree>
    <p:extLst>
      <p:ext uri="{BB962C8B-B14F-4D97-AF65-F5344CB8AC3E}">
        <p14:creationId xmlns:p14="http://schemas.microsoft.com/office/powerpoint/2010/main" val="396334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269B80B-C513-7490-9096-1CFD8496B7F0}"/>
              </a:ext>
            </a:extLst>
          </p:cNvPr>
          <p:cNvSpPr txBox="1"/>
          <p:nvPr/>
        </p:nvSpPr>
        <p:spPr>
          <a:xfrm>
            <a:off x="980388" y="335246"/>
            <a:ext cx="10869106" cy="92333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这个代码的思路是，先打开</a:t>
            </a:r>
            <a:r>
              <a:rPr lang="en-US" altLang="zh-CN" dirty="0">
                <a:latin typeface="微软雅黑" panose="020B0503020204020204" pitchFamily="34" charset="-122"/>
                <a:ea typeface="微软雅黑" panose="020B0503020204020204" pitchFamily="34" charset="-122"/>
              </a:rPr>
              <a:t>merge</a:t>
            </a:r>
            <a:r>
              <a:rPr lang="zh-CN" altLang="en-US" dirty="0">
                <a:latin typeface="微软雅黑" panose="020B0503020204020204" pitchFamily="34" charset="-122"/>
                <a:ea typeface="微软雅黑" panose="020B0503020204020204" pitchFamily="34" charset="-122"/>
              </a:rPr>
              <a:t>图片，然后</a:t>
            </a:r>
            <a:r>
              <a:rPr lang="en-US" altLang="zh-CN" dirty="0">
                <a:latin typeface="微软雅黑" panose="020B0503020204020204" pitchFamily="34" charset="-122"/>
                <a:ea typeface="微软雅黑" panose="020B0503020204020204" pitchFamily="34" charset="-122"/>
              </a:rPr>
              <a:t>split channel</a:t>
            </a:r>
            <a:r>
              <a:rPr lang="zh-CN" altLang="en-US" dirty="0">
                <a:latin typeface="微软雅黑" panose="020B0503020204020204" pitchFamily="34" charset="-122"/>
                <a:ea typeface="微软雅黑" panose="020B0503020204020204" pitchFamily="34" charset="-122"/>
              </a:rPr>
              <a:t>，分成</a:t>
            </a:r>
            <a:r>
              <a:rPr lang="en-US" altLang="zh-CN" dirty="0">
                <a:latin typeface="微软雅黑" panose="020B0503020204020204" pitchFamily="34" charset="-122"/>
                <a:ea typeface="微软雅黑" panose="020B0503020204020204" pitchFamily="34" charset="-122"/>
              </a:rPr>
              <a:t>blue/red/green</a:t>
            </a:r>
            <a:r>
              <a:rPr lang="zh-CN" altLang="en-US" dirty="0">
                <a:latin typeface="微软雅黑" panose="020B0503020204020204" pitchFamily="34" charset="-122"/>
                <a:ea typeface="微软雅黑" panose="020B0503020204020204" pitchFamily="34" charset="-122"/>
              </a:rPr>
              <a:t>三个通道，先选择</a:t>
            </a:r>
            <a:r>
              <a:rPr lang="en-US" altLang="zh-CN" dirty="0">
                <a:latin typeface="微软雅黑" panose="020B0503020204020204" pitchFamily="34" charset="-122"/>
                <a:ea typeface="微软雅黑" panose="020B0503020204020204" pitchFamily="34" charset="-122"/>
              </a:rPr>
              <a:t>blue</a:t>
            </a:r>
            <a:r>
              <a:rPr lang="zh-CN" altLang="en-US"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DAPI</a:t>
            </a:r>
            <a:r>
              <a:rPr lang="zh-CN" altLang="en-US" dirty="0">
                <a:latin typeface="微软雅黑" panose="020B0503020204020204" pitchFamily="34" charset="-122"/>
                <a:ea typeface="微软雅黑" panose="020B0503020204020204" pitchFamily="34" charset="-122"/>
              </a:rPr>
              <a:t>图片，调整图片对比度。这里可以随便打开一张这个图片的</a:t>
            </a:r>
            <a:r>
              <a:rPr lang="en-US" altLang="zh-CN" dirty="0">
                <a:latin typeface="微软雅黑" panose="020B0503020204020204" pitchFamily="34" charset="-122"/>
                <a:ea typeface="微软雅黑" panose="020B0503020204020204" pitchFamily="34" charset="-122"/>
              </a:rPr>
              <a:t>blue</a:t>
            </a:r>
            <a:r>
              <a:rPr lang="zh-CN" altLang="en-US" dirty="0">
                <a:latin typeface="微软雅黑" panose="020B0503020204020204" pitchFamily="34" charset="-122"/>
                <a:ea typeface="微软雅黑" panose="020B0503020204020204" pitchFamily="34" charset="-122"/>
              </a:rPr>
              <a:t>单通道（使用下面脚本可以得到所有通道的图片）。</a:t>
            </a:r>
          </a:p>
        </p:txBody>
      </p:sp>
      <p:pic>
        <p:nvPicPr>
          <p:cNvPr id="6" name="图片 5">
            <a:extLst>
              <a:ext uri="{FF2B5EF4-FFF2-40B4-BE49-F238E27FC236}">
                <a16:creationId xmlns:a16="http://schemas.microsoft.com/office/drawing/2014/main" id="{6DDAF678-F4BE-871C-DF4F-D49576895859}"/>
              </a:ext>
            </a:extLst>
          </p:cNvPr>
          <p:cNvPicPr>
            <a:picLocks noChangeAspect="1"/>
          </p:cNvPicPr>
          <p:nvPr/>
        </p:nvPicPr>
        <p:blipFill>
          <a:blip r:embed="rId2"/>
          <a:stretch>
            <a:fillRect/>
          </a:stretch>
        </p:blipFill>
        <p:spPr>
          <a:xfrm>
            <a:off x="862115" y="4502073"/>
            <a:ext cx="4989382" cy="1079397"/>
          </a:xfrm>
          <a:prstGeom prst="rect">
            <a:avLst/>
          </a:prstGeom>
        </p:spPr>
      </p:pic>
      <p:pic>
        <p:nvPicPr>
          <p:cNvPr id="8" name="图片 7">
            <a:extLst>
              <a:ext uri="{FF2B5EF4-FFF2-40B4-BE49-F238E27FC236}">
                <a16:creationId xmlns:a16="http://schemas.microsoft.com/office/drawing/2014/main" id="{5E139672-1D0E-A1BA-2C97-A3BE1256127A}"/>
              </a:ext>
            </a:extLst>
          </p:cNvPr>
          <p:cNvPicPr>
            <a:picLocks noChangeAspect="1"/>
          </p:cNvPicPr>
          <p:nvPr/>
        </p:nvPicPr>
        <p:blipFill>
          <a:blip r:embed="rId3"/>
          <a:stretch>
            <a:fillRect/>
          </a:stretch>
        </p:blipFill>
        <p:spPr>
          <a:xfrm>
            <a:off x="3540255" y="1053280"/>
            <a:ext cx="4867275" cy="790575"/>
          </a:xfrm>
          <a:prstGeom prst="rect">
            <a:avLst/>
          </a:prstGeom>
        </p:spPr>
      </p:pic>
      <p:sp>
        <p:nvSpPr>
          <p:cNvPr id="11" name="文本框 10">
            <a:extLst>
              <a:ext uri="{FF2B5EF4-FFF2-40B4-BE49-F238E27FC236}">
                <a16:creationId xmlns:a16="http://schemas.microsoft.com/office/drawing/2014/main" id="{2F2762E4-5FB0-8A94-B47E-F38157224CF7}"/>
              </a:ext>
            </a:extLst>
          </p:cNvPr>
          <p:cNvSpPr txBox="1"/>
          <p:nvPr/>
        </p:nvSpPr>
        <p:spPr>
          <a:xfrm>
            <a:off x="980388" y="1854702"/>
            <a:ext cx="11133055" cy="1477328"/>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点击</a:t>
            </a:r>
            <a:r>
              <a:rPr lang="en-US" altLang="zh-CN" dirty="0">
                <a:latin typeface="微软雅黑" panose="020B0503020204020204" pitchFamily="34" charset="-122"/>
                <a:ea typeface="微软雅黑" panose="020B0503020204020204" pitchFamily="34" charset="-122"/>
              </a:rPr>
              <a:t>Image-Adjust-Brightness/Contrast</a:t>
            </a:r>
            <a:r>
              <a:rPr lang="zh-CN" altLang="en-US" dirty="0">
                <a:latin typeface="微软雅黑" panose="020B0503020204020204" pitchFamily="34" charset="-122"/>
                <a:ea typeface="微软雅黑" panose="020B0503020204020204" pitchFamily="34" charset="-122"/>
              </a:rPr>
              <a:t>，得到</a:t>
            </a:r>
            <a:r>
              <a:rPr lang="en-US" altLang="zh-CN" dirty="0">
                <a:latin typeface="微软雅黑" panose="020B0503020204020204" pitchFamily="34" charset="-122"/>
                <a:ea typeface="微软雅黑" panose="020B0503020204020204" pitchFamily="34" charset="-122"/>
              </a:rPr>
              <a:t>B&amp;C</a:t>
            </a:r>
            <a:r>
              <a:rPr lang="zh-CN" altLang="en-US" dirty="0">
                <a:latin typeface="微软雅黑" panose="020B0503020204020204" pitchFamily="34" charset="-122"/>
                <a:ea typeface="微软雅黑" panose="020B0503020204020204" pitchFamily="34" charset="-122"/>
              </a:rPr>
              <a:t>窗口。</a:t>
            </a:r>
            <a:r>
              <a:rPr lang="en-US" altLang="zh-CN" dirty="0">
                <a:latin typeface="微软雅黑" panose="020B0503020204020204" pitchFamily="34" charset="-122"/>
                <a:ea typeface="微软雅黑" panose="020B0503020204020204" pitchFamily="34" charset="-122"/>
              </a:rPr>
              <a:t>Minimum/maximum</a:t>
            </a:r>
            <a:r>
              <a:rPr lang="zh-CN" altLang="en-US" dirty="0">
                <a:latin typeface="微软雅黑" panose="020B0503020204020204" pitchFamily="34" charset="-122"/>
                <a:ea typeface="微软雅黑" panose="020B0503020204020204" pitchFamily="34" charset="-122"/>
              </a:rPr>
              <a:t>等四行都可以调整，直到</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调整后</a:t>
            </a:r>
            <a:r>
              <a:rPr lang="en-US" altLang="zh-CN" dirty="0">
                <a:latin typeface="微软雅黑" panose="020B0503020204020204" pitchFamily="34" charset="-122"/>
                <a:ea typeface="微软雅黑" panose="020B0503020204020204" pitchFamily="34" charset="-122"/>
              </a:rPr>
              <a:t>DAPI</a:t>
            </a:r>
            <a:r>
              <a:rPr lang="zh-CN" altLang="en-US" dirty="0">
                <a:latin typeface="微软雅黑" panose="020B0503020204020204" pitchFamily="34" charset="-122"/>
                <a:ea typeface="微软雅黑" panose="020B0503020204020204" pitchFamily="34" charset="-122"/>
              </a:rPr>
              <a:t>的亮度较强，和背景能很好区别开，如下图荧光图。如果</a:t>
            </a:r>
            <a:r>
              <a:rPr lang="en-US" altLang="zh-CN" dirty="0">
                <a:latin typeface="微软雅黑" panose="020B0503020204020204" pitchFamily="34" charset="-122"/>
                <a:ea typeface="微软雅黑" panose="020B0503020204020204" pitchFamily="34" charset="-122"/>
              </a:rPr>
              <a:t>DAPI</a:t>
            </a:r>
            <a:r>
              <a:rPr lang="zh-CN" altLang="en-US" dirty="0">
                <a:latin typeface="微软雅黑" panose="020B0503020204020204" pitchFamily="34" charset="-122"/>
                <a:ea typeface="微软雅黑" panose="020B0503020204020204" pitchFamily="34" charset="-122"/>
              </a:rPr>
              <a:t>拍摄的时候，荧光已经很强了，那么基本不用调整这个参数，选用默认参数。这里注意</a:t>
            </a:r>
            <a:r>
              <a:rPr lang="en-US" altLang="zh-CN" dirty="0">
                <a:latin typeface="微软雅黑" panose="020B0503020204020204" pitchFamily="34" charset="-122"/>
                <a:ea typeface="微软雅黑" panose="020B0503020204020204" pitchFamily="34" charset="-122"/>
              </a:rPr>
              <a:t>B&amp;C</a:t>
            </a:r>
            <a:r>
              <a:rPr lang="zh-CN" altLang="en-US" dirty="0">
                <a:latin typeface="微软雅黑" panose="020B0503020204020204" pitchFamily="34" charset="-122"/>
                <a:ea typeface="微软雅黑" panose="020B0503020204020204" pitchFamily="34" charset="-122"/>
              </a:rPr>
              <a:t>窗口中的左</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右两个数字：</a:t>
            </a:r>
            <a:r>
              <a:rPr lang="en-US" altLang="zh-CN" dirty="0">
                <a:latin typeface="微软雅黑" panose="020B0503020204020204" pitchFamily="34" charset="-122"/>
                <a:ea typeface="微软雅黑" panose="020B0503020204020204" pitchFamily="34" charset="-122"/>
              </a:rPr>
              <a:t>0/255</a:t>
            </a:r>
            <a:r>
              <a:rPr lang="zh-CN" altLang="en-US" dirty="0">
                <a:latin typeface="微软雅黑" panose="020B0503020204020204" pitchFamily="34" charset="-122"/>
                <a:ea typeface="微软雅黑" panose="020B0503020204020204" pitchFamily="34" charset="-122"/>
              </a:rPr>
              <a:t>，分别是</a:t>
            </a:r>
            <a:r>
              <a:rPr lang="en-US" altLang="zh-CN" dirty="0" err="1">
                <a:latin typeface="微软雅黑" panose="020B0503020204020204" pitchFamily="34" charset="-122"/>
                <a:ea typeface="微软雅黑" panose="020B0503020204020204" pitchFamily="34" charset="-122"/>
              </a:rPr>
              <a:t>blue_min</a:t>
            </a:r>
            <a:r>
              <a:rPr lang="zh-CN" altLang="en-US" dirty="0">
                <a:latin typeface="微软雅黑" panose="020B0503020204020204" pitchFamily="34" charset="-122"/>
                <a:ea typeface="微软雅黑" panose="020B0503020204020204" pitchFamily="34" charset="-122"/>
              </a:rPr>
              <a:t>和</a:t>
            </a:r>
            <a:r>
              <a:rPr lang="en-US" altLang="zh-CN" dirty="0" err="1">
                <a:latin typeface="微软雅黑" panose="020B0503020204020204" pitchFamily="34" charset="-122"/>
                <a:ea typeface="微软雅黑" panose="020B0503020204020204" pitchFamily="34" charset="-122"/>
              </a:rPr>
              <a:t>blue_max</a:t>
            </a:r>
            <a:r>
              <a:rPr lang="zh-CN" altLang="en-US" dirty="0">
                <a:latin typeface="微软雅黑" panose="020B0503020204020204" pitchFamily="34" charset="-122"/>
                <a:ea typeface="微软雅黑" panose="020B0503020204020204" pitchFamily="34" charset="-122"/>
              </a:rPr>
              <a:t>的值。如果调整了对比度，记录</a:t>
            </a:r>
            <a:r>
              <a:rPr lang="en-US" altLang="zh-CN" dirty="0">
                <a:latin typeface="微软雅黑" panose="020B0503020204020204" pitchFamily="34" charset="-122"/>
                <a:ea typeface="微软雅黑" panose="020B0503020204020204" pitchFamily="34" charset="-122"/>
              </a:rPr>
              <a:t>B&amp;C</a:t>
            </a:r>
            <a:r>
              <a:rPr lang="zh-CN" altLang="en-US" dirty="0">
                <a:latin typeface="微软雅黑" panose="020B0503020204020204" pitchFamily="34" charset="-122"/>
                <a:ea typeface="微软雅黑" panose="020B0503020204020204" pitchFamily="34" charset="-122"/>
              </a:rPr>
              <a:t>窗口中的左</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右两个数字，分别将代码</a:t>
            </a:r>
            <a:r>
              <a:rPr lang="en-US" altLang="zh-CN" dirty="0">
                <a:latin typeface="微软雅黑" panose="020B0503020204020204" pitchFamily="34" charset="-122"/>
                <a:ea typeface="微软雅黑" panose="020B0503020204020204" pitchFamily="34" charset="-122"/>
              </a:rPr>
              <a:t>3/4</a:t>
            </a:r>
            <a:r>
              <a:rPr lang="zh-CN" altLang="en-US" dirty="0">
                <a:latin typeface="微软雅黑" panose="020B0503020204020204" pitchFamily="34" charset="-122"/>
                <a:ea typeface="微软雅黑" panose="020B0503020204020204" pitchFamily="34" charset="-122"/>
              </a:rPr>
              <a:t>行改成这两个数字。</a:t>
            </a:r>
            <a:endParaRPr lang="en-US" altLang="zh-CN" dirty="0">
              <a:latin typeface="微软雅黑" panose="020B0503020204020204" pitchFamily="34" charset="-122"/>
              <a:ea typeface="微软雅黑" panose="020B0503020204020204" pitchFamily="34" charset="-122"/>
            </a:endParaRPr>
          </a:p>
          <a:p>
            <a:r>
              <a:rPr lang="zh-CN" altLang="en-US" dirty="0">
                <a:solidFill>
                  <a:srgbClr val="FF0000"/>
                </a:solidFill>
                <a:latin typeface="微软雅黑" panose="020B0503020204020204" pitchFamily="34" charset="-122"/>
                <a:ea typeface="微软雅黑" panose="020B0503020204020204" pitchFamily="34" charset="-122"/>
              </a:rPr>
              <a:t>注意，每行代码需要以分号结尾，不能删去分号。</a:t>
            </a:r>
            <a:r>
              <a:rPr lang="zh-CN" altLang="en-US" dirty="0">
                <a:latin typeface="微软雅黑" panose="020B0503020204020204" pitchFamily="34" charset="-122"/>
                <a:ea typeface="微软雅黑" panose="020B0503020204020204" pitchFamily="34" charset="-122"/>
              </a:rPr>
              <a:t>之后所有图片的</a:t>
            </a:r>
            <a:r>
              <a:rPr lang="en-US" altLang="zh-CN" dirty="0">
                <a:latin typeface="微软雅黑" panose="020B0503020204020204" pitchFamily="34" charset="-122"/>
                <a:ea typeface="微软雅黑" panose="020B0503020204020204" pitchFamily="34" charset="-122"/>
              </a:rPr>
              <a:t>DAPI</a:t>
            </a:r>
            <a:r>
              <a:rPr lang="zh-CN" altLang="en-US" dirty="0">
                <a:latin typeface="微软雅黑" panose="020B0503020204020204" pitchFamily="34" charset="-122"/>
                <a:ea typeface="微软雅黑" panose="020B0503020204020204" pitchFamily="34" charset="-122"/>
              </a:rPr>
              <a:t>都会按照这个对比度作调整。</a:t>
            </a:r>
            <a:endParaRPr lang="en-US" altLang="zh-CN" dirty="0">
              <a:latin typeface="微软雅黑" panose="020B0503020204020204" pitchFamily="34" charset="-122"/>
              <a:ea typeface="微软雅黑" panose="020B0503020204020204" pitchFamily="34" charset="-122"/>
            </a:endParaRPr>
          </a:p>
        </p:txBody>
      </p:sp>
      <p:pic>
        <p:nvPicPr>
          <p:cNvPr id="13" name="图片 12">
            <a:extLst>
              <a:ext uri="{FF2B5EF4-FFF2-40B4-BE49-F238E27FC236}">
                <a16:creationId xmlns:a16="http://schemas.microsoft.com/office/drawing/2014/main" id="{60B5889D-6D0B-39DD-789F-F409E8B9CBFD}"/>
              </a:ext>
            </a:extLst>
          </p:cNvPr>
          <p:cNvPicPr>
            <a:picLocks noChangeAspect="1"/>
          </p:cNvPicPr>
          <p:nvPr/>
        </p:nvPicPr>
        <p:blipFill>
          <a:blip r:embed="rId4"/>
          <a:stretch>
            <a:fillRect/>
          </a:stretch>
        </p:blipFill>
        <p:spPr>
          <a:xfrm>
            <a:off x="6279385" y="3462208"/>
            <a:ext cx="1470599" cy="3316841"/>
          </a:xfrm>
          <a:prstGeom prst="rect">
            <a:avLst/>
          </a:prstGeom>
        </p:spPr>
      </p:pic>
      <p:pic>
        <p:nvPicPr>
          <p:cNvPr id="19" name="图片 18">
            <a:extLst>
              <a:ext uri="{FF2B5EF4-FFF2-40B4-BE49-F238E27FC236}">
                <a16:creationId xmlns:a16="http://schemas.microsoft.com/office/drawing/2014/main" id="{4BDB3466-0052-FC50-2651-5980C45CB16B}"/>
              </a:ext>
            </a:extLst>
          </p:cNvPr>
          <p:cNvPicPr>
            <a:picLocks noChangeAspect="1"/>
          </p:cNvPicPr>
          <p:nvPr/>
        </p:nvPicPr>
        <p:blipFill>
          <a:blip r:embed="rId5"/>
          <a:stretch>
            <a:fillRect/>
          </a:stretch>
        </p:blipFill>
        <p:spPr>
          <a:xfrm>
            <a:off x="1301411" y="3439415"/>
            <a:ext cx="2328476" cy="477636"/>
          </a:xfrm>
          <a:prstGeom prst="rect">
            <a:avLst/>
          </a:prstGeom>
        </p:spPr>
      </p:pic>
      <p:sp>
        <p:nvSpPr>
          <p:cNvPr id="20" name="椭圆 19">
            <a:extLst>
              <a:ext uri="{FF2B5EF4-FFF2-40B4-BE49-F238E27FC236}">
                <a16:creationId xmlns:a16="http://schemas.microsoft.com/office/drawing/2014/main" id="{10725230-55FA-7CB5-379A-7C6B56497A76}"/>
              </a:ext>
            </a:extLst>
          </p:cNvPr>
          <p:cNvSpPr/>
          <p:nvPr/>
        </p:nvSpPr>
        <p:spPr>
          <a:xfrm>
            <a:off x="6279385" y="4478307"/>
            <a:ext cx="375939" cy="26395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椭圆 20">
            <a:extLst>
              <a:ext uri="{FF2B5EF4-FFF2-40B4-BE49-F238E27FC236}">
                <a16:creationId xmlns:a16="http://schemas.microsoft.com/office/drawing/2014/main" id="{9D854B70-6640-8979-BC74-430C86B559CB}"/>
              </a:ext>
            </a:extLst>
          </p:cNvPr>
          <p:cNvSpPr/>
          <p:nvPr/>
        </p:nvSpPr>
        <p:spPr>
          <a:xfrm>
            <a:off x="7371761" y="4478307"/>
            <a:ext cx="375939" cy="263950"/>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3" name="图片 2">
            <a:extLst>
              <a:ext uri="{FF2B5EF4-FFF2-40B4-BE49-F238E27FC236}">
                <a16:creationId xmlns:a16="http://schemas.microsoft.com/office/drawing/2014/main" id="{BEC7EA25-F5E0-ADAB-6536-DDE7C444BC6A}"/>
              </a:ext>
            </a:extLst>
          </p:cNvPr>
          <p:cNvPicPr>
            <a:picLocks noChangeAspect="1"/>
          </p:cNvPicPr>
          <p:nvPr/>
        </p:nvPicPr>
        <p:blipFill>
          <a:blip r:embed="rId6"/>
          <a:stretch>
            <a:fillRect/>
          </a:stretch>
        </p:blipFill>
        <p:spPr>
          <a:xfrm>
            <a:off x="8184915" y="3695307"/>
            <a:ext cx="2975634" cy="2975634"/>
          </a:xfrm>
          <a:prstGeom prst="rect">
            <a:avLst/>
          </a:prstGeom>
        </p:spPr>
      </p:pic>
    </p:spTree>
    <p:extLst>
      <p:ext uri="{BB962C8B-B14F-4D97-AF65-F5344CB8AC3E}">
        <p14:creationId xmlns:p14="http://schemas.microsoft.com/office/powerpoint/2010/main" val="2549384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27D085D7-F879-B610-16F4-7ACC79679D7E}"/>
              </a:ext>
            </a:extLst>
          </p:cNvPr>
          <p:cNvSpPr txBox="1"/>
          <p:nvPr/>
        </p:nvSpPr>
        <p:spPr>
          <a:xfrm>
            <a:off x="495112" y="131974"/>
            <a:ext cx="11277190" cy="646331"/>
          </a:xfrm>
          <a:prstGeom prst="rect">
            <a:avLst/>
          </a:prstGeom>
          <a:noFill/>
        </p:spPr>
        <p:txBody>
          <a:bodyPr wrap="none" rtlCol="0">
            <a:spAutoFit/>
          </a:bodyPr>
          <a:lstStyle/>
          <a:p>
            <a:r>
              <a:rPr lang="zh-CN" altLang="en-US" dirty="0">
                <a:latin typeface="微软雅黑" panose="020B0503020204020204" pitchFamily="34" charset="-122"/>
                <a:ea typeface="微软雅黑" panose="020B0503020204020204" pitchFamily="34" charset="-122"/>
              </a:rPr>
              <a:t>随后代码会处理</a:t>
            </a:r>
            <a:r>
              <a:rPr lang="en-US" altLang="zh-CN" dirty="0">
                <a:latin typeface="微软雅黑" panose="020B0503020204020204" pitchFamily="34" charset="-122"/>
                <a:ea typeface="微软雅黑" panose="020B0503020204020204" pitchFamily="34" charset="-122"/>
              </a:rPr>
              <a:t>blue</a:t>
            </a:r>
            <a:r>
              <a:rPr lang="zh-CN" altLang="en-US" dirty="0">
                <a:latin typeface="微软雅黑" panose="020B0503020204020204" pitchFamily="34" charset="-122"/>
                <a:ea typeface="微软雅黑" panose="020B0503020204020204" pitchFamily="34" charset="-122"/>
              </a:rPr>
              <a:t>通道的图片，并作</a:t>
            </a:r>
            <a:r>
              <a:rPr lang="en-US" altLang="zh-CN" dirty="0">
                <a:latin typeface="微软雅黑" panose="020B0503020204020204" pitchFamily="34" charset="-122"/>
                <a:ea typeface="微软雅黑" panose="020B0503020204020204" pitchFamily="34" charset="-122"/>
              </a:rPr>
              <a:t>watershed</a:t>
            </a:r>
            <a:r>
              <a:rPr lang="zh-CN" altLang="en-US" dirty="0">
                <a:latin typeface="微软雅黑" panose="020B0503020204020204" pitchFamily="34" charset="-122"/>
                <a:ea typeface="微软雅黑" panose="020B0503020204020204" pitchFamily="34" charset="-122"/>
              </a:rPr>
              <a:t>，将细胞核分开，细胞核成黑色，背景白色，如下，后面以</a:t>
            </a:r>
            <a:endParaRPr lang="en-US" altLang="zh-CN" dirty="0">
              <a:latin typeface="微软雅黑" panose="020B0503020204020204" pitchFamily="34" charset="-122"/>
              <a:ea typeface="微软雅黑" panose="020B0503020204020204" pitchFamily="34" charset="-122"/>
            </a:endParaRPr>
          </a:p>
          <a:p>
            <a:r>
              <a:rPr lang="zh-CN" altLang="en-US" dirty="0">
                <a:latin typeface="微软雅黑" panose="020B0503020204020204" pitchFamily="34" charset="-122"/>
                <a:ea typeface="微软雅黑" panose="020B0503020204020204" pitchFamily="34" charset="-122"/>
              </a:rPr>
              <a:t>这个图的细胞核作为参照，分析每个分出的细胞核的</a:t>
            </a:r>
            <a:r>
              <a:rPr lang="en-US" altLang="zh-CN" dirty="0">
                <a:latin typeface="微软雅黑" panose="020B0503020204020204" pitchFamily="34" charset="-122"/>
                <a:ea typeface="微软雅黑" panose="020B0503020204020204" pitchFamily="34" charset="-122"/>
              </a:rPr>
              <a:t>foci</a:t>
            </a:r>
            <a:r>
              <a:rPr lang="zh-CN" altLang="en-US" dirty="0">
                <a:latin typeface="微软雅黑" panose="020B0503020204020204" pitchFamily="34" charset="-122"/>
                <a:ea typeface="微软雅黑" panose="020B0503020204020204" pitchFamily="34" charset="-122"/>
              </a:rPr>
              <a:t>个数。</a:t>
            </a:r>
            <a:endParaRPr lang="en-US" altLang="zh-CN" dirty="0">
              <a:latin typeface="微软雅黑" panose="020B0503020204020204" pitchFamily="34" charset="-122"/>
              <a:ea typeface="微软雅黑" panose="020B0503020204020204" pitchFamily="34" charset="-122"/>
            </a:endParaRPr>
          </a:p>
        </p:txBody>
      </p:sp>
      <p:pic>
        <p:nvPicPr>
          <p:cNvPr id="7" name="图片 6">
            <a:extLst>
              <a:ext uri="{FF2B5EF4-FFF2-40B4-BE49-F238E27FC236}">
                <a16:creationId xmlns:a16="http://schemas.microsoft.com/office/drawing/2014/main" id="{E9CF8A74-F18C-7962-8A66-F9A8A180520F}"/>
              </a:ext>
            </a:extLst>
          </p:cNvPr>
          <p:cNvPicPr>
            <a:picLocks noChangeAspect="1"/>
          </p:cNvPicPr>
          <p:nvPr/>
        </p:nvPicPr>
        <p:blipFill>
          <a:blip r:embed="rId2"/>
          <a:stretch>
            <a:fillRect/>
          </a:stretch>
        </p:blipFill>
        <p:spPr>
          <a:xfrm>
            <a:off x="5235018" y="710938"/>
            <a:ext cx="1797377" cy="1797377"/>
          </a:xfrm>
          <a:prstGeom prst="rect">
            <a:avLst/>
          </a:prstGeom>
        </p:spPr>
      </p:pic>
      <p:sp>
        <p:nvSpPr>
          <p:cNvPr id="8" name="文本框 7">
            <a:extLst>
              <a:ext uri="{FF2B5EF4-FFF2-40B4-BE49-F238E27FC236}">
                <a16:creationId xmlns:a16="http://schemas.microsoft.com/office/drawing/2014/main" id="{E6781481-BF81-6317-31D2-BCDF2D16437F}"/>
              </a:ext>
            </a:extLst>
          </p:cNvPr>
          <p:cNvSpPr txBox="1"/>
          <p:nvPr/>
        </p:nvSpPr>
        <p:spPr>
          <a:xfrm>
            <a:off x="669304" y="2508275"/>
            <a:ext cx="11277190" cy="1477328"/>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之后分别处理</a:t>
            </a:r>
            <a:r>
              <a:rPr lang="en-US" altLang="zh-CN" dirty="0">
                <a:latin typeface="微软雅黑" panose="020B0503020204020204" pitchFamily="34" charset="-122"/>
                <a:ea typeface="微软雅黑" panose="020B0503020204020204" pitchFamily="34" charset="-122"/>
              </a:rPr>
              <a:t>green/red</a:t>
            </a:r>
            <a:r>
              <a:rPr lang="zh-CN" altLang="en-US" dirty="0">
                <a:latin typeface="微软雅黑" panose="020B0503020204020204" pitchFamily="34" charset="-122"/>
                <a:ea typeface="微软雅黑" panose="020B0503020204020204" pitchFamily="34" charset="-122"/>
              </a:rPr>
              <a:t>通道的图片，也是你需要打开一张对应的</a:t>
            </a:r>
            <a:r>
              <a:rPr lang="en-US" altLang="zh-CN" dirty="0">
                <a:latin typeface="微软雅黑" panose="020B0503020204020204" pitchFamily="34" charset="-122"/>
                <a:ea typeface="微软雅黑" panose="020B0503020204020204" pitchFamily="34" charset="-122"/>
              </a:rPr>
              <a:t>green/red</a:t>
            </a:r>
            <a:r>
              <a:rPr lang="zh-CN" altLang="en-US" dirty="0">
                <a:latin typeface="微软雅黑" panose="020B0503020204020204" pitchFamily="34" charset="-122"/>
                <a:ea typeface="微软雅黑" panose="020B0503020204020204" pitchFamily="34" charset="-122"/>
              </a:rPr>
              <a:t>通道的图片，点</a:t>
            </a:r>
            <a:r>
              <a:rPr lang="en-US" altLang="zh-CN" dirty="0">
                <a:latin typeface="微软雅黑" panose="020B0503020204020204" pitchFamily="34" charset="-122"/>
                <a:ea typeface="微软雅黑" panose="020B0503020204020204" pitchFamily="34" charset="-122"/>
              </a:rPr>
              <a:t>Image-type-8-bit</a:t>
            </a:r>
            <a:r>
              <a:rPr lang="zh-CN" altLang="en-US" dirty="0">
                <a:latin typeface="微软雅黑" panose="020B0503020204020204" pitchFamily="34" charset="-122"/>
                <a:ea typeface="微软雅黑" panose="020B0503020204020204" pitchFamily="34" charset="-122"/>
              </a:rPr>
              <a:t>，同时按</a:t>
            </a:r>
            <a:r>
              <a:rPr lang="en-US" altLang="zh-CN" dirty="0">
                <a:latin typeface="微软雅黑" panose="020B0503020204020204" pitchFamily="34" charset="-122"/>
                <a:ea typeface="微软雅黑" panose="020B0503020204020204" pitchFamily="34" charset="-122"/>
              </a:rPr>
              <a:t>ctrl-shift-T</a:t>
            </a:r>
            <a:r>
              <a:rPr lang="zh-CN" altLang="en-US" dirty="0">
                <a:latin typeface="微软雅黑" panose="020B0503020204020204" pitchFamily="34" charset="-122"/>
                <a:ea typeface="微软雅黑" panose="020B0503020204020204" pitchFamily="34" charset="-122"/>
              </a:rPr>
              <a:t>键，打开</a:t>
            </a:r>
            <a:r>
              <a:rPr lang="en-US" altLang="zh-CN" dirty="0">
                <a:latin typeface="微软雅黑" panose="020B0503020204020204" pitchFamily="34" charset="-122"/>
                <a:ea typeface="微软雅黑" panose="020B0503020204020204" pitchFamily="34" charset="-122"/>
              </a:rPr>
              <a:t>threshold</a:t>
            </a:r>
            <a:r>
              <a:rPr lang="zh-CN" altLang="en-US" dirty="0">
                <a:latin typeface="微软雅黑" panose="020B0503020204020204" pitchFamily="34" charset="-122"/>
                <a:ea typeface="微软雅黑" panose="020B0503020204020204" pitchFamily="34" charset="-122"/>
              </a:rPr>
              <a:t>窗口（左一），调整红圈中的值，即代码中</a:t>
            </a:r>
            <a:r>
              <a:rPr lang="en-US" altLang="zh-CN" dirty="0">
                <a:latin typeface="微软雅黑" panose="020B0503020204020204" pitchFamily="34" charset="-122"/>
                <a:ea typeface="微软雅黑" panose="020B0503020204020204" pitchFamily="34" charset="-122"/>
              </a:rPr>
              <a:t>5/6</a:t>
            </a:r>
            <a:r>
              <a:rPr lang="zh-CN" altLang="en-US" dirty="0">
                <a:latin typeface="微软雅黑" panose="020B0503020204020204" pitchFamily="34" charset="-122"/>
                <a:ea typeface="微软雅黑" panose="020B0503020204020204" pitchFamily="34" charset="-122"/>
              </a:rPr>
              <a:t>行中的参数，</a:t>
            </a:r>
            <a:r>
              <a:rPr lang="en-US" altLang="zh-CN" dirty="0" err="1">
                <a:latin typeface="微软雅黑" panose="020B0503020204020204" pitchFamily="34" charset="-122"/>
                <a:ea typeface="微软雅黑" panose="020B0503020204020204" pitchFamily="34" charset="-122"/>
              </a:rPr>
              <a:t>threshold_green</a:t>
            </a:r>
            <a:r>
              <a:rPr lang="en-US" altLang="zh-CN"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threshold_red</a:t>
            </a:r>
            <a:r>
              <a:rPr lang="zh-CN" altLang="en-US" dirty="0">
                <a:latin typeface="微软雅黑" panose="020B0503020204020204" pitchFamily="34" charset="-122"/>
                <a:ea typeface="微软雅黑" panose="020B0503020204020204" pitchFamily="34" charset="-122"/>
              </a:rPr>
              <a:t>分别是</a:t>
            </a:r>
            <a:r>
              <a:rPr lang="en-US" altLang="zh-CN" dirty="0">
                <a:latin typeface="微软雅黑" panose="020B0503020204020204" pitchFamily="34" charset="-122"/>
                <a:ea typeface="微软雅黑" panose="020B0503020204020204" pitchFamily="34" charset="-122"/>
              </a:rPr>
              <a:t>green/red</a:t>
            </a:r>
            <a:r>
              <a:rPr lang="zh-CN" altLang="en-US" dirty="0">
                <a:latin typeface="微软雅黑" panose="020B0503020204020204" pitchFamily="34" charset="-122"/>
                <a:ea typeface="微软雅黑" panose="020B0503020204020204" pitchFamily="34" charset="-122"/>
              </a:rPr>
              <a:t>通道设置的阈值参数，设置好后核内蛋白区域会标为红色，后面会按照红色区域判定荧光强度。减少这个参数，会缩小红色区域范围。建议使用默认参数。</a:t>
            </a:r>
            <a:r>
              <a:rPr lang="zh-CN" altLang="en-US" dirty="0">
                <a:solidFill>
                  <a:srgbClr val="FF0000"/>
                </a:solidFill>
                <a:latin typeface="微软雅黑" panose="020B0503020204020204" pitchFamily="34" charset="-122"/>
                <a:ea typeface="微软雅黑" panose="020B0503020204020204" pitchFamily="34" charset="-122"/>
              </a:rPr>
              <a:t>参数改完后不要删去分号，不然代码会报错，只能改变数字大小！</a:t>
            </a:r>
          </a:p>
        </p:txBody>
      </p:sp>
      <p:pic>
        <p:nvPicPr>
          <p:cNvPr id="10" name="图片 9">
            <a:extLst>
              <a:ext uri="{FF2B5EF4-FFF2-40B4-BE49-F238E27FC236}">
                <a16:creationId xmlns:a16="http://schemas.microsoft.com/office/drawing/2014/main" id="{B5E7EA6E-EFE6-DA9F-1F10-BE19B59F96B1}"/>
              </a:ext>
            </a:extLst>
          </p:cNvPr>
          <p:cNvPicPr>
            <a:picLocks noChangeAspect="1"/>
          </p:cNvPicPr>
          <p:nvPr/>
        </p:nvPicPr>
        <p:blipFill>
          <a:blip r:embed="rId3"/>
          <a:stretch>
            <a:fillRect/>
          </a:stretch>
        </p:blipFill>
        <p:spPr>
          <a:xfrm>
            <a:off x="1608859" y="4117024"/>
            <a:ext cx="2413262" cy="2518798"/>
          </a:xfrm>
          <a:prstGeom prst="rect">
            <a:avLst/>
          </a:prstGeom>
        </p:spPr>
      </p:pic>
      <p:sp>
        <p:nvSpPr>
          <p:cNvPr id="11" name="椭圆 10">
            <a:extLst>
              <a:ext uri="{FF2B5EF4-FFF2-40B4-BE49-F238E27FC236}">
                <a16:creationId xmlns:a16="http://schemas.microsoft.com/office/drawing/2014/main" id="{BC2792DC-2DD9-3B3A-2D65-07A9EABA946D}"/>
              </a:ext>
            </a:extLst>
          </p:cNvPr>
          <p:cNvSpPr/>
          <p:nvPr/>
        </p:nvSpPr>
        <p:spPr>
          <a:xfrm>
            <a:off x="3370490" y="4964788"/>
            <a:ext cx="650449" cy="348792"/>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13" name="图片 12">
            <a:extLst>
              <a:ext uri="{FF2B5EF4-FFF2-40B4-BE49-F238E27FC236}">
                <a16:creationId xmlns:a16="http://schemas.microsoft.com/office/drawing/2014/main" id="{8C934FF3-62A7-9814-2A6D-8CA57FB171B1}"/>
              </a:ext>
            </a:extLst>
          </p:cNvPr>
          <p:cNvPicPr>
            <a:picLocks noChangeAspect="1"/>
          </p:cNvPicPr>
          <p:nvPr/>
        </p:nvPicPr>
        <p:blipFill>
          <a:blip r:embed="rId4"/>
          <a:stretch>
            <a:fillRect/>
          </a:stretch>
        </p:blipFill>
        <p:spPr>
          <a:xfrm>
            <a:off x="4402593" y="5074850"/>
            <a:ext cx="2759954" cy="477460"/>
          </a:xfrm>
          <a:prstGeom prst="rect">
            <a:avLst/>
          </a:prstGeom>
        </p:spPr>
      </p:pic>
      <p:pic>
        <p:nvPicPr>
          <p:cNvPr id="15" name="图片 14">
            <a:extLst>
              <a:ext uri="{FF2B5EF4-FFF2-40B4-BE49-F238E27FC236}">
                <a16:creationId xmlns:a16="http://schemas.microsoft.com/office/drawing/2014/main" id="{3988D9C0-8FA0-8DD9-C5A7-FBB58B3C1800}"/>
              </a:ext>
            </a:extLst>
          </p:cNvPr>
          <p:cNvPicPr>
            <a:picLocks noChangeAspect="1"/>
          </p:cNvPicPr>
          <p:nvPr/>
        </p:nvPicPr>
        <p:blipFill>
          <a:blip r:embed="rId5"/>
          <a:stretch>
            <a:fillRect/>
          </a:stretch>
        </p:blipFill>
        <p:spPr>
          <a:xfrm>
            <a:off x="7621165" y="3985603"/>
            <a:ext cx="2699206" cy="2699206"/>
          </a:xfrm>
          <a:prstGeom prst="rect">
            <a:avLst/>
          </a:prstGeom>
        </p:spPr>
      </p:pic>
    </p:spTree>
    <p:extLst>
      <p:ext uri="{BB962C8B-B14F-4D97-AF65-F5344CB8AC3E}">
        <p14:creationId xmlns:p14="http://schemas.microsoft.com/office/powerpoint/2010/main" val="4347280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E7A2DB1C-2AFD-9ACF-8BB4-E410E4E77A70}"/>
              </a:ext>
            </a:extLst>
          </p:cNvPr>
          <p:cNvSpPr txBox="1"/>
          <p:nvPr/>
        </p:nvSpPr>
        <p:spPr>
          <a:xfrm>
            <a:off x="485685" y="556181"/>
            <a:ext cx="11033869" cy="1754326"/>
          </a:xfrm>
          <a:prstGeom prst="rect">
            <a:avLst/>
          </a:prstGeom>
          <a:noFill/>
        </p:spPr>
        <p:txBody>
          <a:bodyPr wrap="square" rtlCol="0">
            <a:spAutoFit/>
          </a:bodyPr>
          <a:lstStyle/>
          <a:p>
            <a:pPr algn="just"/>
            <a:r>
              <a:rPr lang="zh-CN" altLang="en-US" dirty="0">
                <a:latin typeface="微软雅黑" panose="020B0503020204020204" pitchFamily="34" charset="-122"/>
                <a:ea typeface="微软雅黑" panose="020B0503020204020204" pitchFamily="34" charset="-122"/>
              </a:rPr>
              <a:t>随后代码会选择刚刚</a:t>
            </a:r>
            <a:r>
              <a:rPr lang="en-US" altLang="zh-CN" dirty="0">
                <a:latin typeface="微软雅黑" panose="020B0503020204020204" pitchFamily="34" charset="-122"/>
                <a:ea typeface="微软雅黑" panose="020B0503020204020204" pitchFamily="34" charset="-122"/>
              </a:rPr>
              <a:t>watershed</a:t>
            </a:r>
            <a:r>
              <a:rPr lang="zh-CN" altLang="en-US" dirty="0">
                <a:latin typeface="微软雅黑" panose="020B0503020204020204" pitchFamily="34" charset="-122"/>
                <a:ea typeface="微软雅黑" panose="020B0503020204020204" pitchFamily="34" charset="-122"/>
              </a:rPr>
              <a:t>好的黑核白底的</a:t>
            </a:r>
            <a:r>
              <a:rPr lang="en-US" altLang="zh-CN" dirty="0">
                <a:latin typeface="微软雅黑" panose="020B0503020204020204" pitchFamily="34" charset="-122"/>
                <a:ea typeface="微软雅黑" panose="020B0503020204020204" pitchFamily="34" charset="-122"/>
              </a:rPr>
              <a:t>blue</a:t>
            </a:r>
            <a:r>
              <a:rPr lang="zh-CN" altLang="en-US" dirty="0">
                <a:latin typeface="微软雅黑" panose="020B0503020204020204" pitchFamily="34" charset="-122"/>
                <a:ea typeface="微软雅黑" panose="020B0503020204020204" pitchFamily="34" charset="-122"/>
              </a:rPr>
              <a:t>通道图片，并点击</a:t>
            </a:r>
            <a:r>
              <a:rPr lang="en-US" altLang="zh-CN" dirty="0">
                <a:latin typeface="微软雅黑" panose="020B0503020204020204" pitchFamily="34" charset="-122"/>
                <a:ea typeface="微软雅黑" panose="020B0503020204020204" pitchFamily="34" charset="-122"/>
              </a:rPr>
              <a:t>Analyze-Analyze Particles</a:t>
            </a:r>
            <a:r>
              <a:rPr lang="zh-CN" altLang="en-US" dirty="0">
                <a:latin typeface="微软雅黑" panose="020B0503020204020204" pitchFamily="34" charset="-122"/>
                <a:ea typeface="微软雅黑" panose="020B0503020204020204" pitchFamily="34" charset="-122"/>
              </a:rPr>
              <a:t>，得到一个窗口（左一），这里面</a:t>
            </a:r>
            <a:r>
              <a:rPr lang="en-US" altLang="zh-CN" dirty="0">
                <a:latin typeface="微软雅黑" panose="020B0503020204020204" pitchFamily="34" charset="-122"/>
                <a:ea typeface="微软雅黑" panose="020B0503020204020204" pitchFamily="34" charset="-122"/>
              </a:rPr>
              <a:t>Size</a:t>
            </a:r>
            <a:r>
              <a:rPr lang="zh-CN" altLang="en-US" dirty="0">
                <a:latin typeface="微软雅黑" panose="020B0503020204020204" pitchFamily="34" charset="-122"/>
                <a:ea typeface="微软雅黑" panose="020B0503020204020204" pitchFamily="34" charset="-122"/>
              </a:rPr>
              <a:t>里面的值</a:t>
            </a:r>
            <a:r>
              <a:rPr lang="en-US" altLang="zh-CN" dirty="0">
                <a:latin typeface="微软雅黑" panose="020B0503020204020204" pitchFamily="34" charset="-122"/>
                <a:ea typeface="微软雅黑" panose="020B0503020204020204" pitchFamily="34" charset="-122"/>
              </a:rPr>
              <a:t>500-20000</a:t>
            </a:r>
            <a:r>
              <a:rPr lang="zh-CN" altLang="en-US" dirty="0">
                <a:latin typeface="微软雅黑" panose="020B0503020204020204" pitchFamily="34" charset="-122"/>
                <a:ea typeface="微软雅黑" panose="020B0503020204020204" pitchFamily="34" charset="-122"/>
              </a:rPr>
              <a:t>分别是</a:t>
            </a:r>
            <a:r>
              <a:rPr lang="en-US" altLang="zh-CN" dirty="0">
                <a:latin typeface="微软雅黑" panose="020B0503020204020204" pitchFamily="34" charset="-122"/>
                <a:ea typeface="微软雅黑" panose="020B0503020204020204" pitchFamily="34" charset="-122"/>
              </a:rPr>
              <a:t>7/8</a:t>
            </a:r>
            <a:r>
              <a:rPr lang="zh-CN" altLang="en-US" dirty="0">
                <a:latin typeface="微软雅黑" panose="020B0503020204020204" pitchFamily="34" charset="-122"/>
                <a:ea typeface="微软雅黑" panose="020B0503020204020204" pitchFamily="34" charset="-122"/>
              </a:rPr>
              <a:t>行代码里的参数，是判定为细胞核的大小的下限和上限，若细胞核偏小可以将</a:t>
            </a:r>
            <a:r>
              <a:rPr lang="en-US" altLang="zh-CN" dirty="0" err="1">
                <a:latin typeface="微软雅黑" panose="020B0503020204020204" pitchFamily="34" charset="-122"/>
                <a:ea typeface="微软雅黑" panose="020B0503020204020204" pitchFamily="34" charset="-122"/>
              </a:rPr>
              <a:t>min_size</a:t>
            </a:r>
            <a:r>
              <a:rPr lang="zh-CN" altLang="en-US" dirty="0">
                <a:latin typeface="微软雅黑" panose="020B0503020204020204" pitchFamily="34" charset="-122"/>
                <a:ea typeface="微软雅黑" panose="020B0503020204020204" pitchFamily="34" charset="-122"/>
              </a:rPr>
              <a:t>的参数改小；若果细胞核偏大可以将</a:t>
            </a:r>
            <a:r>
              <a:rPr lang="en-US" altLang="zh-CN" dirty="0" err="1">
                <a:latin typeface="微软雅黑" panose="020B0503020204020204" pitchFamily="34" charset="-122"/>
                <a:ea typeface="微软雅黑" panose="020B0503020204020204" pitchFamily="34" charset="-122"/>
              </a:rPr>
              <a:t>max_size</a:t>
            </a:r>
            <a:r>
              <a:rPr lang="zh-CN" altLang="en-US" dirty="0">
                <a:latin typeface="微软雅黑" panose="020B0503020204020204" pitchFamily="34" charset="-122"/>
                <a:ea typeface="微软雅黑" panose="020B0503020204020204" pitchFamily="34" charset="-122"/>
              </a:rPr>
              <a:t>参数改大。点击</a:t>
            </a:r>
            <a:r>
              <a:rPr lang="en-US" altLang="zh-CN" dirty="0">
                <a:latin typeface="微软雅黑" panose="020B0503020204020204" pitchFamily="34" charset="-122"/>
                <a:ea typeface="微软雅黑" panose="020B0503020204020204" pitchFamily="34" charset="-122"/>
              </a:rPr>
              <a:t>OK</a:t>
            </a:r>
            <a:r>
              <a:rPr lang="zh-CN" altLang="en-US" dirty="0">
                <a:latin typeface="微软雅黑" panose="020B0503020204020204" pitchFamily="34" charset="-122"/>
                <a:ea typeface="微软雅黑" panose="020B0503020204020204" pitchFamily="34" charset="-122"/>
              </a:rPr>
              <a:t>，得到</a:t>
            </a:r>
            <a:r>
              <a:rPr lang="en-US" altLang="zh-CN" dirty="0">
                <a:latin typeface="微软雅黑" panose="020B0503020204020204" pitchFamily="34" charset="-122"/>
                <a:ea typeface="微软雅黑" panose="020B0503020204020204" pitchFamily="34" charset="-122"/>
              </a:rPr>
              <a:t>ROI </a:t>
            </a:r>
            <a:r>
              <a:rPr lang="en-US" altLang="zh-CN" dirty="0" err="1">
                <a:latin typeface="微软雅黑" panose="020B0503020204020204" pitchFamily="34" charset="-122"/>
                <a:ea typeface="微软雅黑" panose="020B0503020204020204" pitchFamily="34" charset="-122"/>
              </a:rPr>
              <a:t>mannger</a:t>
            </a:r>
            <a:r>
              <a:rPr lang="zh-CN" altLang="en-US" dirty="0">
                <a:latin typeface="微软雅黑" panose="020B0503020204020204" pitchFamily="34" charset="-122"/>
                <a:ea typeface="微软雅黑" panose="020B0503020204020204" pitchFamily="34" charset="-122"/>
              </a:rPr>
              <a:t>（左三），点击</a:t>
            </a:r>
            <a:r>
              <a:rPr lang="en-US" altLang="zh-CN" dirty="0">
                <a:latin typeface="微软雅黑" panose="020B0503020204020204" pitchFamily="34" charset="-122"/>
                <a:ea typeface="微软雅黑" panose="020B0503020204020204" pitchFamily="34" charset="-122"/>
              </a:rPr>
              <a:t>red/green</a:t>
            </a:r>
            <a:r>
              <a:rPr lang="zh-CN" altLang="en-US" dirty="0">
                <a:latin typeface="微软雅黑" panose="020B0503020204020204" pitchFamily="34" charset="-122"/>
                <a:ea typeface="微软雅黑" panose="020B0503020204020204" pitchFamily="34" charset="-122"/>
              </a:rPr>
              <a:t>通道图片，点击</a:t>
            </a:r>
            <a:r>
              <a:rPr lang="en-US" altLang="zh-CN" dirty="0">
                <a:latin typeface="微软雅黑" panose="020B0503020204020204" pitchFamily="34" charset="-122"/>
                <a:ea typeface="微软雅黑" panose="020B0503020204020204" pitchFamily="34" charset="-122"/>
              </a:rPr>
              <a:t>ROI </a:t>
            </a:r>
            <a:r>
              <a:rPr lang="en-US" altLang="zh-CN" dirty="0" err="1">
                <a:latin typeface="微软雅黑" panose="020B0503020204020204" pitchFamily="34" charset="-122"/>
                <a:ea typeface="微软雅黑" panose="020B0503020204020204" pitchFamily="34" charset="-122"/>
              </a:rPr>
              <a:t>mannger</a:t>
            </a:r>
            <a:r>
              <a:rPr lang="zh-CN" altLang="en-US"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show All</a:t>
            </a:r>
            <a:r>
              <a:rPr lang="zh-CN" altLang="en-US" dirty="0">
                <a:latin typeface="微软雅黑" panose="020B0503020204020204" pitchFamily="34" charset="-122"/>
                <a:ea typeface="微软雅黑" panose="020B0503020204020204" pitchFamily="34" charset="-122"/>
              </a:rPr>
              <a:t>，</a:t>
            </a:r>
            <a:r>
              <a:rPr lang="en-US" altLang="zh-CN" dirty="0" err="1">
                <a:latin typeface="微软雅黑" panose="020B0503020204020204" pitchFamily="34" charset="-122"/>
                <a:ea typeface="微软雅黑" panose="020B0503020204020204" pitchFamily="34" charset="-122"/>
              </a:rPr>
              <a:t>Lables</a:t>
            </a:r>
            <a:r>
              <a:rPr lang="zh-CN" altLang="en-US" dirty="0">
                <a:latin typeface="微软雅黑" panose="020B0503020204020204" pitchFamily="34" charset="-122"/>
                <a:ea typeface="微软雅黑" panose="020B0503020204020204" pitchFamily="34" charset="-122"/>
              </a:rPr>
              <a:t>，变成下图（右一）。</a:t>
            </a:r>
            <a:endParaRPr lang="en-US" altLang="zh-CN" dirty="0">
              <a:latin typeface="微软雅黑" panose="020B0503020204020204" pitchFamily="34" charset="-122"/>
              <a:ea typeface="微软雅黑" panose="020B0503020204020204" pitchFamily="34" charset="-122"/>
            </a:endParaRPr>
          </a:p>
          <a:p>
            <a:pPr algn="just"/>
            <a:endParaRPr lang="en-US" altLang="zh-CN" dirty="0">
              <a:latin typeface="微软雅黑" panose="020B0503020204020204" pitchFamily="34" charset="-122"/>
              <a:ea typeface="微软雅黑" panose="020B0503020204020204" pitchFamily="34" charset="-122"/>
            </a:endParaRPr>
          </a:p>
        </p:txBody>
      </p:sp>
      <p:pic>
        <p:nvPicPr>
          <p:cNvPr id="6" name="图片 5">
            <a:extLst>
              <a:ext uri="{FF2B5EF4-FFF2-40B4-BE49-F238E27FC236}">
                <a16:creationId xmlns:a16="http://schemas.microsoft.com/office/drawing/2014/main" id="{D350C5DB-2188-5227-4C17-C270A7030D8E}"/>
              </a:ext>
            </a:extLst>
          </p:cNvPr>
          <p:cNvPicPr>
            <a:picLocks noChangeAspect="1"/>
          </p:cNvPicPr>
          <p:nvPr/>
        </p:nvPicPr>
        <p:blipFill>
          <a:blip r:embed="rId2"/>
          <a:stretch>
            <a:fillRect/>
          </a:stretch>
        </p:blipFill>
        <p:spPr>
          <a:xfrm>
            <a:off x="743393" y="2215144"/>
            <a:ext cx="2463210" cy="2949675"/>
          </a:xfrm>
          <a:prstGeom prst="rect">
            <a:avLst/>
          </a:prstGeom>
        </p:spPr>
      </p:pic>
      <p:pic>
        <p:nvPicPr>
          <p:cNvPr id="8" name="图片 7">
            <a:extLst>
              <a:ext uri="{FF2B5EF4-FFF2-40B4-BE49-F238E27FC236}">
                <a16:creationId xmlns:a16="http://schemas.microsoft.com/office/drawing/2014/main" id="{B0E0816E-1033-08A1-DC44-69BF69C07122}"/>
              </a:ext>
            </a:extLst>
          </p:cNvPr>
          <p:cNvPicPr>
            <a:picLocks noChangeAspect="1"/>
          </p:cNvPicPr>
          <p:nvPr/>
        </p:nvPicPr>
        <p:blipFill>
          <a:blip r:embed="rId3"/>
          <a:stretch>
            <a:fillRect/>
          </a:stretch>
        </p:blipFill>
        <p:spPr>
          <a:xfrm>
            <a:off x="3206603" y="3289629"/>
            <a:ext cx="2463210" cy="480326"/>
          </a:xfrm>
          <a:prstGeom prst="rect">
            <a:avLst/>
          </a:prstGeom>
        </p:spPr>
      </p:pic>
      <p:pic>
        <p:nvPicPr>
          <p:cNvPr id="10" name="图片 9">
            <a:extLst>
              <a:ext uri="{FF2B5EF4-FFF2-40B4-BE49-F238E27FC236}">
                <a16:creationId xmlns:a16="http://schemas.microsoft.com/office/drawing/2014/main" id="{125F3019-B13F-5D46-0277-78173BF27A70}"/>
              </a:ext>
            </a:extLst>
          </p:cNvPr>
          <p:cNvPicPr>
            <a:picLocks noChangeAspect="1"/>
          </p:cNvPicPr>
          <p:nvPr/>
        </p:nvPicPr>
        <p:blipFill>
          <a:blip r:embed="rId4"/>
          <a:stretch>
            <a:fillRect/>
          </a:stretch>
        </p:blipFill>
        <p:spPr>
          <a:xfrm>
            <a:off x="5927521" y="2364180"/>
            <a:ext cx="1961731" cy="2811550"/>
          </a:xfrm>
          <a:prstGeom prst="rect">
            <a:avLst/>
          </a:prstGeom>
        </p:spPr>
      </p:pic>
      <p:pic>
        <p:nvPicPr>
          <p:cNvPr id="14" name="图片 13">
            <a:extLst>
              <a:ext uri="{FF2B5EF4-FFF2-40B4-BE49-F238E27FC236}">
                <a16:creationId xmlns:a16="http://schemas.microsoft.com/office/drawing/2014/main" id="{0567A5E2-7402-A69D-9A2E-EF0E75D18E48}"/>
              </a:ext>
            </a:extLst>
          </p:cNvPr>
          <p:cNvPicPr>
            <a:picLocks noChangeAspect="1"/>
          </p:cNvPicPr>
          <p:nvPr/>
        </p:nvPicPr>
        <p:blipFill>
          <a:blip r:embed="rId5"/>
          <a:stretch>
            <a:fillRect/>
          </a:stretch>
        </p:blipFill>
        <p:spPr>
          <a:xfrm>
            <a:off x="8619265" y="2346500"/>
            <a:ext cx="2900289" cy="2900289"/>
          </a:xfrm>
          <a:prstGeom prst="rect">
            <a:avLst/>
          </a:prstGeom>
        </p:spPr>
      </p:pic>
    </p:spTree>
    <p:extLst>
      <p:ext uri="{BB962C8B-B14F-4D97-AF65-F5344CB8AC3E}">
        <p14:creationId xmlns:p14="http://schemas.microsoft.com/office/powerpoint/2010/main" val="1084703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05FF2A7-89AC-F98B-E459-13ED5582D441}"/>
              </a:ext>
            </a:extLst>
          </p:cNvPr>
          <p:cNvSpPr txBox="1"/>
          <p:nvPr/>
        </p:nvSpPr>
        <p:spPr>
          <a:xfrm>
            <a:off x="380111" y="480766"/>
            <a:ext cx="11431777" cy="923330"/>
          </a:xfrm>
          <a:prstGeom prst="rect">
            <a:avLst/>
          </a:prstGeom>
          <a:noFill/>
        </p:spPr>
        <p:txBody>
          <a:bodyPr wrap="square" rtlCol="0">
            <a:spAutoFit/>
          </a:bodyPr>
          <a:lstStyle/>
          <a:p>
            <a:r>
              <a:rPr lang="zh-CN" altLang="en-US" dirty="0">
                <a:latin typeface="微软雅黑" panose="020B0503020204020204" pitchFamily="34" charset="-122"/>
                <a:ea typeface="微软雅黑" panose="020B0503020204020204" pitchFamily="34" charset="-122"/>
              </a:rPr>
              <a:t>之后代码会点击</a:t>
            </a:r>
            <a:r>
              <a:rPr lang="en-US" altLang="zh-CN" dirty="0">
                <a:latin typeface="微软雅黑" panose="020B0503020204020204" pitchFamily="34" charset="-122"/>
                <a:ea typeface="微软雅黑" panose="020B0503020204020204" pitchFamily="34" charset="-122"/>
              </a:rPr>
              <a:t>ROI </a:t>
            </a:r>
            <a:r>
              <a:rPr lang="en-US" altLang="zh-CN" dirty="0" err="1">
                <a:latin typeface="微软雅黑" panose="020B0503020204020204" pitchFamily="34" charset="-122"/>
                <a:ea typeface="微软雅黑" panose="020B0503020204020204" pitchFamily="34" charset="-122"/>
              </a:rPr>
              <a:t>mannger</a:t>
            </a:r>
            <a:r>
              <a:rPr lang="zh-CN" altLang="en-US" dirty="0">
                <a:latin typeface="微软雅黑" panose="020B0503020204020204" pitchFamily="34" charset="-122"/>
                <a:ea typeface="微软雅黑" panose="020B0503020204020204" pitchFamily="34" charset="-122"/>
              </a:rPr>
              <a:t>的</a:t>
            </a:r>
            <a:r>
              <a:rPr lang="en-US" altLang="zh-CN" dirty="0">
                <a:latin typeface="微软雅黑" panose="020B0503020204020204" pitchFamily="34" charset="-122"/>
                <a:ea typeface="微软雅黑" panose="020B0503020204020204" pitchFamily="34" charset="-122"/>
              </a:rPr>
              <a:t>measure</a:t>
            </a:r>
            <a:r>
              <a:rPr lang="zh-CN" altLang="en-US" dirty="0">
                <a:latin typeface="微软雅黑" panose="020B0503020204020204" pitchFamily="34" charset="-122"/>
                <a:ea typeface="微软雅黑" panose="020B0503020204020204" pitchFamily="34" charset="-122"/>
              </a:rPr>
              <a:t>，得到</a:t>
            </a:r>
            <a:r>
              <a:rPr lang="en-US" altLang="zh-CN" dirty="0">
                <a:latin typeface="微软雅黑" panose="020B0503020204020204" pitchFamily="34" charset="-122"/>
                <a:ea typeface="微软雅黑" panose="020B0503020204020204" pitchFamily="34" charset="-122"/>
              </a:rPr>
              <a:t>Results</a:t>
            </a:r>
            <a:r>
              <a:rPr lang="zh-CN" altLang="en-US" dirty="0">
                <a:latin typeface="微软雅黑" panose="020B0503020204020204" pitchFamily="34" charset="-122"/>
                <a:ea typeface="微软雅黑" panose="020B0503020204020204" pitchFamily="34" charset="-122"/>
              </a:rPr>
              <a:t>窗口，并保存为</a:t>
            </a:r>
            <a:r>
              <a:rPr lang="en-US" altLang="zh-CN" dirty="0">
                <a:latin typeface="微软雅黑" panose="020B0503020204020204" pitchFamily="34" charset="-122"/>
                <a:ea typeface="微软雅黑" panose="020B0503020204020204" pitchFamily="34" charset="-122"/>
              </a:rPr>
              <a:t>_</a:t>
            </a:r>
            <a:r>
              <a:rPr lang="en-US" altLang="zh-CN" dirty="0" err="1">
                <a:latin typeface="微软雅黑" panose="020B0503020204020204" pitchFamily="34" charset="-122"/>
                <a:ea typeface="微软雅黑" panose="020B0503020204020204" pitchFamily="34" charset="-122"/>
              </a:rPr>
              <a:t>green_level</a:t>
            </a:r>
            <a:r>
              <a:rPr lang="en-US" altLang="zh-CN" dirty="0">
                <a:latin typeface="微软雅黑" panose="020B0503020204020204" pitchFamily="34" charset="-122"/>
                <a:ea typeface="微软雅黑" panose="020B0503020204020204" pitchFamily="34" charset="-122"/>
              </a:rPr>
              <a:t>/_</a:t>
            </a:r>
            <a:r>
              <a:rPr lang="en-US" altLang="zh-CN" dirty="0" err="1">
                <a:latin typeface="微软雅黑" panose="020B0503020204020204" pitchFamily="34" charset="-122"/>
                <a:ea typeface="微软雅黑" panose="020B0503020204020204" pitchFamily="34" charset="-122"/>
              </a:rPr>
              <a:t>red_level</a:t>
            </a:r>
            <a:r>
              <a:rPr lang="zh-CN" altLang="en-US" dirty="0">
                <a:latin typeface="微软雅黑" panose="020B0503020204020204" pitchFamily="34" charset="-122"/>
                <a:ea typeface="微软雅黑" panose="020B0503020204020204" pitchFamily="34" charset="-122"/>
              </a:rPr>
              <a:t>结尾的</a:t>
            </a:r>
            <a:r>
              <a:rPr lang="en-US" altLang="zh-CN" dirty="0">
                <a:latin typeface="微软雅黑" panose="020B0503020204020204" pitchFamily="34" charset="-122"/>
                <a:ea typeface="微软雅黑" panose="020B0503020204020204" pitchFamily="34" charset="-122"/>
              </a:rPr>
              <a:t>csv</a:t>
            </a:r>
            <a:r>
              <a:rPr lang="zh-CN" altLang="en-US" dirty="0">
                <a:latin typeface="微软雅黑" panose="020B0503020204020204" pitchFamily="34" charset="-122"/>
                <a:ea typeface="微软雅黑" panose="020B0503020204020204" pitchFamily="34" charset="-122"/>
              </a:rPr>
              <a:t>。这里第一列是细胞编号，然后</a:t>
            </a:r>
            <a:r>
              <a:rPr lang="en-US" altLang="zh-CN" dirty="0" err="1">
                <a:latin typeface="微软雅黑" panose="020B0503020204020204" pitchFamily="34" charset="-122"/>
                <a:ea typeface="微软雅黑" panose="020B0503020204020204" pitchFamily="34" charset="-122"/>
              </a:rPr>
              <a:t>IntDen</a:t>
            </a:r>
            <a:r>
              <a:rPr lang="zh-CN" altLang="en-US" dirty="0">
                <a:latin typeface="微软雅黑" panose="020B0503020204020204" pitchFamily="34" charset="-122"/>
                <a:ea typeface="微软雅黑" panose="020B0503020204020204" pitchFamily="34" charset="-122"/>
              </a:rPr>
              <a:t>是每个细胞核里</a:t>
            </a:r>
            <a:r>
              <a:rPr lang="en-US" altLang="zh-CN" dirty="0">
                <a:latin typeface="微软雅黑" panose="020B0503020204020204" pitchFamily="34" charset="-122"/>
                <a:ea typeface="微软雅黑" panose="020B0503020204020204" pitchFamily="34" charset="-122"/>
              </a:rPr>
              <a:t>green/red</a:t>
            </a:r>
            <a:r>
              <a:rPr lang="zh-CN" altLang="en-US" dirty="0">
                <a:latin typeface="微软雅黑" panose="020B0503020204020204" pitchFamily="34" charset="-122"/>
                <a:ea typeface="微软雅黑" panose="020B0503020204020204" pitchFamily="34" charset="-122"/>
              </a:rPr>
              <a:t>蛋白的相对荧光强度</a:t>
            </a:r>
            <a:r>
              <a:rPr lang="en-US" altLang="zh-CN" dirty="0">
                <a:latin typeface="微软雅黑" panose="020B0503020204020204" pitchFamily="34" charset="-122"/>
                <a:ea typeface="微软雅黑" panose="020B0503020204020204" pitchFamily="34" charset="-122"/>
              </a:rPr>
              <a:t>Integrated density</a:t>
            </a:r>
            <a:r>
              <a:rPr lang="zh-CN" altLang="en-US" dirty="0">
                <a:latin typeface="微软雅黑" panose="020B0503020204020204" pitchFamily="34" charset="-122"/>
                <a:ea typeface="微软雅黑" panose="020B0503020204020204" pitchFamily="34" charset="-122"/>
              </a:rPr>
              <a:t>，即</a:t>
            </a:r>
            <a:r>
              <a:rPr lang="en-US" altLang="zh-CN" dirty="0" err="1">
                <a:latin typeface="微软雅黑" panose="020B0503020204020204" pitchFamily="34" charset="-122"/>
                <a:ea typeface="微软雅黑" panose="020B0503020204020204" pitchFamily="34" charset="-122"/>
              </a:rPr>
              <a:t>IntDen</a:t>
            </a:r>
            <a:r>
              <a:rPr lang="zh-CN" altLang="en-US" dirty="0">
                <a:latin typeface="微软雅黑" panose="020B0503020204020204" pitchFamily="34" charset="-122"/>
                <a:ea typeface="微软雅黑" panose="020B0503020204020204" pitchFamily="34" charset="-122"/>
              </a:rPr>
              <a:t>那一列才是需要的信息。</a:t>
            </a:r>
          </a:p>
        </p:txBody>
      </p:sp>
      <p:pic>
        <p:nvPicPr>
          <p:cNvPr id="6" name="图片 5">
            <a:extLst>
              <a:ext uri="{FF2B5EF4-FFF2-40B4-BE49-F238E27FC236}">
                <a16:creationId xmlns:a16="http://schemas.microsoft.com/office/drawing/2014/main" id="{1E56A267-67EC-0BD7-4B8C-0C17C5DA26D5}"/>
              </a:ext>
            </a:extLst>
          </p:cNvPr>
          <p:cNvPicPr>
            <a:picLocks noChangeAspect="1"/>
          </p:cNvPicPr>
          <p:nvPr/>
        </p:nvPicPr>
        <p:blipFill>
          <a:blip r:embed="rId2"/>
          <a:stretch>
            <a:fillRect/>
          </a:stretch>
        </p:blipFill>
        <p:spPr>
          <a:xfrm>
            <a:off x="3491901" y="1672570"/>
            <a:ext cx="5208195" cy="3512859"/>
          </a:xfrm>
          <a:prstGeom prst="rect">
            <a:avLst/>
          </a:prstGeom>
        </p:spPr>
      </p:pic>
      <p:sp>
        <p:nvSpPr>
          <p:cNvPr id="7" name="矩形 6">
            <a:extLst>
              <a:ext uri="{FF2B5EF4-FFF2-40B4-BE49-F238E27FC236}">
                <a16:creationId xmlns:a16="http://schemas.microsoft.com/office/drawing/2014/main" id="{97ECF961-29B2-FD2F-ACAA-B11482759845}"/>
              </a:ext>
            </a:extLst>
          </p:cNvPr>
          <p:cNvSpPr/>
          <p:nvPr/>
        </p:nvSpPr>
        <p:spPr>
          <a:xfrm>
            <a:off x="5373278" y="1772239"/>
            <a:ext cx="650450" cy="351285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a:extLst>
              <a:ext uri="{FF2B5EF4-FFF2-40B4-BE49-F238E27FC236}">
                <a16:creationId xmlns:a16="http://schemas.microsoft.com/office/drawing/2014/main" id="{715BD791-C2BC-BA6C-E908-FAB62CC982E0}"/>
              </a:ext>
            </a:extLst>
          </p:cNvPr>
          <p:cNvSpPr/>
          <p:nvPr/>
        </p:nvSpPr>
        <p:spPr>
          <a:xfrm>
            <a:off x="3261674" y="2017336"/>
            <a:ext cx="471340" cy="316809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218792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C82AF257-96CF-6559-1D03-59B95DC06152}"/>
              </a:ext>
            </a:extLst>
          </p:cNvPr>
          <p:cNvSpPr txBox="1"/>
          <p:nvPr/>
        </p:nvSpPr>
        <p:spPr>
          <a:xfrm>
            <a:off x="535757" y="125921"/>
            <a:ext cx="11120486" cy="1754326"/>
          </a:xfrm>
          <a:prstGeom prst="rect">
            <a:avLst/>
          </a:prstGeom>
          <a:noFill/>
        </p:spPr>
        <p:txBody>
          <a:bodyPr wrap="square" rtlCol="0">
            <a:spAutoFit/>
          </a:bodyPr>
          <a:lstStyle/>
          <a:p>
            <a:pPr algn="just"/>
            <a:r>
              <a:rPr lang="zh-CN" altLang="en-US" dirty="0">
                <a:latin typeface="微软雅黑" panose="020B0503020204020204" pitchFamily="34" charset="-122"/>
                <a:ea typeface="微软雅黑" panose="020B0503020204020204" pitchFamily="34" charset="-122"/>
              </a:rPr>
              <a:t>代码所有参数设置好后，可以先选择最后两个</a:t>
            </a:r>
            <a:r>
              <a:rPr lang="en-US" altLang="zh-CN" dirty="0">
                <a:latin typeface="微软雅黑" panose="020B0503020204020204" pitchFamily="34" charset="-122"/>
                <a:ea typeface="微软雅黑" panose="020B0503020204020204" pitchFamily="34" charset="-122"/>
              </a:rPr>
              <a:t>}</a:t>
            </a:r>
            <a:r>
              <a:rPr lang="zh-CN" altLang="en-US" dirty="0">
                <a:latin typeface="微软雅黑" panose="020B0503020204020204" pitchFamily="34" charset="-122"/>
                <a:ea typeface="微软雅黑" panose="020B0503020204020204" pitchFamily="34" charset="-122"/>
              </a:rPr>
              <a:t>以上的代码文本，点</a:t>
            </a:r>
            <a:r>
              <a:rPr lang="en-US" altLang="zh-CN" dirty="0">
                <a:latin typeface="微软雅黑" panose="020B0503020204020204" pitchFamily="34" charset="-122"/>
                <a:ea typeface="微软雅黑" panose="020B0503020204020204" pitchFamily="34" charset="-122"/>
              </a:rPr>
              <a:t>Run-Run selected Code</a:t>
            </a:r>
            <a:r>
              <a:rPr lang="zh-CN" altLang="en-US" dirty="0">
                <a:latin typeface="微软雅黑" panose="020B0503020204020204" pitchFamily="34" charset="-122"/>
                <a:ea typeface="微软雅黑" panose="020B0503020204020204" pitchFamily="34" charset="-122"/>
              </a:rPr>
              <a:t>，这样会分析第一个文件夹的第一张</a:t>
            </a:r>
            <a:r>
              <a:rPr lang="en-US" altLang="zh-CN" dirty="0">
                <a:latin typeface="微软雅黑" panose="020B0503020204020204" pitchFamily="34" charset="-122"/>
                <a:ea typeface="微软雅黑" panose="020B0503020204020204" pitchFamily="34" charset="-122"/>
              </a:rPr>
              <a:t>merge</a:t>
            </a:r>
            <a:r>
              <a:rPr lang="zh-CN" altLang="en-US" dirty="0">
                <a:latin typeface="微软雅黑" panose="020B0503020204020204" pitchFamily="34" charset="-122"/>
                <a:ea typeface="微软雅黑" panose="020B0503020204020204" pitchFamily="34" charset="-122"/>
              </a:rPr>
              <a:t>图片，每个图片会有</a:t>
            </a:r>
            <a:r>
              <a:rPr lang="en-US" altLang="zh-CN" dirty="0">
                <a:latin typeface="微软雅黑" panose="020B0503020204020204" pitchFamily="34" charset="-122"/>
                <a:ea typeface="微软雅黑" panose="020B0503020204020204" pitchFamily="34" charset="-122"/>
              </a:rPr>
              <a:t>_</a:t>
            </a:r>
            <a:r>
              <a:rPr lang="en-US" altLang="zh-CN" dirty="0" err="1">
                <a:latin typeface="微软雅黑" panose="020B0503020204020204" pitchFamily="34" charset="-122"/>
                <a:ea typeface="微软雅黑" panose="020B0503020204020204" pitchFamily="34" charset="-122"/>
              </a:rPr>
              <a:t>green_level</a:t>
            </a:r>
            <a:r>
              <a:rPr lang="en-US" altLang="zh-CN" dirty="0">
                <a:latin typeface="微软雅黑" panose="020B0503020204020204" pitchFamily="34" charset="-122"/>
                <a:ea typeface="微软雅黑" panose="020B0503020204020204" pitchFamily="34" charset="-122"/>
              </a:rPr>
              <a:t>/_</a:t>
            </a:r>
            <a:r>
              <a:rPr lang="en-US" altLang="zh-CN" dirty="0" err="1">
                <a:latin typeface="微软雅黑" panose="020B0503020204020204" pitchFamily="34" charset="-122"/>
                <a:ea typeface="微软雅黑" panose="020B0503020204020204" pitchFamily="34" charset="-122"/>
              </a:rPr>
              <a:t>red_level</a:t>
            </a:r>
            <a:r>
              <a:rPr lang="zh-CN" altLang="en-US" dirty="0">
                <a:latin typeface="微软雅黑" panose="020B0503020204020204" pitchFamily="34" charset="-122"/>
                <a:ea typeface="微软雅黑" panose="020B0503020204020204" pitchFamily="34" charset="-122"/>
              </a:rPr>
              <a:t>结尾的</a:t>
            </a:r>
            <a:r>
              <a:rPr lang="en-US" altLang="zh-CN" dirty="0">
                <a:latin typeface="微软雅黑" panose="020B0503020204020204" pitchFamily="34" charset="-122"/>
                <a:ea typeface="微软雅黑" panose="020B0503020204020204" pitchFamily="34" charset="-122"/>
              </a:rPr>
              <a:t>csv</a:t>
            </a:r>
            <a:r>
              <a:rPr lang="zh-CN" altLang="en-US" dirty="0">
                <a:latin typeface="微软雅黑" panose="020B0503020204020204" pitchFamily="34" charset="-122"/>
                <a:ea typeface="微软雅黑" panose="020B0503020204020204" pitchFamily="34" charset="-122"/>
              </a:rPr>
              <a:t>，一个</a:t>
            </a:r>
            <a:r>
              <a:rPr lang="en-US" altLang="zh-CN" dirty="0">
                <a:latin typeface="微软雅黑" panose="020B0503020204020204" pitchFamily="34" charset="-122"/>
                <a:ea typeface="微软雅黑" panose="020B0503020204020204" pitchFamily="34" charset="-122"/>
              </a:rPr>
              <a:t>_figure</a:t>
            </a:r>
            <a:r>
              <a:rPr lang="zh-CN" altLang="en-US" dirty="0">
                <a:latin typeface="微软雅黑" panose="020B0503020204020204" pitchFamily="34" charset="-122"/>
                <a:ea typeface="微软雅黑" panose="020B0503020204020204" pitchFamily="34" charset="-122"/>
              </a:rPr>
              <a:t>结尾的</a:t>
            </a:r>
            <a:r>
              <a:rPr lang="en-US" altLang="zh-CN" dirty="0" err="1">
                <a:latin typeface="微软雅黑" panose="020B0503020204020204" pitchFamily="34" charset="-122"/>
                <a:ea typeface="微软雅黑" panose="020B0503020204020204" pitchFamily="34" charset="-122"/>
              </a:rPr>
              <a:t>tif</a:t>
            </a:r>
            <a:r>
              <a:rPr lang="zh-CN" altLang="en-US" dirty="0">
                <a:latin typeface="微软雅黑" panose="020B0503020204020204" pitchFamily="34" charset="-122"/>
                <a:ea typeface="微软雅黑" panose="020B0503020204020204" pitchFamily="34" charset="-122"/>
              </a:rPr>
              <a:t>。</a:t>
            </a:r>
            <a:r>
              <a:rPr lang="en-US" altLang="zh-CN" dirty="0">
                <a:latin typeface="微软雅黑" panose="020B0503020204020204" pitchFamily="34" charset="-122"/>
                <a:ea typeface="微软雅黑" panose="020B0503020204020204" pitchFamily="34" charset="-122"/>
              </a:rPr>
              <a:t>Csv</a:t>
            </a:r>
            <a:r>
              <a:rPr lang="zh-CN" altLang="en-US" dirty="0">
                <a:latin typeface="微软雅黑" panose="020B0503020204020204" pitchFamily="34" charset="-122"/>
                <a:ea typeface="微软雅黑" panose="020B0503020204020204" pitchFamily="34" charset="-122"/>
              </a:rPr>
              <a:t>是这个图片的</a:t>
            </a:r>
            <a:r>
              <a:rPr lang="en-US" altLang="zh-CN" dirty="0">
                <a:latin typeface="微软雅黑" panose="020B0503020204020204" pitchFamily="34" charset="-122"/>
                <a:ea typeface="微软雅黑" panose="020B0503020204020204" pitchFamily="34" charset="-122"/>
              </a:rPr>
              <a:t>green/red</a:t>
            </a:r>
            <a:r>
              <a:rPr lang="zh-CN" altLang="en-US" dirty="0">
                <a:latin typeface="微软雅黑" panose="020B0503020204020204" pitchFamily="34" charset="-122"/>
                <a:ea typeface="微软雅黑" panose="020B0503020204020204" pitchFamily="34" charset="-122"/>
              </a:rPr>
              <a:t>蛋白核内相对荧光强度统计结果，</a:t>
            </a:r>
            <a:r>
              <a:rPr lang="en-US" altLang="zh-CN" dirty="0" err="1">
                <a:latin typeface="微软雅黑" panose="020B0503020204020204" pitchFamily="34" charset="-122"/>
                <a:ea typeface="微软雅黑" panose="020B0503020204020204" pitchFamily="34" charset="-122"/>
              </a:rPr>
              <a:t>tif</a:t>
            </a:r>
            <a:r>
              <a:rPr lang="zh-CN" altLang="en-US" dirty="0">
                <a:latin typeface="微软雅黑" panose="020B0503020204020204" pitchFamily="34" charset="-122"/>
                <a:ea typeface="微软雅黑" panose="020B0503020204020204" pitchFamily="34" charset="-122"/>
              </a:rPr>
              <a:t>中黑色标记了用来分析的单个细胞核的轮廓区域，里面是细胞编号。可以根据第一张图片效果再调整代码的参数。重新调整好参数后，</a:t>
            </a:r>
            <a:r>
              <a:rPr lang="zh-CN" altLang="en-US" dirty="0">
                <a:solidFill>
                  <a:srgbClr val="FF0000"/>
                </a:solidFill>
                <a:latin typeface="微软雅黑" panose="020B0503020204020204" pitchFamily="34" charset="-122"/>
                <a:ea typeface="微软雅黑" panose="020B0503020204020204" pitchFamily="34" charset="-122"/>
              </a:rPr>
              <a:t>需要将这</a:t>
            </a:r>
            <a:r>
              <a:rPr lang="en-US" altLang="zh-CN" dirty="0">
                <a:solidFill>
                  <a:srgbClr val="FF0000"/>
                </a:solidFill>
                <a:latin typeface="微软雅黑" panose="020B0503020204020204" pitchFamily="34" charset="-122"/>
                <a:ea typeface="微软雅黑" panose="020B0503020204020204" pitchFamily="34" charset="-122"/>
              </a:rPr>
              <a:t>3</a:t>
            </a:r>
            <a:r>
              <a:rPr lang="zh-CN" altLang="en-US" dirty="0">
                <a:solidFill>
                  <a:srgbClr val="FF0000"/>
                </a:solidFill>
                <a:latin typeface="微软雅黑" panose="020B0503020204020204" pitchFamily="34" charset="-122"/>
                <a:ea typeface="微软雅黑" panose="020B0503020204020204" pitchFamily="34" charset="-122"/>
              </a:rPr>
              <a:t>个</a:t>
            </a:r>
            <a:r>
              <a:rPr lang="en-US" altLang="zh-CN" dirty="0" err="1">
                <a:solidFill>
                  <a:srgbClr val="FF0000"/>
                </a:solidFill>
                <a:latin typeface="微软雅黑" panose="020B0503020204020204" pitchFamily="34" charset="-122"/>
                <a:ea typeface="微软雅黑" panose="020B0503020204020204" pitchFamily="34" charset="-122"/>
              </a:rPr>
              <a:t>tif</a:t>
            </a:r>
            <a:r>
              <a:rPr lang="en-US" altLang="zh-CN" dirty="0">
                <a:solidFill>
                  <a:srgbClr val="FF0000"/>
                </a:solidFill>
                <a:latin typeface="微软雅黑" panose="020B0503020204020204" pitchFamily="34" charset="-122"/>
                <a:ea typeface="微软雅黑" panose="020B0503020204020204" pitchFamily="34" charset="-122"/>
              </a:rPr>
              <a:t>/csv</a:t>
            </a:r>
            <a:r>
              <a:rPr lang="zh-CN" altLang="en-US" dirty="0">
                <a:solidFill>
                  <a:srgbClr val="FF0000"/>
                </a:solidFill>
                <a:latin typeface="微软雅黑" panose="020B0503020204020204" pitchFamily="34" charset="-122"/>
                <a:ea typeface="微软雅黑" panose="020B0503020204020204" pitchFamily="34" charset="-122"/>
              </a:rPr>
              <a:t>文件删去，并且关闭所有非代码的</a:t>
            </a:r>
            <a:r>
              <a:rPr lang="en-US" altLang="zh-CN" dirty="0" err="1">
                <a:solidFill>
                  <a:srgbClr val="FF0000"/>
                </a:solidFill>
                <a:latin typeface="微软雅黑" panose="020B0503020204020204" pitchFamily="34" charset="-122"/>
                <a:ea typeface="微软雅黑" panose="020B0503020204020204" pitchFamily="34" charset="-122"/>
              </a:rPr>
              <a:t>fiji</a:t>
            </a:r>
            <a:r>
              <a:rPr lang="zh-CN" altLang="en-US">
                <a:solidFill>
                  <a:srgbClr val="FF0000"/>
                </a:solidFill>
                <a:latin typeface="微软雅黑" panose="020B0503020204020204" pitchFamily="34" charset="-122"/>
                <a:ea typeface="微软雅黑" panose="020B0503020204020204" pitchFamily="34" charset="-122"/>
              </a:rPr>
              <a:t>窗口</a:t>
            </a:r>
            <a:r>
              <a:rPr lang="zh-CN" altLang="en-US">
                <a:latin typeface="微软雅黑" panose="020B0503020204020204" pitchFamily="34" charset="-122"/>
                <a:ea typeface="微软雅黑" panose="020B0503020204020204" pitchFamily="34" charset="-122"/>
              </a:rPr>
              <a:t>，全选代码文本，然后</a:t>
            </a:r>
            <a:r>
              <a:rPr lang="zh-CN" altLang="en-US" dirty="0">
                <a:latin typeface="微软雅黑" panose="020B0503020204020204" pitchFamily="34" charset="-122"/>
                <a:ea typeface="微软雅黑" panose="020B0503020204020204" pitchFamily="34" charset="-122"/>
              </a:rPr>
              <a:t>点击点击左下角的</a:t>
            </a:r>
            <a:r>
              <a:rPr lang="en-US" altLang="zh-CN" dirty="0">
                <a:latin typeface="微软雅黑" panose="020B0503020204020204" pitchFamily="34" charset="-122"/>
                <a:ea typeface="微软雅黑" panose="020B0503020204020204" pitchFamily="34" charset="-122"/>
              </a:rPr>
              <a:t>Run</a:t>
            </a:r>
            <a:r>
              <a:rPr lang="zh-CN" altLang="en-US" dirty="0">
                <a:latin typeface="微软雅黑" panose="020B0503020204020204" pitchFamily="34" charset="-122"/>
                <a:ea typeface="微软雅黑" panose="020B0503020204020204" pitchFamily="34" charset="-122"/>
              </a:rPr>
              <a:t>，直接跑所有代码文本。</a:t>
            </a:r>
          </a:p>
        </p:txBody>
      </p:sp>
      <p:pic>
        <p:nvPicPr>
          <p:cNvPr id="8" name="图片 7">
            <a:extLst>
              <a:ext uri="{FF2B5EF4-FFF2-40B4-BE49-F238E27FC236}">
                <a16:creationId xmlns:a16="http://schemas.microsoft.com/office/drawing/2014/main" id="{3B8D7A92-9925-D1E4-FFD5-0566BEE36215}"/>
              </a:ext>
            </a:extLst>
          </p:cNvPr>
          <p:cNvPicPr>
            <a:picLocks noChangeAspect="1"/>
          </p:cNvPicPr>
          <p:nvPr/>
        </p:nvPicPr>
        <p:blipFill>
          <a:blip r:embed="rId2"/>
          <a:stretch>
            <a:fillRect/>
          </a:stretch>
        </p:blipFill>
        <p:spPr>
          <a:xfrm>
            <a:off x="1109126" y="1946799"/>
            <a:ext cx="6321765" cy="3746990"/>
          </a:xfrm>
          <a:prstGeom prst="rect">
            <a:avLst/>
          </a:prstGeom>
        </p:spPr>
      </p:pic>
      <p:sp>
        <p:nvSpPr>
          <p:cNvPr id="9" name="文本框 8">
            <a:extLst>
              <a:ext uri="{FF2B5EF4-FFF2-40B4-BE49-F238E27FC236}">
                <a16:creationId xmlns:a16="http://schemas.microsoft.com/office/drawing/2014/main" id="{E30D2594-ED62-93A6-0060-0933D40EA0BD}"/>
              </a:ext>
            </a:extLst>
          </p:cNvPr>
          <p:cNvSpPr txBox="1"/>
          <p:nvPr/>
        </p:nvSpPr>
        <p:spPr>
          <a:xfrm>
            <a:off x="7579247" y="1803264"/>
            <a:ext cx="4279672" cy="4801314"/>
          </a:xfrm>
          <a:prstGeom prst="rect">
            <a:avLst/>
          </a:prstGeom>
          <a:noFill/>
        </p:spPr>
        <p:txBody>
          <a:bodyPr wrap="square" rtlCol="0">
            <a:spAutoFit/>
          </a:bodyPr>
          <a:lstStyle/>
          <a:p>
            <a:pPr algn="just"/>
            <a:r>
              <a:rPr lang="zh-CN" altLang="en-US" dirty="0">
                <a:latin typeface="微软雅黑" panose="020B0503020204020204" pitchFamily="34" charset="-122"/>
                <a:ea typeface="微软雅黑" panose="020B0503020204020204" pitchFamily="34" charset="-122"/>
                <a:cs typeface="Arial" panose="020B0604020202020204" pitchFamily="34" charset="0"/>
              </a:rPr>
              <a:t>因为软件有时候分细胞核不是那么好，可能会出现一个细胞核一分为二，或者两个细胞核分为一个的情况，或者分裂期染色体判定为核。所以需要人工再做调整。细胞核越清晰，边界越清除，并且不出现核融合，一般来说分核的效果还是很好的。</a:t>
            </a:r>
            <a:endParaRPr lang="en-US" altLang="zh-CN" dirty="0">
              <a:latin typeface="微软雅黑" panose="020B0503020204020204" pitchFamily="34" charset="-122"/>
              <a:ea typeface="微软雅黑" panose="020B0503020204020204" pitchFamily="34" charset="-122"/>
              <a:cs typeface="Arial" panose="020B0604020202020204" pitchFamily="34" charset="0"/>
            </a:endParaRPr>
          </a:p>
          <a:p>
            <a:pPr algn="just"/>
            <a:r>
              <a:rPr lang="zh-CN" altLang="en-US" dirty="0">
                <a:latin typeface="微软雅黑" panose="020B0503020204020204" pitchFamily="34" charset="-122"/>
                <a:ea typeface="微软雅黑" panose="020B0503020204020204" pitchFamily="34" charset="-122"/>
                <a:cs typeface="Arial" panose="020B0604020202020204" pitchFamily="34" charset="0"/>
              </a:rPr>
              <a:t>可以打开原</a:t>
            </a:r>
            <a:r>
              <a:rPr lang="en-US" altLang="zh-CN" dirty="0">
                <a:latin typeface="微软雅黑" panose="020B0503020204020204" pitchFamily="34" charset="-122"/>
                <a:ea typeface="微软雅黑" panose="020B0503020204020204" pitchFamily="34" charset="-122"/>
                <a:cs typeface="Arial" panose="020B0604020202020204" pitchFamily="34" charset="0"/>
              </a:rPr>
              <a:t>merge</a:t>
            </a:r>
            <a:r>
              <a:rPr lang="zh-CN" altLang="en-US" dirty="0">
                <a:latin typeface="微软雅黑" panose="020B0503020204020204" pitchFamily="34" charset="-122"/>
                <a:ea typeface="微软雅黑" panose="020B0503020204020204" pitchFamily="34" charset="-122"/>
                <a:cs typeface="Arial" panose="020B0604020202020204" pitchFamily="34" charset="0"/>
              </a:rPr>
              <a:t>图核对应的</a:t>
            </a:r>
            <a:r>
              <a:rPr lang="en-US" altLang="zh-CN" dirty="0">
                <a:latin typeface="微软雅黑" panose="020B0503020204020204" pitchFamily="34" charset="-122"/>
                <a:ea typeface="微软雅黑" panose="020B0503020204020204" pitchFamily="34" charset="-122"/>
              </a:rPr>
              <a:t>_figure</a:t>
            </a:r>
            <a:r>
              <a:rPr lang="zh-CN" altLang="en-US" dirty="0">
                <a:latin typeface="微软雅黑" panose="020B0503020204020204" pitchFamily="34" charset="-122"/>
                <a:ea typeface="微软雅黑" panose="020B0503020204020204" pitchFamily="34" charset="-122"/>
              </a:rPr>
              <a:t>结尾的</a:t>
            </a:r>
            <a:r>
              <a:rPr lang="en-US" altLang="zh-CN" dirty="0" err="1">
                <a:latin typeface="微软雅黑" panose="020B0503020204020204" pitchFamily="34" charset="-122"/>
                <a:ea typeface="微软雅黑" panose="020B0503020204020204" pitchFamily="34" charset="-122"/>
                <a:cs typeface="Arial" panose="020B0604020202020204" pitchFamily="34" charset="0"/>
              </a:rPr>
              <a:t>tif</a:t>
            </a:r>
            <a:r>
              <a:rPr lang="zh-CN" altLang="en-US" dirty="0">
                <a:latin typeface="微软雅黑" panose="020B0503020204020204" pitchFamily="34" charset="-122"/>
                <a:ea typeface="微软雅黑" panose="020B0503020204020204" pitchFamily="34" charset="-122"/>
                <a:cs typeface="Arial" panose="020B0604020202020204" pitchFamily="34" charset="0"/>
              </a:rPr>
              <a:t>图，参照后作删除，然后打开</a:t>
            </a:r>
            <a:r>
              <a:rPr lang="en-US" altLang="zh-CN" dirty="0">
                <a:latin typeface="微软雅黑" panose="020B0503020204020204" pitchFamily="34" charset="-122"/>
                <a:ea typeface="微软雅黑" panose="020B0503020204020204" pitchFamily="34" charset="-122"/>
                <a:cs typeface="Arial" panose="020B0604020202020204" pitchFamily="34" charset="0"/>
              </a:rPr>
              <a:t>csv</a:t>
            </a:r>
            <a:r>
              <a:rPr lang="zh-CN" altLang="en-US" dirty="0">
                <a:latin typeface="微软雅黑" panose="020B0503020204020204" pitchFamily="34" charset="-122"/>
                <a:ea typeface="微软雅黑" panose="020B0503020204020204" pitchFamily="34" charset="-122"/>
                <a:cs typeface="Arial" panose="020B0604020202020204" pitchFamily="34" charset="0"/>
              </a:rPr>
              <a:t>，将对应编号细胞那行删去。</a:t>
            </a:r>
            <a:endParaRPr lang="en-US" altLang="zh-CN" dirty="0">
              <a:latin typeface="微软雅黑" panose="020B0503020204020204" pitchFamily="34" charset="-122"/>
              <a:ea typeface="微软雅黑" panose="020B0503020204020204" pitchFamily="34" charset="-122"/>
              <a:cs typeface="Arial" panose="020B0604020202020204" pitchFamily="34" charset="0"/>
            </a:endParaRPr>
          </a:p>
          <a:p>
            <a:pPr algn="just"/>
            <a:r>
              <a:rPr lang="zh-CN" altLang="en-US" dirty="0">
                <a:solidFill>
                  <a:srgbClr val="FF0000"/>
                </a:solidFill>
                <a:latin typeface="微软雅黑" panose="020B0503020204020204" pitchFamily="34" charset="-122"/>
                <a:ea typeface="微软雅黑" panose="020B0503020204020204" pitchFamily="34" charset="-122"/>
              </a:rPr>
              <a:t>删去某些行时，需要选择下方单元格上移，确保两列中间不会出现空格，不然后续</a:t>
            </a:r>
            <a:r>
              <a:rPr lang="en-US" altLang="zh-CN" dirty="0">
                <a:solidFill>
                  <a:srgbClr val="FF0000"/>
                </a:solidFill>
                <a:latin typeface="微软雅黑" panose="020B0503020204020204" pitchFamily="34" charset="-122"/>
                <a:ea typeface="微软雅黑" panose="020B0503020204020204" pitchFamily="34" charset="-122"/>
              </a:rPr>
              <a:t>R</a:t>
            </a:r>
            <a:r>
              <a:rPr lang="zh-CN" altLang="en-US" dirty="0">
                <a:solidFill>
                  <a:srgbClr val="FF0000"/>
                </a:solidFill>
                <a:latin typeface="微软雅黑" panose="020B0503020204020204" pitchFamily="34" charset="-122"/>
                <a:ea typeface="微软雅黑" panose="020B0503020204020204" pitchFamily="34" charset="-122"/>
              </a:rPr>
              <a:t>代码合并</a:t>
            </a:r>
            <a:r>
              <a:rPr lang="en-US" altLang="zh-CN" dirty="0">
                <a:solidFill>
                  <a:srgbClr val="FF0000"/>
                </a:solidFill>
                <a:latin typeface="微软雅黑" panose="020B0503020204020204" pitchFamily="34" charset="-122"/>
                <a:ea typeface="微软雅黑" panose="020B0503020204020204" pitchFamily="34" charset="-122"/>
              </a:rPr>
              <a:t>csv</a:t>
            </a:r>
            <a:r>
              <a:rPr lang="zh-CN" altLang="en-US" dirty="0">
                <a:solidFill>
                  <a:srgbClr val="FF0000"/>
                </a:solidFill>
                <a:latin typeface="微软雅黑" panose="020B0503020204020204" pitchFamily="34" charset="-122"/>
                <a:ea typeface="微软雅黑" panose="020B0503020204020204" pitchFamily="34" charset="-122"/>
              </a:rPr>
              <a:t>文件会报错</a:t>
            </a:r>
            <a:r>
              <a:rPr lang="zh-CN" altLang="en-US" dirty="0">
                <a:solidFill>
                  <a:srgbClr val="FF0000"/>
                </a:solidFill>
                <a:latin typeface="微软雅黑" panose="020B0503020204020204" pitchFamily="34" charset="-122"/>
                <a:ea typeface="微软雅黑" panose="020B0503020204020204" pitchFamily="34" charset="-122"/>
                <a:cs typeface="Arial" panose="020B0604020202020204" pitchFamily="34" charset="0"/>
              </a:rPr>
              <a:t>。</a:t>
            </a:r>
            <a:endParaRPr lang="en-US" altLang="zh-CN" dirty="0">
              <a:latin typeface="微软雅黑" panose="020B0503020204020204" pitchFamily="34" charset="-122"/>
              <a:ea typeface="微软雅黑" panose="020B0503020204020204" pitchFamily="34" charset="-122"/>
              <a:cs typeface="Arial" panose="020B0604020202020204" pitchFamily="34" charset="0"/>
            </a:endParaRPr>
          </a:p>
          <a:p>
            <a:pPr algn="just"/>
            <a:r>
              <a:rPr lang="zh-CN" altLang="en-US" dirty="0">
                <a:latin typeface="微软雅黑" panose="020B0503020204020204" pitchFamily="34" charset="-122"/>
                <a:ea typeface="微软雅黑" panose="020B0503020204020204" pitchFamily="34" charset="-122"/>
                <a:cs typeface="Arial" panose="020B0604020202020204" pitchFamily="34" charset="0"/>
              </a:rPr>
              <a:t>调整好后，后续可以使用本大礼包提供的</a:t>
            </a:r>
            <a:r>
              <a:rPr lang="en-US" altLang="zh-CN" dirty="0">
                <a:latin typeface="微软雅黑" panose="020B0503020204020204" pitchFamily="34" charset="-122"/>
                <a:ea typeface="微软雅黑" panose="020B0503020204020204" pitchFamily="34" charset="-122"/>
                <a:cs typeface="Arial" panose="020B0604020202020204" pitchFamily="34" charset="0"/>
              </a:rPr>
              <a:t>R</a:t>
            </a:r>
            <a:r>
              <a:rPr lang="zh-CN" altLang="en-US" dirty="0">
                <a:latin typeface="微软雅黑" panose="020B0503020204020204" pitchFamily="34" charset="-122"/>
                <a:ea typeface="微软雅黑" panose="020B0503020204020204" pitchFamily="34" charset="-122"/>
                <a:cs typeface="Arial" panose="020B0604020202020204" pitchFamily="34" charset="0"/>
              </a:rPr>
              <a:t>语言代码，一键合并</a:t>
            </a:r>
            <a:r>
              <a:rPr lang="en-US" altLang="zh-CN" dirty="0">
                <a:latin typeface="微软雅黑" panose="020B0503020204020204" pitchFamily="34" charset="-122"/>
                <a:ea typeface="微软雅黑" panose="020B0503020204020204" pitchFamily="34" charset="-122"/>
                <a:cs typeface="Arial" panose="020B0604020202020204" pitchFamily="34" charset="0"/>
              </a:rPr>
              <a:t>csv</a:t>
            </a:r>
            <a:r>
              <a:rPr lang="zh-CN" altLang="en-US" dirty="0">
                <a:latin typeface="微软雅黑" panose="020B0503020204020204" pitchFamily="34" charset="-122"/>
                <a:ea typeface="微软雅黑" panose="020B0503020204020204" pitchFamily="34" charset="-122"/>
                <a:cs typeface="Arial" panose="020B0604020202020204" pitchFamily="34" charset="0"/>
              </a:rPr>
              <a:t>，然后导出每个子文件夹的所有细胞的蛋白荧光强度统计表。</a:t>
            </a:r>
          </a:p>
        </p:txBody>
      </p:sp>
      <p:pic>
        <p:nvPicPr>
          <p:cNvPr id="11" name="图片 10">
            <a:extLst>
              <a:ext uri="{FF2B5EF4-FFF2-40B4-BE49-F238E27FC236}">
                <a16:creationId xmlns:a16="http://schemas.microsoft.com/office/drawing/2014/main" id="{9B67DCC5-8955-5E1D-9A91-AF6306382C7C}"/>
              </a:ext>
            </a:extLst>
          </p:cNvPr>
          <p:cNvPicPr>
            <a:picLocks noChangeAspect="1"/>
          </p:cNvPicPr>
          <p:nvPr/>
        </p:nvPicPr>
        <p:blipFill>
          <a:blip r:embed="rId3"/>
          <a:stretch>
            <a:fillRect/>
          </a:stretch>
        </p:blipFill>
        <p:spPr>
          <a:xfrm>
            <a:off x="263423" y="1901771"/>
            <a:ext cx="771525" cy="790575"/>
          </a:xfrm>
          <a:prstGeom prst="rect">
            <a:avLst/>
          </a:prstGeom>
        </p:spPr>
      </p:pic>
    </p:spTree>
    <p:extLst>
      <p:ext uri="{BB962C8B-B14F-4D97-AF65-F5344CB8AC3E}">
        <p14:creationId xmlns:p14="http://schemas.microsoft.com/office/powerpoint/2010/main" val="1541326214"/>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TotalTime>
  <Words>1244</Words>
  <Application>Microsoft Office PowerPoint</Application>
  <PresentationFormat>宽屏</PresentationFormat>
  <Paragraphs>19</Paragraphs>
  <Slides>8</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8</vt:i4>
      </vt:variant>
    </vt:vector>
  </HeadingPairs>
  <TitlesOfParts>
    <vt:vector size="13" baseType="lpstr">
      <vt:lpstr>等线</vt:lpstr>
      <vt:lpstr>等线 Light</vt:lpstr>
      <vt:lpstr>微软雅黑</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Nie Chen</dc:creator>
  <cp:lastModifiedBy>Nie Chen</cp:lastModifiedBy>
  <cp:revision>16</cp:revision>
  <dcterms:created xsi:type="dcterms:W3CDTF">2023-05-30T12:52:40Z</dcterms:created>
  <dcterms:modified xsi:type="dcterms:W3CDTF">2023-05-31T07:02:43Z</dcterms:modified>
</cp:coreProperties>
</file>