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58" r:id="rId7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46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F0A35-96D2-49DF-BDFE-C3D2D8CFA425}" type="datetimeFigureOut">
              <a:rPr lang="es-MX" smtClean="0"/>
              <a:t>31/07/2014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07B14-570A-412D-96EB-5C1E72F2705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7B14-570A-412D-96EB-5C1E72F27050}" type="slidenum">
              <a:rPr lang="es-MX" smtClean="0"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AD45-40D9-4CC5-824C-78F80B98BE23}" type="datetimeFigureOut">
              <a:rPr lang="es-MX" smtClean="0"/>
              <a:pPr/>
              <a:t>30/07/2014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DA4C-4329-4A1F-AB5B-A8B8AE304B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8640" y="827584"/>
            <a:ext cx="6552728" cy="6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HEADER</a:t>
            </a:r>
            <a:endParaRPr lang="es-MX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88640" y="107504"/>
            <a:ext cx="615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REGISTRO – </a:t>
            </a:r>
            <a:r>
              <a:rPr lang="es-MX" b="1" dirty="0" smtClean="0"/>
              <a:t>INSTITUCIONES Y/O GRUPOS FINANCIEROS</a:t>
            </a:r>
            <a:endParaRPr lang="es-MX" b="1" dirty="0"/>
          </a:p>
        </p:txBody>
      </p:sp>
      <p:sp>
        <p:nvSpPr>
          <p:cNvPr id="6" name="5 Rectángulo"/>
          <p:cNvSpPr/>
          <p:nvPr/>
        </p:nvSpPr>
        <p:spPr>
          <a:xfrm>
            <a:off x="4077072" y="1151112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DETALLE DE SESIÓN</a:t>
            </a:r>
            <a:endParaRPr lang="es-MX" b="1" dirty="0"/>
          </a:p>
        </p:txBody>
      </p:sp>
      <p:sp>
        <p:nvSpPr>
          <p:cNvPr id="7" name="6 Rectángulo"/>
          <p:cNvSpPr/>
          <p:nvPr/>
        </p:nvSpPr>
        <p:spPr>
          <a:xfrm>
            <a:off x="188640" y="1547664"/>
            <a:ext cx="208823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188640" y="1547664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Servicios</a:t>
            </a:r>
            <a:endParaRPr lang="es-MX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60648" y="2014552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Alta de poder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Revocación y/o baja de </a:t>
            </a:r>
            <a:r>
              <a:rPr lang="es-MX" sz="1600" dirty="0" smtClean="0">
                <a:solidFill>
                  <a:schemeClr val="bg1"/>
                </a:solidFill>
              </a:rPr>
              <a:t>institución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Detalles de servicios</a:t>
            </a:r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88640" y="3779912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188640" y="341987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Información</a:t>
            </a:r>
            <a:endParaRPr lang="es-MX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60648" y="3886760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poderes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personal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Catálogo </a:t>
            </a:r>
            <a:r>
              <a:rPr lang="es-MX" sz="1600" dirty="0" smtClean="0">
                <a:solidFill>
                  <a:schemeClr val="bg1"/>
                </a:solidFill>
              </a:rPr>
              <a:t>de notarios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88640" y="5004048"/>
            <a:ext cx="20882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-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188640" y="500404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Acciones</a:t>
            </a:r>
            <a:endParaRPr lang="es-MX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0648" y="5508104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Información </a:t>
            </a:r>
            <a:r>
              <a:rPr lang="es-MX" sz="1600" dirty="0" smtClean="0">
                <a:solidFill>
                  <a:schemeClr val="bg1"/>
                </a:solidFill>
              </a:rPr>
              <a:t>de </a:t>
            </a:r>
            <a:r>
              <a:rPr lang="es-MX" sz="1600" dirty="0" smtClean="0">
                <a:solidFill>
                  <a:schemeClr val="bg1"/>
                </a:solidFill>
              </a:rPr>
              <a:t>usuario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Cambio de contraseña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Cerrar Sesión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20888" y="1547664"/>
            <a:ext cx="4320480" cy="5976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8640" y="7609110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*El alta de personal se haría a través del Portal AMIB, ¿no?</a:t>
            </a:r>
          </a:p>
          <a:p>
            <a:endParaRPr lang="es-MX" dirty="0" smtClean="0"/>
          </a:p>
          <a:p>
            <a:r>
              <a:rPr lang="es-MX" dirty="0" smtClean="0"/>
              <a:t>**Revisar validaciones a hacer para cada servicio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8640" y="107504"/>
            <a:ext cx="615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REGISTRO – </a:t>
            </a:r>
            <a:r>
              <a:rPr lang="es-MX" b="1" dirty="0" smtClean="0"/>
              <a:t>INSTITUCIONES Y/O GRUPOS FINANCIEROS</a:t>
            </a:r>
          </a:p>
          <a:p>
            <a:r>
              <a:rPr lang="es-MX" b="1" i="1" dirty="0" smtClean="0"/>
              <a:t>SERVICIOS</a:t>
            </a:r>
            <a:endParaRPr lang="es-MX" b="1" i="1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260648" y="899592"/>
            <a:ext cx="1632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Alta de poder</a:t>
            </a:r>
            <a:endParaRPr lang="es-MX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60648" y="838842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*¿Para que es acuse de recibo FT.11?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404664" y="1475656"/>
            <a:ext cx="57606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Datos del Poder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Nombre de Representante Legal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Institución o Grupo Financiero </a:t>
            </a:r>
            <a:r>
              <a:rPr lang="es-MX" i="1" dirty="0" smtClean="0"/>
              <a:t>(Ya proporcionado al hacer el movimiento desde una cuenta de usuario respectiva)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Numero de escritura 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Fecha de apoderamiento  </a:t>
            </a:r>
            <a:r>
              <a:rPr lang="es-MX" i="1" dirty="0" smtClean="0"/>
              <a:t>(A proporcionar)</a:t>
            </a:r>
          </a:p>
          <a:p>
            <a:endParaRPr lang="es-MX" dirty="0"/>
          </a:p>
          <a:p>
            <a:r>
              <a:rPr lang="es-MX" b="1" dirty="0" smtClean="0"/>
              <a:t>Datos del Notario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Número de Notario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Entidad Federativa del Notario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Nombre completo del Notario </a:t>
            </a:r>
            <a:r>
              <a:rPr lang="es-MX" i="1" dirty="0" smtClean="0"/>
              <a:t>(Ya proporcionado como resultado del numero y entidad federativa)</a:t>
            </a:r>
          </a:p>
          <a:p>
            <a:endParaRPr lang="es-MX" i="1" dirty="0" smtClean="0"/>
          </a:p>
          <a:p>
            <a:r>
              <a:rPr lang="es-MX" b="1" dirty="0" smtClean="0"/>
              <a:t>Datos de Apoderados</a:t>
            </a:r>
          </a:p>
          <a:p>
            <a:r>
              <a:rPr lang="es-MX" i="1" dirty="0" smtClean="0"/>
              <a:t>[Múltiple]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Matrícula de </a:t>
            </a:r>
            <a:r>
              <a:rPr lang="es-MX" dirty="0" smtClean="0"/>
              <a:t>apoderado </a:t>
            </a:r>
            <a:r>
              <a:rPr lang="es-MX" i="1" dirty="0" smtClean="0"/>
              <a:t>(A proporcionar)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Nombre de </a:t>
            </a:r>
            <a:r>
              <a:rPr lang="es-MX" i="1" dirty="0" smtClean="0"/>
              <a:t>completo de </a:t>
            </a:r>
            <a:r>
              <a:rPr lang="es-MX" i="1" dirty="0" smtClean="0"/>
              <a:t>apoderado (Ya proporcionado como resultado de matricula)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DGAJB </a:t>
            </a:r>
            <a:r>
              <a:rPr lang="es-MX" i="1" dirty="0" smtClean="0">
                <a:solidFill>
                  <a:schemeClr val="accent2"/>
                </a:solidFill>
              </a:rPr>
              <a:t>(¿Puede ser validado?)</a:t>
            </a:r>
          </a:p>
          <a:p>
            <a:endParaRPr lang="es-MX" i="1" dirty="0" smtClean="0">
              <a:solidFill>
                <a:schemeClr val="accent2"/>
              </a:solidFill>
            </a:endParaRPr>
          </a:p>
          <a:p>
            <a:r>
              <a:rPr lang="es-MX" b="1" dirty="0" smtClean="0"/>
              <a:t>Documentos de respaldo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Acuse de recibo AMIB.FT.11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Escrito de Apoderamiento con relación del </a:t>
            </a:r>
            <a:r>
              <a:rPr lang="es-MX" dirty="0" smtClean="0"/>
              <a:t>personal AMIB.FT.l6</a:t>
            </a:r>
            <a:r>
              <a:rPr lang="es-MX" dirty="0"/>
              <a:t>.</a:t>
            </a:r>
            <a:endParaRPr lang="es-MX" i="1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8640" y="107504"/>
            <a:ext cx="615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REGISTRO – </a:t>
            </a:r>
            <a:r>
              <a:rPr lang="es-MX" b="1" dirty="0" smtClean="0"/>
              <a:t>INSTITUCIONES Y/O GRUPOS FINANCIEROS</a:t>
            </a:r>
          </a:p>
          <a:p>
            <a:r>
              <a:rPr lang="es-MX" b="1" i="1" dirty="0" smtClean="0"/>
              <a:t>SERVICIOS</a:t>
            </a:r>
            <a:endParaRPr lang="es-MX" b="1" i="1" dirty="0" smtClean="0"/>
          </a:p>
        </p:txBody>
      </p:sp>
      <p:sp>
        <p:nvSpPr>
          <p:cNvPr id="3" name="2 CuadroTexto"/>
          <p:cNvSpPr txBox="1"/>
          <p:nvPr/>
        </p:nvSpPr>
        <p:spPr>
          <a:xfrm>
            <a:off x="260648" y="899592"/>
            <a:ext cx="484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Revocación de poder y/o baja de institución</a:t>
            </a:r>
            <a:endParaRPr lang="es-MX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04664" y="1475656"/>
            <a:ext cx="576064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Datos del </a:t>
            </a:r>
            <a:r>
              <a:rPr lang="es-MX" b="1" dirty="0" smtClean="0"/>
              <a:t>Revocación</a:t>
            </a:r>
            <a:endParaRPr lang="es-MX" b="1" dirty="0" smtClean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Nombre de Representante Legal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Institución o Grupo Financiero </a:t>
            </a:r>
            <a:r>
              <a:rPr lang="es-MX" i="1" dirty="0" smtClean="0"/>
              <a:t>(Ya proporcionado al hacer el movimiento desde una cuenta de usuario respectiva)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Numero de escritura 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Fecha </a:t>
            </a:r>
            <a:r>
              <a:rPr lang="es-MX" dirty="0" smtClean="0"/>
              <a:t>de la revocación </a:t>
            </a:r>
            <a:r>
              <a:rPr lang="es-MX" i="1" dirty="0" smtClean="0"/>
              <a:t>(A </a:t>
            </a:r>
            <a:r>
              <a:rPr lang="es-MX" i="1" dirty="0" smtClean="0"/>
              <a:t>proporcionar)</a:t>
            </a:r>
          </a:p>
          <a:p>
            <a:endParaRPr lang="es-MX" dirty="0"/>
          </a:p>
          <a:p>
            <a:r>
              <a:rPr lang="es-MX" b="1" dirty="0" smtClean="0"/>
              <a:t>Datos del Notario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Número de Notario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Entidad Federativa del Notario </a:t>
            </a:r>
            <a:r>
              <a:rPr lang="es-MX" i="1" dirty="0" smtClean="0"/>
              <a:t>(A proporcionar)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Nombre completo del Notario </a:t>
            </a:r>
            <a:r>
              <a:rPr lang="es-MX" i="1" dirty="0" smtClean="0"/>
              <a:t>(Ya proporcionado como resultado del numero y entidad federativa)</a:t>
            </a:r>
          </a:p>
          <a:p>
            <a:endParaRPr lang="es-MX" i="1" dirty="0" smtClean="0"/>
          </a:p>
          <a:p>
            <a:r>
              <a:rPr lang="es-MX" b="1" dirty="0" smtClean="0"/>
              <a:t>Datos de </a:t>
            </a:r>
            <a:r>
              <a:rPr lang="es-MX" b="1" dirty="0" smtClean="0"/>
              <a:t>Apoderados a Revocar</a:t>
            </a:r>
            <a:endParaRPr lang="es-MX" b="1" dirty="0" smtClean="0"/>
          </a:p>
          <a:p>
            <a:r>
              <a:rPr lang="es-MX" i="1" dirty="0" smtClean="0"/>
              <a:t>[Múltiple]</a:t>
            </a:r>
          </a:p>
          <a:p>
            <a:pPr lvl="1">
              <a:buFont typeface="Arial" pitchFamily="34" charset="0"/>
              <a:buChar char="•"/>
            </a:pPr>
            <a:r>
              <a:rPr lang="es-MX" dirty="0" smtClean="0"/>
              <a:t>Matrícula de apoderado </a:t>
            </a:r>
            <a:r>
              <a:rPr lang="es-MX" i="1" dirty="0" smtClean="0"/>
              <a:t>(A proporcionar)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Nombre de completo de apoderado (Ya proporcionado como resultado de matricula</a:t>
            </a:r>
            <a:r>
              <a:rPr lang="es-MX" i="1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Numero de escritura (formato 999,999)</a:t>
            </a:r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Motivo de Revocación</a:t>
            </a:r>
            <a:endParaRPr lang="es-MX" i="1" dirty="0" smtClean="0"/>
          </a:p>
          <a:p>
            <a:pPr lvl="1">
              <a:buFont typeface="Arial" pitchFamily="34" charset="0"/>
              <a:buChar char="•"/>
            </a:pPr>
            <a:r>
              <a:rPr lang="es-MX" i="1" dirty="0" smtClean="0"/>
              <a:t>Fecha de Baja</a:t>
            </a:r>
            <a:endParaRPr lang="es-MX" i="1" dirty="0" smtClean="0">
              <a:solidFill>
                <a:schemeClr val="accent2"/>
              </a:solidFill>
            </a:endParaRPr>
          </a:p>
          <a:p>
            <a:endParaRPr lang="es-MX" i="1" dirty="0" smtClean="0">
              <a:solidFill>
                <a:schemeClr val="accent2"/>
              </a:solidFill>
            </a:endParaRPr>
          </a:p>
          <a:p>
            <a:r>
              <a:rPr lang="es-MX" b="1" dirty="0" smtClean="0"/>
              <a:t>Documentos de respaldo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Acuse de recibo AMIB.FT.11</a:t>
            </a:r>
          </a:p>
          <a:p>
            <a:pPr>
              <a:buFont typeface="Arial" pitchFamily="34" charset="0"/>
              <a:buChar char="•"/>
            </a:pPr>
            <a:r>
              <a:rPr lang="es-MX" dirty="0"/>
              <a:t>Escrito de Apoderamiento con relación del </a:t>
            </a:r>
            <a:r>
              <a:rPr lang="es-MX" dirty="0" smtClean="0"/>
              <a:t>personal AMIB.FT.l5.</a:t>
            </a:r>
            <a:endParaRPr lang="es-MX" i="1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8640" y="107504"/>
            <a:ext cx="615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REGISTRO – </a:t>
            </a:r>
            <a:r>
              <a:rPr lang="es-MX" b="1" dirty="0" smtClean="0"/>
              <a:t>INSTITUCIONES Y/O GRUPOS FINANCIEROS</a:t>
            </a:r>
          </a:p>
          <a:p>
            <a:r>
              <a:rPr lang="es-MX" b="1" i="1" dirty="0" smtClean="0"/>
              <a:t>CATÁLOGO DE NOTARIOS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8640" y="827584"/>
            <a:ext cx="6552728" cy="6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HEADER</a:t>
            </a:r>
            <a:endParaRPr lang="es-MX" b="1" dirty="0"/>
          </a:p>
        </p:txBody>
      </p:sp>
      <p:sp>
        <p:nvSpPr>
          <p:cNvPr id="4" name="3 Rectángulo"/>
          <p:cNvSpPr/>
          <p:nvPr/>
        </p:nvSpPr>
        <p:spPr>
          <a:xfrm>
            <a:off x="188640" y="1547664"/>
            <a:ext cx="208823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88640" y="1547664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Servicios</a:t>
            </a:r>
            <a:endParaRPr lang="es-MX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0648" y="3382704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poderes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personal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Catalogo de notarios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88640" y="4499992"/>
            <a:ext cx="20882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188640" y="3275856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188640" y="2915816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Información</a:t>
            </a:r>
            <a:endParaRPr lang="es-MX" b="1" dirty="0"/>
          </a:p>
        </p:txBody>
      </p:sp>
      <p:sp>
        <p:nvSpPr>
          <p:cNvPr id="8" name="7 Rectángulo"/>
          <p:cNvSpPr/>
          <p:nvPr/>
        </p:nvSpPr>
        <p:spPr>
          <a:xfrm>
            <a:off x="188640" y="449999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Acciones</a:t>
            </a:r>
            <a:endParaRPr lang="es-MX" b="1" dirty="0"/>
          </a:p>
        </p:txBody>
      </p:sp>
      <p:sp>
        <p:nvSpPr>
          <p:cNvPr id="13" name="12 Rectángulo"/>
          <p:cNvSpPr/>
          <p:nvPr/>
        </p:nvSpPr>
        <p:spPr>
          <a:xfrm>
            <a:off x="2420888" y="2051720"/>
            <a:ext cx="432048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FILTROS DE BÚSQUEDA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2420888" y="3275856"/>
            <a:ext cx="432048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GRID CON RESULTADOS</a:t>
            </a:r>
            <a:endParaRPr lang="es-MX" dirty="0"/>
          </a:p>
        </p:txBody>
      </p:sp>
      <p:sp>
        <p:nvSpPr>
          <p:cNvPr id="15" name="14 Rectángulo"/>
          <p:cNvSpPr/>
          <p:nvPr/>
        </p:nvSpPr>
        <p:spPr>
          <a:xfrm>
            <a:off x="2420888" y="5004048"/>
            <a:ext cx="43204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ACCIONES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88640" y="6732240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Acciones</a:t>
            </a:r>
          </a:p>
          <a:p>
            <a:r>
              <a:rPr lang="es-MX" dirty="0" smtClean="0"/>
              <a:t>Sugerir alta de notario</a:t>
            </a:r>
          </a:p>
          <a:p>
            <a:r>
              <a:rPr lang="es-MX" dirty="0" smtClean="0"/>
              <a:t>Sugerir rectificación de notario</a:t>
            </a:r>
          </a:p>
          <a:p>
            <a:r>
              <a:rPr lang="es-MX" dirty="0" smtClean="0"/>
              <a:t>Ver status de sugerencias</a:t>
            </a:r>
            <a:endParaRPr lang="es-MX" dirty="0"/>
          </a:p>
        </p:txBody>
      </p:sp>
      <p:sp>
        <p:nvSpPr>
          <p:cNvPr id="17" name="16 Rectángulo"/>
          <p:cNvSpPr/>
          <p:nvPr/>
        </p:nvSpPr>
        <p:spPr>
          <a:xfrm>
            <a:off x="4077072" y="1151112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DETALLE DE SESIÓN</a:t>
            </a:r>
            <a:endParaRPr lang="es-MX" b="1" dirty="0"/>
          </a:p>
        </p:txBody>
      </p:sp>
      <p:sp>
        <p:nvSpPr>
          <p:cNvPr id="18" name="17 Rectángulo"/>
          <p:cNvSpPr/>
          <p:nvPr/>
        </p:nvSpPr>
        <p:spPr>
          <a:xfrm>
            <a:off x="2420888" y="1547664"/>
            <a:ext cx="43204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BREADCRUMB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8640" y="107504"/>
            <a:ext cx="615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REGISTRO – </a:t>
            </a:r>
            <a:r>
              <a:rPr lang="es-MX" b="1" dirty="0" smtClean="0"/>
              <a:t>INSTITUCIONES Y/O GRUPOS FINANCIEROS</a:t>
            </a:r>
          </a:p>
          <a:p>
            <a:r>
              <a:rPr lang="es-MX" b="1" i="1" dirty="0" smtClean="0"/>
              <a:t>CATÁLOGO DE NOTARIOS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60648" y="899592"/>
            <a:ext cx="994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Notario</a:t>
            </a:r>
            <a:endParaRPr lang="es-MX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8640" y="827584"/>
            <a:ext cx="6552728" cy="6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HEADER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88640" y="107504"/>
            <a:ext cx="427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AMIB – </a:t>
            </a:r>
            <a:r>
              <a:rPr lang="es-MX" b="1" dirty="0" smtClean="0"/>
              <a:t>REGISTRO – </a:t>
            </a:r>
            <a:r>
              <a:rPr lang="es-MX" b="1" dirty="0" smtClean="0"/>
              <a:t>CNBV (ALTA DE </a:t>
            </a:r>
            <a:r>
              <a:rPr lang="es-MX" b="1" dirty="0" smtClean="0"/>
              <a:t>DGAS)</a:t>
            </a:r>
            <a:endParaRPr lang="es-MX" b="1" dirty="0"/>
          </a:p>
        </p:txBody>
      </p:sp>
      <p:sp>
        <p:nvSpPr>
          <p:cNvPr id="4" name="3 Rectángulo"/>
          <p:cNvSpPr/>
          <p:nvPr/>
        </p:nvSpPr>
        <p:spPr>
          <a:xfrm>
            <a:off x="4077072" y="1151112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DETALLE DE SESIÓN</a:t>
            </a:r>
            <a:endParaRPr lang="es-MX" b="1" dirty="0"/>
          </a:p>
        </p:txBody>
      </p:sp>
      <p:sp>
        <p:nvSpPr>
          <p:cNvPr id="5" name="4 Rectángulo"/>
          <p:cNvSpPr/>
          <p:nvPr/>
        </p:nvSpPr>
        <p:spPr>
          <a:xfrm>
            <a:off x="188640" y="1547664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88640" y="1547664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Servicios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60648" y="201455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Alta de oficio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88640" y="2483768"/>
            <a:ext cx="20882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188640" y="248376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Información</a:t>
            </a:r>
            <a:endParaRPr lang="es-MX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0648" y="295065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oficios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Detalle de personal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88640" y="3563888"/>
            <a:ext cx="208823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188640" y="356388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/>
              <a:t>Acciones</a:t>
            </a:r>
            <a:endParaRPr lang="es-MX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0648" y="4030776"/>
            <a:ext cx="1872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Información de usuario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Cambio de contraseña</a:t>
            </a:r>
          </a:p>
          <a:p>
            <a:pPr>
              <a:buFont typeface="Arial" pitchFamily="34" charset="0"/>
              <a:buChar char="•"/>
            </a:pPr>
            <a:r>
              <a:rPr lang="es-MX" sz="1600" dirty="0" smtClean="0">
                <a:solidFill>
                  <a:schemeClr val="bg1"/>
                </a:solidFill>
              </a:rPr>
              <a:t>Cerrar Sesión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420888" y="1547664"/>
            <a:ext cx="432048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CONTENIDO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460</Words>
  <Application>Microsoft Office PowerPoint</Application>
  <PresentationFormat>Presentación en pantalla (4:3)</PresentationFormat>
  <Paragraphs>104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72</cp:revision>
  <dcterms:created xsi:type="dcterms:W3CDTF">2014-07-30T02:40:41Z</dcterms:created>
  <dcterms:modified xsi:type="dcterms:W3CDTF">2014-08-02T04:52:45Z</dcterms:modified>
</cp:coreProperties>
</file>