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7272BC-523F-4FF7-ABFD-A2B8CFDBFF3D}">
          <p14:sldIdLst>
            <p14:sldId id="256"/>
            <p14:sldId id="258"/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55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5E5"/>
    <a:srgbClr val="0066FF"/>
    <a:srgbClr val="66FF99"/>
    <a:srgbClr val="F6B7A7"/>
    <a:srgbClr val="00B0F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80611" autoAdjust="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>
        <p:guide orient="horz" pos="1412"/>
        <p:guide pos="55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6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D4A5A-FAE4-45CC-91B0-E1C82116D506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E297-B877-4A53-A299-25EF5A5B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74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3E86B-EC99-47C4-B532-EE96BED3B89A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FA7D-22FE-4A1E-90AF-F39B9501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8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FA7D-22FE-4A1E-90AF-F39B95018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FA7D-22FE-4A1E-90AF-F39B95018B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4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FA7D-22FE-4A1E-90AF-F39B95018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7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24242"/>
          </a:xfrm>
        </p:spPr>
        <p:txBody>
          <a:bodyPr/>
          <a:lstStyle>
            <a:lvl1pPr marL="0" indent="0" algn="ctr">
              <a:buNone/>
              <a:defRPr sz="2400" b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2758"/>
            <a:ext cx="4442453" cy="1411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24" y="5552171"/>
            <a:ext cx="4092107" cy="1213804"/>
          </a:xfrm>
          <a:prstGeom prst="rect">
            <a:avLst/>
          </a:prstGeom>
        </p:spPr>
      </p:pic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4233797" y="4856663"/>
            <a:ext cx="37358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/>
          </a:lstStyle>
          <a:p>
            <a:pPr lvl="0"/>
            <a:fld id="{0713E982-64A2-4914-AA02-49693458D952}" type="datetime3"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2 December 2019</a:t>
            </a:fld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839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365125"/>
            <a:ext cx="11514666" cy="70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A7C62-2C7A-4600-B74D-AE2AA4492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64" y="6492875"/>
            <a:ext cx="490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B3CC-0A11-41DF-A5D5-781952065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22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365125"/>
            <a:ext cx="11497733" cy="7092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03020"/>
            <a:ext cx="11497732" cy="51025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190477E-6F0F-4E3F-95E6-41B3216D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64" y="6492875"/>
            <a:ext cx="490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B3CC-0A11-41DF-A5D5-781952065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35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857328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4107"/>
            <a:ext cx="3317631" cy="1053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67" y="5908431"/>
            <a:ext cx="3201288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450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DF2973-643F-4BC9-B70C-78BD868E17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1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" y="1414272"/>
            <a:ext cx="12088237" cy="41087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779" y="365125"/>
            <a:ext cx="11742235" cy="709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779" y="1303020"/>
            <a:ext cx="11742235" cy="51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064" y="6492875"/>
            <a:ext cx="490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B3CC-0A11-41DF-A5D5-781952065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1pPr>
      <a:lvl2pPr marL="628650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21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652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65225" indent="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93" y="1409700"/>
            <a:ext cx="11338560" cy="2403764"/>
          </a:xfrm>
        </p:spPr>
        <p:txBody>
          <a:bodyPr>
            <a:normAutofit fontScale="90000"/>
          </a:bodyPr>
          <a:lstStyle/>
          <a:p>
            <a:r>
              <a:rPr lang="en-US" sz="8800" b="1" noProof="0" dirty="0">
                <a:solidFill>
                  <a:srgbClr val="0066FF"/>
                </a:solidFill>
              </a:rPr>
              <a:t>FPGA-LAB</a:t>
            </a:r>
            <a:br>
              <a:rPr lang="en-US" sz="8800" b="1" noProof="0" dirty="0">
                <a:solidFill>
                  <a:srgbClr val="0066FF"/>
                </a:solidFill>
              </a:rPr>
            </a:br>
            <a:r>
              <a:rPr lang="en-US" sz="8800" b="1" noProof="0" dirty="0">
                <a:solidFill>
                  <a:srgbClr val="0066FF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328280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23FE-8B02-4E1F-8A50-DE9F5984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- Field Programmable Gate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052C4-D848-4E8C-A5B3-C69C4DF1B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64" y="6492875"/>
            <a:ext cx="490268" cy="365125"/>
          </a:xfrm>
        </p:spPr>
        <p:txBody>
          <a:bodyPr/>
          <a:lstStyle/>
          <a:p>
            <a:fld id="{3F2CB3CC-0A11-41DF-A5D5-78195206533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ECA7-EE6C-4DB0-82F5-91B91CD40C65}"/>
              </a:ext>
            </a:extLst>
          </p:cNvPr>
          <p:cNvGrpSpPr/>
          <p:nvPr/>
        </p:nvGrpSpPr>
        <p:grpSpPr>
          <a:xfrm>
            <a:off x="3020312" y="1431597"/>
            <a:ext cx="5962253" cy="5209633"/>
            <a:chOff x="3020312" y="1431597"/>
            <a:chExt cx="5962253" cy="52096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C22951-A0AC-4038-A685-F0F4DD0D8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312" y="2149813"/>
              <a:ext cx="3678345" cy="2683291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2F6120D-543E-4B71-A1CA-58C3D12BE200}"/>
                </a:ext>
              </a:extLst>
            </p:cNvPr>
            <p:cNvGrpSpPr/>
            <p:nvPr/>
          </p:nvGrpSpPr>
          <p:grpSpPr>
            <a:xfrm>
              <a:off x="5442762" y="4799214"/>
              <a:ext cx="2924175" cy="1842016"/>
              <a:chOff x="2791838" y="4799214"/>
              <a:chExt cx="2924175" cy="184201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CEA6199-ACD9-435C-9B63-590E3145B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1838" y="4799214"/>
                <a:ext cx="2924175" cy="165735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A4492-ACAB-4CD4-BFE3-9C8C4C5B4658}"/>
                  </a:ext>
                </a:extLst>
              </p:cNvPr>
              <p:cNvSpPr txBox="1"/>
              <p:nvPr/>
            </p:nvSpPr>
            <p:spPr>
              <a:xfrm>
                <a:off x="3063329" y="6271898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Logical Element</a:t>
                </a: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A47755-E650-4E42-AF00-87702F79C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8657" y="1431597"/>
              <a:ext cx="2211003" cy="21632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996724-88C0-4CCF-A99A-4DAF22291E65}"/>
                </a:ext>
              </a:extLst>
            </p:cNvPr>
            <p:cNvSpPr/>
            <p:nvPr/>
          </p:nvSpPr>
          <p:spPr>
            <a:xfrm>
              <a:off x="4532532" y="3052785"/>
              <a:ext cx="239645" cy="184826"/>
            </a:xfrm>
            <a:prstGeom prst="rect">
              <a:avLst/>
            </a:prstGeom>
            <a:solidFill>
              <a:srgbClr val="25C5E5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57906E-C638-4B77-8F95-774043B832F0}"/>
                </a:ext>
              </a:extLst>
            </p:cNvPr>
            <p:cNvSpPr txBox="1"/>
            <p:nvPr/>
          </p:nvSpPr>
          <p:spPr>
            <a:xfrm>
              <a:off x="6778115" y="3594831"/>
              <a:ext cx="2204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Programmable Routing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2071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7DD-646D-4E4F-BEA3-77FFE027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market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29F8E-2858-41EB-A0EF-AA83C0D1B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2CB3CC-0A11-41DF-A5D5-78195206533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F57C60-7149-4A93-80D5-1C24C80CFE1B}"/>
              </a:ext>
            </a:extLst>
          </p:cNvPr>
          <p:cNvCxnSpPr>
            <a:cxnSpLocks/>
          </p:cNvCxnSpPr>
          <p:nvPr/>
        </p:nvCxnSpPr>
        <p:spPr>
          <a:xfrm flipV="1">
            <a:off x="2254827" y="1693719"/>
            <a:ext cx="0" cy="2569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F0285D-BB30-45DD-B0F3-044072520B5C}"/>
              </a:ext>
            </a:extLst>
          </p:cNvPr>
          <p:cNvCxnSpPr>
            <a:cxnSpLocks/>
          </p:cNvCxnSpPr>
          <p:nvPr/>
        </p:nvCxnSpPr>
        <p:spPr>
          <a:xfrm>
            <a:off x="2254827" y="4262925"/>
            <a:ext cx="42335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EFE570-6459-45FA-87CE-5D3349D6A958}"/>
              </a:ext>
            </a:extLst>
          </p:cNvPr>
          <p:cNvSpPr txBox="1"/>
          <p:nvPr/>
        </p:nvSpPr>
        <p:spPr>
          <a:xfrm>
            <a:off x="500332" y="1513046"/>
            <a:ext cx="2221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Unit cost </a:t>
            </a:r>
          </a:p>
          <a:p>
            <a:r>
              <a:rPr lang="en-US" sz="1400" i="1" dirty="0"/>
              <a:t>per performance</a:t>
            </a:r>
          </a:p>
          <a:p>
            <a:r>
              <a:rPr lang="en-US" sz="1400" i="1" dirty="0"/>
              <a:t>at production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04C98-BFC2-448F-B57A-0A7ECA9121FF}"/>
              </a:ext>
            </a:extLst>
          </p:cNvPr>
          <p:cNvSpPr txBox="1"/>
          <p:nvPr/>
        </p:nvSpPr>
        <p:spPr>
          <a:xfrm>
            <a:off x="4152716" y="4315366"/>
            <a:ext cx="354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Initial development and manufacturing Cost</a:t>
            </a:r>
          </a:p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NRE - Non-recurring engineering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E45344-FAA8-4D73-A41E-8C7D1DDD4869}"/>
              </a:ext>
            </a:extLst>
          </p:cNvPr>
          <p:cNvSpPr/>
          <p:nvPr/>
        </p:nvSpPr>
        <p:spPr>
          <a:xfrm>
            <a:off x="5357952" y="3429000"/>
            <a:ext cx="1130397" cy="58410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</a:t>
            </a:r>
          </a:p>
          <a:p>
            <a:pPr algn="ctr"/>
            <a:r>
              <a:rPr lang="en-US" dirty="0"/>
              <a:t>Chip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444C3A-EF5A-4F20-BDE5-DDACA926C633}"/>
              </a:ext>
            </a:extLst>
          </p:cNvPr>
          <p:cNvSpPr/>
          <p:nvPr/>
        </p:nvSpPr>
        <p:spPr>
          <a:xfrm>
            <a:off x="4371588" y="2761822"/>
            <a:ext cx="1130397" cy="58410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ASIC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5FE74D-08B2-40F5-BB6D-6E161C538409}"/>
              </a:ext>
            </a:extLst>
          </p:cNvPr>
          <p:cNvSpPr/>
          <p:nvPr/>
        </p:nvSpPr>
        <p:spPr>
          <a:xfrm>
            <a:off x="3507311" y="2084564"/>
            <a:ext cx="1130397" cy="584108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E11C16-4EAB-49EC-99A1-93BE9EC891E5}"/>
              </a:ext>
            </a:extLst>
          </p:cNvPr>
          <p:cNvSpPr/>
          <p:nvPr/>
        </p:nvSpPr>
        <p:spPr>
          <a:xfrm>
            <a:off x="2349892" y="1522763"/>
            <a:ext cx="1130397" cy="58410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73FE3-CD8A-43F0-999F-3656A79BD2AE}"/>
              </a:ext>
            </a:extLst>
          </p:cNvPr>
          <p:cNvSpPr txBox="1"/>
          <p:nvPr/>
        </p:nvSpPr>
        <p:spPr>
          <a:xfrm>
            <a:off x="7286999" y="682050"/>
            <a:ext cx="3384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FPGA main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Emulation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2B57C6B7-7816-4F05-A2AC-E5E7C98D0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9352"/>
              </p:ext>
            </p:extLst>
          </p:nvPr>
        </p:nvGraphicFramePr>
        <p:xfrm>
          <a:off x="7071920" y="2893389"/>
          <a:ext cx="47146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783">
                  <a:extLst>
                    <a:ext uri="{9D8B030D-6E8A-4147-A177-3AD203B41FA5}">
                      <a16:colId xmlns:a16="http://schemas.microsoft.com/office/drawing/2014/main" val="915248636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1589919194"/>
                    </a:ext>
                  </a:extLst>
                </a:gridCol>
                <a:gridCol w="1300284">
                  <a:extLst>
                    <a:ext uri="{9D8B030D-6E8A-4147-A177-3AD203B41FA5}">
                      <a16:colId xmlns:a16="http://schemas.microsoft.com/office/drawing/2014/main" val="382461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4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2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1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Design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Unit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6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3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9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Unit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0522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9CA40AB-F20A-4EEE-BC86-3BE3AA78D897}"/>
              </a:ext>
            </a:extLst>
          </p:cNvPr>
          <p:cNvSpPr txBox="1"/>
          <p:nvPr/>
        </p:nvSpPr>
        <p:spPr>
          <a:xfrm>
            <a:off x="7071920" y="257715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VS ASIC</a:t>
            </a:r>
          </a:p>
        </p:txBody>
      </p:sp>
    </p:spTree>
    <p:extLst>
      <p:ext uri="{BB962C8B-B14F-4D97-AF65-F5344CB8AC3E}">
        <p14:creationId xmlns:p14="http://schemas.microsoft.com/office/powerpoint/2010/main" val="36250389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92DF-49D8-4C93-A752-100D92D7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365125"/>
            <a:ext cx="11514666" cy="106100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 FPGA</a:t>
            </a:r>
            <a:br>
              <a:rPr lang="en-US" dirty="0"/>
            </a:br>
            <a:r>
              <a:rPr lang="en-US" sz="2700" dirty="0"/>
              <a:t>with embedded commonly used hard-macros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E31D35-E8CF-4F52-85BC-3B2B3E318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2CB3CC-0A11-41DF-A5D5-78195206533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46B3B-21EB-4EDD-92ED-72514E57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16" y="2061378"/>
            <a:ext cx="5602710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95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73C1-5BE6-4BCF-9629-7DCB0105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718AE-519C-482D-A79A-5E0E5D4B5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2CB3CC-0A11-41DF-A5D5-78195206533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5F895-96AE-4A6C-946B-FD82015D6308}"/>
              </a:ext>
            </a:extLst>
          </p:cNvPr>
          <p:cNvGrpSpPr/>
          <p:nvPr/>
        </p:nvGrpSpPr>
        <p:grpSpPr>
          <a:xfrm>
            <a:off x="2550254" y="1334105"/>
            <a:ext cx="3703740" cy="5158770"/>
            <a:chOff x="6023296" y="931545"/>
            <a:chExt cx="3703740" cy="51587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9EA414-50A2-4921-93E6-4C598D38C5E3}"/>
                </a:ext>
              </a:extLst>
            </p:cNvPr>
            <p:cNvSpPr/>
            <p:nvPr/>
          </p:nvSpPr>
          <p:spPr>
            <a:xfrm>
              <a:off x="7219250" y="1446810"/>
              <a:ext cx="1661020" cy="642185"/>
            </a:xfrm>
            <a:prstGeom prst="round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5E9E9D-0E8A-4B0D-A7D3-29A8B163AAC9}"/>
                </a:ext>
              </a:extLst>
            </p:cNvPr>
            <p:cNvSpPr txBox="1"/>
            <p:nvPr/>
          </p:nvSpPr>
          <p:spPr>
            <a:xfrm>
              <a:off x="7219250" y="931545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38F7D1F-4AF6-4E75-BBBC-4DF798FD98C9}"/>
                </a:ext>
              </a:extLst>
            </p:cNvPr>
            <p:cNvSpPr/>
            <p:nvPr/>
          </p:nvSpPr>
          <p:spPr>
            <a:xfrm>
              <a:off x="6310220" y="2273694"/>
              <a:ext cx="1661020" cy="642185"/>
            </a:xfrm>
            <a:prstGeom prst="round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HDL Design</a:t>
              </a:r>
            </a:p>
            <a:p>
              <a:pPr algn="ctr"/>
              <a:r>
                <a:rPr lang="en-US" sz="1400" dirty="0"/>
                <a:t>(Verilog etc.)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85CE8BA-7D84-4420-93C9-5C56BEB5FBE6}"/>
                </a:ext>
              </a:extLst>
            </p:cNvPr>
            <p:cNvSpPr/>
            <p:nvPr/>
          </p:nvSpPr>
          <p:spPr>
            <a:xfrm>
              <a:off x="8066016" y="2273694"/>
              <a:ext cx="1661020" cy="642185"/>
            </a:xfrm>
            <a:prstGeom prst="round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Environment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8EF5DA7-2EB1-4CBC-BD14-AD2684CA2E85}"/>
                </a:ext>
              </a:extLst>
            </p:cNvPr>
            <p:cNvSpPr/>
            <p:nvPr/>
          </p:nvSpPr>
          <p:spPr>
            <a:xfrm>
              <a:off x="7250886" y="3129161"/>
              <a:ext cx="1661020" cy="642185"/>
            </a:xfrm>
            <a:prstGeom prst="round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Behavioral</a:t>
              </a:r>
            </a:p>
            <a:p>
              <a:pPr algn="ctr"/>
              <a:r>
                <a:rPr lang="en-US" dirty="0"/>
                <a:t>Simulation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4639BA-8743-472D-9CB3-19FE39D095E5}"/>
                </a:ext>
              </a:extLst>
            </p:cNvPr>
            <p:cNvSpPr/>
            <p:nvPr/>
          </p:nvSpPr>
          <p:spPr>
            <a:xfrm>
              <a:off x="7250886" y="3978160"/>
              <a:ext cx="1661020" cy="642185"/>
            </a:xfrm>
            <a:prstGeom prst="round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Synthesis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A2505C8-759A-49E9-9610-A3AC663280F8}"/>
                </a:ext>
              </a:extLst>
            </p:cNvPr>
            <p:cNvSpPr/>
            <p:nvPr/>
          </p:nvSpPr>
          <p:spPr>
            <a:xfrm>
              <a:off x="7250886" y="4808145"/>
              <a:ext cx="1661020" cy="642185"/>
            </a:xfrm>
            <a:prstGeom prst="round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AD4C3C7-92C6-4A40-AC56-D5BCD74F263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8081396" y="5450330"/>
              <a:ext cx="0" cy="18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54E044-CAC3-4CC2-9B64-1A8D3D95F74C}"/>
                </a:ext>
              </a:extLst>
            </p:cNvPr>
            <p:cNvSpPr txBox="1"/>
            <p:nvPr/>
          </p:nvSpPr>
          <p:spPr>
            <a:xfrm>
              <a:off x="7562320" y="5720983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Bitstream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1E0069-C8BB-4F1D-8376-C765825C2011}"/>
                </a:ext>
              </a:extLst>
            </p:cNvPr>
            <p:cNvCxnSpPr>
              <a:cxnSpLocks/>
            </p:cNvCxnSpPr>
            <p:nvPr/>
          </p:nvCxnSpPr>
          <p:spPr>
            <a:xfrm>
              <a:off x="8082794" y="4621217"/>
              <a:ext cx="0" cy="18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5CFEBB-4AC5-4FFC-BC5F-2D67BF24F0C5}"/>
                </a:ext>
              </a:extLst>
            </p:cNvPr>
            <p:cNvCxnSpPr>
              <a:cxnSpLocks/>
            </p:cNvCxnSpPr>
            <p:nvPr/>
          </p:nvCxnSpPr>
          <p:spPr>
            <a:xfrm>
              <a:off x="8066016" y="3790706"/>
              <a:ext cx="0" cy="18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C17CAA-2D38-479C-8FDC-B0755598EE3D}"/>
                </a:ext>
              </a:extLst>
            </p:cNvPr>
            <p:cNvCxnSpPr>
              <a:cxnSpLocks/>
            </p:cNvCxnSpPr>
            <p:nvPr/>
          </p:nvCxnSpPr>
          <p:spPr>
            <a:xfrm>
              <a:off x="8512031" y="2953204"/>
              <a:ext cx="0" cy="18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DA587C-841B-480D-8CCD-34A892246188}"/>
                </a:ext>
              </a:extLst>
            </p:cNvPr>
            <p:cNvCxnSpPr>
              <a:cxnSpLocks/>
            </p:cNvCxnSpPr>
            <p:nvPr/>
          </p:nvCxnSpPr>
          <p:spPr>
            <a:xfrm>
              <a:off x="7557083" y="2946213"/>
              <a:ext cx="0" cy="18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F9D453-E145-465B-A8A5-020146943BFD}"/>
                </a:ext>
              </a:extLst>
            </p:cNvPr>
            <p:cNvCxnSpPr>
              <a:cxnSpLocks/>
            </p:cNvCxnSpPr>
            <p:nvPr/>
          </p:nvCxnSpPr>
          <p:spPr>
            <a:xfrm>
              <a:off x="8513429" y="2090535"/>
              <a:ext cx="0" cy="18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73FC3E8-2B77-4058-8635-A7C9ABDE0101}"/>
                </a:ext>
              </a:extLst>
            </p:cNvPr>
            <p:cNvCxnSpPr>
              <a:cxnSpLocks/>
            </p:cNvCxnSpPr>
            <p:nvPr/>
          </p:nvCxnSpPr>
          <p:spPr>
            <a:xfrm>
              <a:off x="7558481" y="2083544"/>
              <a:ext cx="0" cy="18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FC4B67F-B8E2-474B-9ED2-557C555EC3B8}"/>
                </a:ext>
              </a:extLst>
            </p:cNvPr>
            <p:cNvCxnSpPr>
              <a:cxnSpLocks/>
            </p:cNvCxnSpPr>
            <p:nvPr/>
          </p:nvCxnSpPr>
          <p:spPr>
            <a:xfrm>
              <a:off x="8078599" y="1261422"/>
              <a:ext cx="0" cy="18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B67DAA4-F4DD-4505-9A71-F45C5C798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5769" y="3450253"/>
              <a:ext cx="118348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E0E354-022B-44F4-98ED-18EDF712A6FE}"/>
                </a:ext>
              </a:extLst>
            </p:cNvPr>
            <p:cNvCxnSpPr>
              <a:cxnSpLocks/>
            </p:cNvCxnSpPr>
            <p:nvPr/>
          </p:nvCxnSpPr>
          <p:spPr>
            <a:xfrm>
              <a:off x="6023296" y="2594788"/>
              <a:ext cx="0" cy="2546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10EAECC-1938-4A28-8FBD-D00918B98922}"/>
                </a:ext>
              </a:extLst>
            </p:cNvPr>
            <p:cNvCxnSpPr>
              <a:cxnSpLocks/>
            </p:cNvCxnSpPr>
            <p:nvPr/>
          </p:nvCxnSpPr>
          <p:spPr>
            <a:xfrm>
              <a:off x="6027380" y="2603175"/>
              <a:ext cx="2609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D3FDEF-6FBA-4304-ACD7-EAED0F33F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5769" y="5141402"/>
              <a:ext cx="118348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1845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8D7C-FE5C-4BD4-A817-99404A75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Enics FPGA-Lab configuration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E1A07-8373-463F-BFEF-CC3E14634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2CB3CC-0A11-41DF-A5D5-78195206533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B77D09-F155-497D-85F8-F53A5FB5C00E}"/>
              </a:ext>
            </a:extLst>
          </p:cNvPr>
          <p:cNvGrpSpPr/>
          <p:nvPr/>
        </p:nvGrpSpPr>
        <p:grpSpPr>
          <a:xfrm>
            <a:off x="1147786" y="1745880"/>
            <a:ext cx="7299929" cy="3689174"/>
            <a:chOff x="2733305" y="1888493"/>
            <a:chExt cx="7299929" cy="36891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1E052B-36D8-4E2A-A429-9F3D7F1DD87C}"/>
                </a:ext>
              </a:extLst>
            </p:cNvPr>
            <p:cNvGrpSpPr/>
            <p:nvPr/>
          </p:nvGrpSpPr>
          <p:grpSpPr>
            <a:xfrm>
              <a:off x="5670957" y="1888493"/>
              <a:ext cx="4362277" cy="3689174"/>
              <a:chOff x="4286773" y="2323750"/>
              <a:chExt cx="4362277" cy="368917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2DC0D62-C93F-4AE7-8B0F-7B658BFAE38B}"/>
                  </a:ext>
                </a:extLst>
              </p:cNvPr>
              <p:cNvSpPr/>
              <p:nvPr/>
            </p:nvSpPr>
            <p:spPr>
              <a:xfrm>
                <a:off x="4286773" y="2323750"/>
                <a:ext cx="4362277" cy="36891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E36421-28D2-4029-B4FB-5C4820BCEB77}"/>
                  </a:ext>
                </a:extLst>
              </p:cNvPr>
              <p:cNvSpPr txBox="1"/>
              <p:nvPr/>
            </p:nvSpPr>
            <p:spPr>
              <a:xfrm>
                <a:off x="5284039" y="2393399"/>
                <a:ext cx="2191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FPGA DEVICE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ED1F4F2-4A0A-4339-BBC7-AB6F136F2E2B}"/>
                  </a:ext>
                </a:extLst>
              </p:cNvPr>
              <p:cNvSpPr/>
              <p:nvPr/>
            </p:nvSpPr>
            <p:spPr>
              <a:xfrm>
                <a:off x="4597130" y="3665989"/>
                <a:ext cx="3718840" cy="2038292"/>
              </a:xfrm>
              <a:prstGeom prst="roundRect">
                <a:avLst/>
              </a:prstGeom>
              <a:solidFill>
                <a:srgbClr val="25C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1B47C8-FB24-4BC2-8219-B6E45C2ACE24}"/>
                  </a:ext>
                </a:extLst>
              </p:cNvPr>
              <p:cNvSpPr txBox="1"/>
              <p:nvPr/>
            </p:nvSpPr>
            <p:spPr>
              <a:xfrm>
                <a:off x="5284039" y="5368532"/>
                <a:ext cx="23342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MY DESIGN INTERFACE WRAP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B8D0E00-0930-47A7-A417-ED3BBB87446C}"/>
                  </a:ext>
                </a:extLst>
              </p:cNvPr>
              <p:cNvSpPr/>
              <p:nvPr/>
            </p:nvSpPr>
            <p:spPr>
              <a:xfrm>
                <a:off x="4927714" y="4271882"/>
                <a:ext cx="3222924" cy="108848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My Design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B7D6770-6E22-4A4A-AF5D-D561A5388CC8}"/>
                  </a:ext>
                </a:extLst>
              </p:cNvPr>
              <p:cNvSpPr/>
              <p:nvPr/>
            </p:nvSpPr>
            <p:spPr>
              <a:xfrm>
                <a:off x="5981349" y="2889612"/>
                <a:ext cx="2329257" cy="58998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ACCESS REGISTERS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274AEF3-EB2C-4350-83AB-E75516155515}"/>
                  </a:ext>
                </a:extLst>
              </p:cNvPr>
              <p:cNvSpPr/>
              <p:nvPr/>
            </p:nvSpPr>
            <p:spPr>
              <a:xfrm>
                <a:off x="4591766" y="2930291"/>
                <a:ext cx="1216163" cy="555862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UART </a:t>
                </a:r>
              </a:p>
              <a:p>
                <a:pPr algn="ctr"/>
                <a:r>
                  <a:rPr lang="en-US" dirty="0"/>
                  <a:t>ACCESS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56AA9F-99E5-4747-8C1A-E528E65AC7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3966" y="3459633"/>
                <a:ext cx="0" cy="2063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34B460-F574-4949-BD8E-107BF4EA5A8A}"/>
                  </a:ext>
                </a:extLst>
              </p:cNvPr>
              <p:cNvSpPr txBox="1"/>
              <p:nvPr/>
            </p:nvSpPr>
            <p:spPr>
              <a:xfrm>
                <a:off x="7052260" y="3725578"/>
                <a:ext cx="12234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8x32b input regs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099AFE-3F47-4259-BA17-0BD86DBF9F51}"/>
                  </a:ext>
                </a:extLst>
              </p:cNvPr>
              <p:cNvSpPr txBox="1"/>
              <p:nvPr/>
            </p:nvSpPr>
            <p:spPr>
              <a:xfrm>
                <a:off x="5727858" y="3707663"/>
                <a:ext cx="1324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8x32b output regs 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7B9E832-FE81-453E-A7DA-CD03057D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3662" y="3479597"/>
                <a:ext cx="0" cy="2063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724707-414E-494D-9CE5-A036C4884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7932" y="3208222"/>
                <a:ext cx="17341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33CBBF-3508-476E-8054-214B4DB3A48A}"/>
                  </a:ext>
                </a:extLst>
              </p:cNvPr>
              <p:cNvSpPr txBox="1"/>
              <p:nvPr/>
            </p:nvSpPr>
            <p:spPr>
              <a:xfrm>
                <a:off x="7052260" y="4248336"/>
                <a:ext cx="1098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/>
                  <a:t>My input ports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467607-98FD-4ACB-B11D-59CFAB5761C1}"/>
                  </a:ext>
                </a:extLst>
              </p:cNvPr>
              <p:cNvSpPr txBox="1"/>
              <p:nvPr/>
            </p:nvSpPr>
            <p:spPr>
              <a:xfrm>
                <a:off x="5799404" y="4248336"/>
                <a:ext cx="11608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/>
                  <a:t>My output ports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9737856-71AF-451A-A599-DB502F0DE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3662" y="3972960"/>
                <a:ext cx="0" cy="2063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121DB45-49F2-4589-B858-8D317EEDF1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3966" y="3972960"/>
                <a:ext cx="0" cy="2063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EBEF37-E2A8-453D-A062-A42BF7FCF695}"/>
                  </a:ext>
                </a:extLst>
              </p:cNvPr>
              <p:cNvSpPr txBox="1"/>
              <p:nvPr/>
            </p:nvSpPr>
            <p:spPr>
              <a:xfrm>
                <a:off x="6494306" y="3908621"/>
                <a:ext cx="9813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Design specific </a:t>
                </a:r>
              </a:p>
              <a:p>
                <a:r>
                  <a:rPr lang="en-US" sz="800" dirty="0"/>
                  <a:t>port assignment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E4B8AF8-12F9-4479-B3BA-2528072D3923}"/>
                </a:ext>
              </a:extLst>
            </p:cNvPr>
            <p:cNvCxnSpPr/>
            <p:nvPr/>
          </p:nvCxnSpPr>
          <p:spPr>
            <a:xfrm flipH="1">
              <a:off x="5670957" y="2676088"/>
              <a:ext cx="3049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9DB4D5-3378-42F9-AEA2-F8563238D4AE}"/>
                </a:ext>
              </a:extLst>
            </p:cNvPr>
            <p:cNvCxnSpPr>
              <a:cxnSpLocks/>
            </p:cNvCxnSpPr>
            <p:nvPr/>
          </p:nvCxnSpPr>
          <p:spPr>
            <a:xfrm>
              <a:off x="5670957" y="2750745"/>
              <a:ext cx="3049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BD7886-4AA2-4DBF-A21D-872F7697ACD3}"/>
                </a:ext>
              </a:extLst>
            </p:cNvPr>
            <p:cNvSpPr txBox="1"/>
            <p:nvPr/>
          </p:nvSpPr>
          <p:spPr>
            <a:xfrm>
              <a:off x="5691895" y="2676088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71DB71-EC4F-4251-99F4-FF066D4660C2}"/>
                </a:ext>
              </a:extLst>
            </p:cNvPr>
            <p:cNvSpPr txBox="1"/>
            <p:nvPr/>
          </p:nvSpPr>
          <p:spPr>
            <a:xfrm>
              <a:off x="5712833" y="24597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tx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A8B900-A23E-4A43-8555-43E26360C629}"/>
                </a:ext>
              </a:extLst>
            </p:cNvPr>
            <p:cNvGrpSpPr/>
            <p:nvPr/>
          </p:nvGrpSpPr>
          <p:grpSpPr>
            <a:xfrm>
              <a:off x="2733305" y="2418880"/>
              <a:ext cx="1900390" cy="1878020"/>
              <a:chOff x="-797632" y="898752"/>
              <a:chExt cx="2134428" cy="2470762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B3E21F3A-EE08-4854-A892-17D649547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797632" y="898752"/>
                <a:ext cx="2134428" cy="2470762"/>
              </a:xfrm>
              <a:prstGeom prst="rect">
                <a:avLst/>
              </a:prstGeom>
            </p:spPr>
          </p:pic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FC47812-F21E-472B-8071-4D41B03DF7C1}"/>
                  </a:ext>
                </a:extLst>
              </p:cNvPr>
              <p:cNvSpPr/>
              <p:nvPr/>
            </p:nvSpPr>
            <p:spPr>
              <a:xfrm>
                <a:off x="-794996" y="1136960"/>
                <a:ext cx="1400921" cy="60737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REMOTE Terminal</a:t>
                </a:r>
              </a:p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 / Python Interface</a:t>
                </a:r>
              </a:p>
            </p:txBody>
          </p:sp>
        </p:grp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790A06B0-7AE5-48BE-A94E-1CE4AE0A2B39}"/>
                </a:ext>
              </a:extLst>
            </p:cNvPr>
            <p:cNvCxnSpPr/>
            <p:nvPr/>
          </p:nvCxnSpPr>
          <p:spPr>
            <a:xfrm rot="10800000" flipV="1">
              <a:off x="4308454" y="2723918"/>
              <a:ext cx="1329730" cy="566403"/>
            </a:xfrm>
            <a:prstGeom prst="curvedConnector3">
              <a:avLst>
                <a:gd name="adj1" fmla="val 594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679C74-66CD-4954-BB4A-DA675FBDA654}"/>
                </a:ext>
              </a:extLst>
            </p:cNvPr>
            <p:cNvSpPr txBox="1"/>
            <p:nvPr/>
          </p:nvSpPr>
          <p:spPr>
            <a:xfrm rot="20177017">
              <a:off x="4257894" y="3040879"/>
              <a:ext cx="147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USB-UART Cable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65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ICS Watermark Template" id="{1C6A3031-5181-4704-B99C-8977DBE8A9EE}" vid="{C0C0D504-B89A-40EC-AA8A-9EA082F825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EnICS Watermark Template</Template>
  <TotalTime>2475</TotalTime>
  <Words>152</Words>
  <Application>Microsoft Office PowerPoint</Application>
  <PresentationFormat>Widescreen</PresentationFormat>
  <Paragraphs>83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Century Gothic</vt:lpstr>
      <vt:lpstr>Office Theme</vt:lpstr>
      <vt:lpstr>FPGA-LAB Overview</vt:lpstr>
      <vt:lpstr>FPGA - Field Programmable Gate Array</vt:lpstr>
      <vt:lpstr>FPGA market target</vt:lpstr>
      <vt:lpstr>Advance FPGA with embedded commonly used hard-macros</vt:lpstr>
      <vt:lpstr>Development Flow</vt:lpstr>
      <vt:lpstr>Enics FPGA-Lab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Teman</dc:creator>
  <cp:keywords>Bar-Ilan University;EnICS</cp:keywords>
  <cp:lastModifiedBy>Yehuda Kra</cp:lastModifiedBy>
  <cp:revision>243</cp:revision>
  <dcterms:created xsi:type="dcterms:W3CDTF">2019-10-15T12:11:13Z</dcterms:created>
  <dcterms:modified xsi:type="dcterms:W3CDTF">2019-12-02T07:01:38Z</dcterms:modified>
</cp:coreProperties>
</file>