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Black"/>
      <p:bold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Merriweather Black"/>
      <p:bold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BE2BAA-AAB6-4A10-AD71-AD7A5C30BF78}">
  <a:tblStyle styleId="{52BE2BAA-AAB6-4A10-AD71-AD7A5C30BF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Black-boldItalic.fntdata"/><Relationship Id="rId20" Type="http://schemas.openxmlformats.org/officeDocument/2006/relationships/slide" Target="slides/slide14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6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5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font" Target="fonts/Roboto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MerriweatherBlack-bold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d018b1b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d018b1b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d018b1b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d018b1b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d018b1b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d018b1b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d018b1b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d018b1b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d018b1b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d018b1b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d018b1b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d018b1b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d018b1b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d018b1b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d018b1b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d018b1b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6d018b1b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6d018b1b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d018b1b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d018b1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d018b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d018b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d018b1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d018b1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6d018b1b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6d018b1b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6d018b1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6d018b1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d018b1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d018b1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d018b1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d018b1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d018b1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d018b1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d018b1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d018b1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d018b1b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d018b1b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d018b1b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d018b1b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d018b1b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d018b1b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 Machine Learning</a:t>
            </a:r>
            <a:endParaRPr sz="2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D9C4B1"/>
                </a:solidFill>
                <a:latin typeface="Roboto"/>
                <a:ea typeface="Roboto"/>
                <a:cs typeface="Roboto"/>
                <a:sym typeface="Roboto"/>
              </a:rPr>
              <a:t>Nishant M Gandhi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Problems: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regression problem is when the output variable is a real or continuous value, such as “salary” or “weight”.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classification problem is when the output variable is a binary category, such as “red” or “blue” or “disease” and “no disease”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Multiclass-classification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classification problem is when the output variable is a category in multiple class, such as “Type of Discounts” or “Category of Disease”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Time-Series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time series forecasting problem in which you want to predict one or more future numerical values is a regression type predictive modeling problem.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Dependant and </a:t>
            </a:r>
            <a:r>
              <a:rPr lang="en"/>
              <a:t>Independent</a:t>
            </a:r>
            <a:r>
              <a:rPr lang="en"/>
              <a:t> Variable: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 are controlled inputs. Dependent variables represent the output or outcome resulting from altering these inputs.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428075" y="24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{52BE2BAA-AAB6-4A10-AD71-AD7A5C30BF78}</a:tableStyleId>
              </a:tblPr>
              <a:tblGrid>
                <a:gridCol w="1654225"/>
                <a:gridCol w="1654225"/>
                <a:gridCol w="1654225"/>
                <a:gridCol w="1654225"/>
                <a:gridCol w="165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Outlook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Temperature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Humidity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Windy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Sunny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strong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Don’t play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Types: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Continuous: Infinite (weight)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Discrete: Finite (age)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Ordinal: Has </a:t>
            </a:r>
            <a:r>
              <a:rPr lang="en"/>
              <a:t>hierarchy</a:t>
            </a:r>
            <a:r>
              <a:rPr lang="en"/>
              <a:t> (Low, Medium, High)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Nominal: Has no hierarchy (Male, Female)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Model: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00" y="1245050"/>
            <a:ext cx="4486926" cy="28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105525" y="1452400"/>
            <a:ext cx="35286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 the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coefficients: a, b, c,...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 = ax + bx^2 + cx^3 + .....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Based Model: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310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the tree and set probability for each branch decision.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663" y="720775"/>
            <a:ext cx="54578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Model: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Naive Bayes Classifier 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854" y="1569479"/>
            <a:ext cx="4591325" cy="19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475" y="101772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Machine: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75" y="1077200"/>
            <a:ext cx="3900500" cy="3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405150" y="1166050"/>
            <a:ext cx="390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 hyper plane with best margin and lease error.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Learning: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Usecase: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 Analysis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700" y="1178049"/>
            <a:ext cx="4850725" cy="36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Underfitting vs Overfitting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00" y="1267550"/>
            <a:ext cx="66028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Science vs Data Engineers vs Data Analyst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Project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Underfitting vs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Reinforcement Learning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 Life Cycle: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403400" y="2364450"/>
            <a:ext cx="1570500" cy="848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Collect Data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2567650" y="2364450"/>
            <a:ext cx="1570500" cy="848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Build Model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4731900" y="2364450"/>
            <a:ext cx="1570500" cy="848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Validation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6896150" y="2364450"/>
            <a:ext cx="1570500" cy="848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Deploy &amp; Maintain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85" name="Google Shape;185;p32"/>
          <p:cNvCxnSpPr>
            <a:stCxn id="181" idx="3"/>
            <a:endCxn id="182" idx="1"/>
          </p:cNvCxnSpPr>
          <p:nvPr/>
        </p:nvCxnSpPr>
        <p:spPr>
          <a:xfrm>
            <a:off x="1973900" y="2788650"/>
            <a:ext cx="593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4138175" y="2788650"/>
            <a:ext cx="593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6302400" y="2788650"/>
            <a:ext cx="593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Presentation of Group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Science vs Data Engineers vs Data Analyst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950" y="1229750"/>
            <a:ext cx="7028075" cy="36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AI: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50400" y="1357025"/>
            <a:ext cx="28770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What is AI?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system that can perform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task which requires human intelligence in general.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00" y="1452675"/>
            <a:ext cx="5740824" cy="30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58900" y="0"/>
            <a:ext cx="8626200" cy="4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erriweather Black"/>
                <a:ea typeface="Merriweather Black"/>
                <a:cs typeface="Merriweather Black"/>
                <a:sym typeface="Merriweather Black"/>
              </a:rPr>
              <a:t>Whatever you are studying right now if you are not getting up to speed on deep learning, neural networks, etc., you lose.</a:t>
            </a:r>
            <a:endParaRPr sz="48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051200" y="3984400"/>
            <a:ext cx="2868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Mark Cuban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3175" y="1015375"/>
            <a:ext cx="8056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01010"/>
                </a:solidFill>
                <a:highlight>
                  <a:srgbClr val="FFFFFF"/>
                </a:highlight>
                <a:latin typeface="Merriweather Black"/>
                <a:ea typeface="Merriweather Black"/>
                <a:cs typeface="Merriweather Black"/>
                <a:sym typeface="Merriweather Black"/>
              </a:rPr>
              <a:t>It is difficult to think of a major industry that AI will not transform. </a:t>
            </a:r>
            <a:endParaRPr sz="48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051200" y="3984400"/>
            <a:ext cx="2868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Andrew 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930075" y="963700"/>
            <a:ext cx="70821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erriweather Black"/>
                <a:ea typeface="Merriweather Black"/>
                <a:cs typeface="Merriweather Black"/>
                <a:sym typeface="Merriweather Black"/>
              </a:rPr>
              <a:t>The nation that leads in AI ‘will be the ruler of the world’</a:t>
            </a:r>
            <a:endParaRPr sz="48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051200" y="3984400"/>
            <a:ext cx="2868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Vladimir Putin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AI: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Modeling Analytics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Opposite of Descriptive analytics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Speech, Video, Image Processing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Engine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And more...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Model: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model can be thought of as a statistical assumption (or set of statistical assumptions) with a certain property: that the assumption allows us to calculate the probability of any event.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Category: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Supervisor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Linear: model that is </a:t>
            </a:r>
            <a:r>
              <a:rPr lang="en"/>
              <a:t>represented</a:t>
            </a:r>
            <a:r>
              <a:rPr lang="en"/>
              <a:t> by generating linear equation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Tree: model that is </a:t>
            </a:r>
            <a:r>
              <a:rPr lang="en"/>
              <a:t>represented</a:t>
            </a:r>
            <a:r>
              <a:rPr lang="en"/>
              <a:t> by building decision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Probabilistic</a:t>
            </a:r>
            <a:r>
              <a:rPr lang="en"/>
              <a:t> model: model that is </a:t>
            </a:r>
            <a:r>
              <a:rPr lang="en"/>
              <a:t>represented</a:t>
            </a:r>
            <a:r>
              <a:rPr lang="en"/>
              <a:t> by probability equation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Network: model that is represented by </a:t>
            </a:r>
            <a:r>
              <a:rPr lang="en"/>
              <a:t>Neural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Machine: model that try to find linear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pattern and build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by </a:t>
            </a:r>
            <a:r>
              <a:rPr lang="en"/>
              <a:t>optimizing</a:t>
            </a:r>
            <a:r>
              <a:rPr lang="en"/>
              <a:t> </a:t>
            </a:r>
            <a:r>
              <a:rPr lang="en"/>
              <a:t>objective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