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29.xml.rels" ContentType="application/vnd.openxmlformats-package.relationships+xml"/>
  <Override PartName="/ppt/notesSlides/_rels/notesSlide7.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10.png" ContentType="image/png"/>
  <Override PartName="/ppt/media/image8.png" ContentType="image/png"/>
  <Override PartName="/ppt/media/image9.wmf" ContentType="image/x-wmf"/>
  <Override PartName="/ppt/media/image7.png" ContentType="image/png"/>
  <Override PartName="/ppt/media/image2.tif" ContentType="image/tiff"/>
  <Override PartName="/ppt/media/image1.png" ContentType="image/png"/>
  <Override PartName="/ppt/media/image3.tif" ContentType="image/tiff"/>
  <Override PartName="/ppt/media/image4.tif" ContentType="image/tiff"/>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13004800" cy="9753600"/>
  <p:notesSz cx="7077075" cy="93630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3600" spc="-1" strike="noStrike">
                <a:solidFill>
                  <a:srgbClr val="000000"/>
                </a:solidFill>
                <a:latin typeface="Helvetica Light"/>
              </a:rPr>
              <a:t>Click to move the slide</a:t>
            </a:r>
            <a:endParaRPr b="0" lang="en-US" sz="3600" spc="-1" strike="noStrike">
              <a:solidFill>
                <a:srgbClr val="000000"/>
              </a:solidFill>
              <a:latin typeface="Helvetica Light"/>
            </a:endParaRPr>
          </a:p>
        </p:txBody>
      </p:sp>
      <p:sp>
        <p:nvSpPr>
          <p:cNvPr id="86"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7"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88"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89"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90"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B550FF1C-06D6-4C26-92E7-31123483CA90}"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14F93A11-877E-4E8B-A5C6-40A4042AA0ED}"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23" name="PlaceHolder 2"/>
          <p:cNvSpPr>
            <a:spLocks noGrp="1"/>
          </p:cNvSpPr>
          <p:nvPr>
            <p:ph type="sldImg"/>
          </p:nvPr>
        </p:nvSpPr>
        <p:spPr>
          <a:xfrm>
            <a:off x="1197000" y="701640"/>
            <a:ext cx="4682880" cy="3511080"/>
          </a:xfrm>
          <a:prstGeom prst="rect">
            <a:avLst/>
          </a:prstGeom>
        </p:spPr>
      </p:sp>
      <p:sp>
        <p:nvSpPr>
          <p:cNvPr id="224"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D8049640-D106-4F71-85AA-19498813E6D6}"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26" name="PlaceHolder 2"/>
          <p:cNvSpPr>
            <a:spLocks noGrp="1"/>
          </p:cNvSpPr>
          <p:nvPr>
            <p:ph type="sldImg"/>
          </p:nvPr>
        </p:nvSpPr>
        <p:spPr>
          <a:xfrm>
            <a:off x="1197000" y="701640"/>
            <a:ext cx="4682880" cy="3511080"/>
          </a:xfrm>
          <a:prstGeom prst="rect">
            <a:avLst/>
          </a:prstGeom>
        </p:spPr>
      </p:sp>
      <p:sp>
        <p:nvSpPr>
          <p:cNvPr id="227"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4629BF27-16B0-4BA8-ADA8-8085977C7432}"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29" name="PlaceHolder 2"/>
          <p:cNvSpPr>
            <a:spLocks noGrp="1"/>
          </p:cNvSpPr>
          <p:nvPr>
            <p:ph type="sldImg"/>
          </p:nvPr>
        </p:nvSpPr>
        <p:spPr>
          <a:xfrm>
            <a:off x="1197000" y="701640"/>
            <a:ext cx="4682880" cy="3511080"/>
          </a:xfrm>
          <a:prstGeom prst="rect">
            <a:avLst/>
          </a:prstGeom>
        </p:spPr>
      </p:sp>
      <p:sp>
        <p:nvSpPr>
          <p:cNvPr id="230"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FF166E2F-7A8F-4DCA-A436-AD91A431C226}"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32" name="PlaceHolder 2"/>
          <p:cNvSpPr>
            <a:spLocks noGrp="1"/>
          </p:cNvSpPr>
          <p:nvPr>
            <p:ph type="sldImg"/>
          </p:nvPr>
        </p:nvSpPr>
        <p:spPr>
          <a:xfrm>
            <a:off x="1197000" y="701640"/>
            <a:ext cx="4682880" cy="3511080"/>
          </a:xfrm>
          <a:prstGeom prst="rect">
            <a:avLst/>
          </a:prstGeom>
        </p:spPr>
      </p:sp>
      <p:sp>
        <p:nvSpPr>
          <p:cNvPr id="233"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EF1A0FD7-CCB4-4F2A-93A6-D7BFFCEEE614}"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35" name="PlaceHolder 2"/>
          <p:cNvSpPr>
            <a:spLocks noGrp="1"/>
          </p:cNvSpPr>
          <p:nvPr>
            <p:ph type="sldImg"/>
          </p:nvPr>
        </p:nvSpPr>
        <p:spPr>
          <a:xfrm>
            <a:off x="1197000" y="701640"/>
            <a:ext cx="4682880" cy="3511080"/>
          </a:xfrm>
          <a:prstGeom prst="rect">
            <a:avLst/>
          </a:prstGeom>
        </p:spPr>
      </p:sp>
      <p:sp>
        <p:nvSpPr>
          <p:cNvPr id="236"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FDBB459C-F3AA-481C-8F2D-277FC28C871D}"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38" name="PlaceHolder 2"/>
          <p:cNvSpPr>
            <a:spLocks noGrp="1"/>
          </p:cNvSpPr>
          <p:nvPr>
            <p:ph type="sldImg"/>
          </p:nvPr>
        </p:nvSpPr>
        <p:spPr>
          <a:xfrm>
            <a:off x="1197000" y="701640"/>
            <a:ext cx="4682880" cy="3511080"/>
          </a:xfrm>
          <a:prstGeom prst="rect">
            <a:avLst/>
          </a:prstGeom>
        </p:spPr>
      </p:sp>
      <p:sp>
        <p:nvSpPr>
          <p:cNvPr id="239"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3585A794-D880-4AE8-B9BD-C4090A818F9F}"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41" name="PlaceHolder 2"/>
          <p:cNvSpPr>
            <a:spLocks noGrp="1"/>
          </p:cNvSpPr>
          <p:nvPr>
            <p:ph type="sldImg"/>
          </p:nvPr>
        </p:nvSpPr>
        <p:spPr>
          <a:xfrm>
            <a:off x="1197000" y="701640"/>
            <a:ext cx="4682880" cy="3511080"/>
          </a:xfrm>
          <a:prstGeom prst="rect">
            <a:avLst/>
          </a:prstGeom>
        </p:spPr>
      </p:sp>
      <p:sp>
        <p:nvSpPr>
          <p:cNvPr id="242"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a:t>
            </a:r>
            <a:endParaRPr b="0" lang="en-US" sz="11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C5E05104-25D2-4B32-ACC7-337A79BC5F7F}"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44" name="PlaceHolder 2"/>
          <p:cNvSpPr>
            <a:spLocks noGrp="1"/>
          </p:cNvSpPr>
          <p:nvPr>
            <p:ph type="sldImg"/>
          </p:nvPr>
        </p:nvSpPr>
        <p:spPr>
          <a:xfrm>
            <a:off x="1197000" y="701640"/>
            <a:ext cx="4682880" cy="3511080"/>
          </a:xfrm>
          <a:prstGeom prst="rect">
            <a:avLst/>
          </a:prstGeom>
        </p:spPr>
      </p:sp>
      <p:sp>
        <p:nvSpPr>
          <p:cNvPr id="245"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The vast majority of empirical work in the social sciences today remains observational research (i.e., non-prospective) using existing data sources. As we will discuss, this is a type of research that is much more challenging to know how to pre-register. So it is likely that most empirical research will remained unregistered for the forseeable future. However, that is not an argument against pre-registering research studies when we are able to do so.</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C08741FD-25E4-4908-B1A4-4912EB391D79}"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47" name="PlaceHolder 2"/>
          <p:cNvSpPr>
            <a:spLocks noGrp="1"/>
          </p:cNvSpPr>
          <p:nvPr>
            <p:ph type="sldImg"/>
          </p:nvPr>
        </p:nvSpPr>
        <p:spPr>
          <a:xfrm>
            <a:off x="1197000" y="701640"/>
            <a:ext cx="4682880" cy="3511080"/>
          </a:xfrm>
          <a:prstGeom prst="rect">
            <a:avLst/>
          </a:prstGeom>
        </p:spPr>
      </p:sp>
      <p:sp>
        <p:nvSpPr>
          <p:cNvPr id="248"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Registration rapidly gaining traction in psychology:</a:t>
            </a:r>
            <a:endParaRPr b="0" lang="en-US" sz="1100" spc="-1" strike="noStrike">
              <a:latin typeface="Arial"/>
            </a:endParaRPr>
          </a:p>
          <a:p>
            <a:pPr marL="216000" indent="-216000">
              <a:lnSpc>
                <a:spcPct val="100000"/>
              </a:lnSpc>
            </a:pPr>
            <a:r>
              <a:rPr b="0" lang="en-US" sz="1100" spc="-1" strike="noStrike">
                <a:latin typeface="Arial"/>
              </a:rPr>
              <a:t>-- “Registered reports”, studies accepted for publication based on their research design rather than results, are being introduced in several leading journals.</a:t>
            </a:r>
            <a:endParaRPr b="0" lang="en-US" sz="1100" spc="-1" strike="noStrike">
              <a:latin typeface="Arial"/>
            </a:endParaRPr>
          </a:p>
          <a:p>
            <a:pPr marL="216000" indent="-216000">
              <a:lnSpc>
                <a:spcPct val="100000"/>
              </a:lnSpc>
            </a:pPr>
            <a:r>
              <a:rPr b="0" lang="en-US" sz="1100" spc="-1" strike="noStrike">
                <a:latin typeface="Arial"/>
              </a:rPr>
              <a:t>-- Crowd-sourced replication projects of major findings.</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299F1B2E-AADD-4390-83E4-08378A44C1CE}"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199" name="PlaceHolder 2"/>
          <p:cNvSpPr>
            <a:spLocks noGrp="1"/>
          </p:cNvSpPr>
          <p:nvPr>
            <p:ph type="sldImg"/>
          </p:nvPr>
        </p:nvSpPr>
        <p:spPr>
          <a:xfrm>
            <a:off x="1197000" y="701640"/>
            <a:ext cx="4682880" cy="3511080"/>
          </a:xfrm>
          <a:prstGeom prst="rect">
            <a:avLst/>
          </a:prstGeom>
        </p:spPr>
      </p:sp>
      <p:sp>
        <p:nvSpPr>
          <p:cNvPr id="200"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62332DC7-8A27-4B46-9C0A-9DA7E92DA651}"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50" name="PlaceHolder 2"/>
          <p:cNvSpPr>
            <a:spLocks noGrp="1"/>
          </p:cNvSpPr>
          <p:nvPr>
            <p:ph type="sldImg"/>
          </p:nvPr>
        </p:nvSpPr>
        <p:spPr>
          <a:xfrm>
            <a:off x="1197000" y="701640"/>
            <a:ext cx="4682880" cy="3511080"/>
          </a:xfrm>
          <a:prstGeom prst="rect">
            <a:avLst/>
          </a:prstGeom>
        </p:spPr>
      </p:sp>
      <p:sp>
        <p:nvSpPr>
          <p:cNvPr id="251"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Low-hanging fruit: lab experiments.</a:t>
            </a:r>
            <a:endParaRPr b="0" lang="en-US" sz="1100" spc="-1" strike="noStrike">
              <a:latin typeface="Arial"/>
            </a:endParaRPr>
          </a:p>
          <a:p>
            <a:pPr marL="216000" indent="-216000">
              <a:lnSpc>
                <a:spcPct val="100000"/>
              </a:lnSpc>
            </a:pPr>
            <a:r>
              <a:rPr b="0" lang="en-US" sz="1100" spc="-1" strike="noStrike">
                <a:latin typeface="Arial"/>
              </a:rPr>
              <a:t>-- Lab experimenter researchers sometimes claim that a lab “didn’t work” due to some seemingly trivial issue (i.e., the person reading the lab instructions). Or are published results actually less robust and less representative of actual findings than we think?</a:t>
            </a:r>
            <a:endParaRPr b="0" lang="en-US" sz="1100" spc="-1" strike="noStrike">
              <a:latin typeface="Arial"/>
            </a:endParaRPr>
          </a:p>
          <a:p>
            <a:pPr marL="216000" indent="-216000">
              <a:lnSpc>
                <a:spcPct val="100000"/>
              </a:lnSpc>
            </a:pPr>
            <a:r>
              <a:rPr b="0" lang="en-US" sz="1100" spc="-1" strike="noStrike">
                <a:latin typeface="Arial"/>
              </a:rPr>
              <a:t>-- Registration rapidly gaining traction in psychology:</a:t>
            </a:r>
            <a:endParaRPr b="0" lang="en-US" sz="1100" spc="-1" strike="noStrike">
              <a:latin typeface="Arial"/>
            </a:endParaRPr>
          </a:p>
          <a:p>
            <a:pPr marL="216000" indent="-216000">
              <a:lnSpc>
                <a:spcPct val="100000"/>
              </a:lnSpc>
            </a:pPr>
            <a:r>
              <a:rPr b="0" lang="en-US" sz="1100" spc="-1" strike="noStrike">
                <a:latin typeface="Arial"/>
              </a:rPr>
              <a:t>-- “Registered reports”, studies accepted for publication based on their research design rather than results, are being introduced in several leading journals.</a:t>
            </a:r>
            <a:endParaRPr b="0" lang="en-US" sz="1100" spc="-1" strike="noStrike">
              <a:latin typeface="Arial"/>
            </a:endParaRPr>
          </a:p>
          <a:p>
            <a:pPr marL="216000" indent="-216000">
              <a:lnSpc>
                <a:spcPct val="100000"/>
              </a:lnSpc>
            </a:pPr>
            <a:r>
              <a:rPr b="0" lang="en-US" sz="1100" spc="-1" strike="noStrike">
                <a:latin typeface="Arial"/>
              </a:rPr>
              <a:t>-- Crowd-sourced replication projects of major findings.</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7867B59E-0239-4A25-87FA-ED4E2CCB5D97}"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53" name="PlaceHolder 2"/>
          <p:cNvSpPr>
            <a:spLocks noGrp="1"/>
          </p:cNvSpPr>
          <p:nvPr>
            <p:ph type="sldImg"/>
          </p:nvPr>
        </p:nvSpPr>
        <p:spPr>
          <a:xfrm>
            <a:off x="1197000" y="701640"/>
            <a:ext cx="4682880" cy="3511080"/>
          </a:xfrm>
          <a:prstGeom prst="rect">
            <a:avLst/>
          </a:prstGeom>
        </p:spPr>
      </p:sp>
      <p:sp>
        <p:nvSpPr>
          <p:cNvPr id="254"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1100" spc="-1" strike="noStrike">
                <a:solidFill>
                  <a:srgbClr val="000000"/>
                </a:solidFill>
                <a:latin typeface="Georgia"/>
                <a:ea typeface="Georgia"/>
              </a:rPr>
              <a:t>While pre-registration cannot be used in all cases, it can be used in many settings beyond field experiments (or lab experiments).</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FF43D411-6E4A-4215-A502-5918A4F7C442}"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56" name="PlaceHolder 2"/>
          <p:cNvSpPr>
            <a:spLocks noGrp="1"/>
          </p:cNvSpPr>
          <p:nvPr>
            <p:ph type="sldImg"/>
          </p:nvPr>
        </p:nvSpPr>
        <p:spPr>
          <a:xfrm>
            <a:off x="1197000" y="701640"/>
            <a:ext cx="4682880" cy="3511080"/>
          </a:xfrm>
          <a:prstGeom prst="rect">
            <a:avLst/>
          </a:prstGeom>
        </p:spPr>
      </p:sp>
      <p:sp>
        <p:nvSpPr>
          <p:cNvPr id="257"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1100" spc="-1" strike="noStrike">
                <a:solidFill>
                  <a:srgbClr val="000000"/>
                </a:solidFill>
                <a:latin typeface="Georgia"/>
                <a:ea typeface="Georgia"/>
              </a:rPr>
              <a:t>While pre-registration cannot be used in all cases, it can be used in many settings beyond field experiments (or lab experiments).</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4FD922AA-6A2B-4827-8C03-0A4694DAC5DC}"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59" name="PlaceHolder 2"/>
          <p:cNvSpPr>
            <a:spLocks noGrp="1"/>
          </p:cNvSpPr>
          <p:nvPr>
            <p:ph type="sldImg"/>
          </p:nvPr>
        </p:nvSpPr>
        <p:spPr>
          <a:xfrm>
            <a:off x="1197000" y="701640"/>
            <a:ext cx="4682880" cy="3511080"/>
          </a:xfrm>
          <a:prstGeom prst="rect">
            <a:avLst/>
          </a:prstGeom>
        </p:spPr>
      </p:sp>
      <p:sp>
        <p:nvSpPr>
          <p:cNvPr id="260"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1100" spc="-1" strike="noStrike">
                <a:solidFill>
                  <a:srgbClr val="000000"/>
                </a:solidFill>
                <a:latin typeface="Georgia"/>
                <a:ea typeface="Georgia"/>
              </a:rPr>
              <a:t>While pre-registration cannot be used in </a:t>
            </a:r>
            <a:r>
              <a:rPr b="0" lang="en-US" sz="1100" spc="-1" strike="noStrike">
                <a:solidFill>
                  <a:srgbClr val="000000"/>
                </a:solidFill>
                <a:latin typeface="Georgia"/>
                <a:ea typeface="Georgia"/>
              </a:rPr>
              <a:t>all cases, it can be used in many settings </a:t>
            </a:r>
            <a:r>
              <a:rPr b="0" lang="en-US" sz="1100" spc="-1" strike="noStrike">
                <a:solidFill>
                  <a:srgbClr val="000000"/>
                </a:solidFill>
                <a:latin typeface="Georgia"/>
                <a:ea typeface="Georgia"/>
              </a:rPr>
              <a:t>beyond field experiments (or lab </a:t>
            </a:r>
            <a:r>
              <a:rPr b="0" lang="en-US" sz="1100" spc="-1" strike="noStrike">
                <a:solidFill>
                  <a:srgbClr val="000000"/>
                </a:solidFill>
                <a:latin typeface="Georgia"/>
                <a:ea typeface="Georgia"/>
              </a:rPr>
              <a:t>experiments).</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r>
              <a:rPr b="0" lang="en-US" sz="1100" spc="-1" strike="noStrike">
                <a:solidFill>
                  <a:srgbClr val="000000"/>
                </a:solidFill>
                <a:latin typeface="Arial"/>
                <a:ea typeface="Georgia"/>
              </a:rPr>
              <a:t>-- Mention the case of the electrification project </a:t>
            </a:r>
            <a:r>
              <a:rPr b="0" lang="en-US" sz="1100" spc="-1" strike="noStrike">
                <a:solidFill>
                  <a:srgbClr val="000000"/>
                </a:solidFill>
                <a:latin typeface="Arial"/>
                <a:ea typeface="Georgia"/>
              </a:rPr>
              <a:t>in Kenya, and how we specified our priors </a:t>
            </a:r>
            <a:r>
              <a:rPr b="0" lang="en-US" sz="1100" spc="-1" strike="noStrike">
                <a:solidFill>
                  <a:srgbClr val="000000"/>
                </a:solidFill>
                <a:latin typeface="Arial"/>
                <a:ea typeface="Georgia"/>
              </a:rPr>
              <a:t>on take-up, which lets us credibly claim </a:t>
            </a:r>
            <a:r>
              <a:rPr b="0" lang="en-US" sz="1100" spc="-1" strike="noStrike">
                <a:solidFill>
                  <a:srgbClr val="000000"/>
                </a:solidFill>
                <a:latin typeface="Arial"/>
                <a:ea typeface="Georgia"/>
              </a:rPr>
              <a:t>that we were “surprised” by the findings </a:t>
            </a:r>
            <a:r>
              <a:rPr b="0" lang="en-US" sz="1100" spc="-1" strike="noStrike">
                <a:solidFill>
                  <a:srgbClr val="000000"/>
                </a:solidFill>
                <a:latin typeface="Arial"/>
                <a:ea typeface="Georgia"/>
              </a:rPr>
              <a:t>(i.e., much lower demand for electricity </a:t>
            </a:r>
            <a:r>
              <a:rPr b="0" lang="en-US" sz="1100" spc="-1" strike="noStrike">
                <a:solidFill>
                  <a:srgbClr val="000000"/>
                </a:solidFill>
                <a:latin typeface="Arial"/>
                <a:ea typeface="Georgia"/>
              </a:rPr>
              <a:t>connections among rural households than </a:t>
            </a:r>
            <a:r>
              <a:rPr b="0" lang="en-US" sz="1100" spc="-1" strike="noStrike">
                <a:solidFill>
                  <a:srgbClr val="000000"/>
                </a:solidFill>
                <a:latin typeface="Arial"/>
                <a:ea typeface="Georgia"/>
              </a:rPr>
              <a:t>we had expected).</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9544F958-4D96-461C-B9E0-CAF0F439B90A}"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62" name="PlaceHolder 2"/>
          <p:cNvSpPr>
            <a:spLocks noGrp="1"/>
          </p:cNvSpPr>
          <p:nvPr>
            <p:ph type="sldImg"/>
          </p:nvPr>
        </p:nvSpPr>
        <p:spPr>
          <a:xfrm>
            <a:off x="1197000" y="701640"/>
            <a:ext cx="4682880" cy="3511080"/>
          </a:xfrm>
          <a:prstGeom prst="rect">
            <a:avLst/>
          </a:prstGeom>
        </p:spPr>
      </p:sp>
      <p:sp>
        <p:nvSpPr>
          <p:cNvPr id="263"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2000" spc="-1" strike="noStrike">
                <a:latin typeface="Arial"/>
              </a:rPr>
              <a:t>The only economics study of which we are aware that has used a pre-analysis plan on non-experimental data was undertaken in Neumark (2001). Based on conversations with David Levine, Alan Krueger appears to have suggested to Levine, who was the editor of the </a:t>
            </a:r>
            <a:r>
              <a:rPr b="0" i="1" lang="en-US" sz="2000" spc="-1" strike="noStrike">
                <a:latin typeface="Arial"/>
              </a:rPr>
              <a:t>Industrial Relations</a:t>
            </a:r>
            <a:r>
              <a:rPr b="0" lang="en-US" sz="2000" spc="-1" strike="noStrike">
                <a:latin typeface="Arial"/>
              </a:rPr>
              <a:t> journal at the time, that multiple researchers could analyze the employment effects of an upcoming change in the federal minimum wage with pre-specified research designs, in a bid to eliminate “author effects,” and that this could create a productive “adversarial collaboration” between authors with starkly different prior views on the likely impacts of the policy change (Levine 2001). (The concept of adversarial collaboration—two sets of researchers with opposing theories coming together and agreeing on a way to test hypotheses before observing the data—is often associated with Daniel Kahneman, see, for example Bateman et al. 2005).</a:t>
            </a:r>
            <a:endParaRPr b="0" lang="en-US" sz="2000" spc="-1" strike="noStrike">
              <a:latin typeface="Arial"/>
            </a:endParaRPr>
          </a:p>
          <a:p>
            <a:pPr marL="216000" indent="-216000">
              <a:lnSpc>
                <a:spcPct val="100000"/>
              </a:lnSpc>
            </a:pPr>
            <a:r>
              <a:rPr b="0" lang="en-US" sz="2000" spc="-1" strike="noStrike">
                <a:latin typeface="Arial"/>
              </a:rPr>
              <a:t>The minimum wage increased in October 1996 and September 1997. Although Krueger ultimately decided not to participate, Neumark submitted a pre-specified research design consisting of the exact estimating equations, variable definitions, and subgroups that would be used to analyze the effect of the minimum wage on the unemployment of younger workers using October, November, and December Current Population Survey (CPS) data from 1995 through 1998. This detailed plan was submitted to journal editors and reviewers prior to the end of May 1997; the October 1996 data started to become available at the end of May 1997, and Neumark assures readers he had not looked at any published data at the state level prior to submitting his analysis plan.</a:t>
            </a:r>
            <a:endParaRPr b="0" lang="en-US" sz="2000" spc="-1" strike="noStrike">
              <a:latin typeface="Arial"/>
            </a:endParaRPr>
          </a:p>
          <a:p>
            <a:pPr marL="216000" indent="-216000">
              <a:lnSpc>
                <a:spcPct val="100000"/>
              </a:lnSpc>
            </a:pPr>
            <a:r>
              <a:rPr b="0" lang="en-US" sz="2000" spc="-1" strike="noStrike">
                <a:latin typeface="Arial"/>
              </a:rPr>
              <a:t>The verifiable “time stamp” of the federal government’s release of data indeed makes this approach possible, but the situation also benefits from the depth and intensity of the minimum wage debate prior to this study. Neumark had an extensive extant literature to draw upon when choosing specific regression functional forms and subgroup analyses. He tests two definitions of the minimum wage, the ratio of the minimum wage to the average wage (common in Neumark’s previous work) as well as the fraction of workers who benefit from the newly raised minimum wage (used in David Card’s earlier work, Card 1992a and Card 1992b), and tests both models with and without controls for the employment rate of higher-skilled prime age adults (as recommended by Deere, Murphy, and Welch 1995).  The results mostly fail to reject the null hypothesis of no effect of the minimum wage increase: only 18 of the 80 specifications result in statistically significant decreases in employment (at the 90% confidence level), with estimated elasticities ranging from -0.14 to -0.3 for the significant estimates and others closer to zero. </a:t>
            </a:r>
            <a:endParaRPr b="0" lang="en-US" sz="2000" spc="-1" strike="noStrike">
              <a:latin typeface="Arial"/>
            </a:endParaRPr>
          </a:p>
          <a:p>
            <a:pPr marL="216000" indent="-216000">
              <a:lnSpc>
                <a:spcPct val="100000"/>
              </a:lnSpc>
            </a:pPr>
            <a:r>
              <a:rPr b="0" lang="en-US" sz="2000" spc="-1" strike="noStrike">
                <a:latin typeface="Arial"/>
              </a:rPr>
              <a:t>A more recent study bases its analysis on Neumark’s exact pre-specified tests estimate the effect of minimum wages in Canada and found larger unemployment effects, but they had access to the data before estimating their models and did not have an agreement with the journal, so the value of this “pre-specification” is less clear (Campolieti, Gunderson, and Riddell 2006). In political science, a pre-specified observational analysis measured the effect of the immigration stances of Republican representatives on their 2010 election outcomes (Monogan 2013).</a:t>
            </a:r>
            <a:endParaRPr b="0" lang="en-US" sz="2000" spc="-1" strike="noStrike">
              <a:latin typeface="Arial"/>
            </a:endParaRPr>
          </a:p>
          <a:p>
            <a:pPr marL="216000" indent="-216000">
              <a:lnSpc>
                <a:spcPct val="100000"/>
              </a:lnSpc>
            </a:pPr>
            <a:r>
              <a:rPr b="0" lang="en-US" sz="2000" spc="-1" strike="noStrike">
                <a:latin typeface="Arial"/>
              </a:rPr>
              <a:t>It is difficult to see how a researcher could reach Neumark’s level of pre-specified detail with a research question with which they were not already intimately familiar. It seems more likely that in a case where the researcher was less knowledgeable they might either pre-specify with an inadequate level of detail, or choose an inappropriate specification; this risk makes it important that researchers should not be punished for deviating from their pre-analysis plan in cases where the plan omits important details or contains errors, as argued in Casey et al (2012). </a:t>
            </a:r>
            <a:endParaRPr b="0" lang="en-US" sz="2000" spc="-1" strike="noStrike">
              <a:latin typeface="Arial"/>
            </a:endParaRPr>
          </a:p>
          <a:p>
            <a:pPr marL="216000" indent="-216000">
              <a:lnSpc>
                <a:spcPct val="100000"/>
              </a:lnSpc>
            </a:pPr>
            <a:r>
              <a:rPr b="0" lang="en-US" sz="2000" spc="-1" strike="noStrike">
                <a:latin typeface="Arial"/>
              </a:rPr>
              <a:t>It seems likely to us that the majority of observational empirical work in economics will continue largely as is for the forseeable future. However, for important, intensely debated, and well-defined questions, it would be desirable in our view for more observational research to be conducted in a pre-specified fashion, following the example in Neumark (2001). Although pre-specification will not always be possible, the fact that large amounts of government data are released to the public on regular schedules, and that many policy changes are known to occur well in advance (such as in the case of the anticipated federal minimum wage changes discussed above), will make it possible for the verifiable pre-specification of research analysis to be carried out in many settings.</a:t>
            </a:r>
            <a:endParaRPr b="0" lang="en-US" sz="2000" spc="-1" strike="noStrike">
              <a:latin typeface="Arial"/>
            </a:endParaRPr>
          </a:p>
          <a:p>
            <a:pPr marL="216000" indent="-216000">
              <a:lnSpc>
                <a:spcPct val="100000"/>
              </a:lnSpc>
            </a:pPr>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28549E59-B985-45C1-B36C-DBDA0BE3C31F}"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65" name="PlaceHolder 2"/>
          <p:cNvSpPr>
            <a:spLocks noGrp="1"/>
          </p:cNvSpPr>
          <p:nvPr>
            <p:ph type="sldImg"/>
          </p:nvPr>
        </p:nvSpPr>
        <p:spPr>
          <a:xfrm>
            <a:off x="1197000" y="701640"/>
            <a:ext cx="4682880" cy="3511080"/>
          </a:xfrm>
          <a:prstGeom prst="rect">
            <a:avLst/>
          </a:prstGeom>
        </p:spPr>
      </p:sp>
      <p:sp>
        <p:nvSpPr>
          <p:cNvPr id="266"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Mention that since this time, over 100 empirical studies of employment impacts of the minimum have been carried out, and recent meta-analysis (which I do not know well, admittedly) suggests that the average effect on employment is between -0.1 and -0.2. In other words, for every 10% increase in the minimum wage, employment falls by 1-2%, a small effect.</a:t>
            </a:r>
            <a:endParaRPr b="0" lang="en-US" sz="1100" spc="-1" strike="noStrike">
              <a:latin typeface="Arial"/>
            </a:endParaRPr>
          </a:p>
          <a:p>
            <a:pPr marL="216000" indent="-216000">
              <a:lnSpc>
                <a:spcPct val="100000"/>
              </a:lnSpc>
            </a:pPr>
            <a:r>
              <a:rPr b="0" lang="en-US" sz="1100" spc="-1" strike="noStrike">
                <a:latin typeface="Arial"/>
              </a:rPr>
              <a:t>-- How much of this variation in estimates is due to author effects and specification search effects, how much is due to publication bias, and how much is simply due to inherent heterogeneity in treatment effect impacts in different settings (by time and place)?</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58083824-D1FB-45E7-A63C-C8F4FAE6E341}"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68" name="PlaceHolder 2"/>
          <p:cNvSpPr>
            <a:spLocks noGrp="1"/>
          </p:cNvSpPr>
          <p:nvPr>
            <p:ph type="sldImg"/>
          </p:nvPr>
        </p:nvSpPr>
        <p:spPr>
          <a:xfrm>
            <a:off x="1197000" y="701640"/>
            <a:ext cx="4682880" cy="3511080"/>
          </a:xfrm>
          <a:prstGeom prst="rect">
            <a:avLst/>
          </a:prstGeom>
        </p:spPr>
      </p:sp>
      <p:sp>
        <p:nvSpPr>
          <p:cNvPr id="269"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Here the journal editor serves as the registry (of sorts), he can vouch for the original article submission.</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E6149FBA-BFF2-4357-85CE-104E1BEB40B9}"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71" name="PlaceHolder 2"/>
          <p:cNvSpPr>
            <a:spLocks noGrp="1"/>
          </p:cNvSpPr>
          <p:nvPr>
            <p:ph type="sldImg"/>
          </p:nvPr>
        </p:nvSpPr>
        <p:spPr>
          <a:xfrm>
            <a:off x="1197000" y="701640"/>
            <a:ext cx="4682880" cy="3511080"/>
          </a:xfrm>
          <a:prstGeom prst="rect">
            <a:avLst/>
          </a:prstGeom>
        </p:spPr>
      </p:sp>
      <p:sp>
        <p:nvSpPr>
          <p:cNvPr id="272"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Here the journal editor (David Levine) serves as the registry (of sorts), he can vouch for the original article submission.</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3309B01A-C482-40DF-8009-0CFADDCA2343}"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74" name="PlaceHolder 2"/>
          <p:cNvSpPr>
            <a:spLocks noGrp="1"/>
          </p:cNvSpPr>
          <p:nvPr>
            <p:ph type="sldImg"/>
          </p:nvPr>
        </p:nvSpPr>
        <p:spPr>
          <a:xfrm>
            <a:off x="1197000" y="701640"/>
            <a:ext cx="4682880" cy="3511080"/>
          </a:xfrm>
          <a:prstGeom prst="rect">
            <a:avLst/>
          </a:prstGeom>
        </p:spPr>
      </p:sp>
      <p:sp>
        <p:nvSpPr>
          <p:cNvPr id="275"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Here the journal editor serves as the registry (of sorts), he can vouch for the original article submission.</a:t>
            </a:r>
            <a:endParaRPr b="0" lang="en-US" sz="1100" spc="-1" strike="noStrike">
              <a:latin typeface="Arial"/>
            </a:endParaRPr>
          </a:p>
          <a:p>
            <a:pPr marL="216000" indent="-216000">
              <a:lnSpc>
                <a:spcPct val="100000"/>
              </a:lnSpc>
            </a:pPr>
            <a:r>
              <a:rPr b="0" lang="en-US" sz="1100" spc="-1" strike="noStrike">
                <a:latin typeface="Arial"/>
              </a:rPr>
              <a:t>-- This was all carried out 20 years ago in Economics. Why hasn’t it been done since? The logistics do not seem unsurmountable.</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89A8FA20-D540-4CDB-9AC4-2784CB178642}"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77" name="PlaceHolder 2"/>
          <p:cNvSpPr>
            <a:spLocks noGrp="1"/>
          </p:cNvSpPr>
          <p:nvPr>
            <p:ph type="sldImg"/>
          </p:nvPr>
        </p:nvSpPr>
        <p:spPr>
          <a:xfrm>
            <a:off x="1197000" y="701640"/>
            <a:ext cx="4682880" cy="3511080"/>
          </a:xfrm>
          <a:prstGeom prst="rect">
            <a:avLst/>
          </a:prstGeom>
        </p:spPr>
      </p:sp>
      <p:sp>
        <p:nvSpPr>
          <p:cNvPr id="278"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F32E4631-3D03-4CF5-8256-E2945E242076}"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02" name="PlaceHolder 2"/>
          <p:cNvSpPr>
            <a:spLocks noGrp="1"/>
          </p:cNvSpPr>
          <p:nvPr>
            <p:ph type="sldImg"/>
          </p:nvPr>
        </p:nvSpPr>
        <p:spPr>
          <a:xfrm>
            <a:off x="1197000" y="701640"/>
            <a:ext cx="4682880" cy="3511080"/>
          </a:xfrm>
          <a:prstGeom prst="rect">
            <a:avLst/>
          </a:prstGeom>
        </p:spPr>
      </p:sp>
      <p:sp>
        <p:nvSpPr>
          <p:cNvPr id="203"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C927AD0E-93E1-4D76-BB7C-C48D1FEDF16E}"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05" name="PlaceHolder 2"/>
          <p:cNvSpPr>
            <a:spLocks noGrp="1"/>
          </p:cNvSpPr>
          <p:nvPr>
            <p:ph type="sldImg"/>
          </p:nvPr>
        </p:nvSpPr>
        <p:spPr>
          <a:xfrm>
            <a:off x="1197000" y="701640"/>
            <a:ext cx="4682880" cy="3511080"/>
          </a:xfrm>
          <a:prstGeom prst="rect">
            <a:avLst/>
          </a:prstGeom>
        </p:spPr>
      </p:sp>
      <p:sp>
        <p:nvSpPr>
          <p:cNvPr id="206"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99C88519-698E-4682-9D7C-6C2A60B6AAAE}"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08" name="PlaceHolder 2"/>
          <p:cNvSpPr>
            <a:spLocks noGrp="1"/>
          </p:cNvSpPr>
          <p:nvPr>
            <p:ph type="sldImg"/>
          </p:nvPr>
        </p:nvSpPr>
        <p:spPr>
          <a:xfrm>
            <a:off x="1197000" y="701640"/>
            <a:ext cx="4682880" cy="3511080"/>
          </a:xfrm>
          <a:prstGeom prst="rect">
            <a:avLst/>
          </a:prstGeom>
        </p:spPr>
      </p:sp>
      <p:sp>
        <p:nvSpPr>
          <p:cNvPr id="209"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A5BD5EBE-E964-4710-B061-1C2B3A9FC1BE}"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11" name="PlaceHolder 2"/>
          <p:cNvSpPr>
            <a:spLocks noGrp="1"/>
          </p:cNvSpPr>
          <p:nvPr>
            <p:ph type="sldImg"/>
          </p:nvPr>
        </p:nvSpPr>
        <p:spPr>
          <a:xfrm>
            <a:off x="1197000" y="701640"/>
            <a:ext cx="4682880" cy="3511080"/>
          </a:xfrm>
          <a:prstGeom prst="rect">
            <a:avLst/>
          </a:prstGeom>
        </p:spPr>
      </p:sp>
      <p:sp>
        <p:nvSpPr>
          <p:cNvPr id="212"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EE8D71CC-6ED5-4C3A-AB64-CE280A1DBE9C}"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14" name="PlaceHolder 2"/>
          <p:cNvSpPr>
            <a:spLocks noGrp="1"/>
          </p:cNvSpPr>
          <p:nvPr>
            <p:ph type="sldImg"/>
          </p:nvPr>
        </p:nvSpPr>
        <p:spPr>
          <a:xfrm>
            <a:off x="1197000" y="701640"/>
            <a:ext cx="4682880" cy="3511080"/>
          </a:xfrm>
          <a:prstGeom prst="rect">
            <a:avLst/>
          </a:prstGeom>
        </p:spPr>
      </p:sp>
      <p:sp>
        <p:nvSpPr>
          <p:cNvPr id="215"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A3AA9BCA-AC46-4879-AE53-E69497110919}"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17" name="PlaceHolder 2"/>
          <p:cNvSpPr>
            <a:spLocks noGrp="1"/>
          </p:cNvSpPr>
          <p:nvPr>
            <p:ph type="sldImg"/>
          </p:nvPr>
        </p:nvSpPr>
        <p:spPr>
          <a:xfrm>
            <a:off x="1197000" y="701640"/>
            <a:ext cx="4682880" cy="3511080"/>
          </a:xfrm>
          <a:prstGeom prst="rect">
            <a:avLst/>
          </a:prstGeom>
        </p:spPr>
      </p:sp>
      <p:sp>
        <p:nvSpPr>
          <p:cNvPr id="218"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F741B78F-B20A-447E-89D9-FCCF4BE736E1}"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20" name="PlaceHolder 2"/>
          <p:cNvSpPr>
            <a:spLocks noGrp="1"/>
          </p:cNvSpPr>
          <p:nvPr>
            <p:ph type="sldImg"/>
          </p:nvPr>
        </p:nvSpPr>
        <p:spPr>
          <a:xfrm>
            <a:off x="1197000" y="701640"/>
            <a:ext cx="4682880" cy="3511080"/>
          </a:xfrm>
          <a:prstGeom prst="rect">
            <a:avLst/>
          </a:prstGeom>
        </p:spPr>
      </p:sp>
      <p:sp>
        <p:nvSpPr>
          <p:cNvPr id="221"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30" name="PlaceHolder 2"/>
          <p:cNvSpPr>
            <a:spLocks noGrp="1"/>
          </p:cNvSpPr>
          <p:nvPr>
            <p:ph type="body"/>
          </p:nvPr>
        </p:nvSpPr>
        <p:spPr>
          <a:xfrm>
            <a:off x="650160" y="227592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1" name="PlaceHolder 3"/>
          <p:cNvSpPr>
            <a:spLocks noGrp="1"/>
          </p:cNvSpPr>
          <p:nvPr>
            <p:ph type="body"/>
          </p:nvPr>
        </p:nvSpPr>
        <p:spPr>
          <a:xfrm>
            <a:off x="650160" y="563796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33"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4"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5" name="PlaceHolder 4"/>
          <p:cNvSpPr>
            <a:spLocks noGrp="1"/>
          </p:cNvSpPr>
          <p:nvPr>
            <p:ph type="body"/>
          </p:nvPr>
        </p:nvSpPr>
        <p:spPr>
          <a:xfrm>
            <a:off x="65016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6" name="PlaceHolder 5"/>
          <p:cNvSpPr>
            <a:spLocks noGrp="1"/>
          </p:cNvSpPr>
          <p:nvPr>
            <p:ph type="body"/>
          </p:nvPr>
        </p:nvSpPr>
        <p:spPr>
          <a:xfrm>
            <a:off x="664740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38" name="PlaceHolder 2"/>
          <p:cNvSpPr>
            <a:spLocks noGrp="1"/>
          </p:cNvSpPr>
          <p:nvPr>
            <p:ph type="body"/>
          </p:nvPr>
        </p:nvSpPr>
        <p:spPr>
          <a:xfrm>
            <a:off x="65016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9" name="PlaceHolder 3"/>
          <p:cNvSpPr>
            <a:spLocks noGrp="1"/>
          </p:cNvSpPr>
          <p:nvPr>
            <p:ph type="body"/>
          </p:nvPr>
        </p:nvSpPr>
        <p:spPr>
          <a:xfrm>
            <a:off x="460728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40" name="PlaceHolder 4"/>
          <p:cNvSpPr>
            <a:spLocks noGrp="1"/>
          </p:cNvSpPr>
          <p:nvPr>
            <p:ph type="body"/>
          </p:nvPr>
        </p:nvSpPr>
        <p:spPr>
          <a:xfrm>
            <a:off x="856476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41" name="PlaceHolder 5"/>
          <p:cNvSpPr>
            <a:spLocks noGrp="1"/>
          </p:cNvSpPr>
          <p:nvPr>
            <p:ph type="body"/>
          </p:nvPr>
        </p:nvSpPr>
        <p:spPr>
          <a:xfrm>
            <a:off x="65016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42" name="PlaceHolder 6"/>
          <p:cNvSpPr>
            <a:spLocks noGrp="1"/>
          </p:cNvSpPr>
          <p:nvPr>
            <p:ph type="body"/>
          </p:nvPr>
        </p:nvSpPr>
        <p:spPr>
          <a:xfrm>
            <a:off x="460728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43" name="PlaceHolder 7"/>
          <p:cNvSpPr>
            <a:spLocks noGrp="1"/>
          </p:cNvSpPr>
          <p:nvPr>
            <p:ph type="body"/>
          </p:nvPr>
        </p:nvSpPr>
        <p:spPr>
          <a:xfrm>
            <a:off x="856476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50" name="PlaceHolder 2"/>
          <p:cNvSpPr>
            <a:spLocks noGrp="1"/>
          </p:cNvSpPr>
          <p:nvPr>
            <p:ph type="subTitle"/>
          </p:nvPr>
        </p:nvSpPr>
        <p:spPr>
          <a:xfrm>
            <a:off x="650160" y="2275920"/>
            <a:ext cx="11703960" cy="6436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52" name="PlaceHolder 2"/>
          <p:cNvSpPr>
            <a:spLocks noGrp="1"/>
          </p:cNvSpPr>
          <p:nvPr>
            <p:ph type="body"/>
          </p:nvPr>
        </p:nvSpPr>
        <p:spPr>
          <a:xfrm>
            <a:off x="650160" y="2275920"/>
            <a:ext cx="11703960" cy="643644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54" name="PlaceHolder 2"/>
          <p:cNvSpPr>
            <a:spLocks noGrp="1"/>
          </p:cNvSpPr>
          <p:nvPr>
            <p:ph type="body"/>
          </p:nvPr>
        </p:nvSpPr>
        <p:spPr>
          <a:xfrm>
            <a:off x="65016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55" name="PlaceHolder 3"/>
          <p:cNvSpPr>
            <a:spLocks noGrp="1"/>
          </p:cNvSpPr>
          <p:nvPr>
            <p:ph type="body"/>
          </p:nvPr>
        </p:nvSpPr>
        <p:spPr>
          <a:xfrm>
            <a:off x="664740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50160" y="390600"/>
            <a:ext cx="11703960" cy="75355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59"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60" name="PlaceHolder 3"/>
          <p:cNvSpPr>
            <a:spLocks noGrp="1"/>
          </p:cNvSpPr>
          <p:nvPr>
            <p:ph type="body"/>
          </p:nvPr>
        </p:nvSpPr>
        <p:spPr>
          <a:xfrm>
            <a:off x="664740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61" name="PlaceHolder 4"/>
          <p:cNvSpPr>
            <a:spLocks noGrp="1"/>
          </p:cNvSpPr>
          <p:nvPr>
            <p:ph type="body"/>
          </p:nvPr>
        </p:nvSpPr>
        <p:spPr>
          <a:xfrm>
            <a:off x="65016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9" name="PlaceHolder 2"/>
          <p:cNvSpPr>
            <a:spLocks noGrp="1"/>
          </p:cNvSpPr>
          <p:nvPr>
            <p:ph type="subTitle"/>
          </p:nvPr>
        </p:nvSpPr>
        <p:spPr>
          <a:xfrm>
            <a:off x="650160" y="2275920"/>
            <a:ext cx="11703960" cy="6436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63" name="PlaceHolder 2"/>
          <p:cNvSpPr>
            <a:spLocks noGrp="1"/>
          </p:cNvSpPr>
          <p:nvPr>
            <p:ph type="body"/>
          </p:nvPr>
        </p:nvSpPr>
        <p:spPr>
          <a:xfrm>
            <a:off x="65016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64"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65" name="PlaceHolder 4"/>
          <p:cNvSpPr>
            <a:spLocks noGrp="1"/>
          </p:cNvSpPr>
          <p:nvPr>
            <p:ph type="body"/>
          </p:nvPr>
        </p:nvSpPr>
        <p:spPr>
          <a:xfrm>
            <a:off x="664740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67"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68"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69" name="PlaceHolder 4"/>
          <p:cNvSpPr>
            <a:spLocks noGrp="1"/>
          </p:cNvSpPr>
          <p:nvPr>
            <p:ph type="body"/>
          </p:nvPr>
        </p:nvSpPr>
        <p:spPr>
          <a:xfrm>
            <a:off x="650160" y="563796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71" name="PlaceHolder 2"/>
          <p:cNvSpPr>
            <a:spLocks noGrp="1"/>
          </p:cNvSpPr>
          <p:nvPr>
            <p:ph type="body"/>
          </p:nvPr>
        </p:nvSpPr>
        <p:spPr>
          <a:xfrm>
            <a:off x="650160" y="227592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72" name="PlaceHolder 3"/>
          <p:cNvSpPr>
            <a:spLocks noGrp="1"/>
          </p:cNvSpPr>
          <p:nvPr>
            <p:ph type="body"/>
          </p:nvPr>
        </p:nvSpPr>
        <p:spPr>
          <a:xfrm>
            <a:off x="650160" y="563796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74"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75"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76" name="PlaceHolder 4"/>
          <p:cNvSpPr>
            <a:spLocks noGrp="1"/>
          </p:cNvSpPr>
          <p:nvPr>
            <p:ph type="body"/>
          </p:nvPr>
        </p:nvSpPr>
        <p:spPr>
          <a:xfrm>
            <a:off x="65016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77" name="PlaceHolder 5"/>
          <p:cNvSpPr>
            <a:spLocks noGrp="1"/>
          </p:cNvSpPr>
          <p:nvPr>
            <p:ph type="body"/>
          </p:nvPr>
        </p:nvSpPr>
        <p:spPr>
          <a:xfrm>
            <a:off x="664740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79" name="PlaceHolder 2"/>
          <p:cNvSpPr>
            <a:spLocks noGrp="1"/>
          </p:cNvSpPr>
          <p:nvPr>
            <p:ph type="body"/>
          </p:nvPr>
        </p:nvSpPr>
        <p:spPr>
          <a:xfrm>
            <a:off x="65016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0" name="PlaceHolder 3"/>
          <p:cNvSpPr>
            <a:spLocks noGrp="1"/>
          </p:cNvSpPr>
          <p:nvPr>
            <p:ph type="body"/>
          </p:nvPr>
        </p:nvSpPr>
        <p:spPr>
          <a:xfrm>
            <a:off x="460728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1" name="PlaceHolder 4"/>
          <p:cNvSpPr>
            <a:spLocks noGrp="1"/>
          </p:cNvSpPr>
          <p:nvPr>
            <p:ph type="body"/>
          </p:nvPr>
        </p:nvSpPr>
        <p:spPr>
          <a:xfrm>
            <a:off x="856476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2" name="PlaceHolder 5"/>
          <p:cNvSpPr>
            <a:spLocks noGrp="1"/>
          </p:cNvSpPr>
          <p:nvPr>
            <p:ph type="body"/>
          </p:nvPr>
        </p:nvSpPr>
        <p:spPr>
          <a:xfrm>
            <a:off x="65016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3" name="PlaceHolder 6"/>
          <p:cNvSpPr>
            <a:spLocks noGrp="1"/>
          </p:cNvSpPr>
          <p:nvPr>
            <p:ph type="body"/>
          </p:nvPr>
        </p:nvSpPr>
        <p:spPr>
          <a:xfrm>
            <a:off x="460728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4" name="PlaceHolder 7"/>
          <p:cNvSpPr>
            <a:spLocks noGrp="1"/>
          </p:cNvSpPr>
          <p:nvPr>
            <p:ph type="body"/>
          </p:nvPr>
        </p:nvSpPr>
        <p:spPr>
          <a:xfrm>
            <a:off x="856476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11" name="PlaceHolder 2"/>
          <p:cNvSpPr>
            <a:spLocks noGrp="1"/>
          </p:cNvSpPr>
          <p:nvPr>
            <p:ph type="body"/>
          </p:nvPr>
        </p:nvSpPr>
        <p:spPr>
          <a:xfrm>
            <a:off x="650160" y="2275920"/>
            <a:ext cx="11703960" cy="643644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13" name="PlaceHolder 2"/>
          <p:cNvSpPr>
            <a:spLocks noGrp="1"/>
          </p:cNvSpPr>
          <p:nvPr>
            <p:ph type="body"/>
          </p:nvPr>
        </p:nvSpPr>
        <p:spPr>
          <a:xfrm>
            <a:off x="65016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14" name="PlaceHolder 3"/>
          <p:cNvSpPr>
            <a:spLocks noGrp="1"/>
          </p:cNvSpPr>
          <p:nvPr>
            <p:ph type="body"/>
          </p:nvPr>
        </p:nvSpPr>
        <p:spPr>
          <a:xfrm>
            <a:off x="664740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50160" y="390600"/>
            <a:ext cx="11703960" cy="75355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18"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19" name="PlaceHolder 3"/>
          <p:cNvSpPr>
            <a:spLocks noGrp="1"/>
          </p:cNvSpPr>
          <p:nvPr>
            <p:ph type="body"/>
          </p:nvPr>
        </p:nvSpPr>
        <p:spPr>
          <a:xfrm>
            <a:off x="664740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20" name="PlaceHolder 4"/>
          <p:cNvSpPr>
            <a:spLocks noGrp="1"/>
          </p:cNvSpPr>
          <p:nvPr>
            <p:ph type="body"/>
          </p:nvPr>
        </p:nvSpPr>
        <p:spPr>
          <a:xfrm>
            <a:off x="65016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22" name="PlaceHolder 2"/>
          <p:cNvSpPr>
            <a:spLocks noGrp="1"/>
          </p:cNvSpPr>
          <p:nvPr>
            <p:ph type="body"/>
          </p:nvPr>
        </p:nvSpPr>
        <p:spPr>
          <a:xfrm>
            <a:off x="65016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23"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24" name="PlaceHolder 4"/>
          <p:cNvSpPr>
            <a:spLocks noGrp="1"/>
          </p:cNvSpPr>
          <p:nvPr>
            <p:ph type="body"/>
          </p:nvPr>
        </p:nvSpPr>
        <p:spPr>
          <a:xfrm>
            <a:off x="664740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26"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27"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28" name="PlaceHolder 4"/>
          <p:cNvSpPr>
            <a:spLocks noGrp="1"/>
          </p:cNvSpPr>
          <p:nvPr>
            <p:ph type="body"/>
          </p:nvPr>
        </p:nvSpPr>
        <p:spPr>
          <a:xfrm>
            <a:off x="650160" y="563796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70080" y="3225960"/>
            <a:ext cx="10464480" cy="3301560"/>
          </a:xfrm>
          <a:prstGeom prst="rect">
            <a:avLst/>
          </a:prstGeom>
        </p:spPr>
        <p:txBody>
          <a:bodyPr lIns="50760" rIns="50760" tIns="50760" bIns="50760" anchor="ctr">
            <a:noAutofit/>
          </a:bodyPr>
          <a:p>
            <a:pPr>
              <a:lnSpc>
                <a:spcPct val="100000"/>
              </a:lnSpc>
            </a:pPr>
            <a:r>
              <a:rPr b="0" lang="en-US" sz="8000" spc="-1" strike="noStrike">
                <a:solidFill>
                  <a:srgbClr val="ffffff"/>
                </a:solidFill>
                <a:latin typeface="Arial"/>
                <a:ea typeface="Arial"/>
              </a:rPr>
              <a:t>Title Text</a:t>
            </a:r>
            <a:endParaRPr b="0" lang="en-US" sz="8000" spc="-1" strike="noStrike">
              <a:solidFill>
                <a:srgbClr val="000000"/>
              </a:solidFill>
              <a:latin typeface="Helvetica Light"/>
            </a:endParaRPr>
          </a:p>
        </p:txBody>
      </p:sp>
      <p:pic>
        <p:nvPicPr>
          <p:cNvPr id="1" name="pasted-image.pdf" descr=""/>
          <p:cNvPicPr/>
          <p:nvPr/>
        </p:nvPicPr>
        <p:blipFill>
          <a:blip r:embed="rId2"/>
          <a:stretch/>
        </p:blipFill>
        <p:spPr>
          <a:xfrm>
            <a:off x="13320" y="6840"/>
            <a:ext cx="13004280" cy="9410040"/>
          </a:xfrm>
          <a:prstGeom prst="rect">
            <a:avLst/>
          </a:prstGeom>
          <a:ln w="12600">
            <a:noFill/>
          </a:ln>
        </p:spPr>
      </p:pic>
      <p:sp>
        <p:nvSpPr>
          <p:cNvPr id="2" name="CustomShape 2"/>
          <p:cNvSpPr/>
          <p:nvPr/>
        </p:nvSpPr>
        <p:spPr>
          <a:xfrm>
            <a:off x="-1440" y="8687160"/>
            <a:ext cx="13007160" cy="1066320"/>
          </a:xfrm>
          <a:prstGeom prst="rect">
            <a:avLst/>
          </a:prstGeom>
          <a:solidFill>
            <a:srgbClr val="ffffff"/>
          </a:solidFill>
          <a:ln w="12600">
            <a:noFill/>
          </a:ln>
        </p:spPr>
        <p:style>
          <a:lnRef idx="0"/>
          <a:fillRef idx="0"/>
          <a:effectRef idx="0"/>
          <a:fontRef idx="minor"/>
        </p:style>
      </p:sp>
      <p:pic>
        <p:nvPicPr>
          <p:cNvPr id="3" name="pasted-image.tiff" descr=""/>
          <p:cNvPicPr/>
          <p:nvPr/>
        </p:nvPicPr>
        <p:blipFill>
          <a:blip r:embed="rId3"/>
          <a:stretch/>
        </p:blipFill>
        <p:spPr>
          <a:xfrm>
            <a:off x="378000" y="8841960"/>
            <a:ext cx="756360" cy="756360"/>
          </a:xfrm>
          <a:prstGeom prst="rect">
            <a:avLst/>
          </a:prstGeom>
          <a:ln w="12600">
            <a:noFill/>
          </a:ln>
        </p:spPr>
      </p:pic>
      <p:pic>
        <p:nvPicPr>
          <p:cNvPr id="4" name="pasted-image.tiff" descr=""/>
          <p:cNvPicPr/>
          <p:nvPr/>
        </p:nvPicPr>
        <p:blipFill>
          <a:blip r:embed="rId4"/>
          <a:stretch/>
        </p:blipFill>
        <p:spPr>
          <a:xfrm>
            <a:off x="1377360" y="9000000"/>
            <a:ext cx="921600" cy="440640"/>
          </a:xfrm>
          <a:prstGeom prst="rect">
            <a:avLst/>
          </a:prstGeom>
          <a:ln w="12600">
            <a:noFill/>
          </a:ln>
        </p:spPr>
      </p:pic>
      <p:sp>
        <p:nvSpPr>
          <p:cNvPr id="5" name="CustomShape 3"/>
          <p:cNvSpPr/>
          <p:nvPr/>
        </p:nvSpPr>
        <p:spPr>
          <a:xfrm>
            <a:off x="9070560" y="9001440"/>
            <a:ext cx="3367080" cy="437400"/>
          </a:xfrm>
          <a:prstGeom prst="rect">
            <a:avLst/>
          </a:prstGeom>
          <a:noFill/>
          <a:ln w="12600">
            <a:noFill/>
          </a:ln>
        </p:spPr>
        <p:style>
          <a:lnRef idx="0"/>
          <a:fillRef idx="0"/>
          <a:effectRef idx="0"/>
          <a:fontRef idx="minor"/>
        </p:style>
        <p:txBody>
          <a:bodyPr wrap="none" lIns="50760" rIns="50760" tIns="50760" bIns="50760" anchor="ctr">
            <a:spAutoFit/>
          </a:bodyPr>
          <a:p>
            <a:pPr algn="r">
              <a:lnSpc>
                <a:spcPct val="100000"/>
              </a:lnSpc>
            </a:pPr>
            <a:r>
              <a:rPr b="0" lang="en-US" sz="2200" spc="-1" strike="noStrike">
                <a:solidFill>
                  <a:srgbClr val="53585f"/>
                </a:solidFill>
                <a:latin typeface="Arial"/>
                <a:ea typeface="Arial"/>
              </a:rPr>
              <a:t>www.bitss.org     @ucbitss</a:t>
            </a:r>
            <a:endParaRPr b="0" lang="en-US" sz="2200" spc="-1" strike="noStrike">
              <a:latin typeface="Arial"/>
            </a:endParaRPr>
          </a:p>
        </p:txBody>
      </p:sp>
      <p:sp>
        <p:nvSpPr>
          <p:cNvPr id="6" name="PlaceHolder 4"/>
          <p:cNvSpPr>
            <a:spLocks noGrp="1"/>
          </p:cNvSpPr>
          <p:nvPr>
            <p:ph type="sldNum"/>
          </p:nvPr>
        </p:nvSpPr>
        <p:spPr>
          <a:xfrm>
            <a:off x="6311880" y="9252000"/>
            <a:ext cx="368280" cy="380520"/>
          </a:xfrm>
          <a:prstGeom prst="rect">
            <a:avLst/>
          </a:prstGeom>
        </p:spPr>
        <p:txBody>
          <a:bodyPr lIns="50760" rIns="50760" tIns="50760" bIns="50760">
            <a:noAutofit/>
          </a:bodyPr>
          <a:p>
            <a:pPr algn="ctr">
              <a:lnSpc>
                <a:spcPct val="100000"/>
              </a:lnSpc>
            </a:pPr>
            <a:fld id="{B5FF7163-A509-4689-B371-7EBC0E2DF67C}" type="slidenum">
              <a:rPr b="0" lang="en-US" sz="1800" spc="-1" strike="noStrike">
                <a:solidFill>
                  <a:srgbClr val="000000"/>
                </a:solidFill>
                <a:latin typeface="Helvetica Light"/>
                <a:ea typeface="Helvetica Light"/>
              </a:rPr>
              <a:t>&lt;number&gt;</a:t>
            </a:fld>
            <a:endParaRPr b="0" lang="en-US" sz="1800" spc="-1" strike="noStrike">
              <a:latin typeface="Times New Roman"/>
            </a:endParaRPr>
          </a:p>
        </p:txBody>
      </p:sp>
      <p:sp>
        <p:nvSpPr>
          <p:cNvPr id="7" name="PlaceHolder 5"/>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900" spc="-1" strike="noStrike">
                <a:solidFill>
                  <a:srgbClr val="53585f"/>
                </a:solidFill>
                <a:latin typeface="Arial"/>
              </a:rPr>
              <a:t>Click to edit the outline text format</a:t>
            </a:r>
            <a:endParaRPr b="0" lang="en-US" sz="2900" spc="-1" strike="noStrike">
              <a:solidFill>
                <a:srgbClr val="53585f"/>
              </a:solidFill>
              <a:latin typeface="Arial"/>
            </a:endParaRPr>
          </a:p>
          <a:p>
            <a:pPr lvl="1" marL="864000" indent="-324000">
              <a:spcBef>
                <a:spcPts val="1134"/>
              </a:spcBef>
              <a:buClr>
                <a:srgbClr val="000000"/>
              </a:buClr>
              <a:buSzPct val="75000"/>
              <a:buFont typeface="Symbol" charset="2"/>
              <a:buChar char=""/>
            </a:pPr>
            <a:r>
              <a:rPr b="0" lang="en-US" sz="2900" spc="-1" strike="noStrike">
                <a:solidFill>
                  <a:srgbClr val="53585f"/>
                </a:solidFill>
                <a:latin typeface="Arial"/>
              </a:rPr>
              <a:t>Second Outline Level</a:t>
            </a:r>
            <a:endParaRPr b="0" lang="en-US" sz="2900" spc="-1" strike="noStrike">
              <a:solidFill>
                <a:srgbClr val="53585f"/>
              </a:solidFill>
              <a:latin typeface="Arial"/>
            </a:endParaRPr>
          </a:p>
          <a:p>
            <a:pPr lvl="2" marL="1296000" indent="-288000">
              <a:spcBef>
                <a:spcPts val="850"/>
              </a:spcBef>
              <a:buClr>
                <a:srgbClr val="000000"/>
              </a:buClr>
              <a:buSzPct val="45000"/>
              <a:buFont typeface="Wingdings" charset="2"/>
              <a:buChar char=""/>
            </a:pPr>
            <a:r>
              <a:rPr b="0" lang="en-US" sz="2900" spc="-1" strike="noStrike">
                <a:solidFill>
                  <a:srgbClr val="53585f"/>
                </a:solidFill>
                <a:latin typeface="Arial"/>
              </a:rPr>
              <a:t>Third Outline Level</a:t>
            </a:r>
            <a:endParaRPr b="0" lang="en-US" sz="2900" spc="-1" strike="noStrike">
              <a:solidFill>
                <a:srgbClr val="53585f"/>
              </a:solidFill>
              <a:latin typeface="Arial"/>
            </a:endParaRPr>
          </a:p>
          <a:p>
            <a:pPr lvl="3" marL="1728000" indent="-216000">
              <a:spcBef>
                <a:spcPts val="567"/>
              </a:spcBef>
              <a:buClr>
                <a:srgbClr val="000000"/>
              </a:buClr>
              <a:buSzPct val="75000"/>
              <a:buFont typeface="Symbol" charset="2"/>
              <a:buChar char=""/>
            </a:pPr>
            <a:r>
              <a:rPr b="0" lang="en-US" sz="2900" spc="-1" strike="noStrike">
                <a:solidFill>
                  <a:srgbClr val="53585f"/>
                </a:solidFill>
                <a:latin typeface="Arial"/>
              </a:rPr>
              <a:t>Fourth Outline Level</a:t>
            </a:r>
            <a:endParaRPr b="0" lang="en-US" sz="2900" spc="-1" strike="noStrike">
              <a:solidFill>
                <a:srgbClr val="53585f"/>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53585f"/>
                </a:solidFill>
                <a:latin typeface="Arial"/>
              </a:rPr>
              <a:t>Fifth Outline Level</a:t>
            </a:r>
            <a:endParaRPr b="0" lang="en-US" sz="2000" spc="-1" strike="noStrike">
              <a:solidFill>
                <a:srgbClr val="53585f"/>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53585f"/>
                </a:solidFill>
                <a:latin typeface="Arial"/>
              </a:rPr>
              <a:t>Sixth Outline Level</a:t>
            </a:r>
            <a:endParaRPr b="0" lang="en-US" sz="2000" spc="-1" strike="noStrike">
              <a:solidFill>
                <a:srgbClr val="53585f"/>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53585f"/>
                </a:solidFill>
                <a:latin typeface="Arial"/>
              </a:rPr>
              <a:t>Seventh Outline Level</a:t>
            </a:r>
            <a:endParaRPr b="0" lang="en-US" sz="2000" spc="-1" strike="noStrike">
              <a:solidFill>
                <a:srgbClr val="53585f"/>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650160" y="390600"/>
            <a:ext cx="11703960" cy="1625400"/>
          </a:xfrm>
          <a:prstGeom prst="rect">
            <a:avLst/>
          </a:prstGeom>
        </p:spPr>
        <p:txBody>
          <a:bodyPr anchor="ctr">
            <a:noAutofit/>
          </a:bodyPr>
          <a:p>
            <a:pPr algn="ctr">
              <a:lnSpc>
                <a:spcPct val="100000"/>
              </a:lnSpc>
            </a:pPr>
            <a:r>
              <a:rPr b="0" lang="en-US" sz="6260" spc="-1" strike="noStrike">
                <a:solidFill>
                  <a:srgbClr val="000000"/>
                </a:solidFill>
                <a:latin typeface="Arial"/>
              </a:rPr>
              <a:t>Click to edit Master title style</a:t>
            </a:r>
            <a:endParaRPr b="0" lang="en-US" sz="6260" spc="-1" strike="noStrike">
              <a:solidFill>
                <a:srgbClr val="000000"/>
              </a:solidFill>
              <a:latin typeface="Helvetica Light"/>
            </a:endParaRPr>
          </a:p>
        </p:txBody>
      </p:sp>
      <p:sp>
        <p:nvSpPr>
          <p:cNvPr id="45" name="PlaceHolder 2"/>
          <p:cNvSpPr>
            <a:spLocks noGrp="1"/>
          </p:cNvSpPr>
          <p:nvPr>
            <p:ph type="body"/>
          </p:nvPr>
        </p:nvSpPr>
        <p:spPr>
          <a:xfrm>
            <a:off x="650160" y="2275920"/>
            <a:ext cx="11703960" cy="6436440"/>
          </a:xfrm>
          <a:prstGeom prst="rect">
            <a:avLst/>
          </a:prstGeom>
        </p:spPr>
        <p:txBody>
          <a:bodyPr>
            <a:noAutofit/>
          </a:bodyPr>
          <a:p>
            <a:pPr marL="487800" indent="-487440">
              <a:lnSpc>
                <a:spcPct val="100000"/>
              </a:lnSpc>
              <a:spcBef>
                <a:spcPts val="910"/>
              </a:spcBef>
              <a:buClr>
                <a:srgbClr val="000000"/>
              </a:buClr>
              <a:buFont typeface="Symbol" charset="2"/>
              <a:buChar char=""/>
            </a:pPr>
            <a:r>
              <a:rPr b="0" lang="en-US" sz="4550" spc="-1" strike="noStrike">
                <a:solidFill>
                  <a:srgbClr val="000000"/>
                </a:solidFill>
                <a:latin typeface="Arial"/>
              </a:rPr>
              <a:t>Click to edit Master text styles</a:t>
            </a:r>
            <a:endParaRPr b="0" lang="en-US" sz="4550" spc="-1" strike="noStrike">
              <a:solidFill>
                <a:srgbClr val="000000"/>
              </a:solidFill>
              <a:latin typeface="Arial"/>
            </a:endParaRPr>
          </a:p>
          <a:p>
            <a:pPr lvl="1" marL="1056600" indent="-406080">
              <a:lnSpc>
                <a:spcPct val="100000"/>
              </a:lnSpc>
              <a:spcBef>
                <a:spcPts val="797"/>
              </a:spcBef>
              <a:buClr>
                <a:srgbClr val="000000"/>
              </a:buClr>
              <a:buFont typeface="Symbol" charset="2"/>
              <a:buChar char=""/>
            </a:pPr>
            <a:r>
              <a:rPr b="0" lang="en-US" sz="3980" spc="-1" strike="noStrike">
                <a:solidFill>
                  <a:srgbClr val="000000"/>
                </a:solidFill>
                <a:latin typeface="Arial"/>
              </a:rPr>
              <a:t>Second level</a:t>
            </a:r>
            <a:endParaRPr b="0" lang="en-US" sz="3980" spc="-1" strike="noStrike">
              <a:solidFill>
                <a:srgbClr val="000000"/>
              </a:solidFill>
              <a:latin typeface="Arial"/>
            </a:endParaRPr>
          </a:p>
          <a:p>
            <a:pPr lvl="2" marL="1625400" indent="-324720">
              <a:lnSpc>
                <a:spcPct val="100000"/>
              </a:lnSpc>
              <a:spcBef>
                <a:spcPts val="683"/>
              </a:spcBef>
              <a:buClr>
                <a:srgbClr val="000000"/>
              </a:buClr>
              <a:buFont typeface="Symbol" charset="2"/>
              <a:buChar char=""/>
            </a:pPr>
            <a:r>
              <a:rPr b="0" lang="en-US" sz="3420" spc="-1" strike="noStrike">
                <a:solidFill>
                  <a:srgbClr val="000000"/>
                </a:solidFill>
                <a:latin typeface="Arial"/>
              </a:rPr>
              <a:t>Third level</a:t>
            </a:r>
            <a:endParaRPr b="0" lang="en-US" sz="3420" spc="-1" strike="noStrike">
              <a:solidFill>
                <a:srgbClr val="000000"/>
              </a:solidFill>
              <a:latin typeface="Arial"/>
            </a:endParaRPr>
          </a:p>
          <a:p>
            <a:pPr lvl="3" marL="2275920" indent="-324720">
              <a:lnSpc>
                <a:spcPct val="100000"/>
              </a:lnSpc>
              <a:spcBef>
                <a:spcPts val="567"/>
              </a:spcBef>
              <a:buClr>
                <a:srgbClr val="000000"/>
              </a:buClr>
              <a:buFont typeface="Symbol" charset="2"/>
              <a:buChar char=""/>
            </a:pPr>
            <a:r>
              <a:rPr b="0" lang="en-US" sz="2850" spc="-1" strike="noStrike">
                <a:solidFill>
                  <a:srgbClr val="000000"/>
                </a:solidFill>
                <a:latin typeface="Arial"/>
              </a:rPr>
              <a:t>Fourth level</a:t>
            </a:r>
            <a:endParaRPr b="0" lang="en-US" sz="2850" spc="-1" strike="noStrike">
              <a:solidFill>
                <a:srgbClr val="000000"/>
              </a:solidFill>
              <a:latin typeface="Arial"/>
            </a:endParaRPr>
          </a:p>
          <a:p>
            <a:pPr lvl="4" marL="2926080" indent="-324720">
              <a:lnSpc>
                <a:spcPct val="100000"/>
              </a:lnSpc>
              <a:spcBef>
                <a:spcPts val="567"/>
              </a:spcBef>
              <a:buClr>
                <a:srgbClr val="000000"/>
              </a:buClr>
              <a:buFont typeface="StarSymbol"/>
              <a:buChar char="»"/>
            </a:pPr>
            <a:r>
              <a:rPr b="0" lang="en-US" sz="2850" spc="-1" strike="noStrike">
                <a:solidFill>
                  <a:srgbClr val="000000"/>
                </a:solidFill>
                <a:latin typeface="Arial"/>
              </a:rPr>
              <a:t>Fifth level</a:t>
            </a:r>
            <a:endParaRPr b="0" lang="en-US" sz="2850" spc="-1" strike="noStrike">
              <a:solidFill>
                <a:srgbClr val="000000"/>
              </a:solidFill>
              <a:latin typeface="Arial"/>
            </a:endParaRPr>
          </a:p>
        </p:txBody>
      </p:sp>
      <p:sp>
        <p:nvSpPr>
          <p:cNvPr id="46" name="PlaceHolder 3"/>
          <p:cNvSpPr>
            <a:spLocks noGrp="1"/>
          </p:cNvSpPr>
          <p:nvPr>
            <p:ph type="dt"/>
          </p:nvPr>
        </p:nvSpPr>
        <p:spPr>
          <a:xfrm>
            <a:off x="650160" y="8881920"/>
            <a:ext cx="3034080" cy="676800"/>
          </a:xfrm>
          <a:prstGeom prst="rect">
            <a:avLst/>
          </a:prstGeom>
        </p:spPr>
        <p:txBody>
          <a:bodyPr>
            <a:noAutofit/>
          </a:bodyPr>
          <a:p>
            <a:endParaRPr b="0" lang="en-US" sz="2400" spc="-1" strike="noStrike">
              <a:latin typeface="Times New Roman"/>
            </a:endParaRPr>
          </a:p>
        </p:txBody>
      </p:sp>
      <p:sp>
        <p:nvSpPr>
          <p:cNvPr id="47" name="PlaceHolder 4"/>
          <p:cNvSpPr>
            <a:spLocks noGrp="1"/>
          </p:cNvSpPr>
          <p:nvPr>
            <p:ph type="ftr"/>
          </p:nvPr>
        </p:nvSpPr>
        <p:spPr>
          <a:xfrm>
            <a:off x="4443480" y="8881920"/>
            <a:ext cx="4117680" cy="676800"/>
          </a:xfrm>
          <a:prstGeom prst="rect">
            <a:avLst/>
          </a:prstGeom>
        </p:spPr>
        <p:txBody>
          <a:bodyPr>
            <a:noAutofit/>
          </a:bodyPr>
          <a:p>
            <a:endParaRPr b="0" lang="en-US" sz="2400" spc="-1" strike="noStrike">
              <a:latin typeface="Times New Roman"/>
            </a:endParaRPr>
          </a:p>
        </p:txBody>
      </p:sp>
      <p:sp>
        <p:nvSpPr>
          <p:cNvPr id="48" name="PlaceHolder 5"/>
          <p:cNvSpPr>
            <a:spLocks noGrp="1"/>
          </p:cNvSpPr>
          <p:nvPr>
            <p:ph type="sldNum"/>
          </p:nvPr>
        </p:nvSpPr>
        <p:spPr>
          <a:xfrm>
            <a:off x="9320040" y="8881920"/>
            <a:ext cx="3034080" cy="676800"/>
          </a:xfrm>
          <a:prstGeom prst="rect">
            <a:avLst/>
          </a:prstGeom>
        </p:spPr>
        <p:txBody>
          <a:bodyPr>
            <a:noAutofit/>
          </a:bodyPr>
          <a:p>
            <a:pPr algn="r">
              <a:lnSpc>
                <a:spcPct val="100000"/>
              </a:lnSpc>
            </a:pPr>
            <a:fld id="{297BFD9B-6350-4DBF-AC5C-C62B38C2305E}"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4.tif"/><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hyperlink" Target="https://osf.io/prereg/" TargetMode="External"/><Relationship Id="rId2"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hyperlink" Target="http://dx.doi.org/10.7910/DVN/FUO7FC" TargetMode="External"/><Relationship Id="rId2" Type="http://schemas.openxmlformats.org/officeDocument/2006/relationships/hyperlink" Target="http://dx.doi.org/10.7910/DVN/FUO7FC" TargetMode="External"/><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pasted-image.tiff" descr=""/>
          <p:cNvPicPr/>
          <p:nvPr/>
        </p:nvPicPr>
        <p:blipFill>
          <a:blip r:embed="rId1"/>
          <a:stretch/>
        </p:blipFill>
        <p:spPr>
          <a:xfrm>
            <a:off x="1083240" y="3592440"/>
            <a:ext cx="2568600" cy="2568600"/>
          </a:xfrm>
          <a:prstGeom prst="rect">
            <a:avLst/>
          </a:prstGeom>
          <a:ln w="12600">
            <a:noFill/>
          </a:ln>
        </p:spPr>
      </p:pic>
      <p:sp>
        <p:nvSpPr>
          <p:cNvPr id="92" name="CustomShape 1"/>
          <p:cNvSpPr/>
          <p:nvPr/>
        </p:nvSpPr>
        <p:spPr>
          <a:xfrm>
            <a:off x="3816360" y="3071160"/>
            <a:ext cx="9120240" cy="5525280"/>
          </a:xfrm>
          <a:prstGeom prst="rect">
            <a:avLst/>
          </a:prstGeom>
          <a:noFill/>
          <a:ln w="12600">
            <a:noFill/>
          </a:ln>
        </p:spPr>
        <p:style>
          <a:lnRef idx="0"/>
          <a:fillRef idx="0"/>
          <a:effectRef idx="0"/>
          <a:fontRef idx="minor"/>
        </p:style>
        <p:txBody>
          <a:bodyPr wrap="none" lIns="50760" rIns="50760" tIns="50760" bIns="50760">
            <a:spAutoFit/>
          </a:bodyPr>
          <a:p>
            <a:pPr>
              <a:lnSpc>
                <a:spcPct val="100000"/>
              </a:lnSpc>
            </a:pPr>
            <a:r>
              <a:rPr b="0" lang="en-US" sz="4000" spc="-1" strike="noStrike">
                <a:solidFill>
                  <a:srgbClr val="404040"/>
                </a:solidFill>
                <a:latin typeface="Arial"/>
                <a:ea typeface="Arial"/>
              </a:rPr>
              <a:t>Pre-Registration and Pre-Analysis Plans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3200" spc="-1" strike="noStrike">
                <a:solidFill>
                  <a:srgbClr val="404040"/>
                </a:solidFill>
                <a:latin typeface="Arial"/>
                <a:ea typeface="Arial"/>
              </a:rPr>
              <a:t>Berkeley Initiative for </a:t>
            </a:r>
            <a:endParaRPr b="0" lang="en-US" sz="3200" spc="-1" strike="noStrike">
              <a:latin typeface="Arial"/>
            </a:endParaRPr>
          </a:p>
          <a:p>
            <a:pPr>
              <a:lnSpc>
                <a:spcPct val="100000"/>
              </a:lnSpc>
            </a:pPr>
            <a:r>
              <a:rPr b="0" lang="en-US" sz="3200" spc="-1" strike="noStrike">
                <a:solidFill>
                  <a:srgbClr val="404040"/>
                </a:solidFill>
                <a:latin typeface="Arial"/>
                <a:ea typeface="Arial"/>
              </a:rPr>
              <a:t>Transparency in the Social Sciences</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404040"/>
                </a:solidFill>
                <a:latin typeface="Arial"/>
                <a:ea typeface="Arial"/>
              </a:rPr>
              <a:t>Aleksandr Michuda</a:t>
            </a:r>
            <a:endParaRPr b="0" lang="en-US" sz="3200" spc="-1" strike="noStrike">
              <a:latin typeface="Arial"/>
            </a:endParaRPr>
          </a:p>
          <a:p>
            <a:pPr>
              <a:lnSpc>
                <a:spcPct val="100000"/>
              </a:lnSpc>
            </a:pPr>
            <a:r>
              <a:rPr b="0" lang="en-US" sz="3200" spc="-1" strike="noStrike">
                <a:solidFill>
                  <a:srgbClr val="404040"/>
                </a:solidFill>
                <a:latin typeface="Arial"/>
                <a:ea typeface="Arial"/>
              </a:rPr>
              <a:t>Oscar Barriga Cabanillas</a:t>
            </a:r>
            <a:endParaRPr b="0" lang="en-US" sz="3200" spc="-1" strike="noStrike">
              <a:latin typeface="Arial"/>
            </a:endParaRPr>
          </a:p>
          <a:p>
            <a:pPr>
              <a:lnSpc>
                <a:spcPct val="100000"/>
              </a:lnSpc>
            </a:pPr>
            <a:r>
              <a:rPr b="0" lang="en-US" sz="3200" spc="-1" strike="noStrike">
                <a:solidFill>
                  <a:srgbClr val="404040"/>
                </a:solidFill>
                <a:latin typeface="Arial"/>
                <a:ea typeface="Arial"/>
              </a:rPr>
              <a:t>UC Davis Agricultural and Resource Economics</a:t>
            </a:r>
            <a:endParaRPr b="0" lang="en-US" sz="3200" spc="-1" strike="noStrike">
              <a:latin typeface="Arial"/>
            </a:endParaRPr>
          </a:p>
          <a:p>
            <a:pPr>
              <a:lnSpc>
                <a:spcPct val="100000"/>
              </a:lnSpc>
            </a:pPr>
            <a:br/>
            <a:br/>
            <a:r>
              <a:rPr b="0" lang="en-US" sz="2800" spc="-1" strike="noStrike">
                <a:solidFill>
                  <a:srgbClr val="53585f"/>
                </a:solidFill>
                <a:latin typeface="Arial"/>
                <a:ea typeface="Arial"/>
              </a:rPr>
              <a:t>Thanks to Rachel Meager for her PreReg Presentation</a:t>
            </a:r>
            <a:endParaRPr b="0" lang="en-US" sz="2800" spc="-1" strike="noStrike">
              <a:latin typeface="Arial"/>
            </a:endParaRPr>
          </a:p>
        </p:txBody>
      </p:sp>
      <p:sp>
        <p:nvSpPr>
          <p:cNvPr id="93" name="TextShape 2"/>
          <p:cNvSpPr txBox="1"/>
          <p:nvPr/>
        </p:nvSpPr>
        <p:spPr>
          <a:xfrm>
            <a:off x="6311880" y="9252000"/>
            <a:ext cx="368280" cy="380520"/>
          </a:xfrm>
          <a:prstGeom prst="rect">
            <a:avLst/>
          </a:prstGeom>
          <a:noFill/>
          <a:ln w="12600">
            <a:noFill/>
          </a:ln>
        </p:spPr>
        <p:txBody>
          <a:bodyPr lIns="50760" rIns="50760" tIns="50760" bIns="50760">
            <a:noAutofit/>
          </a:bodyPr>
          <a:p>
            <a:pPr algn="ctr">
              <a:lnSpc>
                <a:spcPct val="100000"/>
              </a:lnSpc>
            </a:pPr>
            <a:fld id="{EF02EFB6-614E-44D7-904C-9AA0155DD1F9}" type="slidenum">
              <a:rPr b="0" lang="en-US" sz="1800" spc="-1" strike="noStrike">
                <a:solidFill>
                  <a:srgbClr val="000000"/>
                </a:solidFill>
                <a:latin typeface="Helvetica Light"/>
                <a:ea typeface="Helvetica Light"/>
              </a:rPr>
              <a:t>1</a:t>
            </a:fld>
            <a:endParaRPr b="0" lang="en-US" sz="1800" spc="-1" strike="noStrike">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50160" y="2016360"/>
            <a:ext cx="11703960" cy="7147800"/>
          </a:xfrm>
          <a:prstGeom prst="rect">
            <a:avLst/>
          </a:prstGeom>
          <a:noFill/>
          <a:ln>
            <a:noFill/>
          </a:ln>
        </p:spPr>
        <p:txBody>
          <a:bodyPr>
            <a:noAutofit/>
          </a:bodyPr>
          <a:p>
            <a:pPr marL="487800" indent="-487440">
              <a:lnSpc>
                <a:spcPct val="100000"/>
              </a:lnSpc>
              <a:spcBef>
                <a:spcPts val="641"/>
              </a:spcBef>
              <a:buClr>
                <a:srgbClr val="000000"/>
              </a:buClr>
              <a:buFont typeface="Symbol" charset="2"/>
              <a:buChar char=""/>
            </a:pPr>
            <a:r>
              <a:rPr b="0" lang="en-US" sz="3200" spc="-1" strike="noStrike">
                <a:solidFill>
                  <a:srgbClr val="000000"/>
                </a:solidFill>
                <a:latin typeface="Arial"/>
              </a:rPr>
              <a:t>You can pre-register non-RCT studies! But this is even more </a:t>
            </a:r>
            <a:r>
              <a:rPr b="0" lang="en-US" sz="3200" spc="-1" strike="noStrike">
                <a:solidFill>
                  <a:srgbClr val="000000"/>
                </a:solidFill>
                <a:latin typeface="Arial"/>
              </a:rPr>
              <a:t>controversial.</a:t>
            </a:r>
            <a:endParaRPr b="0" lang="en-US" sz="3200" spc="-1" strike="noStrike">
              <a:solidFill>
                <a:srgbClr val="000000"/>
              </a:solidFill>
              <a:latin typeface="Arial"/>
            </a:endParaRPr>
          </a:p>
          <a:p>
            <a:pPr>
              <a:lnSpc>
                <a:spcPct val="100000"/>
              </a:lnSpc>
              <a:spcBef>
                <a:spcPts val="641"/>
              </a:spcBef>
            </a:pPr>
            <a:endParaRPr b="0" lang="en-US" sz="3200" spc="-1" strike="noStrike">
              <a:solidFill>
                <a:srgbClr val="000000"/>
              </a:solidFill>
              <a:latin typeface="Arial"/>
            </a:endParaRPr>
          </a:p>
          <a:p>
            <a:pPr marL="487800" indent="-487440">
              <a:lnSpc>
                <a:spcPct val="100000"/>
              </a:lnSpc>
              <a:spcBef>
                <a:spcPts val="641"/>
              </a:spcBef>
              <a:buClr>
                <a:srgbClr val="000000"/>
              </a:buClr>
              <a:buFont typeface="Symbol" charset="2"/>
              <a:buChar char=""/>
            </a:pPr>
            <a:r>
              <a:rPr b="0" lang="en-US" sz="3200" spc="-1" strike="noStrike">
                <a:solidFill>
                  <a:srgbClr val="000000"/>
                </a:solidFill>
                <a:latin typeface="Arial"/>
              </a:rPr>
              <a:t>You can even pre-register studies for which other people </a:t>
            </a:r>
            <a:r>
              <a:rPr b="0" lang="en-US" sz="3200" spc="-1" strike="noStrike">
                <a:solidFill>
                  <a:srgbClr val="000000"/>
                </a:solidFill>
                <a:latin typeface="Arial"/>
              </a:rPr>
              <a:t>have already collected the data. </a:t>
            </a:r>
            <a:endParaRPr b="0" lang="en-US" sz="3200" spc="-1" strike="noStrike">
              <a:solidFill>
                <a:srgbClr val="000000"/>
              </a:solidFill>
              <a:latin typeface="Arial"/>
            </a:endParaRPr>
          </a:p>
          <a:p>
            <a:pPr>
              <a:lnSpc>
                <a:spcPct val="100000"/>
              </a:lnSpc>
              <a:spcBef>
                <a:spcPts val="641"/>
              </a:spcBef>
            </a:pPr>
            <a:endParaRPr b="0" lang="en-US" sz="3200" spc="-1" strike="noStrike">
              <a:solidFill>
                <a:srgbClr val="000000"/>
              </a:solidFill>
              <a:latin typeface="Arial"/>
            </a:endParaRPr>
          </a:p>
          <a:p>
            <a:pPr>
              <a:lnSpc>
                <a:spcPct val="100000"/>
              </a:lnSpc>
              <a:spcBef>
                <a:spcPts val="641"/>
              </a:spcBef>
            </a:pPr>
            <a:endParaRPr b="0" lang="en-US" sz="3200" spc="-1" strike="noStrike">
              <a:solidFill>
                <a:srgbClr val="000000"/>
              </a:solidFill>
              <a:latin typeface="Arial"/>
            </a:endParaRPr>
          </a:p>
          <a:p>
            <a:pPr marL="487800" indent="-487440">
              <a:lnSpc>
                <a:spcPct val="100000"/>
              </a:lnSpc>
              <a:spcBef>
                <a:spcPts val="641"/>
              </a:spcBef>
              <a:buClr>
                <a:srgbClr val="000000"/>
              </a:buClr>
              <a:buFont typeface="Symbol" charset="2"/>
              <a:buChar char=""/>
            </a:pPr>
            <a:r>
              <a:rPr b="0" lang="en-US" sz="3200" spc="-1" strike="noStrike">
                <a:solidFill>
                  <a:srgbClr val="000000"/>
                </a:solidFill>
                <a:latin typeface="Arial"/>
              </a:rPr>
              <a:t>These are unconventional but they will stop you from (1) </a:t>
            </a:r>
            <a:r>
              <a:rPr b="0" lang="en-US" sz="3200" spc="-1" strike="noStrike">
                <a:solidFill>
                  <a:srgbClr val="000000"/>
                </a:solidFill>
                <a:latin typeface="Arial"/>
              </a:rPr>
              <a:t>Searching over outcomes for “interesting” results. (2) </a:t>
            </a:r>
            <a:r>
              <a:rPr b="0" lang="en-US" sz="3200" spc="-1" strike="noStrike">
                <a:solidFill>
                  <a:srgbClr val="000000"/>
                </a:solidFill>
                <a:latin typeface="Arial"/>
              </a:rPr>
              <a:t>Searching over models for “interesting” results. (3) *Silently* </a:t>
            </a:r>
            <a:r>
              <a:rPr b="0" lang="en-US" sz="3200" spc="-1" strike="noStrike">
                <a:solidFill>
                  <a:srgbClr val="000000"/>
                </a:solidFill>
                <a:latin typeface="Arial"/>
              </a:rPr>
              <a:t>re-orienting your study once your results fail to confirm your </a:t>
            </a:r>
            <a:r>
              <a:rPr b="0" lang="en-US" sz="3200" spc="-1" strike="noStrike">
                <a:solidFill>
                  <a:srgbClr val="000000"/>
                </a:solidFill>
                <a:latin typeface="Arial"/>
              </a:rPr>
              <a:t>hypothesis but a new cool unexpected finding pops up. </a:t>
            </a:r>
            <a:endParaRPr b="0" lang="en-US" sz="3200" spc="-1" strike="noStrike">
              <a:solidFill>
                <a:srgbClr val="000000"/>
              </a:solidFill>
              <a:latin typeface="Arial"/>
            </a:endParaRPr>
          </a:p>
        </p:txBody>
      </p:sp>
      <p:sp>
        <p:nvSpPr>
          <p:cNvPr id="118" name="TextShape 2"/>
          <p:cNvSpPr txBox="1"/>
          <p:nvPr/>
        </p:nvSpPr>
        <p:spPr>
          <a:xfrm>
            <a:off x="9320040" y="8881920"/>
            <a:ext cx="3034080" cy="676800"/>
          </a:xfrm>
          <a:prstGeom prst="rect">
            <a:avLst/>
          </a:prstGeom>
          <a:noFill/>
          <a:ln w="9360">
            <a:noFill/>
          </a:ln>
        </p:spPr>
        <p:txBody>
          <a:bodyPr>
            <a:noAutofit/>
          </a:bodyPr>
          <a:p>
            <a:pPr algn="r">
              <a:lnSpc>
                <a:spcPct val="100000"/>
              </a:lnSpc>
            </a:pPr>
            <a:fld id="{EB17618C-D752-4324-8E59-D8C6ED4007F4}"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
        <p:nvSpPr>
          <p:cNvPr id="119" name="TextShape 3"/>
          <p:cNvSpPr txBox="1"/>
          <p:nvPr/>
        </p:nvSpPr>
        <p:spPr>
          <a:xfrm>
            <a:off x="650160" y="390600"/>
            <a:ext cx="11703960" cy="162540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(0) What is pre-registration?</a:t>
            </a:r>
            <a:endParaRPr b="0" lang="en-US" sz="4700" spc="-1" strike="noStrike">
              <a:solidFill>
                <a:srgbClr val="000000"/>
              </a:solidFill>
              <a:latin typeface="Helvetica Light"/>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a:t>
            </a:r>
            <a:r>
              <a:rPr b="0" lang="en-US" sz="3420" spc="-1" strike="noStrike">
                <a:solidFill>
                  <a:srgbClr val="000000"/>
                </a:solidFill>
                <a:latin typeface="Arial"/>
              </a:rPr>
              <a:t>trail” of unpublished studies in an area </a:t>
            </a:r>
            <a:r>
              <a:rPr b="0" lang="en-US" sz="3420" spc="-1" strike="noStrike">
                <a:solidFill>
                  <a:srgbClr val="000000"/>
                </a:solidFill>
                <a:latin typeface="Arial"/>
              </a:rPr>
              <a:t>potentially helping </a:t>
            </a:r>
            <a:r>
              <a:rPr b="0" lang="en-US" sz="3420" spc="-1" strike="noStrike">
                <a:solidFill>
                  <a:srgbClr val="000000"/>
                </a:solidFill>
                <a:latin typeface="Arial"/>
              </a:rPr>
              <a:t>to address publication bias (similar to Franco et al 2014) </a:t>
            </a:r>
            <a:r>
              <a:rPr b="0" lang="en-US" sz="3420" spc="-1" strike="noStrike">
                <a:solidFill>
                  <a:srgbClr val="000000"/>
                </a:solidFill>
                <a:latin typeface="Arial"/>
              </a:rPr>
              <a:t>and improve meta-analysis.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21"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22" name="TextShape 3"/>
          <p:cNvSpPr txBox="1"/>
          <p:nvPr/>
        </p:nvSpPr>
        <p:spPr>
          <a:xfrm>
            <a:off x="9320040" y="8881920"/>
            <a:ext cx="3034080" cy="676800"/>
          </a:xfrm>
          <a:prstGeom prst="rect">
            <a:avLst/>
          </a:prstGeom>
          <a:noFill/>
          <a:ln w="9360">
            <a:noFill/>
          </a:ln>
        </p:spPr>
        <p:txBody>
          <a:bodyPr>
            <a:noAutofit/>
          </a:bodyPr>
          <a:p>
            <a:pPr algn="r">
              <a:lnSpc>
                <a:spcPct val="100000"/>
              </a:lnSpc>
            </a:pPr>
            <a:fld id="{BCDEECD9-B782-4B0C-937A-ADF026E72D97}"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 </a:t>
            </a:r>
            <a:r>
              <a:rPr b="0" lang="en-US" sz="3420" spc="-1" strike="noStrike">
                <a:solidFill>
                  <a:srgbClr val="000000"/>
                </a:solidFill>
                <a:latin typeface="Arial"/>
              </a:rPr>
              <a:t>by making clear what the authors’ original intentions and research hypotheses actually were.</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24"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25" name="TextShape 3"/>
          <p:cNvSpPr txBox="1"/>
          <p:nvPr/>
        </p:nvSpPr>
        <p:spPr>
          <a:xfrm>
            <a:off x="9320040" y="8881920"/>
            <a:ext cx="3034080" cy="676800"/>
          </a:xfrm>
          <a:prstGeom prst="rect">
            <a:avLst/>
          </a:prstGeom>
          <a:noFill/>
          <a:ln w="9360">
            <a:noFill/>
          </a:ln>
        </p:spPr>
        <p:txBody>
          <a:bodyPr>
            <a:noAutofit/>
          </a:bodyPr>
          <a:p>
            <a:pPr algn="r">
              <a:lnSpc>
                <a:spcPct val="100000"/>
              </a:lnSpc>
            </a:pPr>
            <a:fld id="{5620F3E2-B597-44B1-8913-6F8AE5A7B0D0}"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 </a:t>
            </a:r>
            <a:br/>
            <a:r>
              <a:rPr b="0" lang="en-US" sz="3420" spc="-1" strike="noStrike">
                <a:solidFill>
                  <a:srgbClr val="000000"/>
                </a:solidFill>
                <a:latin typeface="Arial"/>
              </a:rPr>
              <a:t>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0" lang="en-US" sz="3420" spc="-1" strike="noStrike">
                <a:solidFill>
                  <a:srgbClr val="000000"/>
                </a:solidFill>
                <a:latin typeface="Arial"/>
              </a:rPr>
              <a:t>B</a:t>
            </a:r>
            <a:r>
              <a:rPr b="0" lang="en-US" sz="3420" spc="-1" strike="noStrike">
                <a:solidFill>
                  <a:srgbClr val="000000"/>
                </a:solidFill>
                <a:latin typeface="Arial"/>
              </a:rPr>
              <a:t>y making clear what additional tests were run beyond those originally planned, and thus making multiple testing adjustments more credible.</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27"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28" name="TextShape 3"/>
          <p:cNvSpPr txBox="1"/>
          <p:nvPr/>
        </p:nvSpPr>
        <p:spPr>
          <a:xfrm>
            <a:off x="9320040" y="8881920"/>
            <a:ext cx="3034080" cy="676800"/>
          </a:xfrm>
          <a:prstGeom prst="rect">
            <a:avLst/>
          </a:prstGeom>
          <a:noFill/>
          <a:ln w="9360">
            <a:noFill/>
          </a:ln>
        </p:spPr>
        <p:txBody>
          <a:bodyPr>
            <a:noAutofit/>
          </a:bodyPr>
          <a:p>
            <a:pPr algn="r">
              <a:lnSpc>
                <a:spcPct val="100000"/>
              </a:lnSpc>
            </a:pPr>
            <a:fld id="{8E774A5C-2A02-46CA-BBB0-25B4CB4C7E30}"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Makes open data and disclosure more effective</a:t>
            </a:r>
            <a:r>
              <a:rPr b="0" lang="en-US" sz="3420" spc="-1" strike="noStrike">
                <a:solidFill>
                  <a:srgbClr val="000000"/>
                </a:solidFill>
                <a:latin typeface="Arial"/>
              </a:rPr>
              <a:t> by allowing other scholars to cross-check published information against original research plans.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30"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31" name="TextShape 3"/>
          <p:cNvSpPr txBox="1"/>
          <p:nvPr/>
        </p:nvSpPr>
        <p:spPr>
          <a:xfrm>
            <a:off x="9320040" y="8881920"/>
            <a:ext cx="3034080" cy="676800"/>
          </a:xfrm>
          <a:prstGeom prst="rect">
            <a:avLst/>
          </a:prstGeom>
          <a:noFill/>
          <a:ln w="9360">
            <a:noFill/>
          </a:ln>
        </p:spPr>
        <p:txBody>
          <a:bodyPr>
            <a:noAutofit/>
          </a:bodyPr>
          <a:p>
            <a:pPr algn="r">
              <a:lnSpc>
                <a:spcPct val="100000"/>
              </a:lnSpc>
            </a:pPr>
            <a:fld id="{3519B379-88E1-4789-A629-6663B00132C2}"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Makes open data and disclosure more effective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0" lang="en-US" sz="3420" spc="-1" strike="noStrike">
                <a:solidFill>
                  <a:srgbClr val="000000"/>
                </a:solidFill>
                <a:latin typeface="Arial"/>
              </a:rPr>
              <a:t>As a side benefit, </a:t>
            </a:r>
            <a:r>
              <a:rPr b="1" lang="en-US" sz="3420" spc="-1" strike="noStrike">
                <a:solidFill>
                  <a:srgbClr val="000000"/>
                </a:solidFill>
                <a:latin typeface="Arial"/>
              </a:rPr>
              <a:t>forces researchers to more carefully think through their hypotheses beforehand, improving research quality</a:t>
            </a:r>
            <a:r>
              <a:rPr b="0" lang="en-US" sz="3420" spc="-1" strike="noStrike">
                <a:solidFill>
                  <a:srgbClr val="000000"/>
                </a:solidFill>
                <a:latin typeface="Arial"/>
              </a:rPr>
              <a:t> </a:t>
            </a:r>
            <a:r>
              <a:rPr b="0" lang="en-US" sz="3420" spc="-1" strike="noStrike">
                <a:solidFill>
                  <a:srgbClr val="000000"/>
                </a:solidFill>
                <a:latin typeface="Arial"/>
              </a:rPr>
              <a:t>reducing “waste” of funding on poorly conceived projects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33"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34" name="TextShape 3"/>
          <p:cNvSpPr txBox="1"/>
          <p:nvPr/>
        </p:nvSpPr>
        <p:spPr>
          <a:xfrm>
            <a:off x="9320040" y="8881920"/>
            <a:ext cx="3034080" cy="676800"/>
          </a:xfrm>
          <a:prstGeom prst="rect">
            <a:avLst/>
          </a:prstGeom>
          <a:noFill/>
          <a:ln w="9360">
            <a:noFill/>
          </a:ln>
        </p:spPr>
        <p:txBody>
          <a:bodyPr>
            <a:noAutofit/>
          </a:bodyPr>
          <a:p>
            <a:pPr algn="r">
              <a:lnSpc>
                <a:spcPct val="100000"/>
              </a:lnSpc>
            </a:pPr>
            <a:fld id="{0A083657-7D21-4350-A1FF-6C5F33435346}"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Makes open data and disclosure more effective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0" lang="en-US" sz="3420" spc="-1" strike="noStrike">
                <a:solidFill>
                  <a:srgbClr val="000000"/>
                </a:solidFill>
                <a:latin typeface="Arial"/>
              </a:rPr>
              <a:t>As a side benefit, </a:t>
            </a:r>
            <a:r>
              <a:rPr b="1" lang="en-US" sz="3420" spc="-1" strike="noStrike">
                <a:solidFill>
                  <a:srgbClr val="000000"/>
                </a:solidFill>
                <a:latin typeface="Arial"/>
              </a:rPr>
              <a:t>forces researchers to more carefully think through their hypotheses beforehand, improving research quality</a:t>
            </a:r>
            <a:r>
              <a:rPr b="0" lang="en-US" sz="3420" spc="-1" strike="noStrike">
                <a:solidFill>
                  <a:srgbClr val="000000"/>
                </a:solidFill>
                <a:latin typeface="Arial"/>
              </a:rPr>
              <a:t> </a:t>
            </a:r>
            <a:r>
              <a:rPr b="0" lang="en-US" sz="3420" spc="-1" strike="noStrike">
                <a:solidFill>
                  <a:srgbClr val="000000"/>
                </a:solidFill>
                <a:latin typeface="Arial"/>
              </a:rPr>
              <a:t>reducing “waste” of funding on poorly conceived projects</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0" lang="en-US" sz="3420" spc="-1" strike="noStrike">
                <a:solidFill>
                  <a:srgbClr val="000000"/>
                </a:solidFill>
                <a:latin typeface="Arial"/>
              </a:rPr>
              <a:t>Helps to make correctly sized tests</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Shows the exact number of hypotheses to be tested, so that MHT can be carried out.</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36"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37" name="TextShape 3"/>
          <p:cNvSpPr txBox="1"/>
          <p:nvPr/>
        </p:nvSpPr>
        <p:spPr>
          <a:xfrm>
            <a:off x="9320040" y="8881920"/>
            <a:ext cx="3034080" cy="676800"/>
          </a:xfrm>
          <a:prstGeom prst="rect">
            <a:avLst/>
          </a:prstGeom>
          <a:noFill/>
          <a:ln w="9360">
            <a:noFill/>
          </a:ln>
        </p:spPr>
        <p:txBody>
          <a:bodyPr>
            <a:noAutofit/>
          </a:bodyPr>
          <a:p>
            <a:pPr algn="r">
              <a:lnSpc>
                <a:spcPct val="100000"/>
              </a:lnSpc>
            </a:pPr>
            <a:fld id="{52BF1B59-2327-4126-870F-4E25B5026464}"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Key concern: will pre-registration </a:t>
            </a:r>
            <a:r>
              <a:rPr b="1" lang="en-US" sz="3420" spc="-1" strike="noStrike">
                <a:solidFill>
                  <a:srgbClr val="000000"/>
                </a:solidFill>
                <a:latin typeface="Arial"/>
              </a:rPr>
              <a:t>stifle creativity </a:t>
            </a:r>
            <a:r>
              <a:rPr b="0" lang="en-US" sz="3420" spc="-1" strike="noStrike">
                <a:solidFill>
                  <a:srgbClr val="000000"/>
                </a:solidFill>
                <a:latin typeface="Arial"/>
              </a:rPr>
              <a:t>and limit discoveries from exploratory research?</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Many, if not most, important scientific findings undoubtedly originated as unexpected discoveries…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39"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40" name="TextShape 3"/>
          <p:cNvSpPr txBox="1"/>
          <p:nvPr/>
        </p:nvSpPr>
        <p:spPr>
          <a:xfrm>
            <a:off x="9320040" y="8881920"/>
            <a:ext cx="3034080" cy="676800"/>
          </a:xfrm>
          <a:prstGeom prst="rect">
            <a:avLst/>
          </a:prstGeom>
          <a:noFill/>
          <a:ln w="9360">
            <a:noFill/>
          </a:ln>
        </p:spPr>
        <p:txBody>
          <a:bodyPr>
            <a:noAutofit/>
          </a:bodyPr>
          <a:p>
            <a:pPr algn="r">
              <a:lnSpc>
                <a:spcPct val="100000"/>
              </a:lnSpc>
            </a:pPr>
            <a:fld id="{A6910267-1A9A-4DB2-A495-25F7DC0D7317}"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Key concern: will pre-registration </a:t>
            </a:r>
            <a:r>
              <a:rPr b="1" lang="en-US" sz="3420" spc="-1" strike="noStrike">
                <a:solidFill>
                  <a:srgbClr val="000000"/>
                </a:solidFill>
                <a:latin typeface="Arial"/>
              </a:rPr>
              <a:t>stifle creativity </a:t>
            </a:r>
            <a:r>
              <a:rPr b="0" lang="en-US" sz="3420" spc="-1" strike="noStrike">
                <a:solidFill>
                  <a:srgbClr val="000000"/>
                </a:solidFill>
                <a:latin typeface="Arial"/>
              </a:rPr>
              <a:t>and limit discoveries from exploratory research?</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Many, if not most, important scientific findings undoubtedly originated as unexpected discoveries…</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But findings from such work are inherently more tentative because of the multiple testing problem.</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Surprising findings should be contextualized as such!</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r>
              <a:rPr b="0" lang="en-US" sz="3420" spc="-1" strike="noStrike">
                <a:solidFill>
                  <a:srgbClr val="000000"/>
                </a:solidFill>
                <a:latin typeface="Arial"/>
              </a:rPr>
              <a:t>Pre-specification is not intended to disparage exploratory analysis, but rather to </a:t>
            </a:r>
            <a:r>
              <a:rPr b="1" lang="en-US" sz="3420" spc="-1" strike="noStrike">
                <a:solidFill>
                  <a:srgbClr val="000000"/>
                </a:solidFill>
                <a:latin typeface="Arial"/>
              </a:rPr>
              <a:t>free it from the tradition of being portrayed as formal hypothesis testing</a:t>
            </a:r>
            <a:r>
              <a:rPr b="0" lang="en-US" sz="3420" spc="-1" strike="noStrike">
                <a:solidFill>
                  <a:srgbClr val="000000"/>
                </a:solidFill>
                <a:latin typeface="Arial"/>
              </a:rPr>
              <a:t>.</a:t>
            </a:r>
            <a:endParaRPr b="0" lang="en-US" sz="3420" spc="-1" strike="noStrike">
              <a:solidFill>
                <a:srgbClr val="000000"/>
              </a:solidFill>
              <a:latin typeface="Arial"/>
            </a:endParaRPr>
          </a:p>
          <a:p>
            <a:pPr>
              <a:lnSpc>
                <a:spcPct val="100000"/>
              </a:lnSpc>
              <a:spcBef>
                <a:spcPts val="683"/>
              </a:spcBef>
            </a:pPr>
            <a:r>
              <a:rPr b="0" lang="en-US" sz="3420" spc="-1" strike="noStrike">
                <a:solidFill>
                  <a:srgbClr val="000000"/>
                </a:solidFill>
                <a:latin typeface="Arial"/>
              </a:rPr>
              <a:t>- It’s is still important, but is more tentative.</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42"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43" name="TextShape 3"/>
          <p:cNvSpPr txBox="1"/>
          <p:nvPr/>
        </p:nvSpPr>
        <p:spPr>
          <a:xfrm>
            <a:off x="9320040" y="8881920"/>
            <a:ext cx="3034080" cy="676800"/>
          </a:xfrm>
          <a:prstGeom prst="rect">
            <a:avLst/>
          </a:prstGeom>
          <a:noFill/>
          <a:ln w="9360">
            <a:noFill/>
          </a:ln>
        </p:spPr>
        <p:txBody>
          <a:bodyPr>
            <a:noAutofit/>
          </a:bodyPr>
          <a:p>
            <a:pPr algn="r">
              <a:lnSpc>
                <a:spcPct val="100000"/>
              </a:lnSpc>
            </a:pPr>
            <a:fld id="{0838BE74-0179-41C6-8E29-FF04F83FC82F}"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A major open intellectual question.</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45"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46" name="TextShape 3"/>
          <p:cNvSpPr txBox="1"/>
          <p:nvPr/>
        </p:nvSpPr>
        <p:spPr>
          <a:xfrm>
            <a:off x="9320040" y="8881920"/>
            <a:ext cx="3034080" cy="676800"/>
          </a:xfrm>
          <a:prstGeom prst="rect">
            <a:avLst/>
          </a:prstGeom>
          <a:noFill/>
          <a:ln w="9360">
            <a:noFill/>
          </a:ln>
        </p:spPr>
        <p:txBody>
          <a:bodyPr>
            <a:noAutofit/>
          </a:bodyPr>
          <a:p>
            <a:pPr algn="r">
              <a:lnSpc>
                <a:spcPct val="100000"/>
              </a:lnSpc>
            </a:pPr>
            <a:fld id="{D3AA5317-B6E9-431D-8F0A-3F8E5D5972BF}"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650160" y="201528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There are numerous </a:t>
            </a:r>
            <a:r>
              <a:rPr b="1" lang="en-US" sz="3420" spc="-1" strike="noStrike">
                <a:solidFill>
                  <a:srgbClr val="000000"/>
                </a:solidFill>
                <a:latin typeface="Arial"/>
              </a:rPr>
              <a:t>problems</a:t>
            </a:r>
            <a:r>
              <a:rPr b="0" lang="en-US" sz="3420" spc="-1" strike="noStrike">
                <a:solidFill>
                  <a:srgbClr val="000000"/>
                </a:solidFill>
                <a:latin typeface="Arial"/>
              </a:rPr>
              <a:t> with empirical social science research, including: literatures distorted by false-positive results (Ioannidis 2005), data mining (Card and Krueger 1995), and the file drawer problem (Franco et al. 2014, Rosenthal 1979) </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There are also new tools for </a:t>
            </a:r>
            <a:r>
              <a:rPr b="1" lang="en-US" sz="3420" spc="-1" strike="noStrike">
                <a:solidFill>
                  <a:srgbClr val="000000"/>
                </a:solidFill>
                <a:latin typeface="Arial"/>
              </a:rPr>
              <a:t>diagnosing</a:t>
            </a:r>
            <a:r>
              <a:rPr b="0" lang="en-US" sz="3420" spc="-1" strike="noStrike">
                <a:solidFill>
                  <a:srgbClr val="000000"/>
                </a:solidFill>
                <a:latin typeface="Arial"/>
              </a:rPr>
              <a:t> and quantifying these problems (i.e., Simonsohn et al 2015 p-curve, Andrews and Kasy 2017)</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But how to avoid becoming part of the problem yourself?</a:t>
            </a:r>
            <a:endParaRPr b="0" lang="en-US" sz="3420" spc="-1" strike="noStrike">
              <a:solidFill>
                <a:srgbClr val="000000"/>
              </a:solidFill>
              <a:latin typeface="Arial"/>
            </a:endParaRPr>
          </a:p>
        </p:txBody>
      </p:sp>
      <p:sp>
        <p:nvSpPr>
          <p:cNvPr id="95"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200" spc="-1" strike="noStrike">
                <a:solidFill>
                  <a:srgbClr val="000000"/>
                </a:solidFill>
                <a:latin typeface="Arial"/>
              </a:rPr>
              <a:t>Pre-registration and pre-analysis plans:</a:t>
            </a:r>
            <a:br/>
            <a:endParaRPr b="0" lang="en-US" sz="4200" spc="-1" strike="noStrike">
              <a:solidFill>
                <a:srgbClr val="000000"/>
              </a:solidFill>
              <a:latin typeface="Helvetica Light"/>
            </a:endParaRPr>
          </a:p>
        </p:txBody>
      </p:sp>
      <p:sp>
        <p:nvSpPr>
          <p:cNvPr id="96" name="TextShape 3"/>
          <p:cNvSpPr txBox="1"/>
          <p:nvPr/>
        </p:nvSpPr>
        <p:spPr>
          <a:xfrm>
            <a:off x="9320040" y="8881920"/>
            <a:ext cx="3034080" cy="676800"/>
          </a:xfrm>
          <a:prstGeom prst="rect">
            <a:avLst/>
          </a:prstGeom>
          <a:noFill/>
          <a:ln w="9360">
            <a:noFill/>
          </a:ln>
        </p:spPr>
        <p:txBody>
          <a:bodyPr>
            <a:noAutofit/>
          </a:bodyPr>
          <a:p>
            <a:pPr algn="r">
              <a:lnSpc>
                <a:spcPct val="100000"/>
              </a:lnSpc>
            </a:pPr>
            <a:fld id="{965585C6-BEAD-4C96-95A0-6F083A33E8D8}"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A major open intellectual question</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Laboratory experiments:</a:t>
            </a:r>
            <a:r>
              <a:rPr b="0" lang="en-US" sz="3420" spc="-1" strike="noStrike">
                <a:solidFill>
                  <a:srgbClr val="000000"/>
                </a:solidFill>
                <a:latin typeface="Arial"/>
              </a:rPr>
              <a:t> pre-analysis plans could be particularly important given the relatively low cost to researchers of running multiple experiments and never publishing the results from those that “didn’t work”</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Seems like low-hanging fruit</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 flip-side is that lab experiments should also be relatively low cost to replicate (Niederle 2015)</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48"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49" name="TextShape 3"/>
          <p:cNvSpPr txBox="1"/>
          <p:nvPr/>
        </p:nvSpPr>
        <p:spPr>
          <a:xfrm>
            <a:off x="9320040" y="8881920"/>
            <a:ext cx="3034080" cy="676800"/>
          </a:xfrm>
          <a:prstGeom prst="rect">
            <a:avLst/>
          </a:prstGeom>
          <a:noFill/>
          <a:ln w="9360">
            <a:noFill/>
          </a:ln>
        </p:spPr>
        <p:txBody>
          <a:bodyPr>
            <a:noAutofit/>
          </a:bodyPr>
          <a:p>
            <a:pPr algn="r">
              <a:lnSpc>
                <a:spcPct val="100000"/>
              </a:lnSpc>
            </a:pPr>
            <a:fld id="{31FA267F-E7F8-4646-ACE5-B7492C7A36D8}"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650160" y="1625760"/>
            <a:ext cx="11703960" cy="7086960"/>
          </a:xfrm>
          <a:prstGeom prst="rect">
            <a:avLst/>
          </a:prstGeom>
          <a:noFill/>
          <a:ln>
            <a:noFill/>
          </a:ln>
        </p:spPr>
        <p:txBody>
          <a:bodyPr>
            <a:noAutofit/>
          </a:bodyPr>
          <a:p>
            <a:pPr marL="650160" indent="-649800">
              <a:lnSpc>
                <a:spcPct val="100000"/>
              </a:lnSpc>
              <a:spcBef>
                <a:spcPts val="683"/>
              </a:spcBef>
              <a:buClr>
                <a:srgbClr val="000000"/>
              </a:buClr>
              <a:buFont typeface="StarSymbol"/>
              <a:buAutoNum type="arabicPeriod" startAt="2"/>
            </a:pPr>
            <a:r>
              <a:rPr b="1" lang="en-US" sz="3420" spc="-1" strike="noStrike">
                <a:solidFill>
                  <a:srgbClr val="000000"/>
                </a:solidFill>
                <a:latin typeface="Arial"/>
              </a:rPr>
              <a:t>Prospective observational (non-experimental) studies*: </a:t>
            </a:r>
            <a:r>
              <a:rPr b="0" lang="en-US" sz="3420" spc="-1" strike="noStrike">
                <a:solidFill>
                  <a:srgbClr val="000000"/>
                </a:solidFill>
                <a:latin typeface="Arial"/>
              </a:rPr>
              <a:t>One promising area is the registration of studies of anticipated policy changes. </a:t>
            </a:r>
            <a:endParaRPr b="0" lang="en-US" sz="3420" spc="-1" strike="noStrike">
              <a:solidFill>
                <a:srgbClr val="000000"/>
              </a:solidFill>
              <a:latin typeface="Arial"/>
            </a:endParaRPr>
          </a:p>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First pre-analysis plan in Economics (to my knowledge) was Neumark’s (1999, 2001) plan to study the effect of future minimum wage increases on unemployment – discussed next.</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51"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52" name="TextShape 3"/>
          <p:cNvSpPr txBox="1"/>
          <p:nvPr/>
        </p:nvSpPr>
        <p:spPr>
          <a:xfrm>
            <a:off x="9320040" y="8881920"/>
            <a:ext cx="3034080" cy="676800"/>
          </a:xfrm>
          <a:prstGeom prst="rect">
            <a:avLst/>
          </a:prstGeom>
          <a:noFill/>
          <a:ln w="9360">
            <a:noFill/>
          </a:ln>
        </p:spPr>
        <p:txBody>
          <a:bodyPr>
            <a:noAutofit/>
          </a:bodyPr>
          <a:p>
            <a:pPr algn="r">
              <a:lnSpc>
                <a:spcPct val="100000"/>
              </a:lnSpc>
            </a:pPr>
            <a:fld id="{1AFCE076-1805-4D2C-BA8D-573BAA2D7BED}"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650160" y="1625760"/>
            <a:ext cx="11703960" cy="7086960"/>
          </a:xfrm>
          <a:prstGeom prst="rect">
            <a:avLst/>
          </a:prstGeom>
          <a:noFill/>
          <a:ln>
            <a:noFill/>
          </a:ln>
        </p:spPr>
        <p:txBody>
          <a:bodyPr>
            <a:noAutofit/>
          </a:bodyPr>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Pre-registration can also be used when new “rounds” of </a:t>
            </a:r>
            <a:r>
              <a:rPr b="1" lang="en-US" sz="3420" spc="-1" strike="noStrike">
                <a:solidFill>
                  <a:srgbClr val="000000"/>
                </a:solidFill>
                <a:latin typeface="Arial"/>
              </a:rPr>
              <a:t>data are released </a:t>
            </a:r>
            <a:r>
              <a:rPr b="0" lang="en-US" sz="3420" spc="-1" strike="noStrike">
                <a:solidFill>
                  <a:srgbClr val="000000"/>
                </a:solidFill>
                <a:latin typeface="Arial"/>
              </a:rPr>
              <a:t>(e.g., a new PSID wave, Census round), or where access to existing data is restricted and thus where data mining is impossible ex ante.</a:t>
            </a:r>
            <a:endParaRPr b="0" lang="en-US" sz="3420" spc="-1" strike="noStrike">
              <a:solidFill>
                <a:srgbClr val="000000"/>
              </a:solidFill>
              <a:latin typeface="Arial"/>
            </a:endParaRPr>
          </a:p>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(What share of quantitative empirical work?)</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The </a:t>
            </a:r>
            <a:r>
              <a:rPr b="1" lang="en-US" sz="3420" spc="-1" strike="noStrike">
                <a:solidFill>
                  <a:srgbClr val="000000"/>
                </a:solidFill>
                <a:latin typeface="Arial"/>
              </a:rPr>
              <a:t>Open Science Framework </a:t>
            </a:r>
            <a:r>
              <a:rPr b="0" lang="en-US" sz="3420" spc="-1" strike="noStrike">
                <a:solidFill>
                  <a:srgbClr val="000000"/>
                </a:solidFill>
                <a:latin typeface="Arial"/>
              </a:rPr>
              <a:t>(OSF) provides a flexible platform for time-stamping and archiving materials to be made publicly available.</a:t>
            </a:r>
            <a:endParaRPr b="0" lang="en-US" sz="3420" spc="-1" strike="noStrike">
              <a:solidFill>
                <a:srgbClr val="000000"/>
              </a:solidFill>
              <a:latin typeface="Arial"/>
            </a:endParaRPr>
          </a:p>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(Detailed discussion next.)</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54"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55" name="TextShape 3"/>
          <p:cNvSpPr txBox="1"/>
          <p:nvPr/>
        </p:nvSpPr>
        <p:spPr>
          <a:xfrm>
            <a:off x="9320040" y="8881920"/>
            <a:ext cx="3034080" cy="676800"/>
          </a:xfrm>
          <a:prstGeom prst="rect">
            <a:avLst/>
          </a:prstGeom>
          <a:noFill/>
          <a:ln w="9360">
            <a:noFill/>
          </a:ln>
        </p:spPr>
        <p:txBody>
          <a:bodyPr>
            <a:noAutofit/>
          </a:bodyPr>
          <a:p>
            <a:pPr algn="r">
              <a:lnSpc>
                <a:spcPct val="100000"/>
              </a:lnSpc>
            </a:pPr>
            <a:fld id="{98F42380-5C3D-4DB8-B7E8-7CDB4DB3AFCB}"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Beyond applied micro empirical studies: </a:t>
            </a:r>
            <a:r>
              <a:rPr b="0" lang="en-US" sz="3420" spc="-1" strike="noStrike">
                <a:solidFill>
                  <a:srgbClr val="000000"/>
                </a:solidFill>
                <a:latin typeface="Arial"/>
              </a:rPr>
              <a:t>To reduce concerns about “specification search”, researchers could also pre-register:</a:t>
            </a:r>
            <a:endParaRPr b="0" lang="en-US" sz="3420" spc="-1" strike="noStrike">
              <a:solidFill>
                <a:srgbClr val="000000"/>
              </a:solidFill>
              <a:latin typeface="Arial"/>
            </a:endParaRPr>
          </a:p>
          <a:p>
            <a:pPr lvl="1" marL="1056600" indent="-406080">
              <a:lnSpc>
                <a:spcPct val="100000"/>
              </a:lnSpc>
              <a:spcBef>
                <a:spcPts val="683"/>
              </a:spcBef>
              <a:buClr>
                <a:srgbClr val="000000"/>
              </a:buClr>
              <a:buFont typeface="Symbol" charset="2"/>
              <a:buChar char=""/>
            </a:pPr>
            <a:r>
              <a:rPr b="0" lang="en-US" sz="3420" spc="-1" strike="noStrike">
                <a:solidFill>
                  <a:srgbClr val="000000"/>
                </a:solidFill>
                <a:latin typeface="Arial"/>
              </a:rPr>
              <a:t>the parameters to be used in macroeconomic calibrations (“quantitative exercises”),</a:t>
            </a:r>
            <a:endParaRPr b="0" lang="en-US" sz="3420" spc="-1" strike="noStrike">
              <a:solidFill>
                <a:srgbClr val="000000"/>
              </a:solidFill>
              <a:latin typeface="Arial"/>
            </a:endParaRPr>
          </a:p>
          <a:p>
            <a:pPr lvl="1" marL="1056600" indent="-406080">
              <a:lnSpc>
                <a:spcPct val="100000"/>
              </a:lnSpc>
              <a:spcBef>
                <a:spcPts val="683"/>
              </a:spcBef>
              <a:buClr>
                <a:srgbClr val="000000"/>
              </a:buClr>
              <a:buFont typeface="Symbol" charset="2"/>
              <a:buChar char=""/>
            </a:pPr>
            <a:r>
              <a:rPr b="0" lang="en-US" sz="3420" spc="-1" strike="noStrike">
                <a:solidFill>
                  <a:srgbClr val="000000"/>
                </a:solidFill>
                <a:latin typeface="Arial"/>
              </a:rPr>
              <a:t>the models used in structural estimation (i.e., in industrial organization), Bai et al (2015),</a:t>
            </a:r>
            <a:endParaRPr b="0" lang="en-US" sz="3420" spc="-1" strike="noStrike">
              <a:solidFill>
                <a:srgbClr val="000000"/>
              </a:solidFill>
              <a:latin typeface="Arial"/>
            </a:endParaRPr>
          </a:p>
          <a:p>
            <a:pPr lvl="1" marL="1056600" indent="-406080">
              <a:lnSpc>
                <a:spcPct val="100000"/>
              </a:lnSpc>
              <a:spcBef>
                <a:spcPts val="683"/>
              </a:spcBef>
              <a:buClr>
                <a:srgbClr val="000000"/>
              </a:buClr>
              <a:buFont typeface="Symbol" charset="2"/>
              <a:buChar char=""/>
            </a:pPr>
            <a:r>
              <a:rPr b="0" lang="en-US" sz="3420" spc="-1" strike="noStrike">
                <a:solidFill>
                  <a:srgbClr val="000000"/>
                </a:solidFill>
                <a:latin typeface="Arial"/>
              </a:rPr>
              <a:t>prior distributions used in Bayesian analysis (perhaps gathered through eliciting expert opinion).</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57"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58" name="TextShape 3"/>
          <p:cNvSpPr txBox="1"/>
          <p:nvPr/>
        </p:nvSpPr>
        <p:spPr>
          <a:xfrm>
            <a:off x="9320040" y="8881920"/>
            <a:ext cx="3034080" cy="676800"/>
          </a:xfrm>
          <a:prstGeom prst="rect">
            <a:avLst/>
          </a:prstGeom>
          <a:noFill/>
          <a:ln w="9360">
            <a:noFill/>
          </a:ln>
        </p:spPr>
        <p:txBody>
          <a:bodyPr>
            <a:noAutofit/>
          </a:bodyPr>
          <a:p>
            <a:pPr algn="r">
              <a:lnSpc>
                <a:spcPct val="100000"/>
              </a:lnSpc>
            </a:pPr>
            <a:fld id="{777C6488-2D64-4DDE-9154-99CB72FB656D}"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This paper is a (largely forgotten) </a:t>
            </a:r>
            <a:r>
              <a:rPr b="1" lang="en-US" sz="3420" spc="-1" strike="noStrike">
                <a:solidFill>
                  <a:srgbClr val="000000"/>
                </a:solidFill>
                <a:latin typeface="Arial"/>
              </a:rPr>
              <a:t>milestone in social </a:t>
            </a:r>
            <a:r>
              <a:rPr b="1" lang="en-US" sz="3420" spc="-1" strike="noStrike">
                <a:solidFill>
                  <a:srgbClr val="000000"/>
                </a:solidFill>
                <a:latin typeface="Arial"/>
              </a:rPr>
              <a:t>science</a:t>
            </a:r>
            <a:r>
              <a:rPr b="0" lang="en-US" sz="3420" spc="-1" strike="noStrike">
                <a:solidFill>
                  <a:srgbClr val="000000"/>
                </a:solidFill>
                <a:latin typeface="Arial"/>
              </a:rPr>
              <a:t> research methodology</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To my knowledge, </a:t>
            </a:r>
            <a:r>
              <a:rPr b="1" lang="en-US" sz="3420" spc="-1" strike="noStrike">
                <a:solidFill>
                  <a:srgbClr val="000000"/>
                </a:solidFill>
                <a:latin typeface="Arial"/>
              </a:rPr>
              <a:t>first pre-analysis plan</a:t>
            </a:r>
            <a:r>
              <a:rPr b="0" lang="en-US" sz="3420" spc="-1" strike="noStrike">
                <a:solidFill>
                  <a:srgbClr val="000000"/>
                </a:solidFill>
                <a:latin typeface="Arial"/>
              </a:rPr>
              <a:t> in Economics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Study of the highly contentious (and politicized) issue of </a:t>
            </a:r>
            <a:r>
              <a:rPr b="0" lang="en-US" sz="3420" spc="-1" strike="noStrike">
                <a:solidFill>
                  <a:srgbClr val="000000"/>
                </a:solidFill>
                <a:latin typeface="Arial"/>
              </a:rPr>
              <a:t>labor market impacts of minimum wage increases</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60"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sp>
        <p:nvSpPr>
          <p:cNvPr id="161" name="TextShape 3"/>
          <p:cNvSpPr txBox="1"/>
          <p:nvPr/>
        </p:nvSpPr>
        <p:spPr>
          <a:xfrm>
            <a:off x="9320040" y="8881920"/>
            <a:ext cx="3034080" cy="676800"/>
          </a:xfrm>
          <a:prstGeom prst="rect">
            <a:avLst/>
          </a:prstGeom>
          <a:noFill/>
          <a:ln w="9360">
            <a:noFill/>
          </a:ln>
        </p:spPr>
        <p:txBody>
          <a:bodyPr>
            <a:noAutofit/>
          </a:bodyPr>
          <a:p>
            <a:pPr algn="r">
              <a:lnSpc>
                <a:spcPct val="100000"/>
              </a:lnSpc>
            </a:pPr>
            <a:fld id="{2142EB05-7A9A-406F-97D1-3A03E5316EA3}"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pic>
        <p:nvPicPr>
          <p:cNvPr id="163" name="Picture 1" descr=""/>
          <p:cNvPicPr/>
          <p:nvPr/>
        </p:nvPicPr>
        <p:blipFill>
          <a:blip r:embed="rId1"/>
          <a:stretch/>
        </p:blipFill>
        <p:spPr>
          <a:xfrm>
            <a:off x="433440" y="1300320"/>
            <a:ext cx="8994600" cy="7563240"/>
          </a:xfrm>
          <a:prstGeom prst="rect">
            <a:avLst/>
          </a:prstGeom>
          <a:ln>
            <a:noFill/>
          </a:ln>
        </p:spPr>
      </p:pic>
      <p:sp>
        <p:nvSpPr>
          <p:cNvPr id="164" name="CustomShape 2"/>
          <p:cNvSpPr/>
          <p:nvPr/>
        </p:nvSpPr>
        <p:spPr>
          <a:xfrm>
            <a:off x="9443520" y="2998440"/>
            <a:ext cx="3581280" cy="4254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420" spc="-1" strike="noStrike">
                <a:solidFill>
                  <a:srgbClr val="000000"/>
                </a:solidFill>
                <a:latin typeface="Arial"/>
              </a:rPr>
              <a:t>Potentially</a:t>
            </a:r>
            <a:endParaRPr b="0" lang="en-US" sz="3420" spc="-1" strike="noStrike">
              <a:latin typeface="Arial"/>
            </a:endParaRPr>
          </a:p>
          <a:p>
            <a:pPr>
              <a:lnSpc>
                <a:spcPct val="100000"/>
              </a:lnSpc>
            </a:pPr>
            <a:r>
              <a:rPr b="0" lang="en-US" sz="3420" spc="-1" strike="noStrike">
                <a:solidFill>
                  <a:srgbClr val="000000"/>
                </a:solidFill>
                <a:latin typeface="Arial"/>
              </a:rPr>
              <a:t>considerable</a:t>
            </a:r>
            <a:endParaRPr b="0" lang="en-US" sz="3420" spc="-1" strike="noStrike">
              <a:latin typeface="Arial"/>
            </a:endParaRPr>
          </a:p>
          <a:p>
            <a:pPr>
              <a:lnSpc>
                <a:spcPct val="100000"/>
              </a:lnSpc>
            </a:pPr>
            <a:r>
              <a:rPr b="0" lang="en-US" sz="3420" spc="-1" strike="noStrike">
                <a:solidFill>
                  <a:srgbClr val="000000"/>
                </a:solidFill>
                <a:latin typeface="Arial"/>
              </a:rPr>
              <a:t>variation in</a:t>
            </a:r>
            <a:endParaRPr b="0" lang="en-US" sz="3420" spc="-1" strike="noStrike">
              <a:latin typeface="Arial"/>
            </a:endParaRPr>
          </a:p>
          <a:p>
            <a:pPr>
              <a:lnSpc>
                <a:spcPct val="100000"/>
              </a:lnSpc>
            </a:pPr>
            <a:r>
              <a:rPr b="0" lang="en-US" sz="3420" spc="-1" strike="noStrike">
                <a:solidFill>
                  <a:srgbClr val="000000"/>
                </a:solidFill>
                <a:latin typeface="Arial"/>
              </a:rPr>
              <a:t>estimated effects,</a:t>
            </a:r>
            <a:endParaRPr b="0" lang="en-US" sz="3420" spc="-1" strike="noStrike">
              <a:latin typeface="Arial"/>
            </a:endParaRPr>
          </a:p>
          <a:p>
            <a:pPr>
              <a:lnSpc>
                <a:spcPct val="100000"/>
              </a:lnSpc>
            </a:pPr>
            <a:r>
              <a:rPr b="0" lang="en-US" sz="3420" spc="-1" strike="noStrike">
                <a:solidFill>
                  <a:srgbClr val="000000"/>
                </a:solidFill>
                <a:latin typeface="Arial"/>
              </a:rPr>
              <a:t>so chosen</a:t>
            </a:r>
            <a:endParaRPr b="0" lang="en-US" sz="3420" spc="-1" strike="noStrike">
              <a:latin typeface="Arial"/>
            </a:endParaRPr>
          </a:p>
          <a:p>
            <a:pPr>
              <a:lnSpc>
                <a:spcPct val="100000"/>
              </a:lnSpc>
            </a:pPr>
            <a:r>
              <a:rPr b="0" lang="en-US" sz="3420" spc="-1" strike="noStrike">
                <a:solidFill>
                  <a:srgbClr val="000000"/>
                </a:solidFill>
                <a:latin typeface="Arial"/>
              </a:rPr>
              <a:t>methodology</a:t>
            </a:r>
            <a:endParaRPr b="0" lang="en-US" sz="3420" spc="-1" strike="noStrike">
              <a:latin typeface="Arial"/>
            </a:endParaRPr>
          </a:p>
          <a:p>
            <a:pPr>
              <a:lnSpc>
                <a:spcPct val="100000"/>
              </a:lnSpc>
            </a:pPr>
            <a:r>
              <a:rPr b="0" lang="en-US" sz="3420" spc="-1" strike="noStrike">
                <a:solidFill>
                  <a:srgbClr val="000000"/>
                </a:solidFill>
                <a:latin typeface="Arial"/>
              </a:rPr>
              <a:t>will potentially</a:t>
            </a:r>
            <a:endParaRPr b="0" lang="en-US" sz="3420" spc="-1" strike="noStrike">
              <a:latin typeface="Arial"/>
            </a:endParaRPr>
          </a:p>
          <a:p>
            <a:pPr>
              <a:lnSpc>
                <a:spcPct val="100000"/>
              </a:lnSpc>
            </a:pPr>
            <a:r>
              <a:rPr b="0" lang="en-US" sz="3420" spc="-1" strike="noStrike">
                <a:solidFill>
                  <a:srgbClr val="000000"/>
                </a:solidFill>
                <a:latin typeface="Arial"/>
              </a:rPr>
              <a:t>matter!</a:t>
            </a:r>
            <a:endParaRPr b="0" lang="en-US" sz="3420" spc="-1" strike="noStrike">
              <a:latin typeface="Arial"/>
            </a:endParaRPr>
          </a:p>
        </p:txBody>
      </p:sp>
      <p:sp>
        <p:nvSpPr>
          <p:cNvPr id="165" name="TextShape 3"/>
          <p:cNvSpPr txBox="1"/>
          <p:nvPr/>
        </p:nvSpPr>
        <p:spPr>
          <a:xfrm>
            <a:off x="9320040" y="8881920"/>
            <a:ext cx="3034080" cy="676800"/>
          </a:xfrm>
          <a:prstGeom prst="rect">
            <a:avLst/>
          </a:prstGeom>
          <a:noFill/>
          <a:ln w="9360">
            <a:noFill/>
          </a:ln>
        </p:spPr>
        <p:txBody>
          <a:bodyPr>
            <a:noAutofit/>
          </a:bodyPr>
          <a:p>
            <a:pPr algn="r">
              <a:lnSpc>
                <a:spcPct val="100000"/>
              </a:lnSpc>
            </a:pPr>
            <a:fld id="{DD83ED8F-DCF4-4CD9-8D01-E69740447E90}"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Solution (in the absence of a study registry): submitted a </a:t>
            </a:r>
            <a:r>
              <a:rPr b="0" lang="en-US" sz="3420" spc="-1" strike="noStrike">
                <a:solidFill>
                  <a:srgbClr val="000000"/>
                </a:solidFill>
                <a:latin typeface="Arial"/>
              </a:rPr>
              <a:t>detailed analysis plan to a journal (</a:t>
            </a:r>
            <a:r>
              <a:rPr b="0" i="1" lang="en-US" sz="3420" spc="-1" strike="noStrike">
                <a:solidFill>
                  <a:srgbClr val="000000"/>
                </a:solidFill>
                <a:latin typeface="Arial"/>
              </a:rPr>
              <a:t>Industrial Relations</a:t>
            </a:r>
            <a:r>
              <a:rPr b="0" lang="en-US" sz="3420" spc="-1" strike="noStrike">
                <a:solidFill>
                  <a:srgbClr val="000000"/>
                </a:solidFill>
                <a:latin typeface="Arial"/>
              </a:rPr>
              <a:t>) </a:t>
            </a:r>
            <a:r>
              <a:rPr b="0" lang="en-US" sz="3420" spc="-1" strike="noStrike">
                <a:solidFill>
                  <a:srgbClr val="000000"/>
                </a:solidFill>
                <a:latin typeface="Arial"/>
              </a:rPr>
              <a:t>before the release of the relevant U.S. government </a:t>
            </a:r>
            <a:r>
              <a:rPr b="0" lang="en-US" sz="3420" spc="-1" strike="noStrike">
                <a:solidFill>
                  <a:srgbClr val="000000"/>
                </a:solidFill>
                <a:latin typeface="Arial"/>
              </a:rPr>
              <a:t>employment statistics (in May 1997)</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Received referee reports and revised the analysis plan </a:t>
            </a:r>
            <a:r>
              <a:rPr b="1" lang="en-US" sz="3420" spc="-1" strike="noStrike">
                <a:solidFill>
                  <a:srgbClr val="000000"/>
                </a:solidFill>
                <a:latin typeface="Arial"/>
              </a:rPr>
              <a:t>before receiving the data</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67"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sp>
        <p:nvSpPr>
          <p:cNvPr id="168" name="TextShape 3"/>
          <p:cNvSpPr txBox="1"/>
          <p:nvPr/>
        </p:nvSpPr>
        <p:spPr>
          <a:xfrm>
            <a:off x="9320040" y="8881920"/>
            <a:ext cx="3034080" cy="676800"/>
          </a:xfrm>
          <a:prstGeom prst="rect">
            <a:avLst/>
          </a:prstGeom>
          <a:noFill/>
          <a:ln w="9360">
            <a:noFill/>
          </a:ln>
        </p:spPr>
        <p:txBody>
          <a:bodyPr>
            <a:noAutofit/>
          </a:bodyPr>
          <a:p>
            <a:pPr algn="r">
              <a:lnSpc>
                <a:spcPct val="100000"/>
              </a:lnSpc>
            </a:pPr>
            <a:fld id="{F407A29B-6A2A-452E-AC1C-2B4A37748F38}"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pic>
        <p:nvPicPr>
          <p:cNvPr id="170" name="Picture 2" descr=""/>
          <p:cNvPicPr/>
          <p:nvPr/>
        </p:nvPicPr>
        <p:blipFill>
          <a:blip r:embed="rId1"/>
          <a:stretch/>
        </p:blipFill>
        <p:spPr>
          <a:xfrm>
            <a:off x="81360" y="1734120"/>
            <a:ext cx="12841920" cy="5364000"/>
          </a:xfrm>
          <a:prstGeom prst="rect">
            <a:avLst/>
          </a:prstGeom>
          <a:ln>
            <a:noFill/>
          </a:ln>
        </p:spPr>
      </p:pic>
      <p:sp>
        <p:nvSpPr>
          <p:cNvPr id="171" name="CustomShape 2"/>
          <p:cNvSpPr/>
          <p:nvPr/>
        </p:nvSpPr>
        <p:spPr>
          <a:xfrm>
            <a:off x="10735560" y="6827400"/>
            <a:ext cx="1680840" cy="610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420" spc="-1" strike="noStrike">
                <a:solidFill>
                  <a:srgbClr val="000000"/>
                </a:solidFill>
                <a:latin typeface="Arial"/>
              </a:rPr>
              <a:t>(p. 123)</a:t>
            </a:r>
            <a:endParaRPr b="0" lang="en-US" sz="3420" spc="-1" strike="noStrike">
              <a:latin typeface="Arial"/>
            </a:endParaRPr>
          </a:p>
        </p:txBody>
      </p:sp>
      <p:sp>
        <p:nvSpPr>
          <p:cNvPr id="172" name="CustomShape 3"/>
          <p:cNvSpPr/>
          <p:nvPr/>
        </p:nvSpPr>
        <p:spPr>
          <a:xfrm>
            <a:off x="108360" y="5310360"/>
            <a:ext cx="216360" cy="1842120"/>
          </a:xfrm>
          <a:prstGeom prst="leftBracket">
            <a:avLst>
              <a:gd name="adj" fmla="val 8333"/>
            </a:avLst>
          </a:prstGeom>
          <a:noFill/>
          <a:ln w="28440">
            <a:solidFill>
              <a:srgbClr val="ff0000"/>
            </a:solidFill>
            <a:round/>
          </a:ln>
        </p:spPr>
        <p:style>
          <a:lnRef idx="1">
            <a:schemeClr val="accent1"/>
          </a:lnRef>
          <a:fillRef idx="0">
            <a:schemeClr val="accent1"/>
          </a:fillRef>
          <a:effectRef idx="0">
            <a:schemeClr val="accent1"/>
          </a:effectRef>
          <a:fontRef idx="minor"/>
        </p:style>
      </p:sp>
      <p:sp>
        <p:nvSpPr>
          <p:cNvPr id="173" name="Line 4"/>
          <p:cNvSpPr/>
          <p:nvPr/>
        </p:nvSpPr>
        <p:spPr>
          <a:xfrm>
            <a:off x="4659840" y="6827400"/>
            <a:ext cx="3684600" cy="360"/>
          </a:xfrm>
          <a:prstGeom prst="line">
            <a:avLst/>
          </a:prstGeom>
          <a:ln w="38160">
            <a:solidFill>
              <a:srgbClr val="ff0000"/>
            </a:solidFill>
            <a:round/>
          </a:ln>
        </p:spPr>
        <p:style>
          <a:lnRef idx="1">
            <a:schemeClr val="accent1"/>
          </a:lnRef>
          <a:fillRef idx="0">
            <a:schemeClr val="accent1"/>
          </a:fillRef>
          <a:effectRef idx="0">
            <a:schemeClr val="accent1"/>
          </a:effectRef>
          <a:fontRef idx="minor"/>
        </p:style>
      </p:sp>
      <p:sp>
        <p:nvSpPr>
          <p:cNvPr id="174" name="TextShape 5"/>
          <p:cNvSpPr txBox="1"/>
          <p:nvPr/>
        </p:nvSpPr>
        <p:spPr>
          <a:xfrm>
            <a:off x="9320040" y="8881920"/>
            <a:ext cx="3034080" cy="676800"/>
          </a:xfrm>
          <a:prstGeom prst="rect">
            <a:avLst/>
          </a:prstGeom>
          <a:noFill/>
          <a:ln w="9360">
            <a:noFill/>
          </a:ln>
        </p:spPr>
        <p:txBody>
          <a:bodyPr>
            <a:noAutofit/>
          </a:bodyPr>
          <a:p>
            <a:pPr algn="r">
              <a:lnSpc>
                <a:spcPct val="100000"/>
              </a:lnSpc>
            </a:pPr>
            <a:fld id="{22BC4B5B-45BB-4D81-9DE4-8BBD29BB9963}"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Picture 5" descr=""/>
          <p:cNvPicPr/>
          <p:nvPr/>
        </p:nvPicPr>
        <p:blipFill>
          <a:blip r:embed="rId1"/>
          <a:stretch/>
        </p:blipFill>
        <p:spPr>
          <a:xfrm>
            <a:off x="216720" y="916560"/>
            <a:ext cx="12627360" cy="7427880"/>
          </a:xfrm>
          <a:prstGeom prst="rect">
            <a:avLst/>
          </a:prstGeom>
          <a:ln>
            <a:noFill/>
          </a:ln>
        </p:spPr>
      </p:pic>
      <p:sp>
        <p:nvSpPr>
          <p:cNvPr id="176" name="TextShape 1"/>
          <p:cNvSpPr txBox="1"/>
          <p:nvPr/>
        </p:nvSpPr>
        <p:spPr>
          <a:xfrm>
            <a:off x="9320040" y="8881920"/>
            <a:ext cx="3034080" cy="676800"/>
          </a:xfrm>
          <a:prstGeom prst="rect">
            <a:avLst/>
          </a:prstGeom>
          <a:noFill/>
          <a:ln w="9360">
            <a:noFill/>
          </a:ln>
        </p:spPr>
        <p:txBody>
          <a:bodyPr>
            <a:noAutofit/>
          </a:bodyPr>
          <a:p>
            <a:pPr algn="r">
              <a:lnSpc>
                <a:spcPct val="100000"/>
              </a:lnSpc>
            </a:pPr>
            <a:fld id="{97CD56CB-65DF-485A-B150-A9D152419903}"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pic>
        <p:nvPicPr>
          <p:cNvPr id="178" name="Picture 7" descr=""/>
          <p:cNvPicPr/>
          <p:nvPr/>
        </p:nvPicPr>
        <p:blipFill>
          <a:blip r:embed="rId1"/>
          <a:stretch/>
        </p:blipFill>
        <p:spPr>
          <a:xfrm>
            <a:off x="203040" y="1842480"/>
            <a:ext cx="12584520" cy="4747680"/>
          </a:xfrm>
          <a:prstGeom prst="rect">
            <a:avLst/>
          </a:prstGeom>
          <a:ln>
            <a:noFill/>
          </a:ln>
        </p:spPr>
      </p:pic>
      <p:sp>
        <p:nvSpPr>
          <p:cNvPr id="179" name="CustomShape 2"/>
          <p:cNvSpPr/>
          <p:nvPr/>
        </p:nvSpPr>
        <p:spPr>
          <a:xfrm>
            <a:off x="700560" y="7260840"/>
            <a:ext cx="11801880" cy="1652040"/>
          </a:xfrm>
          <a:prstGeom prst="rect">
            <a:avLst/>
          </a:prstGeom>
          <a:noFill/>
          <a:ln>
            <a:noFill/>
          </a:ln>
        </p:spPr>
        <p:style>
          <a:lnRef idx="0"/>
          <a:fillRef idx="0"/>
          <a:effectRef idx="0"/>
          <a:fontRef idx="minor"/>
        </p:style>
        <p:txBody>
          <a:bodyPr wrap="none" lIns="90000" rIns="90000" tIns="45000" bIns="45000">
            <a:spAutoFit/>
          </a:bodyPr>
          <a:p>
            <a:pPr marL="487800" indent="-487440">
              <a:lnSpc>
                <a:spcPct val="100000"/>
              </a:lnSpc>
              <a:buClr>
                <a:srgbClr val="000000"/>
              </a:buClr>
              <a:buFont typeface="Wingdings" charset="2"/>
              <a:buChar char=""/>
            </a:pPr>
            <a:r>
              <a:rPr b="0" lang="en-US" sz="3420" spc="-1" strike="noStrike">
                <a:solidFill>
                  <a:srgbClr val="000000"/>
                </a:solidFill>
                <a:latin typeface="Arial"/>
              </a:rPr>
              <a:t>What did Neumark find? No statistically significant effects </a:t>
            </a:r>
            <a:endParaRPr b="0" lang="en-US" sz="3420" spc="-1" strike="noStrike">
              <a:latin typeface="Arial"/>
            </a:endParaRPr>
          </a:p>
          <a:p>
            <a:pPr>
              <a:lnSpc>
                <a:spcPct val="100000"/>
              </a:lnSpc>
            </a:pPr>
            <a:r>
              <a:rPr b="0" lang="en-US" sz="3420" spc="-1" strike="noStrike">
                <a:solidFill>
                  <a:srgbClr val="000000"/>
                </a:solidFill>
                <a:latin typeface="Arial"/>
              </a:rPr>
              <a:t>and small magnitudes, somewhere in middle of existing</a:t>
            </a:r>
            <a:endParaRPr b="0" lang="en-US" sz="3420" spc="-1" strike="noStrike">
              <a:latin typeface="Arial"/>
            </a:endParaRPr>
          </a:p>
          <a:p>
            <a:pPr>
              <a:lnSpc>
                <a:spcPct val="100000"/>
              </a:lnSpc>
            </a:pPr>
            <a:r>
              <a:rPr b="0" lang="en-US" sz="3420" spc="-1" strike="noStrike">
                <a:solidFill>
                  <a:srgbClr val="000000"/>
                </a:solidFill>
                <a:latin typeface="Arial"/>
              </a:rPr>
              <a:t>estimates. </a:t>
            </a:r>
            <a:endParaRPr b="0" lang="en-US" sz="3420" spc="-1" strike="noStrike">
              <a:latin typeface="Arial"/>
            </a:endParaRPr>
          </a:p>
        </p:txBody>
      </p:sp>
      <p:sp>
        <p:nvSpPr>
          <p:cNvPr id="180" name="TextShape 3"/>
          <p:cNvSpPr txBox="1"/>
          <p:nvPr/>
        </p:nvSpPr>
        <p:spPr>
          <a:xfrm>
            <a:off x="9320040" y="8881920"/>
            <a:ext cx="3034080" cy="676800"/>
          </a:xfrm>
          <a:prstGeom prst="rect">
            <a:avLst/>
          </a:prstGeom>
          <a:noFill/>
          <a:ln w="9360">
            <a:noFill/>
          </a:ln>
        </p:spPr>
        <p:txBody>
          <a:bodyPr>
            <a:noAutofit/>
          </a:bodyPr>
          <a:p>
            <a:pPr algn="r">
              <a:lnSpc>
                <a:spcPct val="100000"/>
              </a:lnSpc>
            </a:pPr>
            <a:fld id="{DA23D64F-4493-4EDE-9A85-FF4DC09DEB11}"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First of all, what is pre-registration?</a:t>
            </a:r>
            <a:endParaRPr b="0" lang="en-US" sz="3420" spc="-1" strike="noStrike">
              <a:solidFill>
                <a:srgbClr val="000000"/>
              </a:solidFill>
              <a:latin typeface="Arial"/>
            </a:endParaRPr>
          </a:p>
        </p:txBody>
      </p:sp>
      <p:sp>
        <p:nvSpPr>
          <p:cNvPr id="98"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99" name="TextShape 3"/>
          <p:cNvSpPr txBox="1"/>
          <p:nvPr/>
        </p:nvSpPr>
        <p:spPr>
          <a:xfrm>
            <a:off x="9320040" y="8881920"/>
            <a:ext cx="3034080" cy="676800"/>
          </a:xfrm>
          <a:prstGeom prst="rect">
            <a:avLst/>
          </a:prstGeom>
          <a:noFill/>
          <a:ln w="9360">
            <a:noFill/>
          </a:ln>
        </p:spPr>
        <p:txBody>
          <a:bodyPr>
            <a:noAutofit/>
          </a:bodyPr>
          <a:p>
            <a:pPr algn="r">
              <a:lnSpc>
                <a:spcPct val="100000"/>
              </a:lnSpc>
            </a:pPr>
            <a:fld id="{E564A583-5D43-48C8-B02D-D5628B360182}"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Registered Reports</a:t>
            </a:r>
            <a:r>
              <a:rPr b="0" lang="en-US" sz="3600" spc="-1" strike="noStrike">
                <a:solidFill>
                  <a:srgbClr val="000000"/>
                </a:solidFill>
                <a:latin typeface="Helvetica Light"/>
              </a:rPr>
              <a:t>	</a:t>
            </a:r>
            <a:endParaRPr b="0" lang="en-US" sz="3600" spc="-1" strike="noStrike">
              <a:solidFill>
                <a:srgbClr val="000000"/>
              </a:solidFill>
              <a:latin typeface="Helvetica Light"/>
            </a:endParaRPr>
          </a:p>
        </p:txBody>
      </p:sp>
      <p:sp>
        <p:nvSpPr>
          <p:cNvPr id="182" name="TextShape 2"/>
          <p:cNvSpPr txBox="1"/>
          <p:nvPr/>
        </p:nvSpPr>
        <p:spPr>
          <a:xfrm>
            <a:off x="731520" y="2016000"/>
            <a:ext cx="11155680" cy="346320"/>
          </a:xfrm>
          <a:prstGeom prst="rect">
            <a:avLst/>
          </a:prstGeom>
          <a:noFill/>
          <a:ln>
            <a:noFill/>
          </a:ln>
        </p:spPr>
      </p:sp>
      <p:sp>
        <p:nvSpPr>
          <p:cNvPr id="183" name="TextShape 3"/>
          <p:cNvSpPr txBox="1"/>
          <p:nvPr/>
        </p:nvSpPr>
        <p:spPr>
          <a:xfrm>
            <a:off x="650160" y="2275920"/>
            <a:ext cx="11703960" cy="6436440"/>
          </a:xfrm>
          <a:prstGeom prst="rect">
            <a:avLst/>
          </a:prstGeom>
          <a:noFill/>
          <a:ln>
            <a:noFill/>
          </a:ln>
        </p:spPr>
        <p:txBody>
          <a:bodyPr lIns="0" rIns="0" tIns="0" bIns="0" anchor="ctr">
            <a:spAutoFit/>
          </a:bodyPr>
          <a:p>
            <a:pPr marL="216000" indent="-216000" algn="ctr">
              <a:buClr>
                <a:srgbClr val="000000"/>
              </a:buClr>
              <a:buSzPct val="45000"/>
              <a:buFont typeface="Wingdings" charset="2"/>
              <a:buChar char=""/>
            </a:pPr>
            <a:r>
              <a:rPr b="0" lang="en-US" sz="3200" spc="-1" strike="noStrike">
                <a:latin typeface="Arial"/>
              </a:rPr>
              <a:t>Similar to a pre-analysis plan, but needs the backing of journal</a:t>
            </a:r>
            <a:endParaRPr b="0" lang="en-US" sz="3200" spc="-1" strike="noStrike">
              <a:latin typeface="Arial"/>
            </a:endParaRPr>
          </a:p>
          <a:p>
            <a:pPr marL="216000" indent="-216000" algn="ctr">
              <a:buClr>
                <a:srgbClr val="000000"/>
              </a:buClr>
              <a:buSzPct val="45000"/>
              <a:buFont typeface="Wingdings" charset="2"/>
              <a:buChar char=""/>
            </a:pPr>
            <a:r>
              <a:rPr b="0" lang="en-US" sz="3200" spc="-1" strike="noStrike">
                <a:latin typeface="Arial"/>
              </a:rPr>
              <a:t>A journal peer reviews a research design a questions to be asked before data is collected.</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rPr>
              <a:t> </a:t>
            </a:r>
            <a:r>
              <a:rPr b="0" lang="en-US" sz="3200" spc="-1" strike="noStrike">
                <a:latin typeface="Arial"/>
              </a:rPr>
              <a:t>Upon satisfactory and rigorous carrying out of data collection, paper is published regardless of results</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rPr>
              <a:t>Helps cut down on the file drawer problem.</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rPr>
              <a:t>Currently 156 journals use Registered Reports (including JDE)</a:t>
            </a:r>
            <a:endParaRPr b="0" lang="en-US" sz="3200" spc="-1" strike="noStrike">
              <a:latin typeface="Arial"/>
            </a:endParaRPr>
          </a:p>
        </p:txBody>
      </p:sp>
      <p:sp>
        <p:nvSpPr>
          <p:cNvPr id="184" name="TextShape 4"/>
          <p:cNvSpPr txBox="1"/>
          <p:nvPr/>
        </p:nvSpPr>
        <p:spPr>
          <a:xfrm>
            <a:off x="650520" y="2276280"/>
            <a:ext cx="11703960" cy="6436440"/>
          </a:xfrm>
          <a:prstGeom prst="rect">
            <a:avLst/>
          </a:prstGeom>
          <a:noFill/>
          <a:ln>
            <a:noFill/>
          </a:ln>
        </p:spPr>
        <p:txBody>
          <a:bodyPr lIns="90000" rIns="90000" tIns="45000" bIns="45000" anchor="ctr">
            <a:spAutoFit/>
          </a:bodyPr>
          <a:p>
            <a:pPr marL="216000" indent="-216000" algn="ctr">
              <a:buClr>
                <a:srgbClr val="000000"/>
              </a:buClr>
              <a:buSzPct val="45000"/>
              <a:buFont typeface="Wingdings" charset="2"/>
              <a:buChar char=""/>
            </a:pPr>
            <a:r>
              <a:rPr b="0" lang="en-US" sz="3200" spc="-1" strike="noStrike">
                <a:latin typeface="Arial"/>
                <a:ea typeface="Noto Sans CJK SC"/>
              </a:rPr>
              <a:t>Similar to a pre-analysis plan, but needs the backing of journal</a:t>
            </a:r>
            <a:endParaRPr b="0" lang="en-US" sz="3200" spc="-1" strike="noStrike">
              <a:latin typeface="Arial"/>
            </a:endParaRPr>
          </a:p>
          <a:p>
            <a:pPr marL="216000" indent="-216000" algn="ctr">
              <a:buClr>
                <a:srgbClr val="000000"/>
              </a:buClr>
              <a:buSzPct val="45000"/>
              <a:buFont typeface="Wingdings" charset="2"/>
              <a:buChar char=""/>
            </a:pPr>
            <a:r>
              <a:rPr b="0" lang="en-US" sz="3200" spc="-1" strike="noStrike">
                <a:latin typeface="Arial"/>
                <a:ea typeface="Noto Sans CJK SC"/>
              </a:rPr>
              <a:t>A journal peer reviews a research design a questions to be asked before data is collected.</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ea typeface="Noto Sans CJK SC"/>
              </a:rPr>
              <a:t> </a:t>
            </a:r>
            <a:r>
              <a:rPr b="0" lang="en-US" sz="3200" spc="-1" strike="noStrike">
                <a:latin typeface="Arial"/>
                <a:ea typeface="Noto Sans CJK SC"/>
              </a:rPr>
              <a:t>Upon satisfactory and rigorous carrying out of data collection, paper is published regardless of results</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ea typeface="Noto Sans CJK SC"/>
              </a:rPr>
              <a:t>Helps cut down on the file drawer problem.</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ea typeface="Noto Sans CJK SC"/>
              </a:rPr>
              <a:t>Currently 156 journals use Registered Reports (including JDE)</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JDE Registered Reports</a:t>
            </a:r>
            <a:endParaRPr b="0" lang="en-US" sz="3600" spc="-1" strike="noStrike">
              <a:solidFill>
                <a:srgbClr val="000000"/>
              </a:solidFill>
              <a:latin typeface="Helvetica Light"/>
            </a:endParaRPr>
          </a:p>
        </p:txBody>
      </p:sp>
      <p:sp>
        <p:nvSpPr>
          <p:cNvPr id="186" name="TextShape 2"/>
          <p:cNvSpPr txBox="1"/>
          <p:nvPr/>
        </p:nvSpPr>
        <p:spPr>
          <a:xfrm>
            <a:off x="650160" y="2275920"/>
            <a:ext cx="11703960" cy="6436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JDE has started a pilot Registered Reports project (partially funded by BITSS)</a:t>
            </a:r>
            <a:endParaRPr b="0" lang="en-US" sz="45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 </a:t>
            </a:r>
            <a:r>
              <a:rPr b="0" lang="en-US" sz="3420" spc="-1" strike="noStrike">
                <a:solidFill>
                  <a:srgbClr val="000000"/>
                </a:solidFill>
                <a:latin typeface="Arial"/>
              </a:rPr>
              <a:t>Breaks up </a:t>
            </a:r>
            <a:r>
              <a:rPr b="0" lang="en-US" sz="3420" spc="-1" strike="noStrike">
                <a:solidFill>
                  <a:srgbClr val="000000"/>
                </a:solidFill>
                <a:latin typeface="Arial"/>
              </a:rPr>
              <a:t>	</a:t>
            </a:r>
            <a:r>
              <a:rPr b="0" lang="en-US" sz="3420" spc="-1" strike="noStrike">
                <a:solidFill>
                  <a:srgbClr val="000000"/>
                </a:solidFill>
                <a:latin typeface="Arial"/>
              </a:rPr>
              <a:t>publishing into two stages</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Stage 1: Peer Review before data collection/analysis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Stage 2: Review of quality of implementation and publication</a:t>
            </a: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Stage 1</a:t>
            </a:r>
            <a:endParaRPr b="0" lang="en-US" sz="3600" spc="-1" strike="noStrike">
              <a:solidFill>
                <a:srgbClr val="000000"/>
              </a:solidFill>
              <a:latin typeface="Helvetica Light"/>
            </a:endParaRPr>
          </a:p>
        </p:txBody>
      </p:sp>
      <p:sp>
        <p:nvSpPr>
          <p:cNvPr id="188" name="TextShape 2"/>
          <p:cNvSpPr txBox="1"/>
          <p:nvPr/>
        </p:nvSpPr>
        <p:spPr>
          <a:xfrm>
            <a:off x="650160" y="2275920"/>
            <a:ext cx="11703960" cy="6436440"/>
          </a:xfrm>
          <a:prstGeom prst="rect">
            <a:avLst/>
          </a:prstGeom>
          <a:noFill/>
          <a:ln>
            <a:noFill/>
          </a:ln>
        </p:spPr>
        <p:txBody>
          <a:bodyPr lIns="0" rIns="0" tIns="0" bIns="0">
            <a:normAutofit fontScale="91000"/>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Editorial Board reviews for completeness and scope (as in regular publications)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Then gets sent for peer review</a:t>
            </a:r>
            <a:endParaRPr b="0" lang="en-US" sz="45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Importance of research question</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Replicability</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Pre-specified hypotheses</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Data quality checks</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If accepted, Stage 1 will become supplementary material for the Stage 2 Paper</a:t>
            </a: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Between Pre-Results Acceptance and Stage 2</a:t>
            </a:r>
            <a:endParaRPr b="0" lang="en-US" sz="3600" spc="-1" strike="noStrike">
              <a:solidFill>
                <a:srgbClr val="000000"/>
              </a:solidFill>
              <a:latin typeface="Helvetica Light"/>
            </a:endParaRPr>
          </a:p>
        </p:txBody>
      </p:sp>
      <p:sp>
        <p:nvSpPr>
          <p:cNvPr id="190" name="TextShape 2"/>
          <p:cNvSpPr txBox="1"/>
          <p:nvPr/>
        </p:nvSpPr>
        <p:spPr>
          <a:xfrm>
            <a:off x="650160" y="2275920"/>
            <a:ext cx="11703960" cy="6436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Data collection keeping in mind that data </a:t>
            </a:r>
            <a:r>
              <a:rPr b="0" lang="en-US" sz="4550" spc="-1" strike="noStrike">
                <a:solidFill>
                  <a:srgbClr val="000000"/>
                </a:solidFill>
                <a:latin typeface="Arial"/>
              </a:rPr>
              <a:t>will be posted online (with some caveats)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Stage 1 can be withdrawn at any time</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Deviations from Stage 1 should be </a:t>
            </a:r>
            <a:r>
              <a:rPr b="0" lang="en-US" sz="4550" spc="-1" strike="noStrike">
                <a:solidFill>
                  <a:srgbClr val="000000"/>
                </a:solidFill>
                <a:latin typeface="Arial"/>
              </a:rPr>
              <a:t>documented and included in Stage 2 </a:t>
            </a:r>
            <a:r>
              <a:rPr b="0" lang="en-US" sz="4550" spc="-1" strike="noStrike">
                <a:solidFill>
                  <a:srgbClr val="000000"/>
                </a:solidFill>
                <a:latin typeface="Arial"/>
              </a:rPr>
              <a:t>manuscript.</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Stage 2</a:t>
            </a:r>
            <a:endParaRPr b="0" lang="en-US" sz="3600" spc="-1" strike="noStrike">
              <a:solidFill>
                <a:srgbClr val="000000"/>
              </a:solidFill>
              <a:latin typeface="Helvetica Light"/>
            </a:endParaRPr>
          </a:p>
        </p:txBody>
      </p:sp>
      <p:sp>
        <p:nvSpPr>
          <p:cNvPr id="192" name="TextShape 2"/>
          <p:cNvSpPr txBox="1"/>
          <p:nvPr/>
        </p:nvSpPr>
        <p:spPr>
          <a:xfrm>
            <a:off x="650160" y="2275920"/>
            <a:ext cx="11703960" cy="6436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The paper with results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All prespecified hypotheses must be included</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Exploratory analysis can be included but must be designated as such.</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Stage 2 reviewers are same as Stage 1, but they can invite new ones as well.</a:t>
            </a: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Stage 2 Review</a:t>
            </a:r>
            <a:endParaRPr b="0" lang="en-US" sz="3600" spc="-1" strike="noStrike">
              <a:solidFill>
                <a:srgbClr val="000000"/>
              </a:solidFill>
              <a:latin typeface="Helvetica Light"/>
            </a:endParaRPr>
          </a:p>
        </p:txBody>
      </p:sp>
      <p:sp>
        <p:nvSpPr>
          <p:cNvPr id="194" name="TextShape 2"/>
          <p:cNvSpPr txBox="1"/>
          <p:nvPr/>
        </p:nvSpPr>
        <p:spPr>
          <a:xfrm>
            <a:off x="650160" y="2275920"/>
            <a:ext cx="11703960" cy="6436440"/>
          </a:xfrm>
          <a:prstGeom prst="rect">
            <a:avLst/>
          </a:prstGeom>
          <a:noFill/>
          <a:ln>
            <a:noFill/>
          </a:ln>
        </p:spPr>
        <p:txBody>
          <a:bodyPr lIns="0" rIns="0" tIns="0" bIns="0">
            <a:normAutofit fontScale="56000"/>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Was it implemented according to the research design prespecified in Stage 1</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Is data of sufficient quality to test hypotheses</a:t>
            </a:r>
            <a:endParaRPr b="0" lang="en-US" sz="45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Power?</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Data checks made?</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Were deviations justified?</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Exploratory analysis justified?</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Is author’s interpretation consistent with data and findings?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Editorial Decisions will not be based on perceived importance, novelty or conlusiveness of results.</a:t>
            </a: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Hands-on</a:t>
            </a:r>
            <a:endParaRPr b="0" lang="en-US" sz="3600" spc="-1" strike="noStrike">
              <a:solidFill>
                <a:srgbClr val="000000"/>
              </a:solidFill>
              <a:latin typeface="Helvetica Light"/>
            </a:endParaRPr>
          </a:p>
        </p:txBody>
      </p:sp>
      <p:sp>
        <p:nvSpPr>
          <p:cNvPr id="196" name="TextShape 2"/>
          <p:cNvSpPr txBox="1"/>
          <p:nvPr/>
        </p:nvSpPr>
        <p:spPr>
          <a:xfrm>
            <a:off x="650160" y="2275920"/>
            <a:ext cx="11703960" cy="6436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To start a preregistration, go to:</a:t>
            </a:r>
            <a:endParaRPr b="0" lang="en-US" sz="45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hlinkClick r:id="rId1"/>
              </a:rPr>
              <a:t>https://osf.io/prereg/</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endParaRPr b="0" lang="en-US" sz="342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640440" y="349524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Thank you!</a:t>
            </a:r>
            <a:endParaRPr b="0" lang="en-US" sz="3600" spc="-1" strike="noStrike">
              <a:solidFill>
                <a:srgbClr val="000000"/>
              </a:solidFill>
              <a:latin typeface="Helvetica Light"/>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650160" y="1661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First of all, what is pre-registration?</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A researcher posts her/his research hypotheses, the data used to test them, and the planned research design (i.e., methodology) in a publicly available registry</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Possible to put an Embargo, so that it isn’t visible to others, but there is a record that it was registered in the past.</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There is obviously a wide range of detail one could potentially include in an analysis plan (both clinicaltrials.gov and the new AEA registry allow a researcher to include relatively sparse information)</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It is worth exploring the required fields in the AEA registry in a little more detail</a:t>
            </a:r>
            <a:endParaRPr b="0" lang="en-US" sz="3420" spc="-1" strike="noStrike">
              <a:solidFill>
                <a:srgbClr val="000000"/>
              </a:solidFill>
              <a:latin typeface="Arial"/>
            </a:endParaRPr>
          </a:p>
        </p:txBody>
      </p:sp>
      <p:sp>
        <p:nvSpPr>
          <p:cNvPr id="101"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Cantarell"/>
              </a:rPr>
              <a:t>(1) Why pre-specify research hypotheses?</a:t>
            </a:r>
            <a:endParaRPr b="0" lang="en-US" sz="4700" spc="-1" strike="noStrike">
              <a:solidFill>
                <a:srgbClr val="000000"/>
              </a:solidFill>
              <a:latin typeface="Cantarell"/>
            </a:endParaRPr>
          </a:p>
        </p:txBody>
      </p:sp>
      <p:sp>
        <p:nvSpPr>
          <p:cNvPr id="102" name="TextShape 3"/>
          <p:cNvSpPr txBox="1"/>
          <p:nvPr/>
        </p:nvSpPr>
        <p:spPr>
          <a:xfrm>
            <a:off x="9320040" y="8881920"/>
            <a:ext cx="3034080" cy="676800"/>
          </a:xfrm>
          <a:prstGeom prst="rect">
            <a:avLst/>
          </a:prstGeom>
          <a:noFill/>
          <a:ln w="9360">
            <a:noFill/>
          </a:ln>
        </p:spPr>
        <p:txBody>
          <a:bodyPr>
            <a:noAutofit/>
          </a:bodyPr>
          <a:p>
            <a:pPr algn="r">
              <a:lnSpc>
                <a:spcPct val="100000"/>
              </a:lnSpc>
            </a:pPr>
            <a:fld id="{800B6E84-C813-4FA9-8FC8-2EA36E7D856D}"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 American Economics Association (AEA) registry, </a:t>
            </a:r>
            <a:r>
              <a:rPr b="1" lang="en-US" sz="3420" spc="-1" strike="noStrike">
                <a:solidFill>
                  <a:srgbClr val="000000"/>
                </a:solidFill>
                <a:latin typeface="Arial"/>
              </a:rPr>
              <a:t>socialscienceregistry.org</a:t>
            </a:r>
            <a:r>
              <a:rPr b="0" lang="en-US" sz="3420" spc="-1" strike="noStrike">
                <a:solidFill>
                  <a:srgbClr val="000000"/>
                </a:solidFill>
                <a:latin typeface="Arial"/>
              </a:rPr>
              <a:t>, was founded in May 2013 with a focus on randomized control trials (RCTs).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04"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(0) What is pre-registration?</a:t>
            </a:r>
            <a:endParaRPr b="0" lang="en-US" sz="4700" spc="-1" strike="noStrike">
              <a:solidFill>
                <a:srgbClr val="000000"/>
              </a:solidFill>
              <a:latin typeface="Helvetica Light"/>
            </a:endParaRPr>
          </a:p>
        </p:txBody>
      </p:sp>
      <p:sp>
        <p:nvSpPr>
          <p:cNvPr id="105" name="TextShape 3"/>
          <p:cNvSpPr txBox="1"/>
          <p:nvPr/>
        </p:nvSpPr>
        <p:spPr>
          <a:xfrm>
            <a:off x="9320040" y="8881920"/>
            <a:ext cx="3034080" cy="676800"/>
          </a:xfrm>
          <a:prstGeom prst="rect">
            <a:avLst/>
          </a:prstGeom>
          <a:noFill/>
          <a:ln w="9360">
            <a:noFill/>
          </a:ln>
        </p:spPr>
        <p:txBody>
          <a:bodyPr>
            <a:noAutofit/>
          </a:bodyPr>
          <a:p>
            <a:pPr algn="r">
              <a:lnSpc>
                <a:spcPct val="100000"/>
              </a:lnSpc>
            </a:pPr>
            <a:fld id="{FAA2DA57-4876-47E2-A0FB-7DC84D8199C4}"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Picture 3" descr=""/>
          <p:cNvPicPr/>
          <p:nvPr/>
        </p:nvPicPr>
        <p:blipFill>
          <a:blip r:embed="rId1"/>
          <a:stretch/>
        </p:blipFill>
        <p:spPr>
          <a:xfrm>
            <a:off x="108360" y="866880"/>
            <a:ext cx="12810240" cy="7152120"/>
          </a:xfrm>
          <a:prstGeom prst="rect">
            <a:avLst/>
          </a:prstGeom>
          <a:ln>
            <a:noFill/>
          </a:ln>
        </p:spPr>
      </p:pic>
      <p:sp>
        <p:nvSpPr>
          <p:cNvPr id="107" name="TextShape 1"/>
          <p:cNvSpPr txBox="1"/>
          <p:nvPr/>
        </p:nvSpPr>
        <p:spPr>
          <a:xfrm>
            <a:off x="9320040" y="8881920"/>
            <a:ext cx="3034080" cy="676800"/>
          </a:xfrm>
          <a:prstGeom prst="rect">
            <a:avLst/>
          </a:prstGeom>
          <a:noFill/>
          <a:ln w="9360">
            <a:noFill/>
          </a:ln>
        </p:spPr>
        <p:txBody>
          <a:bodyPr>
            <a:noAutofit/>
          </a:bodyPr>
          <a:p>
            <a:pPr algn="r">
              <a:lnSpc>
                <a:spcPct val="100000"/>
              </a:lnSpc>
            </a:pPr>
            <a:fld id="{1664C9A7-7258-47BF-9565-9C3FA3B1A686}"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 American Economics Association (AEA) registry, </a:t>
            </a:r>
            <a:r>
              <a:rPr b="1" lang="en-US" sz="3420" spc="-1" strike="noStrike">
                <a:solidFill>
                  <a:srgbClr val="000000"/>
                </a:solidFill>
                <a:latin typeface="Arial"/>
              </a:rPr>
              <a:t>socialscienceregistry.org</a:t>
            </a:r>
            <a:r>
              <a:rPr b="0" lang="en-US" sz="3420" spc="-1" strike="noStrike">
                <a:solidFill>
                  <a:srgbClr val="000000"/>
                </a:solidFill>
                <a:latin typeface="Arial"/>
              </a:rPr>
              <a:t>, was founded in May 2013 </a:t>
            </a:r>
            <a:r>
              <a:rPr b="0" lang="en-US" sz="3420" spc="-1" strike="noStrike">
                <a:solidFill>
                  <a:srgbClr val="000000"/>
                </a:solidFill>
                <a:latin typeface="Arial"/>
              </a:rPr>
              <a:t>with a focus on randomized control trials (RCTs).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Since then over 1200 studies have been registered, and </a:t>
            </a:r>
            <a:r>
              <a:rPr b="0" lang="en-US" sz="3420" spc="-1" strike="noStrike">
                <a:solidFill>
                  <a:srgbClr val="000000"/>
                </a:solidFill>
                <a:latin typeface="Arial"/>
              </a:rPr>
              <a:t>the numbers are increasing rapidly.</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Some of these are earlier projects that are being </a:t>
            </a:r>
            <a:r>
              <a:rPr b="0" lang="en-US" sz="3420" spc="-1" strike="noStrike">
                <a:solidFill>
                  <a:srgbClr val="000000"/>
                </a:solidFill>
                <a:latin typeface="Arial"/>
              </a:rPr>
              <a:t>registered (for completeness), but most are new studies.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09"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(0) What is pre-registration?</a:t>
            </a:r>
            <a:endParaRPr b="0" lang="en-US" sz="4700" spc="-1" strike="noStrike">
              <a:solidFill>
                <a:srgbClr val="000000"/>
              </a:solidFill>
              <a:latin typeface="Helvetica Light"/>
            </a:endParaRPr>
          </a:p>
        </p:txBody>
      </p:sp>
      <p:sp>
        <p:nvSpPr>
          <p:cNvPr id="110" name="TextShape 3"/>
          <p:cNvSpPr txBox="1"/>
          <p:nvPr/>
        </p:nvSpPr>
        <p:spPr>
          <a:xfrm>
            <a:off x="9320040" y="8881920"/>
            <a:ext cx="3034080" cy="676800"/>
          </a:xfrm>
          <a:prstGeom prst="rect">
            <a:avLst/>
          </a:prstGeom>
          <a:noFill/>
          <a:ln w="9360">
            <a:noFill/>
          </a:ln>
        </p:spPr>
        <p:txBody>
          <a:bodyPr>
            <a:noAutofit/>
          </a:bodyPr>
          <a:p>
            <a:pPr algn="r">
              <a:lnSpc>
                <a:spcPct val="100000"/>
              </a:lnSpc>
            </a:pPr>
            <a:fld id="{25A8929C-C593-48C8-AF3B-D22C8FA95F0B}"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9320040" y="8881920"/>
            <a:ext cx="3034080" cy="676800"/>
          </a:xfrm>
          <a:prstGeom prst="rect">
            <a:avLst/>
          </a:prstGeom>
          <a:noFill/>
          <a:ln w="9360">
            <a:noFill/>
          </a:ln>
        </p:spPr>
        <p:txBody>
          <a:bodyPr>
            <a:noAutofit/>
          </a:bodyPr>
          <a:p>
            <a:pPr algn="r">
              <a:lnSpc>
                <a:spcPct val="100000"/>
              </a:lnSpc>
            </a:pPr>
            <a:fld id="{111C702D-DFA0-4305-92D1-5B1A69EA7569}"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
        <p:nvSpPr>
          <p:cNvPr id="112" name="CustomShape 2"/>
          <p:cNvSpPr/>
          <p:nvPr/>
        </p:nvSpPr>
        <p:spPr>
          <a:xfrm>
            <a:off x="492480" y="165960"/>
            <a:ext cx="11967480" cy="22233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000000"/>
                </a:solidFill>
                <a:latin typeface="Arial"/>
                <a:ea typeface="MS Mincho"/>
              </a:rPr>
              <a:t>Studies in the AEA trial registry, May 2013 to September 2016.</a:t>
            </a:r>
            <a:r>
              <a:rPr b="0" lang="en-US" sz="2800" spc="-1" strike="noStrike">
                <a:solidFill>
                  <a:srgbClr val="000000"/>
                </a:solidFill>
                <a:latin typeface="Arial"/>
                <a:ea typeface="MS Mincho"/>
              </a:rPr>
              <a:t> </a:t>
            </a:r>
            <a:endParaRPr b="0" lang="en-US" sz="2800" spc="-1" strike="noStrike">
              <a:latin typeface="Arial"/>
            </a:endParaRPr>
          </a:p>
          <a:p>
            <a:pPr algn="ctr">
              <a:lnSpc>
                <a:spcPct val="100000"/>
              </a:lnSpc>
            </a:pPr>
            <a:r>
              <a:rPr b="0" lang="en-US" sz="2800" spc="-1" strike="noStrike">
                <a:solidFill>
                  <a:srgbClr val="000000"/>
                </a:solidFill>
                <a:latin typeface="Arial"/>
                <a:ea typeface="MS Mincho"/>
              </a:rPr>
              <a:t>Figure shows the cumulative (Panel A) and new (Panel B) trial registrations in the American Economics Association Trial Registry (http://socialscienceregistry.org). Figure available in public domain: </a:t>
            </a:r>
            <a:r>
              <a:rPr b="0" lang="en-US" sz="2800" spc="-1" strike="noStrike" u="sng">
                <a:solidFill>
                  <a:srgbClr val="009999"/>
                </a:solidFill>
                <a:uFillTx/>
                <a:latin typeface="Arial"/>
                <a:ea typeface="MS Mincho"/>
                <a:hlinkClick r:id="rId1"/>
              </a:rPr>
              <a:t>http://</a:t>
            </a:r>
            <a:r>
              <a:rPr b="0" lang="en-US" sz="2800" spc="-1" strike="noStrike" u="sng">
                <a:solidFill>
                  <a:srgbClr val="009999"/>
                </a:solidFill>
                <a:uFillTx/>
                <a:latin typeface="Arial"/>
                <a:ea typeface="MS Mincho"/>
                <a:hlinkClick r:id="rId2"/>
              </a:rPr>
              <a:t>dx.doi.org/10.7910/DVN/FUO7FC</a:t>
            </a:r>
            <a:r>
              <a:rPr b="0" lang="en-US" sz="2800" spc="-1" strike="noStrike">
                <a:solidFill>
                  <a:srgbClr val="000000"/>
                </a:solidFill>
                <a:latin typeface="Arial"/>
                <a:ea typeface="MS Mincho"/>
              </a:rPr>
              <a:t>.</a:t>
            </a:r>
            <a:endParaRPr b="0" lang="en-US" sz="2800" spc="-1" strike="noStrike">
              <a:latin typeface="Arial"/>
            </a:endParaRPr>
          </a:p>
        </p:txBody>
      </p:sp>
      <p:pic>
        <p:nvPicPr>
          <p:cNvPr id="113" name="Picture 7" descr=""/>
          <p:cNvPicPr/>
          <p:nvPr/>
        </p:nvPicPr>
        <p:blipFill>
          <a:blip r:embed="rId3"/>
          <a:stretch/>
        </p:blipFill>
        <p:spPr>
          <a:xfrm>
            <a:off x="244800" y="2516760"/>
            <a:ext cx="11554200" cy="704232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 required information on the AEA site includes:</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Trial Title; Country; Status (i.e., ongoing, completed); </a:t>
            </a:r>
            <a:r>
              <a:rPr b="0" lang="en-US" sz="3420" spc="-1" strike="noStrike">
                <a:solidFill>
                  <a:srgbClr val="000000"/>
                </a:solidFill>
                <a:latin typeface="Arial"/>
              </a:rPr>
              <a:t>Keywords; </a:t>
            </a:r>
            <a:r>
              <a:rPr b="1" lang="en-US" sz="3420" spc="-1" strike="noStrike">
                <a:solidFill>
                  <a:srgbClr val="000000"/>
                </a:solidFill>
                <a:latin typeface="Arial"/>
              </a:rPr>
              <a:t>Abstract</a:t>
            </a:r>
            <a:r>
              <a:rPr b="0" lang="en-US" sz="3420" spc="-1" strike="noStrike">
                <a:solidFill>
                  <a:srgbClr val="000000"/>
                </a:solidFill>
                <a:latin typeface="Arial"/>
              </a:rPr>
              <a:t>; Trial Start Date; Intervention Start </a:t>
            </a:r>
            <a:r>
              <a:rPr b="0" lang="en-US" sz="3420" spc="-1" strike="noStrike">
                <a:solidFill>
                  <a:srgbClr val="000000"/>
                </a:solidFill>
                <a:latin typeface="Arial"/>
              </a:rPr>
              <a:t>Date; Intervention End Date; Trial End Date; </a:t>
            </a:r>
            <a:r>
              <a:rPr b="1" lang="en-US" sz="3420" spc="-1" strike="noStrike">
                <a:solidFill>
                  <a:srgbClr val="000000"/>
                </a:solidFill>
                <a:latin typeface="Arial"/>
              </a:rPr>
              <a:t>Outcomes </a:t>
            </a:r>
            <a:r>
              <a:rPr b="1" lang="en-US" sz="3420" spc="-1" strike="noStrike">
                <a:solidFill>
                  <a:srgbClr val="000000"/>
                </a:solidFill>
                <a:latin typeface="Arial"/>
              </a:rPr>
              <a:t>(End Points); Experimental Design (Public)</a:t>
            </a:r>
            <a:r>
              <a:rPr b="0" lang="en-US" sz="3420" spc="-1" strike="noStrike">
                <a:solidFill>
                  <a:srgbClr val="000000"/>
                </a:solidFill>
                <a:latin typeface="Arial"/>
              </a:rPr>
              <a:t>; Was the </a:t>
            </a:r>
            <a:r>
              <a:rPr b="0" lang="en-US" sz="3420" spc="-1" strike="noStrike">
                <a:solidFill>
                  <a:srgbClr val="000000"/>
                </a:solidFill>
                <a:latin typeface="Arial"/>
              </a:rPr>
              <a:t>treatment clustered?; Planned Number of Clusters; </a:t>
            </a:r>
            <a:r>
              <a:rPr b="0" lang="en-US" sz="3420" spc="-1" strike="noStrike">
                <a:solidFill>
                  <a:srgbClr val="000000"/>
                </a:solidFill>
                <a:latin typeface="Arial"/>
              </a:rPr>
              <a:t>Planned Number of Observations; IRB approval info. </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15"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(0) What is pre-registration?</a:t>
            </a:r>
            <a:endParaRPr b="0" lang="en-US" sz="4700" spc="-1" strike="noStrike">
              <a:solidFill>
                <a:srgbClr val="000000"/>
              </a:solidFill>
              <a:latin typeface="Helvetica Light"/>
            </a:endParaRPr>
          </a:p>
        </p:txBody>
      </p:sp>
      <p:sp>
        <p:nvSpPr>
          <p:cNvPr id="116" name="TextShape 3"/>
          <p:cNvSpPr txBox="1"/>
          <p:nvPr/>
        </p:nvSpPr>
        <p:spPr>
          <a:xfrm>
            <a:off x="9320040" y="8881920"/>
            <a:ext cx="3034080" cy="676800"/>
          </a:xfrm>
          <a:prstGeom prst="rect">
            <a:avLst/>
          </a:prstGeom>
          <a:noFill/>
          <a:ln w="9360">
            <a:noFill/>
          </a:ln>
        </p:spPr>
        <p:txBody>
          <a:bodyPr>
            <a:noAutofit/>
          </a:bodyPr>
          <a:p>
            <a:pPr algn="r">
              <a:lnSpc>
                <a:spcPct val="100000"/>
              </a:lnSpc>
            </a:pPr>
            <a:fld id="{BE5B861B-2E19-4360-A52A-F5CCE360B049}"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3816</TotalTime>
  <Application>LibreOffice/6.1.4.2$Linux_X86_64 LibreOffice_project/10$Build-2</Application>
  <Words>5710</Words>
  <Paragraphs>492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gkroll</dc:creator>
  <dc:description/>
  <dc:language>en-US</dc:language>
  <cp:lastModifiedBy/>
  <cp:lastPrinted>2015-12-10T02:44:21Z</cp:lastPrinted>
  <dcterms:modified xsi:type="dcterms:W3CDTF">2019-01-10T09:36:26Z</dcterms:modified>
  <cp:revision>109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15.0035</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53</vt:i4>
  </property>
</Properties>
</file>