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0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option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Documents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Aleksandr Michuda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Quarto is the successor or RMarkdown, a very powerful dynamic document software developed for RStudio</a:t>
            </a:r>
          </a:p>
          <a:p>
            <a:pPr lvl="0"/>
            <a:r>
              <a:rPr/>
              <a:t>Now it also applies to jupyter notebooks and allows for creating nice documents from the notebooks you create!</a:t>
            </a:r>
          </a:p>
          <a:p>
            <a:pPr lvl="0"/>
            <a:r>
              <a:rPr/>
              <a:t>Dynamic documents usually have a </a:t>
            </a:r>
            <a:r>
              <a:rPr>
                <a:latin typeface="Courier"/>
              </a:rPr>
              <a:t>yaml</a:t>
            </a:r>
            <a:r>
              <a:rPr/>
              <a:t> header at the top, that defines global options</a:t>
            </a:r>
          </a:p>
          <a:p>
            <a:pPr lvl="1"/>
            <a:r>
              <a:rPr/>
              <a:t>We will talk about three special types of yaml options in Quarto:</a:t>
            </a:r>
          </a:p>
          <a:p>
            <a:pPr lvl="2"/>
            <a:r>
              <a:rPr/>
              <a:t>output type</a:t>
            </a:r>
          </a:p>
          <a:p>
            <a:pPr lvl="2"/>
            <a:r>
              <a:rPr/>
              <a:t>hiding code or output</a:t>
            </a:r>
          </a:p>
          <a:p>
            <a:pPr lvl="2"/>
            <a:r>
              <a:rPr/>
              <a:t>execution options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 What is YAML?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YAML is a very basic language created by Ansible (I think?) to define options for its software in a way that didn’t require lots of coding.</a:t>
            </a:r>
          </a:p>
          <a:p>
            <a:pPr lvl="0" indent="0">
              <a:buNone/>
            </a:pPr>
            <a:r>
              <a:rPr>
                <a:latin typeface="Courier"/>
              </a:rPr>
              <a:t>---
title: "Toward a Unified Theory of High-Energy Metaphysics: Silly String Theory"
date: 2008-02-29
author:
  - name: Josiah Carberry
    id: jc
    orcid: 0000-0002-1825-0097
    email: josiah@psychoceramics.org
    affiliation: 
      - name: Brown University
        city: Providence
        state: RI
        url: www.brown.edu
abstract: &gt; 
  The characteristic theme of the works of Stone is 
  the bridge between culture and society. ...
keywords:
  - Metaphysics
  - String Theory
license: "CC BY"
copyright: 
  holder: Josiah Carberry
  year: 2008
citation: 
  container-title: Journal of Psychoceramics
  volume: 1
  issue: 1
  doi: 10.5555/12345678
funding: "The author received no specific funding for this work."
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But the basic thing you need in order to get the paper is:</a:t>
            </a:r>
          </a:p>
          <a:p>
            <a:pPr lvl="0" indent="0">
              <a:buNone/>
            </a:pPr>
            <a:r>
              <a:rPr>
                <a:latin typeface="Courier"/>
              </a:rPr>
              <a:t>---
title: My paper
author: Aleksandr Michuda
---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 Preview of what we will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Quarto is VERY expansive, you can write websites, books or dissertations with it</a:t>
            </a:r>
          </a:p>
          <a:p>
            <a:pPr lvl="1"/>
            <a:r>
              <a:rPr/>
              <a:t>All with jupyter notebooks</a:t>
            </a:r>
          </a:p>
          <a:p>
            <a:pPr lvl="0"/>
            <a:r>
              <a:rPr/>
              <a:t>Today, we will focus on the basics that you will need if you wanted to write paper using a jupyter notebooks:</a:t>
            </a:r>
          </a:p>
          <a:p>
            <a:pPr lvl="1" indent="-342900" marL="685800">
              <a:buAutoNum type="arabicPeriod"/>
            </a:pPr>
            <a:r>
              <a:rPr/>
              <a:t>Tables</a:t>
            </a:r>
          </a:p>
          <a:p>
            <a:pPr lvl="1" indent="-342900" marL="685800">
              <a:buAutoNum type="arabicPeriod"/>
            </a:pPr>
            <a:r>
              <a:rPr/>
              <a:t>Figures</a:t>
            </a:r>
          </a:p>
          <a:p>
            <a:pPr lvl="1" indent="-342900" marL="685800">
              <a:buAutoNum type="arabicPeriod"/>
            </a:pPr>
            <a:r>
              <a:rPr/>
              <a:t>Cross-references</a:t>
            </a:r>
          </a:p>
          <a:p>
            <a:pPr lvl="1" indent="-342900" marL="685800">
              <a:buAutoNum type="arabicPeriod"/>
            </a:pPr>
            <a:r>
              <a:rPr/>
              <a:t>Citations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13 Tables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You can create tables easily in three ways:</a:t>
            </a:r>
          </a:p>
          <a:p>
            <a:pPr lvl="1"/>
            <a:r>
              <a:rPr/>
              <a:t>Create your own markdown table (Not dynamic)</a:t>
            </a:r>
          </a:p>
          <a:p>
            <a:pPr lvl="1"/>
            <a:r>
              <a:rPr/>
              <a:t>Put in a latex table directly (Not dynamic)</a:t>
            </a:r>
          </a:p>
          <a:p>
            <a:pPr lvl="1"/>
            <a:r>
              <a:rPr/>
              <a:t>Generate a table from code (Dynamic)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Demonstration of pipe table syntax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14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You can add figures that are generated or from a folder</a:t>
            </a:r>
          </a:p>
          <a:p>
            <a:pPr lvl="0"/>
            <a:r>
              <a:rPr/>
              <a:t>It’s like figures markdown but with more options</a:t>
            </a:r>
          </a:p>
        </p:txBody>
      </p:sp>
      <p:pic>
        <p:nvPicPr>
          <p:cNvPr descr="figures/flow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My figure 1, width 300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flow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193800"/>
            <a:ext cx="510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My figure width 80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fig-line-plot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2: A scatter plot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fig-charts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193800"/>
            <a:ext cx="3784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(a) First</a:t>
            </a:r>
          </a:p>
        </p:txBody>
      </p:sp>
      <p:pic>
        <p:nvPicPr>
          <p:cNvPr descr="presentation_files/figure-pptx/fig-charts-outpu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75200" y="1193800"/>
            <a:ext cx="3784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(b) Second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#tbl-something #fig-something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Before We Begin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Take-home Exam</a:t>
            </a:r>
          </a:p>
          <a:p>
            <a:pPr lvl="0"/>
            <a:r>
              <a:rPr/>
              <a:t>We will start presentation soon!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15 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reference a figure, table or section, just use its label!</a:t>
            </a:r>
          </a:p>
          <a:p>
            <a:pPr lvl="0"/>
            <a:r>
              <a:rPr/>
              <a:t>See Table 1</a:t>
            </a:r>
          </a:p>
          <a:p>
            <a:pPr lvl="0"/>
            <a:r>
              <a:rPr/>
              <a:t>See Figure 3</a:t>
            </a:r>
          </a:p>
          <a:p>
            <a:pPr lvl="0"/>
            <a:r>
              <a:rPr/>
              <a:t>See </a:t>
            </a:r>
            <a:r>
              <a:rPr>
                <a:hlinkClick r:id="rId2" action="ppaction://hlinksldjump"/>
              </a:rPr>
              <a:t>Section 15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 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citations, You can use a standard bibtex file, just specify it in the YAML</a:t>
            </a:r>
          </a:p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---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bibliography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references.bib</a:t>
            </a:r>
            <a:br/>
            <a:r>
              <a:rPr>
                <a:solidFill>
                  <a:srgbClr val="BC7A00"/>
                </a:solidFill>
                <a:latin typeface="Courier"/>
              </a:rPr>
              <a:t>---</a:t>
            </a:r>
          </a:p>
          <a:p>
            <a:pPr lvl="0"/>
            <a:r>
              <a:rPr/>
              <a:t>See Gupta et al. (2021)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/>
            <a:r>
              <a:rPr/>
              <a:t>This is true (Gupta et al. 2021).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Mermaid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8229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18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Gupta, Anubhab, Heng Zhu, Miki Khanh Doan, Aleksandr Michuda, and Binoy Majumder. 2021. “Economic Impacts of the COVID- 19 Lockdown in a Remittance-Dependent Region.” </a:t>
            </a:r>
            <a:r>
              <a:rPr i="1"/>
              <a:t>American Journal of Agricultural Economics</a:t>
            </a:r>
            <a:r>
              <a:rPr/>
              <a:t> 103 (2): 466–85.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footnote.dkfng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Why Dynamic Documents?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Documents are a part of the bigger picture of Reproducible Science. Sure, there is a fixed cost; </a:t>
            </a:r>
            <a:r>
              <a:rPr b="1"/>
              <a:t>BUT</a:t>
            </a:r>
            <a:r>
              <a:rPr/>
              <a:t>, they make my life easier in these ways:</a:t>
            </a:r>
          </a:p>
          <a:p>
            <a:pPr lvl="0"/>
            <a:r>
              <a:rPr/>
              <a:t>Short term: Easier to document fresh out of the oven results</a:t>
            </a:r>
          </a:p>
          <a:p>
            <a:pPr lvl="0"/>
            <a:r>
              <a:rPr/>
              <a:t>Medium term: Fast, reliable and tractable new results</a:t>
            </a:r>
          </a:p>
          <a:p>
            <a:pPr lvl="0"/>
            <a:r>
              <a:rPr/>
              <a:t>Long term: You can see how everything was created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What are Dynamic Documents?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Based on principles of literate programming, we aim at combining code and paper in one single document</a:t>
            </a:r>
          </a:p>
          <a:p>
            <a:pPr lvl="0"/>
            <a:r>
              <a:rPr/>
              <a:t>Best framework to achieve the holy grail of one-click reproducible workflow</a:t>
            </a:r>
          </a:p>
          <a:p>
            <a:pPr lvl="0"/>
            <a:r>
              <a:rPr/>
              <a:t>Best implementations: Quarto.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The State of Things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Currently, the code and the narrative components live in separate universes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Part of Larger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Dynamic documents are best used as part of a larger organized workflow</a:t>
            </a:r>
          </a:p>
          <a:p>
            <a:pPr lvl="1"/>
            <a:r>
              <a:rPr/>
              <a:t>Structuring folders: Data, analysis, output</a:t>
            </a:r>
          </a:p>
          <a:p>
            <a:pPr lvl="1"/>
            <a:r>
              <a:rPr/>
              <a:t>Documenting code</a:t>
            </a:r>
          </a:p>
          <a:p>
            <a:pPr lvl="1"/>
            <a:r>
              <a:rPr/>
              <a:t>Combining both into a final document: Pre analysis or final paper</a:t>
            </a:r>
          </a:p>
          <a:p>
            <a:pPr lvl="0"/>
            <a:r>
              <a:rPr/>
              <a:t>We have already been using jupyter notebooks, but what if you want to turn that notebook into a publishable format for sharing or even submission?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 Using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terms of writing the “paper”/documentation part of dynamic documents, there are many solutions</a:t>
            </a:r>
          </a:p>
          <a:p>
            <a:pPr lvl="1"/>
            <a:r>
              <a:rPr/>
              <a:t>Latex, HTML, RST (ReStructured Text)</a:t>
            </a:r>
          </a:p>
          <a:p>
            <a:pPr lvl="0"/>
            <a:r>
              <a:rPr/>
              <a:t>But most have honed in on using Markdown</a:t>
            </a:r>
          </a:p>
          <a:p>
            <a:pPr lvl="1"/>
            <a:r>
              <a:rPr/>
              <a:t>Markdown is an easy way to write formatted text in a plain text format</a:t>
            </a:r>
          </a:p>
          <a:p>
            <a:pPr lvl="1"/>
            <a:r>
              <a:rPr/>
              <a:t>But without as verbose and difficult of a syntax like latex/HTML</a:t>
            </a:r>
          </a:p>
          <a:p>
            <a:pPr lvl="0"/>
            <a:r>
              <a:rPr/>
              <a:t>Although basic markdown has the basics for formatting, creating tables, adding figures</a:t>
            </a:r>
          </a:p>
          <a:p>
            <a:pPr lvl="0"/>
            <a:r>
              <a:rPr/>
              <a:t>We will use Pandoc, which is used in both the Stata and R sessions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 What is Pandoc?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Pandoc is sort of what it says: pan (all), doc (document)</a:t>
            </a:r>
          </a:p>
          <a:p>
            <a:pPr lvl="0"/>
            <a:r>
              <a:rPr/>
              <a:t>It’s a way to convert between and across different file formats</a:t>
            </a:r>
          </a:p>
          <a:p>
            <a:pPr lvl="1"/>
            <a:r>
              <a:rPr/>
              <a:t>Word -&gt; HTML</a:t>
            </a:r>
          </a:p>
          <a:p>
            <a:pPr lvl="1"/>
            <a:r>
              <a:rPr/>
              <a:t>Latex -&gt; Markdown</a:t>
            </a:r>
          </a:p>
          <a:p>
            <a:pPr lvl="1"/>
            <a:r>
              <a:rPr/>
              <a:t>HTML -&gt; XML</a:t>
            </a:r>
          </a:p>
          <a:p>
            <a:pPr lvl="1"/>
            <a:r>
              <a:rPr/>
              <a:t>Anything to anything</a:t>
            </a:r>
          </a:p>
          <a:p>
            <a:pPr lvl="0"/>
            <a:r>
              <a:rPr/>
              <a:t>See Pandoc’s </a:t>
            </a:r>
            <a:r>
              <a:rPr>
                <a:hlinkClick r:id="rId2"/>
              </a:rPr>
              <a:t>website</a:t>
            </a:r>
            <a:r>
              <a:rPr/>
              <a:t> for all input and output filetypes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 The Magic of Pandoc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Pandoc and Markdown allows you to create one file that can then be used in many different places</a:t>
            </a:r>
          </a:p>
          <a:p>
            <a:pPr lvl="0"/>
            <a:r>
              <a:rPr/>
              <a:t>Example:</a:t>
            </a:r>
          </a:p>
          <a:p>
            <a:pPr lvl="1"/>
            <a:r>
              <a:rPr/>
              <a:t>You’re writing your CV and want to put it up in various places.</a:t>
            </a:r>
          </a:p>
          <a:p>
            <a:pPr lvl="1"/>
            <a:r>
              <a:rPr/>
              <a:t>Your website needs HTML</a:t>
            </a:r>
          </a:p>
          <a:p>
            <a:pPr lvl="1"/>
            <a:r>
              <a:rPr/>
              <a:t>One job posting allows PDF</a:t>
            </a:r>
          </a:p>
          <a:p>
            <a:pPr lvl="1"/>
            <a:r>
              <a:rPr/>
              <a:t>One job posting only allows Word</a:t>
            </a:r>
          </a:p>
          <a:p>
            <a:pPr lvl="0"/>
            <a:r>
              <a:rPr/>
              <a:t>Ordinarily, you would need to have three versions, Word, HTML, PDF</a:t>
            </a:r>
          </a:p>
          <a:p>
            <a:pPr lvl="1"/>
            <a:r>
              <a:rPr/>
              <a:t>This might get unruly as you change one but forget to change the other</a:t>
            </a:r>
          </a:p>
          <a:p>
            <a:pPr lvl="1"/>
            <a:r>
              <a:rPr/>
              <a:t>What if there’s another file format you might need?</a:t>
            </a:r>
          </a:p>
          <a:p>
            <a:pPr lvl="0"/>
            <a:r>
              <a:rPr/>
              <a:t>With Pandoc and markdown, you would:</a:t>
            </a:r>
          </a:p>
          <a:p>
            <a:pPr lvl="1"/>
            <a:r>
              <a:rPr/>
              <a:t>write your CV in markdown</a:t>
            </a:r>
          </a:p>
          <a:p>
            <a:pPr lvl="1"/>
            <a:r>
              <a:rPr/>
              <a:t>convert to PDF, Word and PDF with pandoc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Documents</dc:title>
  <dc:creator>Aleksandr Michuda</dc:creator>
  <cp:keywords/>
  <dcterms:created xsi:type="dcterms:W3CDTF">2023-10-17T16:32:04Z</dcterms:created>
  <dcterms:modified xsi:type="dcterms:W3CDTF">2023-10-17T16:32:04Z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references.bib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execute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institute">
    <vt:lpwstr>Center for Data Science for Enterprise and Society, Cornell University</vt:lpwstr>
  </property>
  <property fmtid="{D5CDD505-2E9C-101B-9397-08002B2CF9AE}" pid="13" name="institutes">
    <vt:lpwstr/>
  </property>
  <property fmtid="{D5CDD505-2E9C-101B-9397-08002B2CF9AE}" pid="14" name="labels">
    <vt:lpwstr/>
  </property>
  <property fmtid="{D5CDD505-2E9C-101B-9397-08002B2CF9AE}" pid="15" name="toc-title">
    <vt:lpwstr>Table of contents</vt:lpwstr>
  </property>
</Properties>
</file>