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g"/>
  <Override PartName="/ppt/media/image16.jpg" ContentType="image/jpg"/>
  <Override PartName="/ppt/media/image17.jpg" ContentType="image/jpg"/>
  <Override PartName="/ppt/media/image37.jpg" ContentType="image/jpg"/>
  <Override PartName="/ppt/media/image45.jpg" ContentType="image/jpg"/>
  <Override PartName="/ppt/media/image50.jpg" ContentType="image/jpg"/>
  <Override PartName="/ppt/media/image54.jpg" ContentType="image/jpg"/>
  <Override PartName="/ppt/media/image55.jpg" ContentType="image/jpg"/>
  <Override PartName="/ppt/media/image56.jpg" ContentType="image/jpg"/>
  <Override PartName="/ppt/media/image57.jpg" ContentType="image/jpg"/>
  <Override PartName="/ppt/media/image58.jpg" ContentType="image/jpg"/>
  <Override PartName="/ppt/media/image59.jpg" ContentType="image/jpg"/>
  <Override PartName="/ppt/media/image61.jpg" ContentType="image/jpg"/>
  <Override PartName="/ppt/media/image62.jpg" ContentType="image/jpg"/>
  <Override PartName="/ppt/media/image63.jpg" ContentType="image/jpg"/>
  <Override PartName="/ppt/media/image64.jpg" ContentType="image/jpg"/>
  <Override PartName="/ppt/media/image6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1553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12433300" cy="6997700"/>
  <p:notesSz cx="12433300" cy="6997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82" y="7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04215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1857-EDAD-49A6-B06C-CD5B36D83618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7975" y="874713"/>
            <a:ext cx="4197350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3013" y="3367088"/>
            <a:ext cx="9947275" cy="275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04215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27058-AA15-49F0-8335-B87766A64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80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7042" y="259791"/>
            <a:ext cx="1140556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5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84098" y="1383094"/>
            <a:ext cx="5186680" cy="451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3B3B41"/>
                </a:solidFill>
                <a:latin typeface="Segoe UI Semilight"/>
                <a:cs typeface="Segoe UI Semi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3703" y="1383094"/>
            <a:ext cx="5187950" cy="451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3B3B41"/>
                </a:solidFill>
                <a:latin typeface="Segoe UI Semilight"/>
                <a:cs typeface="Segoe UI Semi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27" y="233258"/>
            <a:ext cx="11372632" cy="553998"/>
          </a:xfrm>
        </p:spPr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527" y="1477292"/>
            <a:ext cx="11372632" cy="150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93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4764" y="4192904"/>
            <a:ext cx="377012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042" y="1548129"/>
            <a:ext cx="11405565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9481" y="6507861"/>
            <a:ext cx="3980688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ecurity/azure-security-identity-management-best-practic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role-based-access-control/built-in-roles#contributor" TargetMode="External"/><Relationship Id="rId2" Type="http://schemas.openxmlformats.org/officeDocument/2006/relationships/hyperlink" Target="https://docs.microsoft.com/en-us/azure/role-based-access-control/built-in-roles#own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role-based-access-control/built-in-roles#user-access-administrator" TargetMode="External"/><Relationship Id="rId4" Type="http://schemas.openxmlformats.org/officeDocument/2006/relationships/hyperlink" Target="https://docs.microsoft.com/en-us/azure/role-based-access-control/built-in-roles#read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common/storage-network-securit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batch/batch-technical-overview" TargetMode="External"/><Relationship Id="rId3" Type="http://schemas.openxmlformats.org/officeDocument/2006/relationships/hyperlink" Target="https://docs.microsoft.com/en-us/azure/app-service/app-service-value-prop-what-is" TargetMode="External"/><Relationship Id="rId7" Type="http://schemas.openxmlformats.org/officeDocument/2006/relationships/hyperlink" Target="https://docs.microsoft.com/en-us/azure/azure-functions/functions-overview" TargetMode="External"/><Relationship Id="rId2" Type="http://schemas.openxmlformats.org/officeDocument/2006/relationships/hyperlink" Target="https://docs.microsoft.com/en-us/azure/virtual-machi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ntainer-instances/container-instances-overview" TargetMode="External"/><Relationship Id="rId5" Type="http://schemas.openxmlformats.org/officeDocument/2006/relationships/hyperlink" Target="https://docs.microsoft.com/en-us/azure/container-service/container-service-intro" TargetMode="External"/><Relationship Id="rId4" Type="http://schemas.openxmlformats.org/officeDocument/2006/relationships/hyperlink" Target="https://docs.microsoft.com/en-us/azure/service-fabric/service-fabric-overview" TargetMode="External"/><Relationship Id="rId9" Type="http://schemas.openxmlformats.org/officeDocument/2006/relationships/hyperlink" Target="https://docs.microsoft.com/en-us/azure/cloud-services/cloud-services-choose-m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rchitecture/guide/design-principles/managed-services" TargetMode="External"/><Relationship Id="rId3" Type="http://schemas.openxmlformats.org/officeDocument/2006/relationships/hyperlink" Target="https://docs.microsoft.com/en-us/azure/architecture/guide/design-principles/redundancy" TargetMode="External"/><Relationship Id="rId7" Type="http://schemas.openxmlformats.org/officeDocument/2006/relationships/hyperlink" Target="https://docs.microsoft.com/en-us/azure/architecture/guide/design-principles/design-for-operations" TargetMode="External"/><Relationship Id="rId2" Type="http://schemas.openxmlformats.org/officeDocument/2006/relationships/hyperlink" Target="https://docs.microsoft.com/en-us/azure/architecture/guide/design-principles/self-hea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guide/design-principles/partition" TargetMode="External"/><Relationship Id="rId11" Type="http://schemas.openxmlformats.org/officeDocument/2006/relationships/hyperlink" Target="https://docs.microsoft.com/en-us/azure/architecture/guide/design-principles/build-for-business" TargetMode="External"/><Relationship Id="rId5" Type="http://schemas.openxmlformats.org/officeDocument/2006/relationships/hyperlink" Target="https://docs.microsoft.com/en-us/azure/architecture/guide/design-principles/scale-out" TargetMode="External"/><Relationship Id="rId10" Type="http://schemas.openxmlformats.org/officeDocument/2006/relationships/hyperlink" Target="https://docs.microsoft.com/en-us/azure/architecture/guide/design-principles/design-for-evolution" TargetMode="External"/><Relationship Id="rId4" Type="http://schemas.openxmlformats.org/officeDocument/2006/relationships/hyperlink" Target="https://docs.microsoft.com/en-us/azure/architecture/guide/design-principles/minimize-coordination" TargetMode="External"/><Relationship Id="rId9" Type="http://schemas.openxmlformats.org/officeDocument/2006/relationships/hyperlink" Target="https://docs.microsoft.com/en-us/azure/architecture/guide/design-principles/use-the-best-data-stor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hyperlink" Target="https://docs.microsoft.com/en-us/azure/virtual-machines/windows/sizes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hyperlink" Target="https://channel9.msdn.com/Shows/Azure-Friday/Azure-Log-Analytics/player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og-analytics/log-analytics-tutorial-viewdata" TargetMode="External"/><Relationship Id="rId2" Type="http://schemas.openxmlformats.org/officeDocument/2006/relationships/hyperlink" Target="https://docs.microsoft.com/en-us/azure/log-analytics/log-analytics-quick-collect-azurev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handsonlabs/SelfPacedLab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governance/policy/how-to/get-compliance-data#evaluation-trigger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1145" y="643247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6"/>
                </a:moveTo>
                <a:lnTo>
                  <a:pt x="0" y="13216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8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20"/>
                </a:lnTo>
                <a:lnTo>
                  <a:pt x="57071" y="45820"/>
                </a:lnTo>
                <a:lnTo>
                  <a:pt x="44202" y="13216"/>
                </a:lnTo>
                <a:close/>
              </a:path>
              <a:path w="1007110" h="194309">
                <a:moveTo>
                  <a:pt x="57071" y="45820"/>
                </a:moveTo>
                <a:lnTo>
                  <a:pt x="28304" y="45820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6"/>
                </a:lnTo>
                <a:lnTo>
                  <a:pt x="106061" y="191216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20"/>
                </a:lnTo>
                <a:lnTo>
                  <a:pt x="88374" y="125127"/>
                </a:lnTo>
                <a:lnTo>
                  <a:pt x="57071" y="45820"/>
                </a:lnTo>
                <a:close/>
              </a:path>
              <a:path w="1007110" h="194309">
                <a:moveTo>
                  <a:pt x="192675" y="45820"/>
                </a:moveTo>
                <a:lnTo>
                  <a:pt x="163505" y="45820"/>
                </a:lnTo>
                <a:lnTo>
                  <a:pt x="162988" y="55376"/>
                </a:lnTo>
                <a:lnTo>
                  <a:pt x="162722" y="64104"/>
                </a:lnTo>
                <a:lnTo>
                  <a:pt x="162611" y="191216"/>
                </a:lnTo>
                <a:lnTo>
                  <a:pt x="192675" y="191216"/>
                </a:lnTo>
                <a:lnTo>
                  <a:pt x="192675" y="45820"/>
                </a:lnTo>
                <a:close/>
              </a:path>
              <a:path w="1007110" h="194309">
                <a:moveTo>
                  <a:pt x="192675" y="13216"/>
                </a:moveTo>
                <a:lnTo>
                  <a:pt x="151128" y="13216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20"/>
                </a:lnTo>
                <a:lnTo>
                  <a:pt x="192675" y="45820"/>
                </a:lnTo>
                <a:lnTo>
                  <a:pt x="192675" y="13216"/>
                </a:lnTo>
                <a:close/>
              </a:path>
              <a:path w="1007110" h="194309">
                <a:moveTo>
                  <a:pt x="251880" y="63444"/>
                </a:moveTo>
                <a:lnTo>
                  <a:pt x="221815" y="63444"/>
                </a:lnTo>
                <a:lnTo>
                  <a:pt x="221815" y="191216"/>
                </a:lnTo>
                <a:lnTo>
                  <a:pt x="251880" y="191216"/>
                </a:lnTo>
                <a:lnTo>
                  <a:pt x="251880" y="63444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8"/>
                </a:lnTo>
                <a:lnTo>
                  <a:pt x="219190" y="31720"/>
                </a:lnTo>
                <a:lnTo>
                  <a:pt x="220950" y="36127"/>
                </a:lnTo>
                <a:lnTo>
                  <a:pt x="224470" y="39652"/>
                </a:lnTo>
                <a:lnTo>
                  <a:pt x="228019" y="42295"/>
                </a:lnTo>
                <a:lnTo>
                  <a:pt x="232433" y="44059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2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60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8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20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5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1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6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2" y="113617"/>
                </a:lnTo>
                <a:lnTo>
                  <a:pt x="714957" y="128652"/>
                </a:lnTo>
                <a:lnTo>
                  <a:pt x="716102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4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47936" y="171182"/>
                </a:lnTo>
                <a:lnTo>
                  <a:pt x="954993" y="183836"/>
                </a:lnTo>
                <a:lnTo>
                  <a:pt x="966854" y="191367"/>
                </a:lnTo>
                <a:lnTo>
                  <a:pt x="983600" y="193860"/>
                </a:lnTo>
                <a:lnTo>
                  <a:pt x="991563" y="193860"/>
                </a:lnTo>
                <a:lnTo>
                  <a:pt x="995978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8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6415" y="815339"/>
            <a:ext cx="5125211" cy="536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897" y="2800222"/>
            <a:ext cx="394334" cy="259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000" y="2948050"/>
            <a:ext cx="94970" cy="19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2720" y="2798063"/>
            <a:ext cx="558952" cy="2639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7635" y="2947669"/>
            <a:ext cx="94914" cy="20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3302" y="2780410"/>
            <a:ext cx="2455545" cy="281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897" y="3220465"/>
            <a:ext cx="2527160" cy="349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3183" y="3986910"/>
            <a:ext cx="274701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Jordan Radkov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lang="en-US" sz="1800" spc="-10" dirty="0">
                <a:latin typeface="Calibri"/>
                <a:cs typeface="Calibri"/>
              </a:rPr>
              <a:t>Cloud Solution Architect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95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337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71C5"/>
                </a:solidFill>
              </a:rPr>
              <a:t>Objective </a:t>
            </a:r>
            <a:r>
              <a:rPr sz="2800" spc="-60" dirty="0">
                <a:solidFill>
                  <a:srgbClr val="0071C5"/>
                </a:solidFill>
              </a:rPr>
              <a:t>Review </a:t>
            </a:r>
            <a:r>
              <a:rPr sz="2800" spc="-5" dirty="0">
                <a:solidFill>
                  <a:srgbClr val="0071C5"/>
                </a:solidFill>
              </a:rPr>
              <a:t>-</a:t>
            </a:r>
            <a:r>
              <a:rPr sz="2800" spc="-229" dirty="0">
                <a:solidFill>
                  <a:srgbClr val="0071C5"/>
                </a:solidFill>
              </a:rPr>
              <a:t> </a:t>
            </a:r>
            <a:r>
              <a:rPr sz="2800" spc="-55" dirty="0">
                <a:solidFill>
                  <a:srgbClr val="0071C5"/>
                </a:solidFill>
              </a:rPr>
              <a:t>#1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17042" y="1548129"/>
            <a:ext cx="10779125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Gather Information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2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Requirements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Identify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compliance requirements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Identity and access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management infrastructure,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service-oriented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architectures</a:t>
            </a:r>
            <a:r>
              <a:rPr sz="2000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(e.g.,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integration patterns,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design,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spc="3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discoverability)</a:t>
            </a:r>
            <a:endParaRPr sz="20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Identify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accessibility (e.g.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Web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Content Accessibility Guidelines),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availability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(e.g.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Level  Agreement)</a:t>
            </a:r>
            <a:endParaRPr sz="2000">
              <a:latin typeface="Segoe UI"/>
              <a:cs typeface="Segoe UI"/>
            </a:endParaRPr>
          </a:p>
          <a:p>
            <a:pPr marL="355600" marR="847725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Capacity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planning and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scalability,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deploy-ability (e.g., repositories,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failback,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slot-based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deployment),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configurability,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governance,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maintainability (e.g. logging,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debugging,  troubleshooting,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recovery,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training)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Security (e.g.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authentication, authorization,</a:t>
            </a:r>
            <a:r>
              <a:rPr sz="2000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attacks)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Sizing (e.g.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support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costs, optimization)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requirements; recommend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changes during</a:t>
            </a:r>
            <a:r>
              <a:rPr sz="2000" spc="3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project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execution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(ongoing)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Evaluate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products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services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to align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with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solution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testing</a:t>
            </a:r>
            <a:r>
              <a:rPr sz="2000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scenarios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365" y="493521"/>
            <a:ext cx="10933430" cy="78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15"/>
              </a:lnSpc>
              <a:spcBef>
                <a:spcPts val="95"/>
              </a:spcBef>
            </a:pPr>
            <a:r>
              <a:rPr sz="2800" spc="-30" dirty="0">
                <a:solidFill>
                  <a:srgbClr val="3B3B41"/>
                </a:solidFill>
              </a:rPr>
              <a:t>Service </a:t>
            </a:r>
            <a:r>
              <a:rPr sz="2800" spc="-90" dirty="0">
                <a:solidFill>
                  <a:srgbClr val="3B3B41"/>
                </a:solidFill>
              </a:rPr>
              <a:t>Trust</a:t>
            </a:r>
            <a:r>
              <a:rPr sz="2800" spc="-140" dirty="0">
                <a:solidFill>
                  <a:srgbClr val="3B3B41"/>
                </a:solidFill>
              </a:rPr>
              <a:t> </a:t>
            </a:r>
            <a:r>
              <a:rPr sz="2800" spc="-50" dirty="0">
                <a:solidFill>
                  <a:srgbClr val="3B3B41"/>
                </a:solidFill>
              </a:rPr>
              <a:t>Portal</a:t>
            </a:r>
            <a:endParaRPr sz="2800"/>
          </a:p>
          <a:p>
            <a:pPr marL="12700">
              <a:lnSpc>
                <a:spcPts val="2795"/>
              </a:lnSpc>
            </a:pPr>
            <a:r>
              <a:rPr sz="2450" b="0" spc="-45" dirty="0">
                <a:solidFill>
                  <a:srgbClr val="3B3B41"/>
                </a:solidFill>
                <a:latin typeface="Segoe UI"/>
                <a:cs typeface="Segoe UI"/>
              </a:rPr>
              <a:t>Assess</a:t>
            </a:r>
            <a:r>
              <a:rPr sz="2450" b="0" spc="-13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50" dirty="0">
                <a:solidFill>
                  <a:srgbClr val="3B3B41"/>
                </a:solidFill>
                <a:latin typeface="Segoe UI"/>
                <a:cs typeface="Segoe UI"/>
              </a:rPr>
              <a:t>Microsoft</a:t>
            </a:r>
            <a:r>
              <a:rPr sz="2450" b="0" spc="-114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45" dirty="0">
                <a:solidFill>
                  <a:srgbClr val="3B3B41"/>
                </a:solidFill>
                <a:latin typeface="Segoe UI"/>
                <a:cs typeface="Segoe UI"/>
              </a:rPr>
              <a:t>Cloud</a:t>
            </a:r>
            <a:r>
              <a:rPr sz="2450" b="0" spc="-10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45" dirty="0">
                <a:solidFill>
                  <a:srgbClr val="3B3B41"/>
                </a:solidFill>
                <a:latin typeface="Segoe UI"/>
                <a:cs typeface="Segoe UI"/>
              </a:rPr>
              <a:t>with</a:t>
            </a:r>
            <a:r>
              <a:rPr sz="2450" b="0" spc="-8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45" dirty="0">
                <a:solidFill>
                  <a:srgbClr val="3B3B41"/>
                </a:solidFill>
                <a:latin typeface="Segoe UI"/>
                <a:cs typeface="Segoe UI"/>
              </a:rPr>
              <a:t>rich</a:t>
            </a:r>
            <a:r>
              <a:rPr sz="2450" b="0" spc="-10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55" dirty="0">
                <a:solidFill>
                  <a:srgbClr val="3B3B41"/>
                </a:solidFill>
                <a:latin typeface="Segoe UI"/>
                <a:cs typeface="Segoe UI"/>
              </a:rPr>
              <a:t>resources</a:t>
            </a:r>
            <a:r>
              <a:rPr sz="2450" b="0" spc="-1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50" dirty="0">
                <a:solidFill>
                  <a:srgbClr val="3B3B41"/>
                </a:solidFill>
                <a:latin typeface="Segoe UI"/>
                <a:cs typeface="Segoe UI"/>
              </a:rPr>
              <a:t>around</a:t>
            </a:r>
            <a:r>
              <a:rPr sz="2450" b="0" spc="-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60" dirty="0">
                <a:solidFill>
                  <a:srgbClr val="3B3B41"/>
                </a:solidFill>
                <a:latin typeface="Segoe UI"/>
                <a:cs typeface="Segoe UI"/>
              </a:rPr>
              <a:t>security,</a:t>
            </a:r>
            <a:r>
              <a:rPr sz="2450" b="0" spc="-1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50" dirty="0">
                <a:solidFill>
                  <a:srgbClr val="3B3B41"/>
                </a:solidFill>
                <a:latin typeface="Segoe UI"/>
                <a:cs typeface="Segoe UI"/>
              </a:rPr>
              <a:t>compliance,</a:t>
            </a:r>
            <a:r>
              <a:rPr sz="2450" b="0" spc="-13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40" dirty="0">
                <a:solidFill>
                  <a:srgbClr val="3B3B41"/>
                </a:solidFill>
                <a:latin typeface="Segoe UI"/>
                <a:cs typeface="Segoe UI"/>
              </a:rPr>
              <a:t>and</a:t>
            </a:r>
            <a:r>
              <a:rPr sz="2450" b="0" spc="-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55" dirty="0">
                <a:solidFill>
                  <a:srgbClr val="3B3B41"/>
                </a:solidFill>
                <a:latin typeface="Segoe UI"/>
                <a:cs typeface="Segoe UI"/>
              </a:rPr>
              <a:t>privacy</a:t>
            </a:r>
            <a:endParaRPr sz="24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130" y="1990470"/>
            <a:ext cx="5608320" cy="159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indent="-46609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In-depth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information</a:t>
            </a:r>
            <a:endParaRPr sz="2400">
              <a:latin typeface="Segoe UI Semibold"/>
              <a:cs typeface="Segoe UI Semibold"/>
            </a:endParaRPr>
          </a:p>
          <a:p>
            <a:pPr marL="478790" marR="5080">
              <a:lnSpc>
                <a:spcPct val="101899"/>
              </a:lnSpc>
              <a:spcBef>
                <a:spcPts val="5"/>
              </a:spcBef>
            </a:pP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Access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spc="-25" dirty="0">
                <a:solidFill>
                  <a:srgbClr val="0078D2"/>
                </a:solidFill>
                <a:latin typeface="Segoe UI Semibold"/>
                <a:cs typeface="Segoe UI Semibold"/>
              </a:rPr>
              <a:t>FedRAMP,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ISO,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SOC audit reports, data 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protection white papers, security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assessment  reports, </a:t>
            </a: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and</a:t>
            </a:r>
            <a:r>
              <a:rPr sz="1800" b="1" spc="-2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more</a:t>
            </a:r>
            <a:endParaRPr sz="1800">
              <a:latin typeface="Segoe UI Semibold"/>
              <a:cs typeface="Segoe UI Semibold"/>
            </a:endParaRPr>
          </a:p>
          <a:p>
            <a:pPr marL="478790" indent="-466090">
              <a:lnSpc>
                <a:spcPts val="2870"/>
              </a:lnSpc>
              <a:buSzPct val="89583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Powerful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assessment</a:t>
            </a:r>
            <a:r>
              <a:rPr sz="2400" b="1" spc="-15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tools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303" y="3633342"/>
            <a:ext cx="1789595" cy="22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1995" y="3735031"/>
            <a:ext cx="62163" cy="19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8482" y="3635882"/>
            <a:ext cx="2939796" cy="202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940" y="3912234"/>
            <a:ext cx="4005440" cy="229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826" y="4195190"/>
            <a:ext cx="2062327" cy="227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130" y="4399025"/>
            <a:ext cx="5480685" cy="1303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8790" indent="-466090">
              <a:lnSpc>
                <a:spcPct val="100000"/>
              </a:lnSpc>
              <a:spcBef>
                <a:spcPts val="105"/>
              </a:spcBef>
              <a:buSzPct val="89473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850" b="0" dirty="0">
                <a:solidFill>
                  <a:srgbClr val="3B3B41"/>
                </a:solidFill>
                <a:latin typeface="Segoe UI Semilight"/>
                <a:cs typeface="Segoe UI Semilight"/>
              </a:rPr>
              <a:t>Easy</a:t>
            </a:r>
            <a:r>
              <a:rPr sz="2850" b="0" spc="-5" dirty="0">
                <a:solidFill>
                  <a:srgbClr val="3B3B41"/>
                </a:solidFill>
                <a:latin typeface="Segoe UI Semilight"/>
                <a:cs typeface="Segoe UI Semilight"/>
              </a:rPr>
              <a:t> navigation</a:t>
            </a:r>
            <a:endParaRPr sz="2850">
              <a:latin typeface="Segoe UI Semilight"/>
              <a:cs typeface="Segoe UI Semilight"/>
            </a:endParaRPr>
          </a:p>
          <a:p>
            <a:pPr marL="478790" marR="5080">
              <a:lnSpc>
                <a:spcPct val="101899"/>
              </a:lnSpc>
              <a:spcBef>
                <a:spcPts val="25"/>
              </a:spcBef>
            </a:pP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Centralized resources around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security, 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compliance, </a:t>
            </a: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privacy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for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all Microsoft Cloud  </a:t>
            </a: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services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64223" y="1577339"/>
            <a:ext cx="6071616" cy="5225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4095" y="2048255"/>
            <a:ext cx="5571744" cy="4346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358" y="2260091"/>
            <a:ext cx="4538853" cy="22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6754" y="2541523"/>
            <a:ext cx="4114914" cy="22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636" y="3510788"/>
            <a:ext cx="4532528" cy="227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9134" y="3791203"/>
            <a:ext cx="2240394" cy="22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295" y="1750821"/>
            <a:ext cx="4232275" cy="2959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50" b="0" spc="-5" dirty="0">
                <a:solidFill>
                  <a:srgbClr val="3B3B41"/>
                </a:solidFill>
                <a:latin typeface="Segoe UI Semilight"/>
                <a:cs typeface="Segoe UI Semilight"/>
              </a:rPr>
              <a:t>Ongoing </a:t>
            </a:r>
            <a:r>
              <a:rPr sz="2850" b="0" dirty="0">
                <a:solidFill>
                  <a:srgbClr val="3B3B41"/>
                </a:solidFill>
                <a:latin typeface="Segoe UI Semilight"/>
                <a:cs typeface="Segoe UI Semilight"/>
              </a:rPr>
              <a:t>risk</a:t>
            </a:r>
            <a:r>
              <a:rPr sz="2850" b="0" spc="-40" dirty="0">
                <a:solidFill>
                  <a:srgbClr val="3B3B41"/>
                </a:solidFill>
                <a:latin typeface="Segoe UI Semilight"/>
                <a:cs typeface="Segoe UI Semilight"/>
              </a:rPr>
              <a:t> </a:t>
            </a:r>
            <a:r>
              <a:rPr sz="2850" b="0" dirty="0">
                <a:solidFill>
                  <a:srgbClr val="3B3B41"/>
                </a:solidFill>
                <a:latin typeface="Segoe UI Semilight"/>
                <a:cs typeface="Segoe UI Semilight"/>
              </a:rPr>
              <a:t>assessment</a:t>
            </a:r>
            <a:endParaRPr sz="285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B3B41"/>
              </a:buClr>
              <a:buFont typeface="Arial"/>
              <a:buChar char="•"/>
            </a:pPr>
            <a:endParaRPr sz="555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850" b="0" spc="-5" dirty="0">
                <a:solidFill>
                  <a:srgbClr val="3B3B41"/>
                </a:solidFill>
                <a:latin typeface="Segoe UI Semilight"/>
                <a:cs typeface="Segoe UI Semilight"/>
              </a:rPr>
              <a:t>Actionable</a:t>
            </a:r>
            <a:r>
              <a:rPr sz="2850" b="0" spc="-20" dirty="0">
                <a:solidFill>
                  <a:srgbClr val="3B3B41"/>
                </a:solidFill>
                <a:latin typeface="Segoe UI Semilight"/>
                <a:cs typeface="Segoe UI Semilight"/>
              </a:rPr>
              <a:t> </a:t>
            </a:r>
            <a:r>
              <a:rPr sz="2850" b="0" dirty="0">
                <a:solidFill>
                  <a:srgbClr val="3B3B41"/>
                </a:solidFill>
                <a:latin typeface="Segoe UI Semilight"/>
                <a:cs typeface="Segoe UI Semilight"/>
              </a:rPr>
              <a:t>insights</a:t>
            </a:r>
            <a:endParaRPr sz="285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B3B41"/>
              </a:buClr>
              <a:buFont typeface="Arial"/>
              <a:buChar char="•"/>
            </a:pPr>
            <a:endParaRPr sz="555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850" b="0" spc="-5" dirty="0">
                <a:solidFill>
                  <a:srgbClr val="3B3B41"/>
                </a:solidFill>
                <a:latin typeface="Segoe UI Semilight"/>
                <a:cs typeface="Segoe UI Semilight"/>
              </a:rPr>
              <a:t>Simplified</a:t>
            </a:r>
            <a:r>
              <a:rPr sz="2850" b="0" spc="-10" dirty="0">
                <a:solidFill>
                  <a:srgbClr val="3B3B41"/>
                </a:solidFill>
                <a:latin typeface="Segoe UI Semilight"/>
                <a:cs typeface="Segoe UI Semilight"/>
              </a:rPr>
              <a:t> </a:t>
            </a:r>
            <a:r>
              <a:rPr sz="2850" b="0" dirty="0">
                <a:solidFill>
                  <a:srgbClr val="3B3B41"/>
                </a:solidFill>
                <a:latin typeface="Segoe UI Semilight"/>
                <a:cs typeface="Segoe UI Semilight"/>
              </a:rPr>
              <a:t>compliance</a:t>
            </a:r>
            <a:endParaRPr sz="285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4003" y="4756403"/>
            <a:ext cx="4651667" cy="229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1159" y="5036819"/>
            <a:ext cx="4129620" cy="229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983" y="5628081"/>
            <a:ext cx="4785995" cy="9480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160"/>
              </a:spcBef>
            </a:pP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Compliance Manager </a:t>
            </a:r>
            <a:r>
              <a:rPr sz="1050" b="1" i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is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1050" b="1" i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dashboardthat </a:t>
            </a:r>
            <a:r>
              <a:rPr sz="1050" b="1" i="1" spc="-70" dirty="0">
                <a:solidFill>
                  <a:srgbClr val="3B3B41"/>
                </a:solidFill>
                <a:latin typeface="Segoe UI Semibold"/>
                <a:cs typeface="Segoe UI Semibold"/>
              </a:rPr>
              <a:t>provides </a:t>
            </a:r>
            <a:r>
              <a:rPr sz="1050" b="1" i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Compliance </a:t>
            </a:r>
            <a:r>
              <a:rPr sz="1050" b="1" i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Scoreanda </a:t>
            </a:r>
            <a:r>
              <a:rPr sz="1050" b="1" i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summary </a:t>
            </a:r>
            <a:r>
              <a:rPr sz="1050" b="1" i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  </a:t>
            </a:r>
            <a:r>
              <a:rPr sz="1050" b="1" i="1" spc="-70" dirty="0">
                <a:solidFill>
                  <a:srgbClr val="3B3B41"/>
                </a:solidFill>
                <a:latin typeface="Segoe UI Semibold"/>
                <a:cs typeface="Segoe UI Semibold"/>
              </a:rPr>
              <a:t>your </a:t>
            </a:r>
            <a:r>
              <a:rPr sz="1050" b="1" i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data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protection </a:t>
            </a:r>
            <a:r>
              <a:rPr sz="1050" b="1" i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andcompliancestatureas </a:t>
            </a:r>
            <a:r>
              <a:rPr sz="1050" b="1" i="1" spc="-70" dirty="0">
                <a:solidFill>
                  <a:srgbClr val="3B3B41"/>
                </a:solidFill>
                <a:latin typeface="Segoe UI Semibold"/>
                <a:cs typeface="Segoe UI Semibold"/>
              </a:rPr>
              <a:t>well </a:t>
            </a:r>
            <a:r>
              <a:rPr sz="1050" b="1" i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as </a:t>
            </a:r>
            <a:r>
              <a:rPr sz="1050" b="1" i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recommendationstoimprovedata 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protection</a:t>
            </a:r>
            <a:r>
              <a:rPr sz="1050" b="1" i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andcompliance.</a:t>
            </a:r>
            <a:r>
              <a:rPr sz="1050" b="1" i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65" dirty="0">
                <a:solidFill>
                  <a:srgbClr val="3B3B41"/>
                </a:solidFill>
                <a:latin typeface="Segoe UI Semibold"/>
                <a:cs typeface="Segoe UI Semibold"/>
              </a:rPr>
              <a:t>This</a:t>
            </a:r>
            <a:r>
              <a:rPr sz="1050" b="1" i="1" spc="-14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is</a:t>
            </a:r>
            <a:r>
              <a:rPr sz="1050" b="1" i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1050" b="1" i="1" spc="-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recommendation,</a:t>
            </a:r>
            <a:r>
              <a:rPr sz="1050" b="1" i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it</a:t>
            </a:r>
            <a:r>
              <a:rPr sz="1050" b="1" i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is</a:t>
            </a:r>
            <a:r>
              <a:rPr sz="1050" b="1" i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10" dirty="0">
                <a:solidFill>
                  <a:srgbClr val="3B3B41"/>
                </a:solidFill>
                <a:latin typeface="Segoe UI Semibold"/>
                <a:cs typeface="Segoe UI Semibold"/>
              </a:rPr>
              <a:t>uptoyou</a:t>
            </a:r>
            <a:r>
              <a:rPr sz="1050" b="1" i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toevaluateandvalidate  </a:t>
            </a:r>
            <a:r>
              <a:rPr sz="1050" b="1" i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theeffectivenessof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customer </a:t>
            </a:r>
            <a:r>
              <a:rPr sz="1050" b="1" i="1" spc="-70" dirty="0">
                <a:solidFill>
                  <a:srgbClr val="3B3B41"/>
                </a:solidFill>
                <a:latin typeface="Segoe UI Semibold"/>
                <a:cs typeface="Segoe UI Semibold"/>
              </a:rPr>
              <a:t>controls </a:t>
            </a:r>
            <a:r>
              <a:rPr sz="1050" b="1" i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as </a:t>
            </a:r>
            <a:r>
              <a:rPr sz="1050" b="1" i="1" spc="-65" dirty="0">
                <a:solidFill>
                  <a:srgbClr val="3B3B41"/>
                </a:solidFill>
                <a:latin typeface="Segoe UI Semibold"/>
                <a:cs typeface="Segoe UI Semibold"/>
              </a:rPr>
              <a:t>per </a:t>
            </a:r>
            <a:r>
              <a:rPr sz="1050" b="1" i="1" spc="-70" dirty="0">
                <a:solidFill>
                  <a:srgbClr val="3B3B41"/>
                </a:solidFill>
                <a:latin typeface="Segoe UI Semibold"/>
                <a:cs typeface="Segoe UI Semibold"/>
              </a:rPr>
              <a:t>your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regulatory environment. </a:t>
            </a:r>
            <a:r>
              <a:rPr sz="1050" b="1" i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Recommendations  </a:t>
            </a:r>
            <a:r>
              <a:rPr sz="1050" b="1" i="1" spc="-70" dirty="0">
                <a:solidFill>
                  <a:srgbClr val="3B3B41"/>
                </a:solidFill>
                <a:latin typeface="Segoe UI Semibold"/>
                <a:cs typeface="Segoe UI Semibold"/>
              </a:rPr>
              <a:t>from</a:t>
            </a:r>
            <a:r>
              <a:rPr sz="1050" b="1" i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Compliance</a:t>
            </a:r>
            <a:r>
              <a:rPr sz="1050" b="1" i="1" spc="-1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Manager</a:t>
            </a:r>
            <a:r>
              <a:rPr sz="1050" b="1" i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1050" b="1" i="1" spc="-16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Compliance</a:t>
            </a:r>
            <a:r>
              <a:rPr sz="1050" b="1" i="1" spc="-1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Scoreshouldnot</a:t>
            </a:r>
            <a:r>
              <a:rPr sz="1050" b="1" i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be</a:t>
            </a:r>
            <a:r>
              <a:rPr sz="1050" b="1" i="1" spc="-1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interpretedas</a:t>
            </a:r>
            <a:r>
              <a:rPr sz="1050" b="1" i="1" spc="-14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1050" b="1" i="1" spc="-6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1050" b="1" i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guaranteeof  </a:t>
            </a:r>
            <a:r>
              <a:rPr sz="1050" b="1" i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compliance.</a:t>
            </a:r>
            <a:endParaRPr sz="1050">
              <a:latin typeface="Segoe UI Semibold"/>
              <a:cs typeface="Segoe UI Semi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17920" y="1586483"/>
            <a:ext cx="6217920" cy="4831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9128" y="2036063"/>
            <a:ext cx="5696712" cy="3933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0433" y="575309"/>
            <a:ext cx="4379175" cy="4549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399" y="1095374"/>
            <a:ext cx="5353443" cy="3067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365" y="493521"/>
            <a:ext cx="6342380" cy="78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15"/>
              </a:lnSpc>
              <a:spcBef>
                <a:spcPts val="95"/>
              </a:spcBef>
            </a:pPr>
            <a:r>
              <a:rPr sz="2800" spc="-90" dirty="0">
                <a:solidFill>
                  <a:srgbClr val="3B3B41"/>
                </a:solidFill>
              </a:rPr>
              <a:t>Trust</a:t>
            </a:r>
            <a:r>
              <a:rPr sz="2800" spc="-85" dirty="0">
                <a:solidFill>
                  <a:srgbClr val="3B3B41"/>
                </a:solidFill>
              </a:rPr>
              <a:t> </a:t>
            </a:r>
            <a:r>
              <a:rPr sz="2800" spc="-50" dirty="0">
                <a:solidFill>
                  <a:srgbClr val="3B3B41"/>
                </a:solidFill>
              </a:rPr>
              <a:t>Documents</a:t>
            </a:r>
            <a:endParaRPr sz="2800"/>
          </a:p>
          <a:p>
            <a:pPr marL="12700">
              <a:lnSpc>
                <a:spcPts val="2795"/>
              </a:lnSpc>
            </a:pPr>
            <a:r>
              <a:rPr sz="2450" b="0" spc="-45" dirty="0">
                <a:solidFill>
                  <a:srgbClr val="3B3B41"/>
                </a:solidFill>
                <a:latin typeface="Segoe UI"/>
                <a:cs typeface="Segoe UI"/>
              </a:rPr>
              <a:t>Build trust with </a:t>
            </a:r>
            <a:r>
              <a:rPr sz="2450" b="0" spc="-55" dirty="0">
                <a:solidFill>
                  <a:srgbClr val="3B3B41"/>
                </a:solidFill>
                <a:latin typeface="Segoe UI"/>
                <a:cs typeface="Segoe UI"/>
              </a:rPr>
              <a:t>transparency </a:t>
            </a:r>
            <a:r>
              <a:rPr sz="2450" b="0" spc="-40" dirty="0">
                <a:solidFill>
                  <a:srgbClr val="3B3B41"/>
                </a:solidFill>
                <a:latin typeface="Segoe UI"/>
                <a:cs typeface="Segoe UI"/>
              </a:rPr>
              <a:t>and</a:t>
            </a:r>
            <a:r>
              <a:rPr sz="2450" b="0" spc="-33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50" dirty="0">
                <a:solidFill>
                  <a:srgbClr val="3B3B41"/>
                </a:solidFill>
                <a:latin typeface="Segoe UI"/>
                <a:cs typeface="Segoe UI"/>
              </a:rPr>
              <a:t>empowerment</a:t>
            </a:r>
            <a:endParaRPr sz="245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663" y="3355466"/>
            <a:ext cx="5098948" cy="227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051" y="3635882"/>
            <a:ext cx="4790871" cy="227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130" y="1990470"/>
            <a:ext cx="5557520" cy="3433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indent="-46609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Audit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reports</a:t>
            </a:r>
            <a:endParaRPr sz="2400">
              <a:latin typeface="Segoe UI Semibold"/>
              <a:cs typeface="Segoe UI Semibold"/>
            </a:endParaRPr>
          </a:p>
          <a:p>
            <a:pPr marL="478790" marR="140970">
              <a:lnSpc>
                <a:spcPct val="102200"/>
              </a:lnSpc>
            </a:pPr>
            <a:r>
              <a:rPr sz="1800" b="1" spc="-25" dirty="0">
                <a:solidFill>
                  <a:srgbClr val="0078D2"/>
                </a:solidFill>
                <a:latin typeface="Segoe UI Semibold"/>
                <a:cs typeface="Segoe UI Semibold"/>
              </a:rPr>
              <a:t>FedRAMP,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ISO,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SOC, PCI-DSS audit reports and 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global GRC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assessment</a:t>
            </a:r>
            <a:r>
              <a:rPr sz="1800" b="1" spc="-2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reports</a:t>
            </a:r>
            <a:endParaRPr sz="1800">
              <a:latin typeface="Segoe UI Semibold"/>
              <a:cs typeface="Segoe UI Semibold"/>
            </a:endParaRPr>
          </a:p>
          <a:p>
            <a:pPr marL="478790" indent="-466090">
              <a:lnSpc>
                <a:spcPts val="2870"/>
              </a:lnSpc>
              <a:buSzPct val="89583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Data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protection</a:t>
            </a:r>
            <a:r>
              <a:rPr sz="2400" b="1" spc="-16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documents</a:t>
            </a:r>
            <a:endParaRPr sz="24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478790" indent="-466090">
              <a:lnSpc>
                <a:spcPct val="100000"/>
              </a:lnSpc>
              <a:buSzPct val="89473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850" b="0" spc="-10" dirty="0">
                <a:solidFill>
                  <a:srgbClr val="3B3B41"/>
                </a:solidFill>
                <a:latin typeface="Segoe UI Semilight"/>
                <a:cs typeface="Segoe UI Semilight"/>
              </a:rPr>
              <a:t>Azure</a:t>
            </a:r>
            <a:r>
              <a:rPr sz="2850" b="0" spc="-5" dirty="0">
                <a:solidFill>
                  <a:srgbClr val="3B3B41"/>
                </a:solidFill>
                <a:latin typeface="Segoe UI Semilight"/>
                <a:cs typeface="Segoe UI Semilight"/>
              </a:rPr>
              <a:t> </a:t>
            </a:r>
            <a:r>
              <a:rPr sz="2850" b="0" dirty="0">
                <a:solidFill>
                  <a:srgbClr val="3B3B41"/>
                </a:solidFill>
                <a:latin typeface="Segoe UI Semilight"/>
                <a:cs typeface="Segoe UI Semilight"/>
              </a:rPr>
              <a:t>blueprints</a:t>
            </a:r>
            <a:endParaRPr sz="2850">
              <a:latin typeface="Segoe UI Semilight"/>
              <a:cs typeface="Segoe UI Semilight"/>
            </a:endParaRPr>
          </a:p>
          <a:p>
            <a:pPr marL="478790" marR="5080">
              <a:lnSpc>
                <a:spcPct val="102099"/>
              </a:lnSpc>
              <a:spcBef>
                <a:spcPts val="25"/>
              </a:spcBef>
            </a:pP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Resources to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assist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you in building </a:t>
            </a: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and 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launching cloud-powered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applications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that help 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you comply with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stringent regulations </a:t>
            </a: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and 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standards.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64223" y="1577339"/>
            <a:ext cx="6071616" cy="5225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6476" y="2017775"/>
            <a:ext cx="5579363" cy="434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365" y="493521"/>
            <a:ext cx="9728200" cy="78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15"/>
              </a:lnSpc>
              <a:spcBef>
                <a:spcPts val="95"/>
              </a:spcBef>
            </a:pPr>
            <a:r>
              <a:rPr sz="2800" spc="-55" dirty="0">
                <a:solidFill>
                  <a:srgbClr val="3B3B41"/>
                </a:solidFill>
              </a:rPr>
              <a:t>Privacy</a:t>
            </a:r>
            <a:r>
              <a:rPr sz="2800" spc="-100" dirty="0">
                <a:solidFill>
                  <a:srgbClr val="3B3B41"/>
                </a:solidFill>
              </a:rPr>
              <a:t> </a:t>
            </a:r>
            <a:r>
              <a:rPr sz="2800" spc="-55" dirty="0">
                <a:solidFill>
                  <a:srgbClr val="3B3B41"/>
                </a:solidFill>
              </a:rPr>
              <a:t>resources</a:t>
            </a:r>
            <a:endParaRPr sz="2800"/>
          </a:p>
          <a:p>
            <a:pPr marL="12700">
              <a:lnSpc>
                <a:spcPts val="2795"/>
              </a:lnSpc>
            </a:pPr>
            <a:r>
              <a:rPr sz="2450" b="0" spc="-50" dirty="0">
                <a:solidFill>
                  <a:srgbClr val="3B3B41"/>
                </a:solidFill>
                <a:latin typeface="Segoe UI"/>
                <a:cs typeface="Segoe UI"/>
              </a:rPr>
              <a:t>Information</a:t>
            </a:r>
            <a:r>
              <a:rPr sz="2450" b="0" spc="-1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45" dirty="0">
                <a:solidFill>
                  <a:srgbClr val="3B3B41"/>
                </a:solidFill>
                <a:latin typeface="Segoe UI"/>
                <a:cs typeface="Segoe UI"/>
              </a:rPr>
              <a:t>about</a:t>
            </a:r>
            <a:r>
              <a:rPr sz="2450" b="0" spc="-10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50" dirty="0">
                <a:solidFill>
                  <a:srgbClr val="3B3B41"/>
                </a:solidFill>
                <a:latin typeface="Segoe UI"/>
                <a:cs typeface="Segoe UI"/>
              </a:rPr>
              <a:t>Microsoft</a:t>
            </a:r>
            <a:r>
              <a:rPr sz="2450" b="0" spc="-13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35" dirty="0">
                <a:solidFill>
                  <a:srgbClr val="3B3B41"/>
                </a:solidFill>
                <a:latin typeface="Segoe UI"/>
                <a:cs typeface="Segoe UI"/>
              </a:rPr>
              <a:t>services</a:t>
            </a:r>
            <a:r>
              <a:rPr sz="2450" b="0" spc="-1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40" dirty="0">
                <a:solidFill>
                  <a:srgbClr val="3B3B41"/>
                </a:solidFill>
                <a:latin typeface="Segoe UI"/>
                <a:cs typeface="Segoe UI"/>
              </a:rPr>
              <a:t>to</a:t>
            </a:r>
            <a:r>
              <a:rPr sz="2450" b="0" spc="-8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35" dirty="0">
                <a:solidFill>
                  <a:srgbClr val="3B3B41"/>
                </a:solidFill>
                <a:latin typeface="Segoe UI"/>
                <a:cs typeface="Segoe UI"/>
              </a:rPr>
              <a:t>support</a:t>
            </a:r>
            <a:r>
              <a:rPr sz="2450" b="0" spc="-1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45" dirty="0">
                <a:solidFill>
                  <a:srgbClr val="3B3B41"/>
                </a:solidFill>
                <a:latin typeface="Segoe UI"/>
                <a:cs typeface="Segoe UI"/>
              </a:rPr>
              <a:t>your</a:t>
            </a:r>
            <a:r>
              <a:rPr sz="2450" b="0" spc="-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40" dirty="0">
                <a:solidFill>
                  <a:srgbClr val="3B3B41"/>
                </a:solidFill>
                <a:latin typeface="Segoe UI"/>
                <a:cs typeface="Segoe UI"/>
              </a:rPr>
              <a:t>GDPR</a:t>
            </a:r>
            <a:r>
              <a:rPr sz="2450" b="0" spc="-1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b="0" spc="-50" dirty="0">
                <a:solidFill>
                  <a:srgbClr val="3B3B41"/>
                </a:solidFill>
                <a:latin typeface="Segoe UI"/>
                <a:cs typeface="Segoe UI"/>
              </a:rPr>
              <a:t>accountability</a:t>
            </a:r>
            <a:endParaRPr sz="24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130" y="1990470"/>
            <a:ext cx="534289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indent="-46609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Data Subject</a:t>
            </a:r>
            <a:r>
              <a:rPr sz="2400" b="1" spc="-1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Requests</a:t>
            </a:r>
            <a:endParaRPr sz="2400">
              <a:latin typeface="Segoe UI Semibold"/>
              <a:cs typeface="Segoe UI Semibold"/>
            </a:endParaRPr>
          </a:p>
          <a:p>
            <a:pPr marL="478790" marR="5080">
              <a:lnSpc>
                <a:spcPct val="102200"/>
              </a:lnSpc>
            </a:pP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How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Microsoft enable 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you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respond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Data  Subject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Requests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 (DSRs)</a:t>
            </a:r>
            <a:endParaRPr sz="1800">
              <a:latin typeface="Segoe UI Semibold"/>
              <a:cs typeface="Segoe UI Semibold"/>
            </a:endParaRPr>
          </a:p>
          <a:p>
            <a:pPr marL="478790" indent="-466090">
              <a:lnSpc>
                <a:spcPts val="2870"/>
              </a:lnSpc>
              <a:buSzPct val="89583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Data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breach</a:t>
            </a:r>
            <a:r>
              <a:rPr sz="2400" b="1" spc="-1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notifications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303" y="3352926"/>
            <a:ext cx="4323245" cy="228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344" y="3633342"/>
            <a:ext cx="4994732" cy="229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3051" y="3914775"/>
            <a:ext cx="1014653" cy="175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130" y="4119447"/>
            <a:ext cx="5509895" cy="144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8790" marR="1441450" indent="-466090">
              <a:lnSpc>
                <a:spcPct val="100000"/>
              </a:lnSpc>
              <a:spcBef>
                <a:spcPts val="105"/>
              </a:spcBef>
              <a:buSzPct val="89473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850" b="0" dirty="0">
                <a:solidFill>
                  <a:srgbClr val="3B3B41"/>
                </a:solidFill>
                <a:latin typeface="Segoe UI Semilight"/>
                <a:cs typeface="Segoe UI Semilight"/>
              </a:rPr>
              <a:t>Data </a:t>
            </a:r>
            <a:r>
              <a:rPr sz="2850" b="0" spc="-10" dirty="0">
                <a:solidFill>
                  <a:srgbClr val="3B3B41"/>
                </a:solidFill>
                <a:latin typeface="Segoe UI Semilight"/>
                <a:cs typeface="Segoe UI Semilight"/>
              </a:rPr>
              <a:t>Protection </a:t>
            </a:r>
            <a:r>
              <a:rPr sz="2850" b="0" spc="-5" dirty="0">
                <a:solidFill>
                  <a:srgbClr val="3B3B41"/>
                </a:solidFill>
                <a:latin typeface="Segoe UI Semilight"/>
                <a:cs typeface="Segoe UI Semilight"/>
              </a:rPr>
              <a:t>Impact  Assessments</a:t>
            </a:r>
            <a:endParaRPr sz="2850">
              <a:latin typeface="Segoe UI Semilight"/>
              <a:cs typeface="Segoe UI Semilight"/>
            </a:endParaRPr>
          </a:p>
          <a:p>
            <a:pPr marL="478790" marR="5080">
              <a:lnSpc>
                <a:spcPct val="100000"/>
              </a:lnSpc>
              <a:spcBef>
                <a:spcPts val="35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How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Microsoft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helps controllers complete GDPR  Data Protection Impact Assessments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(DPIAs)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64223" y="1577339"/>
            <a:ext cx="6071616" cy="5225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0192" y="1988819"/>
            <a:ext cx="5565646" cy="4364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1225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71C5"/>
                </a:solidFill>
              </a:rPr>
              <a:t>Identity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923861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Azure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Identity Management </a:t>
            </a:r>
            <a:r>
              <a:rPr sz="24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and </a:t>
            </a: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access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control security </a:t>
            </a:r>
            <a:r>
              <a:rPr sz="24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best</a:t>
            </a:r>
            <a:r>
              <a:rPr sz="2400" b="1" u="heavy" spc="-45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practices</a:t>
            </a:r>
            <a:endParaRPr sz="24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Identity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as primary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security</a:t>
            </a:r>
            <a:r>
              <a:rPr sz="2400" b="1" spc="-3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perimeter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Centralize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ID</a:t>
            </a:r>
            <a:r>
              <a:rPr sz="2400" b="1" spc="-1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management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Enable single</a:t>
            </a:r>
            <a:r>
              <a:rPr sz="2400" b="1" spc="-1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sign-on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Conditional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device</a:t>
            </a:r>
            <a:r>
              <a:rPr sz="2400" b="1" spc="-34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standards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Enable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password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management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(SSPR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self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</a:t>
            </a:r>
            <a:r>
              <a:rPr sz="2400" b="1" spc="-4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password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reset)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Enforce</a:t>
            </a:r>
            <a:r>
              <a:rPr sz="24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MFA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RBAC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subscription,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group,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</a:t>
            </a:r>
            <a:r>
              <a:rPr sz="2400" b="1" spc="-4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Lower exposure of privileged</a:t>
            </a:r>
            <a:r>
              <a:rPr sz="2400" b="1" spc="-26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accounts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Control locations where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are</a:t>
            </a:r>
            <a:r>
              <a:rPr sz="2400" b="1" spc="-2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created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Actively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monitor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suspicious</a:t>
            </a:r>
            <a:r>
              <a:rPr sz="2400" b="1" spc="-2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activity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259791"/>
            <a:ext cx="897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RB</a:t>
            </a:r>
            <a:r>
              <a:rPr sz="2800" b="1" spc="-100" dirty="0">
                <a:solidFill>
                  <a:srgbClr val="0071C5"/>
                </a:solidFill>
                <a:latin typeface="Segoe UI Semibold"/>
                <a:cs typeface="Segoe UI Semibold"/>
              </a:rPr>
              <a:t>A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C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293113"/>
            <a:ext cx="112198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Who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has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resources,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what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they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can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do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with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those</a:t>
            </a:r>
            <a:r>
              <a:rPr sz="2400" b="1" spc="-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resources,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what 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areas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they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have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r>
              <a:rPr sz="2400" b="1" spc="-229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8374" y="2546627"/>
            <a:ext cx="9153525" cy="4219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897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0071C5"/>
                </a:solidFill>
              </a:rPr>
              <a:t>RB</a:t>
            </a:r>
            <a:r>
              <a:rPr sz="2800" spc="-100" dirty="0">
                <a:solidFill>
                  <a:srgbClr val="0071C5"/>
                </a:solidFill>
              </a:rPr>
              <a:t>A</a:t>
            </a:r>
            <a:r>
              <a:rPr sz="2800" spc="-5" dirty="0">
                <a:solidFill>
                  <a:srgbClr val="0071C5"/>
                </a:solidFill>
              </a:rPr>
              <a:t>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58797"/>
            <a:ext cx="1219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3B3B41"/>
                </a:solidFill>
                <a:latin typeface="Arial"/>
                <a:cs typeface="Arial"/>
                <a:hlinkClick r:id="rId2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2290698"/>
            <a:ext cx="1219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3B3B41"/>
                </a:solidFill>
                <a:latin typeface="Arial"/>
                <a:cs typeface="Arial"/>
                <a:hlinkClick r:id="rId3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042" y="2985987"/>
            <a:ext cx="121920" cy="7569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150" dirty="0">
                <a:solidFill>
                  <a:srgbClr val="3B3B41"/>
                </a:solidFill>
                <a:latin typeface="Arial"/>
                <a:cs typeface="Arial"/>
                <a:hlinkClick r:id="rId4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150" dirty="0">
                <a:solidFill>
                  <a:srgbClr val="3B3B41"/>
                </a:solidFill>
                <a:latin typeface="Arial"/>
                <a:cs typeface="Arial"/>
                <a:hlinkClick r:id="rId5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942" y="1560321"/>
            <a:ext cx="106895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9705">
              <a:lnSpc>
                <a:spcPct val="100000"/>
              </a:lnSpc>
              <a:spcBef>
                <a:spcPts val="100"/>
              </a:spcBef>
            </a:pP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Owner</a:t>
            </a:r>
            <a:r>
              <a:rPr sz="2400" b="1" spc="-110" dirty="0">
                <a:solidFill>
                  <a:srgbClr val="0078D3"/>
                </a:solidFill>
                <a:latin typeface="Segoe UI Semibold"/>
                <a:cs typeface="Segoe UI Semibold"/>
                <a:hlinkClick r:id="rId2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-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Has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full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all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including</a:t>
            </a:r>
            <a:r>
              <a:rPr sz="24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right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delegate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 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others.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Contributor</a:t>
            </a:r>
            <a:r>
              <a:rPr sz="2400" b="1" spc="-110" dirty="0">
                <a:solidFill>
                  <a:srgbClr val="0078D3"/>
                </a:solid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-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Can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create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all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types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but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can’t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grant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6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others.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5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4"/>
              </a:rPr>
              <a:t>Reader</a:t>
            </a:r>
            <a:r>
              <a:rPr sz="2400" b="1" spc="-55" dirty="0">
                <a:solidFill>
                  <a:srgbClr val="0078D3"/>
                </a:solidFill>
                <a:latin typeface="Segoe UI Semibold"/>
                <a:cs typeface="Segoe UI Semibold"/>
                <a:hlinkClick r:id="rId4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-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Can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view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existing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</a:t>
            </a:r>
            <a:r>
              <a:rPr sz="2400" b="1" spc="-44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resources.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User</a:t>
            </a:r>
            <a:r>
              <a:rPr sz="24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 </a:t>
            </a: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Access</a:t>
            </a:r>
            <a:r>
              <a:rPr sz="24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Administrator</a:t>
            </a:r>
            <a:r>
              <a:rPr sz="2400" b="1" spc="-110" dirty="0">
                <a:solidFill>
                  <a:srgbClr val="0078D3"/>
                </a:solidFill>
                <a:latin typeface="Segoe UI Semibold"/>
                <a:cs typeface="Segoe UI Semibold"/>
                <a:hlinkClick r:id="rId5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-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Lets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you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user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resources.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1273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71C5"/>
                </a:solidFill>
              </a:rPr>
              <a:t>Security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0286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Authentication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1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Identity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Active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Directory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(Azure</a:t>
            </a:r>
            <a:r>
              <a:rPr sz="2400" b="1" spc="-2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AD)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Microsoft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account</a:t>
            </a:r>
            <a:r>
              <a:rPr sz="2400" b="1" spc="-1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(MSA)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Active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Directory</a:t>
            </a:r>
            <a:r>
              <a:rPr sz="2400" b="1" spc="-1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(AD)</a:t>
            </a:r>
            <a:endParaRPr sz="24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Authorization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16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Permissions</a:t>
            </a:r>
            <a:endParaRPr sz="2400">
              <a:latin typeface="Segoe UI Semibold"/>
              <a:cs typeface="Segoe UI Semibold"/>
            </a:endParaRPr>
          </a:p>
          <a:p>
            <a:pPr marL="944880">
              <a:lnSpc>
                <a:spcPct val="100000"/>
              </a:lnSpc>
              <a:spcBef>
                <a:spcPts val="5"/>
              </a:spcBef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Once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we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know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who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you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are,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do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you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have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permission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resource?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862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0071C5"/>
                </a:solidFill>
              </a:rPr>
              <a:t>Service </a:t>
            </a:r>
            <a:r>
              <a:rPr sz="2800" spc="-50" dirty="0">
                <a:solidFill>
                  <a:srgbClr val="0071C5"/>
                </a:solidFill>
              </a:rPr>
              <a:t>Level</a:t>
            </a:r>
            <a:r>
              <a:rPr sz="2800" spc="-195" dirty="0">
                <a:solidFill>
                  <a:srgbClr val="0071C5"/>
                </a:solidFill>
              </a:rPr>
              <a:t> </a:t>
            </a:r>
            <a:r>
              <a:rPr sz="2800" spc="-55" dirty="0">
                <a:solidFill>
                  <a:srgbClr val="0071C5"/>
                </a:solidFill>
              </a:rPr>
              <a:t>Agreement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03820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Define 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SLA’s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each</a:t>
            </a:r>
            <a:r>
              <a:rPr sz="2400" b="1" spc="-20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workload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Dependency mapping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include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internal/external</a:t>
            </a:r>
            <a:r>
              <a:rPr sz="2400" b="1" spc="-4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dependencies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Identify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single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point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</a:t>
            </a:r>
            <a:r>
              <a:rPr sz="2400" b="1" spc="-3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failure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Example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workload</a:t>
            </a:r>
            <a:r>
              <a:rPr sz="2400" b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requires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99.99%</a:t>
            </a:r>
            <a:r>
              <a:rPr sz="24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but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depends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on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that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only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99.9%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Mean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Time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14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Recover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(MTTR)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avg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time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it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takes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restore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Mean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Time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Between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Failures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(MTBF)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time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it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will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last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between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outages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Composite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SLA’s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SQL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15" dirty="0">
                <a:solidFill>
                  <a:srgbClr val="3B3B41"/>
                </a:solidFill>
                <a:latin typeface="Segoe UI Semibold"/>
                <a:cs typeface="Segoe UI Semibold"/>
              </a:rPr>
              <a:t>SLA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99.99%</a:t>
            </a:r>
            <a:r>
              <a:rPr sz="2400" b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*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Web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App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99.5%</a:t>
            </a:r>
            <a:r>
              <a:rPr sz="24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=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99.94%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7024" y="521867"/>
            <a:ext cx="415648" cy="117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758" y="513307"/>
            <a:ext cx="658495" cy="126364"/>
          </a:xfrm>
          <a:custGeom>
            <a:avLst/>
            <a:gdLst/>
            <a:ahLst/>
            <a:cxnLst/>
            <a:rect l="l" t="t" r="r" b="b"/>
            <a:pathLst>
              <a:path w="658494" h="126365">
                <a:moveTo>
                  <a:pt x="29074" y="8559"/>
                </a:moveTo>
                <a:lnTo>
                  <a:pt x="0" y="8559"/>
                </a:lnTo>
                <a:lnTo>
                  <a:pt x="0" y="124336"/>
                </a:lnTo>
                <a:lnTo>
                  <a:pt x="18709" y="124336"/>
                </a:lnTo>
                <a:lnTo>
                  <a:pt x="18709" y="33476"/>
                </a:lnTo>
                <a:lnTo>
                  <a:pt x="38764" y="33476"/>
                </a:lnTo>
                <a:lnTo>
                  <a:pt x="29074" y="8559"/>
                </a:lnTo>
                <a:close/>
              </a:path>
              <a:path w="658494" h="126365">
                <a:moveTo>
                  <a:pt x="38764" y="33476"/>
                </a:moveTo>
                <a:lnTo>
                  <a:pt x="18963" y="33476"/>
                </a:lnTo>
                <a:lnTo>
                  <a:pt x="55876" y="124336"/>
                </a:lnTo>
                <a:lnTo>
                  <a:pt x="69276" y="124336"/>
                </a:lnTo>
                <a:lnTo>
                  <a:pt x="81194" y="94384"/>
                </a:lnTo>
                <a:lnTo>
                  <a:pt x="62449" y="94384"/>
                </a:lnTo>
                <a:lnTo>
                  <a:pt x="38764" y="33476"/>
                </a:lnTo>
                <a:close/>
              </a:path>
              <a:path w="658494" h="126365">
                <a:moveTo>
                  <a:pt x="126162" y="33476"/>
                </a:moveTo>
                <a:lnTo>
                  <a:pt x="105936" y="33476"/>
                </a:lnTo>
                <a:lnTo>
                  <a:pt x="105936" y="124336"/>
                </a:lnTo>
                <a:lnTo>
                  <a:pt x="126162" y="124336"/>
                </a:lnTo>
                <a:lnTo>
                  <a:pt x="126162" y="33476"/>
                </a:lnTo>
                <a:close/>
              </a:path>
              <a:path w="658494" h="126365">
                <a:moveTo>
                  <a:pt x="126162" y="8559"/>
                </a:moveTo>
                <a:lnTo>
                  <a:pt x="98350" y="8559"/>
                </a:lnTo>
                <a:lnTo>
                  <a:pt x="62956" y="94384"/>
                </a:lnTo>
                <a:lnTo>
                  <a:pt x="81194" y="94384"/>
                </a:lnTo>
                <a:lnTo>
                  <a:pt x="105430" y="33476"/>
                </a:lnTo>
                <a:lnTo>
                  <a:pt x="126162" y="33476"/>
                </a:lnTo>
                <a:lnTo>
                  <a:pt x="126162" y="8559"/>
                </a:lnTo>
                <a:close/>
              </a:path>
              <a:path w="658494" h="126365">
                <a:moveTo>
                  <a:pt x="158525" y="5790"/>
                </a:moveTo>
                <a:lnTo>
                  <a:pt x="151698" y="5790"/>
                </a:lnTo>
                <a:lnTo>
                  <a:pt x="148917" y="7047"/>
                </a:lnTo>
                <a:lnTo>
                  <a:pt x="144112" y="11325"/>
                </a:lnTo>
                <a:lnTo>
                  <a:pt x="143100" y="14094"/>
                </a:lnTo>
                <a:lnTo>
                  <a:pt x="143100" y="20386"/>
                </a:lnTo>
                <a:lnTo>
                  <a:pt x="144112" y="23155"/>
                </a:lnTo>
                <a:lnTo>
                  <a:pt x="146388" y="25168"/>
                </a:lnTo>
                <a:lnTo>
                  <a:pt x="148663" y="27434"/>
                </a:lnTo>
                <a:lnTo>
                  <a:pt x="151698" y="28442"/>
                </a:lnTo>
                <a:lnTo>
                  <a:pt x="158271" y="28442"/>
                </a:lnTo>
                <a:lnTo>
                  <a:pt x="161050" y="27434"/>
                </a:lnTo>
                <a:lnTo>
                  <a:pt x="165854" y="23155"/>
                </a:lnTo>
                <a:lnTo>
                  <a:pt x="166867" y="20386"/>
                </a:lnTo>
                <a:lnTo>
                  <a:pt x="166867" y="14094"/>
                </a:lnTo>
                <a:lnTo>
                  <a:pt x="165854" y="11577"/>
                </a:lnTo>
                <a:lnTo>
                  <a:pt x="161304" y="7047"/>
                </a:lnTo>
                <a:lnTo>
                  <a:pt x="158525" y="5790"/>
                </a:lnTo>
                <a:close/>
              </a:path>
              <a:path w="658494" h="126365">
                <a:moveTo>
                  <a:pt x="164592" y="41277"/>
                </a:moveTo>
                <a:lnTo>
                  <a:pt x="145122" y="41277"/>
                </a:lnTo>
                <a:lnTo>
                  <a:pt x="145122" y="124336"/>
                </a:lnTo>
                <a:lnTo>
                  <a:pt x="164592" y="124336"/>
                </a:lnTo>
                <a:lnTo>
                  <a:pt x="164592" y="41277"/>
                </a:lnTo>
                <a:close/>
              </a:path>
              <a:path w="658494" h="126365">
                <a:moveTo>
                  <a:pt x="227292" y="39264"/>
                </a:moveTo>
                <a:lnTo>
                  <a:pt x="190128" y="52099"/>
                </a:lnTo>
                <a:lnTo>
                  <a:pt x="178497" y="85323"/>
                </a:lnTo>
                <a:lnTo>
                  <a:pt x="179208" y="93853"/>
                </a:lnTo>
                <a:lnTo>
                  <a:pt x="203211" y="123485"/>
                </a:lnTo>
                <a:lnTo>
                  <a:pt x="224763" y="126349"/>
                </a:lnTo>
                <a:lnTo>
                  <a:pt x="229064" y="126097"/>
                </a:lnTo>
                <a:lnTo>
                  <a:pt x="237153" y="124084"/>
                </a:lnTo>
                <a:lnTo>
                  <a:pt x="240691" y="122824"/>
                </a:lnTo>
                <a:lnTo>
                  <a:pt x="243726" y="121063"/>
                </a:lnTo>
                <a:lnTo>
                  <a:pt x="243726" y="110241"/>
                </a:lnTo>
                <a:lnTo>
                  <a:pt x="216421" y="110241"/>
                </a:lnTo>
                <a:lnTo>
                  <a:pt x="210354" y="107975"/>
                </a:lnTo>
                <a:lnTo>
                  <a:pt x="201252" y="98411"/>
                </a:lnTo>
                <a:lnTo>
                  <a:pt x="198723" y="91867"/>
                </a:lnTo>
                <a:lnTo>
                  <a:pt x="198723" y="75003"/>
                </a:lnTo>
                <a:lnTo>
                  <a:pt x="201252" y="68207"/>
                </a:lnTo>
                <a:lnTo>
                  <a:pt x="210860" y="58141"/>
                </a:lnTo>
                <a:lnTo>
                  <a:pt x="216927" y="55624"/>
                </a:lnTo>
                <a:lnTo>
                  <a:pt x="243726" y="55624"/>
                </a:lnTo>
                <a:lnTo>
                  <a:pt x="243726" y="43794"/>
                </a:lnTo>
                <a:lnTo>
                  <a:pt x="241451" y="42537"/>
                </a:lnTo>
                <a:lnTo>
                  <a:pt x="238669" y="41529"/>
                </a:lnTo>
                <a:lnTo>
                  <a:pt x="234877" y="40524"/>
                </a:lnTo>
                <a:lnTo>
                  <a:pt x="231086" y="39768"/>
                </a:lnTo>
                <a:lnTo>
                  <a:pt x="227292" y="39264"/>
                </a:lnTo>
                <a:close/>
              </a:path>
              <a:path w="658494" h="126365">
                <a:moveTo>
                  <a:pt x="243726" y="102941"/>
                </a:moveTo>
                <a:lnTo>
                  <a:pt x="237659" y="106967"/>
                </a:lnTo>
                <a:lnTo>
                  <a:pt x="230580" y="109485"/>
                </a:lnTo>
                <a:lnTo>
                  <a:pt x="227292" y="110241"/>
                </a:lnTo>
                <a:lnTo>
                  <a:pt x="243726" y="110241"/>
                </a:lnTo>
                <a:lnTo>
                  <a:pt x="243726" y="102941"/>
                </a:lnTo>
                <a:close/>
              </a:path>
              <a:path w="658494" h="126365">
                <a:moveTo>
                  <a:pt x="243726" y="55624"/>
                </a:moveTo>
                <a:lnTo>
                  <a:pt x="228051" y="55624"/>
                </a:lnTo>
                <a:lnTo>
                  <a:pt x="231339" y="56380"/>
                </a:lnTo>
                <a:lnTo>
                  <a:pt x="234371" y="57637"/>
                </a:lnTo>
                <a:lnTo>
                  <a:pt x="237659" y="58645"/>
                </a:lnTo>
                <a:lnTo>
                  <a:pt x="240691" y="60406"/>
                </a:lnTo>
                <a:lnTo>
                  <a:pt x="243726" y="62672"/>
                </a:lnTo>
                <a:lnTo>
                  <a:pt x="243726" y="55624"/>
                </a:lnTo>
                <a:close/>
              </a:path>
              <a:path w="658494" h="126365">
                <a:moveTo>
                  <a:pt x="278111" y="41277"/>
                </a:moveTo>
                <a:lnTo>
                  <a:pt x="258645" y="41277"/>
                </a:lnTo>
                <a:lnTo>
                  <a:pt x="258645" y="124336"/>
                </a:lnTo>
                <a:lnTo>
                  <a:pt x="278111" y="124336"/>
                </a:lnTo>
                <a:lnTo>
                  <a:pt x="278111" y="73998"/>
                </a:lnTo>
                <a:lnTo>
                  <a:pt x="279880" y="67955"/>
                </a:lnTo>
                <a:lnTo>
                  <a:pt x="283168" y="63677"/>
                </a:lnTo>
                <a:lnTo>
                  <a:pt x="286453" y="59650"/>
                </a:lnTo>
                <a:lnTo>
                  <a:pt x="290501" y="57637"/>
                </a:lnTo>
                <a:lnTo>
                  <a:pt x="307186" y="57637"/>
                </a:lnTo>
                <a:lnTo>
                  <a:pt x="307186" y="54364"/>
                </a:lnTo>
                <a:lnTo>
                  <a:pt x="278111" y="54364"/>
                </a:lnTo>
                <a:lnTo>
                  <a:pt x="278111" y="41277"/>
                </a:lnTo>
                <a:close/>
              </a:path>
              <a:path w="658494" h="126365">
                <a:moveTo>
                  <a:pt x="307186" y="57637"/>
                </a:moveTo>
                <a:lnTo>
                  <a:pt x="298337" y="57637"/>
                </a:lnTo>
                <a:lnTo>
                  <a:pt x="300612" y="58141"/>
                </a:lnTo>
                <a:lnTo>
                  <a:pt x="302635" y="58645"/>
                </a:lnTo>
                <a:lnTo>
                  <a:pt x="304657" y="59398"/>
                </a:lnTo>
                <a:lnTo>
                  <a:pt x="306176" y="60154"/>
                </a:lnTo>
                <a:lnTo>
                  <a:pt x="307186" y="60910"/>
                </a:lnTo>
                <a:lnTo>
                  <a:pt x="307186" y="57637"/>
                </a:lnTo>
                <a:close/>
              </a:path>
              <a:path w="658494" h="126365">
                <a:moveTo>
                  <a:pt x="302635" y="40020"/>
                </a:moveTo>
                <a:lnTo>
                  <a:pt x="294546" y="40020"/>
                </a:lnTo>
                <a:lnTo>
                  <a:pt x="290248" y="41277"/>
                </a:lnTo>
                <a:lnTo>
                  <a:pt x="286707" y="43794"/>
                </a:lnTo>
                <a:lnTo>
                  <a:pt x="282915" y="46311"/>
                </a:lnTo>
                <a:lnTo>
                  <a:pt x="280387" y="49834"/>
                </a:lnTo>
                <a:lnTo>
                  <a:pt x="278617" y="54364"/>
                </a:lnTo>
                <a:lnTo>
                  <a:pt x="307186" y="54364"/>
                </a:lnTo>
                <a:lnTo>
                  <a:pt x="307186" y="41025"/>
                </a:lnTo>
                <a:lnTo>
                  <a:pt x="305163" y="40524"/>
                </a:lnTo>
                <a:lnTo>
                  <a:pt x="302635" y="40020"/>
                </a:lnTo>
                <a:close/>
              </a:path>
              <a:path w="658494" h="126365">
                <a:moveTo>
                  <a:pt x="352442" y="39264"/>
                </a:moveTo>
                <a:lnTo>
                  <a:pt x="314704" y="57908"/>
                </a:lnTo>
                <a:lnTo>
                  <a:pt x="308198" y="84063"/>
                </a:lnTo>
                <a:lnTo>
                  <a:pt x="308909" y="93361"/>
                </a:lnTo>
                <a:lnTo>
                  <a:pt x="333006" y="123517"/>
                </a:lnTo>
                <a:lnTo>
                  <a:pt x="350419" y="126349"/>
                </a:lnTo>
                <a:lnTo>
                  <a:pt x="359948" y="125633"/>
                </a:lnTo>
                <a:lnTo>
                  <a:pt x="368434" y="123454"/>
                </a:lnTo>
                <a:lnTo>
                  <a:pt x="375877" y="119765"/>
                </a:lnTo>
                <a:lnTo>
                  <a:pt x="382276" y="114519"/>
                </a:lnTo>
                <a:lnTo>
                  <a:pt x="385638" y="110241"/>
                </a:lnTo>
                <a:lnTo>
                  <a:pt x="344099" y="110241"/>
                </a:lnTo>
                <a:lnTo>
                  <a:pt x="338536" y="107975"/>
                </a:lnTo>
                <a:lnTo>
                  <a:pt x="334491" y="103445"/>
                </a:lnTo>
                <a:lnTo>
                  <a:pt x="330700" y="98663"/>
                </a:lnTo>
                <a:lnTo>
                  <a:pt x="328677" y="92119"/>
                </a:lnTo>
                <a:lnTo>
                  <a:pt x="328754" y="74244"/>
                </a:lnTo>
                <a:lnTo>
                  <a:pt x="330700" y="67706"/>
                </a:lnTo>
                <a:lnTo>
                  <a:pt x="334744" y="62924"/>
                </a:lnTo>
                <a:lnTo>
                  <a:pt x="338536" y="58141"/>
                </a:lnTo>
                <a:lnTo>
                  <a:pt x="344099" y="55876"/>
                </a:lnTo>
                <a:lnTo>
                  <a:pt x="386718" y="55876"/>
                </a:lnTo>
                <a:lnTo>
                  <a:pt x="383035" y="51094"/>
                </a:lnTo>
                <a:lnTo>
                  <a:pt x="376975" y="45953"/>
                </a:lnTo>
                <a:lnTo>
                  <a:pt x="369825" y="42252"/>
                </a:lnTo>
                <a:lnTo>
                  <a:pt x="361631" y="40015"/>
                </a:lnTo>
                <a:lnTo>
                  <a:pt x="352442" y="39264"/>
                </a:lnTo>
                <a:close/>
              </a:path>
              <a:path w="658494" h="126365">
                <a:moveTo>
                  <a:pt x="386718" y="55876"/>
                </a:moveTo>
                <a:lnTo>
                  <a:pt x="358511" y="55876"/>
                </a:lnTo>
                <a:lnTo>
                  <a:pt x="363819" y="58141"/>
                </a:lnTo>
                <a:lnTo>
                  <a:pt x="367613" y="62672"/>
                </a:lnTo>
                <a:lnTo>
                  <a:pt x="371658" y="67202"/>
                </a:lnTo>
                <a:lnTo>
                  <a:pt x="373427" y="73998"/>
                </a:lnTo>
                <a:lnTo>
                  <a:pt x="373361" y="92119"/>
                </a:lnTo>
                <a:lnTo>
                  <a:pt x="371658" y="98663"/>
                </a:lnTo>
                <a:lnTo>
                  <a:pt x="367866" y="103445"/>
                </a:lnTo>
                <a:lnTo>
                  <a:pt x="364072" y="107975"/>
                </a:lnTo>
                <a:lnTo>
                  <a:pt x="358764" y="110241"/>
                </a:lnTo>
                <a:lnTo>
                  <a:pt x="385638" y="110241"/>
                </a:lnTo>
                <a:lnTo>
                  <a:pt x="387411" y="107975"/>
                </a:lnTo>
                <a:lnTo>
                  <a:pt x="391030" y="100487"/>
                </a:lnTo>
                <a:lnTo>
                  <a:pt x="393196" y="91867"/>
                </a:lnTo>
                <a:lnTo>
                  <a:pt x="393906" y="82302"/>
                </a:lnTo>
                <a:lnTo>
                  <a:pt x="393239" y="72967"/>
                </a:lnTo>
                <a:lnTo>
                  <a:pt x="391220" y="64622"/>
                </a:lnTo>
                <a:lnTo>
                  <a:pt x="387827" y="57315"/>
                </a:lnTo>
                <a:lnTo>
                  <a:pt x="386718" y="55876"/>
                </a:lnTo>
                <a:close/>
              </a:path>
              <a:path w="658494" h="126365">
                <a:moveTo>
                  <a:pt x="403261" y="102689"/>
                </a:moveTo>
                <a:lnTo>
                  <a:pt x="403261" y="122071"/>
                </a:lnTo>
                <a:lnTo>
                  <a:pt x="406296" y="123328"/>
                </a:lnTo>
                <a:lnTo>
                  <a:pt x="409834" y="124336"/>
                </a:lnTo>
                <a:lnTo>
                  <a:pt x="414132" y="125089"/>
                </a:lnTo>
                <a:lnTo>
                  <a:pt x="418177" y="126097"/>
                </a:lnTo>
                <a:lnTo>
                  <a:pt x="421971" y="126349"/>
                </a:lnTo>
                <a:lnTo>
                  <a:pt x="425509" y="126349"/>
                </a:lnTo>
                <a:lnTo>
                  <a:pt x="432862" y="125920"/>
                </a:lnTo>
                <a:lnTo>
                  <a:pt x="457922" y="110745"/>
                </a:lnTo>
                <a:lnTo>
                  <a:pt x="422727" y="110745"/>
                </a:lnTo>
                <a:lnTo>
                  <a:pt x="418936" y="110241"/>
                </a:lnTo>
                <a:lnTo>
                  <a:pt x="410847" y="107219"/>
                </a:lnTo>
                <a:lnTo>
                  <a:pt x="406799" y="105206"/>
                </a:lnTo>
                <a:lnTo>
                  <a:pt x="403261" y="102689"/>
                </a:lnTo>
                <a:close/>
              </a:path>
              <a:path w="658494" h="126365">
                <a:moveTo>
                  <a:pt x="438405" y="39264"/>
                </a:moveTo>
                <a:lnTo>
                  <a:pt x="426015" y="39264"/>
                </a:lnTo>
                <a:lnTo>
                  <a:pt x="418177" y="41529"/>
                </a:lnTo>
                <a:lnTo>
                  <a:pt x="412363" y="46563"/>
                </a:lnTo>
                <a:lnTo>
                  <a:pt x="406296" y="51346"/>
                </a:lnTo>
                <a:lnTo>
                  <a:pt x="403388" y="57133"/>
                </a:lnTo>
                <a:lnTo>
                  <a:pt x="403261" y="70724"/>
                </a:lnTo>
                <a:lnTo>
                  <a:pt x="404777" y="75507"/>
                </a:lnTo>
                <a:lnTo>
                  <a:pt x="410847" y="83058"/>
                </a:lnTo>
                <a:lnTo>
                  <a:pt x="416154" y="86581"/>
                </a:lnTo>
                <a:lnTo>
                  <a:pt x="423234" y="89602"/>
                </a:lnTo>
                <a:lnTo>
                  <a:pt x="429554" y="91867"/>
                </a:lnTo>
                <a:lnTo>
                  <a:pt x="433601" y="94132"/>
                </a:lnTo>
                <a:lnTo>
                  <a:pt x="435877" y="95894"/>
                </a:lnTo>
                <a:lnTo>
                  <a:pt x="437899" y="97907"/>
                </a:lnTo>
                <a:lnTo>
                  <a:pt x="439162" y="100172"/>
                </a:lnTo>
                <a:lnTo>
                  <a:pt x="439162" y="105710"/>
                </a:lnTo>
                <a:lnTo>
                  <a:pt x="438152" y="107723"/>
                </a:lnTo>
                <a:lnTo>
                  <a:pt x="435877" y="108981"/>
                </a:lnTo>
                <a:lnTo>
                  <a:pt x="433854" y="110241"/>
                </a:lnTo>
                <a:lnTo>
                  <a:pt x="430566" y="110745"/>
                </a:lnTo>
                <a:lnTo>
                  <a:pt x="457922" y="110745"/>
                </a:lnTo>
                <a:lnTo>
                  <a:pt x="459135" y="108228"/>
                </a:lnTo>
                <a:lnTo>
                  <a:pt x="437899" y="75759"/>
                </a:lnTo>
                <a:lnTo>
                  <a:pt x="431579" y="73242"/>
                </a:lnTo>
                <a:lnTo>
                  <a:pt x="427785" y="71228"/>
                </a:lnTo>
                <a:lnTo>
                  <a:pt x="424246" y="68207"/>
                </a:lnTo>
                <a:lnTo>
                  <a:pt x="423234" y="65942"/>
                </a:lnTo>
                <a:lnTo>
                  <a:pt x="423234" y="60658"/>
                </a:lnTo>
                <a:lnTo>
                  <a:pt x="424246" y="58645"/>
                </a:lnTo>
                <a:lnTo>
                  <a:pt x="426269" y="57133"/>
                </a:lnTo>
                <a:lnTo>
                  <a:pt x="428544" y="55624"/>
                </a:lnTo>
                <a:lnTo>
                  <a:pt x="431326" y="54868"/>
                </a:lnTo>
                <a:lnTo>
                  <a:pt x="454584" y="54868"/>
                </a:lnTo>
                <a:lnTo>
                  <a:pt x="454584" y="42789"/>
                </a:lnTo>
                <a:lnTo>
                  <a:pt x="452058" y="41781"/>
                </a:lnTo>
                <a:lnTo>
                  <a:pt x="449023" y="40773"/>
                </a:lnTo>
                <a:lnTo>
                  <a:pt x="445482" y="40272"/>
                </a:lnTo>
                <a:lnTo>
                  <a:pt x="441691" y="39516"/>
                </a:lnTo>
                <a:lnTo>
                  <a:pt x="438405" y="39264"/>
                </a:lnTo>
                <a:close/>
              </a:path>
              <a:path w="658494" h="126365">
                <a:moveTo>
                  <a:pt x="454584" y="54868"/>
                </a:moveTo>
                <a:lnTo>
                  <a:pt x="438405" y="54868"/>
                </a:lnTo>
                <a:lnTo>
                  <a:pt x="441944" y="55624"/>
                </a:lnTo>
                <a:lnTo>
                  <a:pt x="445482" y="56881"/>
                </a:lnTo>
                <a:lnTo>
                  <a:pt x="448770" y="58141"/>
                </a:lnTo>
                <a:lnTo>
                  <a:pt x="451805" y="59650"/>
                </a:lnTo>
                <a:lnTo>
                  <a:pt x="454584" y="61160"/>
                </a:lnTo>
                <a:lnTo>
                  <a:pt x="454584" y="54868"/>
                </a:lnTo>
                <a:close/>
              </a:path>
              <a:path w="658494" h="126365">
                <a:moveTo>
                  <a:pt x="511723" y="39264"/>
                </a:moveTo>
                <a:lnTo>
                  <a:pt x="474093" y="57908"/>
                </a:lnTo>
                <a:lnTo>
                  <a:pt x="467480" y="84064"/>
                </a:lnTo>
                <a:lnTo>
                  <a:pt x="468191" y="93361"/>
                </a:lnTo>
                <a:lnTo>
                  <a:pt x="492288" y="123517"/>
                </a:lnTo>
                <a:lnTo>
                  <a:pt x="509701" y="126349"/>
                </a:lnTo>
                <a:lnTo>
                  <a:pt x="519230" y="125633"/>
                </a:lnTo>
                <a:lnTo>
                  <a:pt x="527715" y="123454"/>
                </a:lnTo>
                <a:lnTo>
                  <a:pt x="535158" y="119765"/>
                </a:lnTo>
                <a:lnTo>
                  <a:pt x="541557" y="114519"/>
                </a:lnTo>
                <a:lnTo>
                  <a:pt x="544919" y="110241"/>
                </a:lnTo>
                <a:lnTo>
                  <a:pt x="503634" y="110241"/>
                </a:lnTo>
                <a:lnTo>
                  <a:pt x="497817" y="107976"/>
                </a:lnTo>
                <a:lnTo>
                  <a:pt x="494026" y="103445"/>
                </a:lnTo>
                <a:lnTo>
                  <a:pt x="489981" y="98663"/>
                </a:lnTo>
                <a:lnTo>
                  <a:pt x="487959" y="92119"/>
                </a:lnTo>
                <a:lnTo>
                  <a:pt x="488036" y="74244"/>
                </a:lnTo>
                <a:lnTo>
                  <a:pt x="489981" y="67706"/>
                </a:lnTo>
                <a:lnTo>
                  <a:pt x="494026" y="62924"/>
                </a:lnTo>
                <a:lnTo>
                  <a:pt x="497817" y="58141"/>
                </a:lnTo>
                <a:lnTo>
                  <a:pt x="503634" y="55876"/>
                </a:lnTo>
                <a:lnTo>
                  <a:pt x="546000" y="55876"/>
                </a:lnTo>
                <a:lnTo>
                  <a:pt x="542317" y="51094"/>
                </a:lnTo>
                <a:lnTo>
                  <a:pt x="536292" y="45953"/>
                </a:lnTo>
                <a:lnTo>
                  <a:pt x="529201" y="42252"/>
                </a:lnTo>
                <a:lnTo>
                  <a:pt x="521020" y="40015"/>
                </a:lnTo>
                <a:lnTo>
                  <a:pt x="511723" y="39264"/>
                </a:lnTo>
                <a:close/>
              </a:path>
              <a:path w="658494" h="126365">
                <a:moveTo>
                  <a:pt x="546000" y="55876"/>
                </a:moveTo>
                <a:lnTo>
                  <a:pt x="517793" y="55876"/>
                </a:lnTo>
                <a:lnTo>
                  <a:pt x="523101" y="58141"/>
                </a:lnTo>
                <a:lnTo>
                  <a:pt x="527148" y="62672"/>
                </a:lnTo>
                <a:lnTo>
                  <a:pt x="530939" y="67202"/>
                </a:lnTo>
                <a:lnTo>
                  <a:pt x="532709" y="73998"/>
                </a:lnTo>
                <a:lnTo>
                  <a:pt x="532643" y="92119"/>
                </a:lnTo>
                <a:lnTo>
                  <a:pt x="530939" y="98663"/>
                </a:lnTo>
                <a:lnTo>
                  <a:pt x="527148" y="103445"/>
                </a:lnTo>
                <a:lnTo>
                  <a:pt x="523607" y="107976"/>
                </a:lnTo>
                <a:lnTo>
                  <a:pt x="518046" y="110241"/>
                </a:lnTo>
                <a:lnTo>
                  <a:pt x="544919" y="110241"/>
                </a:lnTo>
                <a:lnTo>
                  <a:pt x="546693" y="107976"/>
                </a:lnTo>
                <a:lnTo>
                  <a:pt x="550312" y="100487"/>
                </a:lnTo>
                <a:lnTo>
                  <a:pt x="552478" y="91867"/>
                </a:lnTo>
                <a:lnTo>
                  <a:pt x="553188" y="82302"/>
                </a:lnTo>
                <a:lnTo>
                  <a:pt x="552520" y="72967"/>
                </a:lnTo>
                <a:lnTo>
                  <a:pt x="550502" y="64622"/>
                </a:lnTo>
                <a:lnTo>
                  <a:pt x="547109" y="57316"/>
                </a:lnTo>
                <a:lnTo>
                  <a:pt x="546000" y="55876"/>
                </a:lnTo>
                <a:close/>
              </a:path>
              <a:path w="658494" h="126365">
                <a:moveTo>
                  <a:pt x="638392" y="57385"/>
                </a:moveTo>
                <a:lnTo>
                  <a:pt x="618416" y="57385"/>
                </a:lnTo>
                <a:lnTo>
                  <a:pt x="618504" y="109233"/>
                </a:lnTo>
                <a:lnTo>
                  <a:pt x="620692" y="115524"/>
                </a:lnTo>
                <a:lnTo>
                  <a:pt x="624739" y="119806"/>
                </a:lnTo>
                <a:lnTo>
                  <a:pt x="628784" y="124336"/>
                </a:lnTo>
                <a:lnTo>
                  <a:pt x="635104" y="126349"/>
                </a:lnTo>
                <a:lnTo>
                  <a:pt x="646228" y="126349"/>
                </a:lnTo>
                <a:lnTo>
                  <a:pt x="649010" y="126097"/>
                </a:lnTo>
                <a:lnTo>
                  <a:pt x="652045" y="125593"/>
                </a:lnTo>
                <a:lnTo>
                  <a:pt x="654824" y="125089"/>
                </a:lnTo>
                <a:lnTo>
                  <a:pt x="656849" y="124336"/>
                </a:lnTo>
                <a:lnTo>
                  <a:pt x="658112" y="123580"/>
                </a:lnTo>
                <a:lnTo>
                  <a:pt x="658112" y="110241"/>
                </a:lnTo>
                <a:lnTo>
                  <a:pt x="645975" y="110241"/>
                </a:lnTo>
                <a:lnTo>
                  <a:pt x="642943" y="109233"/>
                </a:lnTo>
                <a:lnTo>
                  <a:pt x="641171" y="106968"/>
                </a:lnTo>
                <a:lnTo>
                  <a:pt x="639149" y="104954"/>
                </a:lnTo>
                <a:lnTo>
                  <a:pt x="638392" y="101432"/>
                </a:lnTo>
                <a:lnTo>
                  <a:pt x="638392" y="57385"/>
                </a:lnTo>
                <a:close/>
              </a:path>
              <a:path w="658494" h="126365">
                <a:moveTo>
                  <a:pt x="589342" y="57385"/>
                </a:moveTo>
                <a:lnTo>
                  <a:pt x="569369" y="57385"/>
                </a:lnTo>
                <a:lnTo>
                  <a:pt x="569369" y="124336"/>
                </a:lnTo>
                <a:lnTo>
                  <a:pt x="589342" y="124336"/>
                </a:lnTo>
                <a:lnTo>
                  <a:pt x="589342" y="57385"/>
                </a:lnTo>
                <a:close/>
              </a:path>
              <a:path w="658494" h="126365">
                <a:moveTo>
                  <a:pt x="658112" y="107472"/>
                </a:moveTo>
                <a:lnTo>
                  <a:pt x="651032" y="110241"/>
                </a:lnTo>
                <a:lnTo>
                  <a:pt x="658112" y="110241"/>
                </a:lnTo>
                <a:lnTo>
                  <a:pt x="658112" y="107472"/>
                </a:lnTo>
                <a:close/>
              </a:path>
              <a:path w="658494" h="126365">
                <a:moveTo>
                  <a:pt x="658112" y="41277"/>
                </a:moveTo>
                <a:lnTo>
                  <a:pt x="555463" y="41277"/>
                </a:lnTo>
                <a:lnTo>
                  <a:pt x="555463" y="57385"/>
                </a:lnTo>
                <a:lnTo>
                  <a:pt x="658112" y="57385"/>
                </a:lnTo>
                <a:lnTo>
                  <a:pt x="658112" y="41277"/>
                </a:lnTo>
                <a:close/>
              </a:path>
              <a:path w="658494" h="126365">
                <a:moveTo>
                  <a:pt x="604513" y="0"/>
                </a:moveTo>
                <a:lnTo>
                  <a:pt x="590861" y="0"/>
                </a:lnTo>
                <a:lnTo>
                  <a:pt x="583528" y="2769"/>
                </a:lnTo>
                <a:lnTo>
                  <a:pt x="577965" y="8307"/>
                </a:lnTo>
                <a:lnTo>
                  <a:pt x="572151" y="13843"/>
                </a:lnTo>
                <a:lnTo>
                  <a:pt x="569369" y="20890"/>
                </a:lnTo>
                <a:lnTo>
                  <a:pt x="569369" y="41277"/>
                </a:lnTo>
                <a:lnTo>
                  <a:pt x="589342" y="41277"/>
                </a:lnTo>
                <a:lnTo>
                  <a:pt x="589342" y="26177"/>
                </a:lnTo>
                <a:lnTo>
                  <a:pt x="590354" y="22402"/>
                </a:lnTo>
                <a:lnTo>
                  <a:pt x="594905" y="17368"/>
                </a:lnTo>
                <a:lnTo>
                  <a:pt x="597937" y="16108"/>
                </a:lnTo>
                <a:lnTo>
                  <a:pt x="611087" y="16108"/>
                </a:lnTo>
                <a:lnTo>
                  <a:pt x="611087" y="1260"/>
                </a:lnTo>
                <a:lnTo>
                  <a:pt x="609821" y="756"/>
                </a:lnTo>
                <a:lnTo>
                  <a:pt x="604513" y="0"/>
                </a:lnTo>
                <a:close/>
              </a:path>
              <a:path w="658494" h="126365">
                <a:moveTo>
                  <a:pt x="638392" y="16612"/>
                </a:moveTo>
                <a:lnTo>
                  <a:pt x="618416" y="22651"/>
                </a:lnTo>
                <a:lnTo>
                  <a:pt x="618416" y="41277"/>
                </a:lnTo>
                <a:lnTo>
                  <a:pt x="638392" y="41277"/>
                </a:lnTo>
                <a:lnTo>
                  <a:pt x="638392" y="16612"/>
                </a:lnTo>
                <a:close/>
              </a:path>
              <a:path w="658494" h="126365">
                <a:moveTo>
                  <a:pt x="611087" y="16108"/>
                </a:moveTo>
                <a:lnTo>
                  <a:pt x="604260" y="16108"/>
                </a:lnTo>
                <a:lnTo>
                  <a:pt x="606029" y="16360"/>
                </a:lnTo>
                <a:lnTo>
                  <a:pt x="607799" y="16864"/>
                </a:lnTo>
                <a:lnTo>
                  <a:pt x="609315" y="17368"/>
                </a:lnTo>
                <a:lnTo>
                  <a:pt x="610580" y="17872"/>
                </a:lnTo>
                <a:lnTo>
                  <a:pt x="611087" y="18373"/>
                </a:lnTo>
                <a:lnTo>
                  <a:pt x="611087" y="16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436" y="483106"/>
            <a:ext cx="194169" cy="19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556" y="2299334"/>
            <a:ext cx="7566659" cy="668020"/>
          </a:xfrm>
          <a:custGeom>
            <a:avLst/>
            <a:gdLst/>
            <a:ahLst/>
            <a:cxnLst/>
            <a:rect l="l" t="t" r="r" b="b"/>
            <a:pathLst>
              <a:path w="7566659" h="668019">
                <a:moveTo>
                  <a:pt x="0" y="667512"/>
                </a:moveTo>
                <a:lnTo>
                  <a:pt x="7566659" y="667512"/>
                </a:lnTo>
                <a:lnTo>
                  <a:pt x="7566659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556" y="2889122"/>
            <a:ext cx="696595" cy="668020"/>
          </a:xfrm>
          <a:custGeom>
            <a:avLst/>
            <a:gdLst/>
            <a:ahLst/>
            <a:cxnLst/>
            <a:rect l="l" t="t" r="r" b="b"/>
            <a:pathLst>
              <a:path w="696594" h="668020">
                <a:moveTo>
                  <a:pt x="0" y="667512"/>
                </a:moveTo>
                <a:lnTo>
                  <a:pt x="696468" y="667512"/>
                </a:lnTo>
                <a:lnTo>
                  <a:pt x="696468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2024" y="2889122"/>
            <a:ext cx="161925" cy="668020"/>
          </a:xfrm>
          <a:custGeom>
            <a:avLst/>
            <a:gdLst/>
            <a:ahLst/>
            <a:cxnLst/>
            <a:rect l="l" t="t" r="r" b="b"/>
            <a:pathLst>
              <a:path w="161925" h="668020">
                <a:moveTo>
                  <a:pt x="0" y="667512"/>
                </a:moveTo>
                <a:lnTo>
                  <a:pt x="161544" y="667512"/>
                </a:lnTo>
                <a:lnTo>
                  <a:pt x="161544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3555" y="2889122"/>
            <a:ext cx="1076325" cy="668020"/>
          </a:xfrm>
          <a:custGeom>
            <a:avLst/>
            <a:gdLst/>
            <a:ahLst/>
            <a:cxnLst/>
            <a:rect l="l" t="t" r="r" b="b"/>
            <a:pathLst>
              <a:path w="1076325" h="668020">
                <a:moveTo>
                  <a:pt x="0" y="667512"/>
                </a:moveTo>
                <a:lnTo>
                  <a:pt x="1075944" y="667512"/>
                </a:lnTo>
                <a:lnTo>
                  <a:pt x="1075944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3047" y="1674621"/>
            <a:ext cx="7595870" cy="1859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900"/>
              </a:lnSpc>
              <a:spcBef>
                <a:spcPts val="95"/>
              </a:spcBef>
            </a:pPr>
            <a:r>
              <a:rPr sz="4300" b="0" spc="-80" dirty="0">
                <a:solidFill>
                  <a:srgbClr val="FFFFFF"/>
                </a:solidFill>
                <a:latin typeface="Calibri Light"/>
                <a:cs typeface="Calibri Light"/>
              </a:rPr>
              <a:t>Week</a:t>
            </a:r>
            <a:r>
              <a:rPr sz="43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300" b="0" spc="-5" dirty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endParaRPr sz="4300">
              <a:latin typeface="Calibri Light"/>
              <a:cs typeface="Calibri Light"/>
            </a:endParaRPr>
          </a:p>
          <a:p>
            <a:pPr marL="12700" marR="5080">
              <a:lnSpc>
                <a:spcPts val="4640"/>
              </a:lnSpc>
              <a:spcBef>
                <a:spcPts val="330"/>
              </a:spcBef>
            </a:pPr>
            <a:r>
              <a:rPr sz="4300" b="0" spc="-55" dirty="0">
                <a:solidFill>
                  <a:srgbClr val="FFFFFF"/>
                </a:solidFill>
                <a:latin typeface="Calibri Light"/>
                <a:cs typeface="Calibri Light"/>
              </a:rPr>
              <a:t>Determine </a:t>
            </a:r>
            <a:r>
              <a:rPr sz="4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Workload</a:t>
            </a:r>
            <a:r>
              <a:rPr sz="4300" b="0" spc="-2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300" b="0" spc="-65" dirty="0">
                <a:solidFill>
                  <a:srgbClr val="FFFFFF"/>
                </a:solidFill>
                <a:latin typeface="Calibri Light"/>
                <a:cs typeface="Calibri Light"/>
              </a:rPr>
              <a:t>Requirements  </a:t>
            </a:r>
            <a:r>
              <a:rPr sz="4300" b="0" spc="-50" dirty="0">
                <a:solidFill>
                  <a:srgbClr val="FFFFFF"/>
                </a:solidFill>
                <a:latin typeface="Calibri Light"/>
                <a:cs typeface="Calibri Light"/>
              </a:rPr>
              <a:t>(10-15%)</a:t>
            </a:r>
            <a:endParaRPr sz="4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95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392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71C5"/>
                </a:solidFill>
              </a:rPr>
              <a:t>Objective </a:t>
            </a:r>
            <a:r>
              <a:rPr sz="2800" spc="-60" dirty="0">
                <a:solidFill>
                  <a:srgbClr val="0071C5"/>
                </a:solidFill>
              </a:rPr>
              <a:t>Review </a:t>
            </a:r>
            <a:r>
              <a:rPr sz="2800" spc="-5" dirty="0">
                <a:solidFill>
                  <a:srgbClr val="0071C5"/>
                </a:solidFill>
              </a:rPr>
              <a:t>-</a:t>
            </a:r>
            <a:r>
              <a:rPr sz="2800" spc="-229" dirty="0">
                <a:solidFill>
                  <a:srgbClr val="0071C5"/>
                </a:solidFill>
              </a:rPr>
              <a:t> </a:t>
            </a:r>
            <a:r>
              <a:rPr sz="2800" spc="-55" dirty="0">
                <a:solidFill>
                  <a:srgbClr val="0071C5"/>
                </a:solidFill>
              </a:rPr>
              <a:t>#2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17042" y="1548129"/>
            <a:ext cx="584263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Optimize Consumption</a:t>
            </a:r>
            <a:r>
              <a:rPr sz="2400" b="1" spc="-1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Strategy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Configure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network access to the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storage</a:t>
            </a:r>
            <a:r>
              <a:rPr sz="2000" spc="-6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account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Optimize app</a:t>
            </a:r>
            <a:r>
              <a:rPr sz="2000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Compute,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identity,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network,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storage</a:t>
            </a:r>
            <a:r>
              <a:rPr sz="2000" spc="-5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costs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849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Configure Azure </a:t>
            </a:r>
            <a:r>
              <a:rPr sz="2800" u="heavy" spc="-6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Storage </a:t>
            </a:r>
            <a:r>
              <a:rPr sz="2800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firewalls </a:t>
            </a:r>
            <a:r>
              <a:rPr sz="2800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and virtual</a:t>
            </a:r>
            <a:r>
              <a:rPr sz="2800" u="heavy" spc="-3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 </a:t>
            </a:r>
            <a:r>
              <a:rPr sz="2800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networks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04317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Storage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layered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security</a:t>
            </a:r>
            <a:r>
              <a:rPr sz="2400" b="1" spc="-2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model</a:t>
            </a:r>
            <a:endParaRPr sz="2400">
              <a:latin typeface="Segoe UI Semibold"/>
              <a:cs typeface="Segoe UI Semibold"/>
            </a:endParaRPr>
          </a:p>
          <a:p>
            <a:pPr marL="355600" marR="508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Network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rules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only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apps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requesting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data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from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over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specified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networks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can 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Requires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authorization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AD,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valid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key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</a:t>
            </a:r>
            <a:r>
              <a:rPr sz="2400" b="1" spc="-46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token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Deny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all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traffic</a:t>
            </a:r>
            <a:r>
              <a:rPr sz="24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then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grant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specific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VNets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874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71C5"/>
                </a:solidFill>
              </a:rPr>
              <a:t>Azure </a:t>
            </a:r>
            <a:r>
              <a:rPr sz="2800" spc="-40" dirty="0">
                <a:solidFill>
                  <a:srgbClr val="0071C5"/>
                </a:solidFill>
              </a:rPr>
              <a:t>App</a:t>
            </a:r>
            <a:r>
              <a:rPr sz="2800" spc="-204" dirty="0">
                <a:solidFill>
                  <a:srgbClr val="0071C5"/>
                </a:solidFill>
              </a:rPr>
              <a:t> </a:t>
            </a:r>
            <a:r>
              <a:rPr sz="2800" spc="-30" dirty="0">
                <a:solidFill>
                  <a:srgbClr val="0071C5"/>
                </a:solidFill>
              </a:rPr>
              <a:t>Service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9665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PaaS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Offering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hosting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web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applications,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REST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APIs,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mobile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back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ends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Scalability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797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71C5"/>
                </a:solidFill>
              </a:rPr>
              <a:t>Compute</a:t>
            </a:r>
            <a:r>
              <a:rPr sz="2800" spc="-135" dirty="0">
                <a:solidFill>
                  <a:srgbClr val="0071C5"/>
                </a:solidFill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Options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790194"/>
            <a:ext cx="11256010" cy="624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>
              <a:lnSpc>
                <a:spcPct val="100000"/>
              </a:lnSpc>
              <a:spcBef>
                <a:spcPts val="100"/>
              </a:spcBef>
            </a:pPr>
            <a:r>
              <a:rPr sz="24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Virtual</a:t>
            </a:r>
            <a:r>
              <a:rPr sz="2400" b="1" u="heavy" spc="-114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Machines</a:t>
            </a:r>
            <a:r>
              <a:rPr sz="2400" b="1" spc="-105" dirty="0">
                <a:solidFill>
                  <a:srgbClr val="0078D3"/>
                </a:solidFill>
                <a:latin typeface="Segoe UI Semibold"/>
                <a:cs typeface="Segoe UI Semibold"/>
                <a:hlinkClick r:id="rId2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are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an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IaaS</a:t>
            </a:r>
            <a:r>
              <a:rPr sz="2400" b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service,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allowing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you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deploy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VMs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inside 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virtual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network</a:t>
            </a:r>
            <a:r>
              <a:rPr sz="2400" b="1" spc="-3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(VNet).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App</a:t>
            </a:r>
            <a:r>
              <a:rPr sz="2400" b="1" u="heavy" spc="-9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Service</a:t>
            </a:r>
            <a:r>
              <a:rPr sz="2400" b="1" spc="-110" dirty="0">
                <a:solidFill>
                  <a:srgbClr val="0078D3"/>
                </a:solid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managed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PaaS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offering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for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hosting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web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apps,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mobile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app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back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ends,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RESTful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APIs,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automated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business</a:t>
            </a:r>
            <a:r>
              <a:rPr sz="2400" b="1" spc="-41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processes.</a:t>
            </a:r>
            <a:endParaRPr sz="2400">
              <a:latin typeface="Segoe UI Semibold"/>
              <a:cs typeface="Segoe UI Semibold"/>
            </a:endParaRPr>
          </a:p>
          <a:p>
            <a:pPr marL="12700" marR="267970">
              <a:lnSpc>
                <a:spcPct val="100000"/>
              </a:lnSpc>
            </a:pPr>
            <a:r>
              <a:rPr sz="24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4"/>
              </a:rPr>
              <a:t>Service</a:t>
            </a:r>
            <a:r>
              <a:rPr sz="2400" b="1" u="heavy" spc="-9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4"/>
              </a:rPr>
              <a:t> </a:t>
            </a:r>
            <a:r>
              <a:rPr sz="2400" b="1" u="heavy" spc="-6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4"/>
              </a:rPr>
              <a:t>Fabric</a:t>
            </a:r>
            <a:r>
              <a:rPr sz="2400" b="1" spc="-100" dirty="0">
                <a:solidFill>
                  <a:srgbClr val="0078D3"/>
                </a:solidFill>
                <a:latin typeface="Segoe UI Semibold"/>
                <a:cs typeface="Segoe UI Semibold"/>
                <a:hlinkClick r:id="rId4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distributed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systems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platform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that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can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run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in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many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environments, 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including Azure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 on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premises.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Fabric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is an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orchestrator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of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microservices 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across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cluster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</a:t>
            </a:r>
            <a:r>
              <a:rPr sz="2400" b="1" spc="-3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machines.</a:t>
            </a:r>
            <a:endParaRPr sz="2400">
              <a:latin typeface="Segoe UI Semibold"/>
              <a:cs typeface="Segoe UI Semibold"/>
            </a:endParaRPr>
          </a:p>
          <a:p>
            <a:pPr marL="12700" marR="72390">
              <a:lnSpc>
                <a:spcPct val="100000"/>
              </a:lnSpc>
            </a:pP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Azure</a:t>
            </a:r>
            <a:r>
              <a:rPr sz="2400" b="1" u="heavy" spc="-11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Container</a:t>
            </a:r>
            <a:r>
              <a:rPr sz="2400" b="1" u="heavy" spc="-10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 </a:t>
            </a:r>
            <a:r>
              <a:rPr sz="24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Service</a:t>
            </a:r>
            <a:r>
              <a:rPr sz="2400" b="1" spc="-85" dirty="0">
                <a:solidFill>
                  <a:srgbClr val="0078D3"/>
                </a:solidFill>
                <a:latin typeface="Segoe UI Semibold"/>
                <a:cs typeface="Segoe UI Semibold"/>
                <a:hlinkClick r:id="rId5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lets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you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create,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configure,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cluster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VMs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that  are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preconfigured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 run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containerized</a:t>
            </a:r>
            <a:r>
              <a:rPr sz="2400" b="1" spc="-3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applications.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</a:pP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6"/>
              </a:rPr>
              <a:t>Azure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6"/>
              </a:rPr>
              <a:t>Container Instances</a:t>
            </a:r>
            <a:r>
              <a:rPr sz="2400" b="1" spc="-50" dirty="0">
                <a:solidFill>
                  <a:srgbClr val="0078D3"/>
                </a:solidFill>
                <a:latin typeface="Segoe UI Semibold"/>
                <a:cs typeface="Segoe UI Semibold"/>
                <a:hlinkClick r:id="rId6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offer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fastest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simplest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way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 run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container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in 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Azure,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without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having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provision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any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virtual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machines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without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having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adopt 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higher-level</a:t>
            </a:r>
            <a:r>
              <a:rPr sz="2400" b="1" spc="-1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service.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7"/>
              </a:rPr>
              <a:t>Azure Functions</a:t>
            </a:r>
            <a:r>
              <a:rPr sz="2400" b="1" spc="-45" dirty="0">
                <a:solidFill>
                  <a:srgbClr val="0078D3"/>
                </a:solidFill>
                <a:latin typeface="Segoe UI Semibold"/>
                <a:cs typeface="Segoe UI Semibold"/>
                <a:hlinkClick r:id="rId7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managed </a:t>
            </a:r>
            <a:r>
              <a:rPr sz="2400" b="1" spc="-65" dirty="0">
                <a:solidFill>
                  <a:srgbClr val="3B3B41"/>
                </a:solidFill>
                <a:latin typeface="Segoe UI Semibold"/>
                <a:cs typeface="Segoe UI Semibold"/>
              </a:rPr>
              <a:t>FaaS</a:t>
            </a:r>
            <a:r>
              <a:rPr sz="2400" b="1" spc="-4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service.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8"/>
              </a:rPr>
              <a:t>Azure</a:t>
            </a:r>
            <a:r>
              <a:rPr sz="2400" b="1" u="heavy" spc="-114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8"/>
              </a:rPr>
              <a:t>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8"/>
              </a:rPr>
              <a:t>Batch</a:t>
            </a:r>
            <a:r>
              <a:rPr sz="2400" b="1" spc="-105" dirty="0">
                <a:solidFill>
                  <a:srgbClr val="0078D3"/>
                </a:solidFill>
                <a:latin typeface="Segoe UI Semibold"/>
                <a:cs typeface="Segoe UI Semibold"/>
                <a:hlinkClick r:id="rId8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managed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for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running</a:t>
            </a:r>
            <a:r>
              <a:rPr sz="24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large-scale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parallel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high-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performance computing (HPC)</a:t>
            </a:r>
            <a:r>
              <a:rPr sz="2400" b="1" spc="-2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applications.</a:t>
            </a:r>
            <a:endParaRPr sz="2400">
              <a:latin typeface="Segoe UI Semibold"/>
              <a:cs typeface="Segoe UI Semibold"/>
            </a:endParaRPr>
          </a:p>
          <a:p>
            <a:pPr marL="12700" marR="488315">
              <a:lnSpc>
                <a:spcPct val="100000"/>
              </a:lnSpc>
            </a:pP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Cloud</a:t>
            </a:r>
            <a:r>
              <a:rPr sz="2400" b="1" u="heavy" spc="-9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 </a:t>
            </a:r>
            <a:r>
              <a:rPr sz="24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Services</a:t>
            </a:r>
            <a:r>
              <a:rPr sz="2400" b="1" spc="-105" dirty="0">
                <a:solidFill>
                  <a:srgbClr val="0078D3"/>
                </a:solidFill>
                <a:latin typeface="Segoe UI Semibold"/>
                <a:cs typeface="Segoe UI Semibold"/>
                <a:hlinkClick r:id="rId9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is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managed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running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cloud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applications.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uses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PaaS 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hosting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model.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608" y="1211579"/>
            <a:ext cx="7543800" cy="5079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424" y="591438"/>
            <a:ext cx="3890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3B3B41"/>
                </a:solidFill>
              </a:rPr>
              <a:t>Azure </a:t>
            </a:r>
            <a:r>
              <a:rPr sz="2800" spc="-45" dirty="0">
                <a:solidFill>
                  <a:srgbClr val="3B3B41"/>
                </a:solidFill>
              </a:rPr>
              <a:t>Cost</a:t>
            </a:r>
            <a:r>
              <a:rPr sz="2800" spc="-145" dirty="0">
                <a:solidFill>
                  <a:srgbClr val="3B3B41"/>
                </a:solidFill>
              </a:rPr>
              <a:t> </a:t>
            </a:r>
            <a:r>
              <a:rPr sz="2800" spc="-50" dirty="0">
                <a:solidFill>
                  <a:srgbClr val="3B3B41"/>
                </a:solidFill>
              </a:rPr>
              <a:t>Management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1223" y="57056"/>
            <a:ext cx="8032555" cy="672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272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71C5"/>
                </a:solidFill>
              </a:rPr>
              <a:t>Choose </a:t>
            </a:r>
            <a:r>
              <a:rPr sz="2800" spc="-35" dirty="0">
                <a:solidFill>
                  <a:srgbClr val="0071C5"/>
                </a:solidFill>
              </a:rPr>
              <a:t>the </a:t>
            </a:r>
            <a:r>
              <a:rPr sz="2800" spc="-45" dirty="0">
                <a:solidFill>
                  <a:srgbClr val="0071C5"/>
                </a:solidFill>
              </a:rPr>
              <a:t>right </a:t>
            </a:r>
            <a:r>
              <a:rPr sz="2800" spc="-40" dirty="0">
                <a:solidFill>
                  <a:srgbClr val="0071C5"/>
                </a:solidFill>
              </a:rPr>
              <a:t>data</a:t>
            </a:r>
            <a:r>
              <a:rPr sz="2800" spc="-300" dirty="0">
                <a:solidFill>
                  <a:srgbClr val="0071C5"/>
                </a:solidFill>
              </a:rPr>
              <a:t> </a:t>
            </a:r>
            <a:r>
              <a:rPr sz="2800" spc="-55" dirty="0">
                <a:solidFill>
                  <a:srgbClr val="0071C5"/>
                </a:solidFill>
              </a:rPr>
              <a:t>store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0959" y="1445132"/>
            <a:ext cx="555371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RDMS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DB,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Managed</a:t>
            </a:r>
            <a:r>
              <a:rPr sz="2400" b="1" spc="-43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Instances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Key/value stores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Redis</a:t>
            </a:r>
            <a:r>
              <a:rPr sz="2400" b="1" spc="-3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Cache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Document databases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Cosmos</a:t>
            </a:r>
            <a:r>
              <a:rPr sz="2400" b="1" spc="-3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DB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Graph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Databases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Cosmos</a:t>
            </a:r>
            <a:r>
              <a:rPr sz="2400" b="1" spc="-2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DB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Column-family databases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Cosmos</a:t>
            </a:r>
            <a:r>
              <a:rPr sz="2400" b="1" spc="-3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DB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Data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Analytics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Search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engine</a:t>
            </a:r>
            <a:r>
              <a:rPr sz="2400" b="1" spc="-1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databases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Time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Series</a:t>
            </a:r>
            <a:r>
              <a:rPr sz="2400" b="1" spc="-16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databases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Object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storage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Shared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Files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68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71C5"/>
                </a:solidFill>
              </a:rPr>
              <a:t>Design</a:t>
            </a:r>
            <a:r>
              <a:rPr sz="2800" spc="-125" dirty="0">
                <a:solidFill>
                  <a:srgbClr val="0071C5"/>
                </a:solidFill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Principles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604" y="888872"/>
            <a:ext cx="1104328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4810">
              <a:lnSpc>
                <a:spcPct val="100000"/>
              </a:lnSpc>
              <a:spcBef>
                <a:spcPts val="105"/>
              </a:spcBef>
            </a:pP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Design</a:t>
            </a:r>
            <a:r>
              <a:rPr sz="2000" b="1" u="heavy" spc="-1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 </a:t>
            </a:r>
            <a:r>
              <a:rPr sz="2000" b="1" u="heavy" spc="-3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for</a:t>
            </a:r>
            <a:r>
              <a:rPr sz="20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 </a:t>
            </a: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self</a:t>
            </a:r>
            <a:r>
              <a:rPr sz="20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 </a:t>
            </a:r>
            <a:r>
              <a:rPr sz="20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healing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.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In</a:t>
            </a:r>
            <a:r>
              <a:rPr sz="20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0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distributed</a:t>
            </a:r>
            <a:r>
              <a:rPr sz="2000" b="1" spc="-14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system,</a:t>
            </a:r>
            <a:r>
              <a:rPr sz="20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failures</a:t>
            </a:r>
            <a:r>
              <a:rPr sz="20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happen.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Design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your</a:t>
            </a:r>
            <a:r>
              <a:rPr sz="20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000" b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be</a:t>
            </a:r>
            <a:r>
              <a:rPr sz="20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self 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healing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when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failures</a:t>
            </a:r>
            <a:r>
              <a:rPr sz="2000" b="1" spc="-31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70" dirty="0">
                <a:solidFill>
                  <a:srgbClr val="3B3B41"/>
                </a:solidFill>
                <a:latin typeface="Segoe UI Semibold"/>
                <a:cs typeface="Segoe UI Semibold"/>
              </a:rPr>
              <a:t>occur.</a:t>
            </a:r>
            <a:endParaRPr sz="2000">
              <a:latin typeface="Segoe UI Semibold"/>
              <a:cs typeface="Segoe UI Semibold"/>
            </a:endParaRPr>
          </a:p>
          <a:p>
            <a:pPr marL="12700" marR="237490">
              <a:lnSpc>
                <a:spcPct val="100000"/>
              </a:lnSpc>
            </a:pPr>
            <a:r>
              <a:rPr sz="20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Make</a:t>
            </a:r>
            <a:r>
              <a:rPr sz="2000" b="1" u="heavy" spc="-9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all</a:t>
            </a:r>
            <a:r>
              <a:rPr sz="2000" b="1" u="heavy" spc="-9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things</a:t>
            </a:r>
            <a:r>
              <a:rPr sz="2000" b="1" u="heavy" spc="-12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0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redundant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.</a:t>
            </a:r>
            <a:r>
              <a:rPr sz="20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Build</a:t>
            </a:r>
            <a:r>
              <a:rPr sz="20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redundancy</a:t>
            </a:r>
            <a:r>
              <a:rPr sz="2000" b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into</a:t>
            </a:r>
            <a:r>
              <a:rPr sz="20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your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application,</a:t>
            </a:r>
            <a:r>
              <a:rPr sz="20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0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avoid</a:t>
            </a:r>
            <a:r>
              <a:rPr sz="20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having</a:t>
            </a:r>
            <a:r>
              <a:rPr sz="20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single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points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  failure.</a:t>
            </a:r>
            <a:endParaRPr sz="2000">
              <a:latin typeface="Segoe UI Semibold"/>
              <a:cs typeface="Segoe UI Semibold"/>
            </a:endParaRPr>
          </a:p>
          <a:p>
            <a:pPr marL="12700" marR="7620">
              <a:lnSpc>
                <a:spcPct val="100000"/>
              </a:lnSpc>
            </a:pPr>
            <a:r>
              <a:rPr sz="20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4"/>
              </a:rPr>
              <a:t>Minimize </a:t>
            </a:r>
            <a:r>
              <a:rPr sz="20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4"/>
              </a:rPr>
              <a:t>coordination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.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Minimize coordination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between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services to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achieve </a:t>
            </a:r>
            <a:r>
              <a:rPr sz="20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scalability.  </a:t>
            </a: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Design</a:t>
            </a:r>
            <a:r>
              <a:rPr sz="2000" b="1" u="heavy" spc="-1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 </a:t>
            </a:r>
            <a:r>
              <a:rPr sz="2000" b="1" u="heavy" spc="-3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to</a:t>
            </a:r>
            <a:r>
              <a:rPr sz="2000" b="1" u="heavy" spc="-9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 </a:t>
            </a: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scale</a:t>
            </a:r>
            <a:r>
              <a:rPr sz="2000" b="1" u="heavy" spc="-11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 </a:t>
            </a:r>
            <a:r>
              <a:rPr sz="20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5"/>
              </a:rPr>
              <a:t>out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.</a:t>
            </a:r>
            <a:r>
              <a:rPr sz="20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Design</a:t>
            </a:r>
            <a:r>
              <a:rPr sz="2000" b="1" spc="-14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your</a:t>
            </a:r>
            <a:r>
              <a:rPr sz="20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</a:t>
            </a:r>
            <a:r>
              <a:rPr sz="2000" b="1" spc="-14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so</a:t>
            </a:r>
            <a:r>
              <a:rPr sz="20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that</a:t>
            </a:r>
            <a:r>
              <a:rPr sz="20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it</a:t>
            </a:r>
            <a:r>
              <a:rPr sz="20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can</a:t>
            </a:r>
            <a:r>
              <a:rPr sz="20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scale</a:t>
            </a:r>
            <a:r>
              <a:rPr sz="20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horizontally,</a:t>
            </a:r>
            <a:r>
              <a:rPr sz="20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adding</a:t>
            </a:r>
            <a:r>
              <a:rPr sz="2000" b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or</a:t>
            </a:r>
            <a:r>
              <a:rPr sz="20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removing</a:t>
            </a:r>
            <a:r>
              <a:rPr sz="2000" b="1" spc="-1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new 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instances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as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demand</a:t>
            </a:r>
            <a:r>
              <a:rPr sz="2000" b="1" spc="-2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requires.</a:t>
            </a:r>
            <a:endParaRPr sz="20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</a:pPr>
            <a:r>
              <a:rPr sz="20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6"/>
              </a:rPr>
              <a:t>Partition around limits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.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Use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partitioning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work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around database,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network, and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compute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limits.  </a:t>
            </a: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7"/>
              </a:rPr>
              <a:t>Design </a:t>
            </a:r>
            <a:r>
              <a:rPr sz="2000" b="1" u="heavy" spc="-3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7"/>
              </a:rPr>
              <a:t>for </a:t>
            </a:r>
            <a:r>
              <a:rPr sz="20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7"/>
              </a:rPr>
              <a:t>operations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.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Design your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so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that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operations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team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has the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tools they need.  </a:t>
            </a: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8"/>
              </a:rPr>
              <a:t>Use</a:t>
            </a:r>
            <a:r>
              <a:rPr sz="20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8"/>
              </a:rPr>
              <a:t> </a:t>
            </a: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8"/>
              </a:rPr>
              <a:t>managed</a:t>
            </a:r>
            <a:r>
              <a:rPr sz="2000" b="1" u="heavy" spc="-12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8"/>
              </a:rPr>
              <a:t> </a:t>
            </a: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8"/>
              </a:rPr>
              <a:t>services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.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When</a:t>
            </a:r>
            <a:r>
              <a:rPr sz="20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possible,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use</a:t>
            </a:r>
            <a:r>
              <a:rPr sz="20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platform</a:t>
            </a:r>
            <a:r>
              <a:rPr sz="20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as</a:t>
            </a:r>
            <a:r>
              <a:rPr sz="20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0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service</a:t>
            </a:r>
            <a:r>
              <a:rPr sz="2000" b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(PaaS)</a:t>
            </a:r>
            <a:r>
              <a:rPr sz="20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rather</a:t>
            </a:r>
            <a:r>
              <a:rPr sz="20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than</a:t>
            </a:r>
            <a:r>
              <a:rPr sz="20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infrastructure</a:t>
            </a:r>
            <a:r>
              <a:rPr sz="20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as</a:t>
            </a:r>
            <a:r>
              <a:rPr sz="20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 Semibold"/>
                <a:cs typeface="Segoe UI Semibold"/>
              </a:rPr>
              <a:t>a  </a:t>
            </a:r>
            <a:r>
              <a:rPr sz="20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service</a:t>
            </a:r>
            <a:r>
              <a:rPr sz="2000" b="1" spc="-14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(IaaS).</a:t>
            </a:r>
            <a:endParaRPr sz="2000">
              <a:latin typeface="Segoe UI Semibold"/>
              <a:cs typeface="Segoe UI Semibold"/>
            </a:endParaRPr>
          </a:p>
          <a:p>
            <a:pPr marL="12700" marR="200025">
              <a:lnSpc>
                <a:spcPct val="100000"/>
              </a:lnSpc>
              <a:spcBef>
                <a:spcPts val="5"/>
              </a:spcBef>
            </a:pP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Use</a:t>
            </a:r>
            <a:r>
              <a:rPr sz="20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 </a:t>
            </a: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the</a:t>
            </a:r>
            <a:r>
              <a:rPr sz="2000" b="1" u="heavy" spc="-9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 </a:t>
            </a: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best</a:t>
            </a:r>
            <a:r>
              <a:rPr sz="2000" b="1" u="heavy" spc="-114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 </a:t>
            </a: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data</a:t>
            </a:r>
            <a:r>
              <a:rPr sz="2000" b="1" u="heavy" spc="-9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 </a:t>
            </a:r>
            <a:r>
              <a:rPr sz="20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store</a:t>
            </a:r>
            <a:r>
              <a:rPr sz="2000" b="1" u="heavy" spc="-12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 </a:t>
            </a:r>
            <a:r>
              <a:rPr sz="2000" b="1" u="heavy" spc="-3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for</a:t>
            </a:r>
            <a:r>
              <a:rPr sz="2000" b="1" u="heavy" spc="-11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 </a:t>
            </a: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the</a:t>
            </a:r>
            <a:r>
              <a:rPr sz="2000" b="1" u="heavy" spc="-9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 </a:t>
            </a:r>
            <a:r>
              <a:rPr sz="20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9"/>
              </a:rPr>
              <a:t>job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.</a:t>
            </a:r>
            <a:r>
              <a:rPr sz="20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Pick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the</a:t>
            </a:r>
            <a:r>
              <a:rPr sz="20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storage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technology</a:t>
            </a:r>
            <a:r>
              <a:rPr sz="2000" b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that</a:t>
            </a:r>
            <a:r>
              <a:rPr sz="20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is</a:t>
            </a:r>
            <a:r>
              <a:rPr sz="20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the</a:t>
            </a:r>
            <a:r>
              <a:rPr sz="20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best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fit</a:t>
            </a:r>
            <a:r>
              <a:rPr sz="20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for</a:t>
            </a:r>
            <a:r>
              <a:rPr sz="20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your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data</a:t>
            </a:r>
            <a:r>
              <a:rPr sz="20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 </a:t>
            </a:r>
            <a:r>
              <a:rPr sz="20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how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it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will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be</a:t>
            </a:r>
            <a:r>
              <a:rPr sz="2000" b="1" spc="-35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used.</a:t>
            </a:r>
            <a:endParaRPr sz="20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0"/>
              </a:rPr>
              <a:t>Design</a:t>
            </a:r>
            <a:r>
              <a:rPr sz="2000" b="1" u="heavy" spc="-1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0"/>
              </a:rPr>
              <a:t> </a:t>
            </a:r>
            <a:r>
              <a:rPr sz="2000" b="1" u="heavy" spc="-3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0"/>
              </a:rPr>
              <a:t>for</a:t>
            </a:r>
            <a:r>
              <a:rPr sz="2000" b="1" u="heavy" spc="-10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0"/>
              </a:rPr>
              <a:t> </a:t>
            </a:r>
            <a:r>
              <a:rPr sz="20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0"/>
              </a:rPr>
              <a:t>evolution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.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All</a:t>
            </a:r>
            <a:r>
              <a:rPr sz="20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successful</a:t>
            </a:r>
            <a:r>
              <a:rPr sz="20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applications</a:t>
            </a:r>
            <a:r>
              <a:rPr sz="2000" b="1" spc="-14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change</a:t>
            </a:r>
            <a:r>
              <a:rPr sz="20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over</a:t>
            </a:r>
            <a:r>
              <a:rPr sz="20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time.</a:t>
            </a:r>
            <a:r>
              <a:rPr sz="20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An</a:t>
            </a:r>
            <a:r>
              <a:rPr sz="20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evolutionary</a:t>
            </a:r>
            <a:r>
              <a:rPr sz="2000" b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design</a:t>
            </a:r>
            <a:r>
              <a:rPr sz="2000" b="1" spc="-14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is</a:t>
            </a:r>
            <a:r>
              <a:rPr sz="20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key</a:t>
            </a:r>
            <a:r>
              <a:rPr sz="20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for</a:t>
            </a:r>
            <a:endParaRPr sz="20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continuous</a:t>
            </a:r>
            <a:r>
              <a:rPr sz="2000" b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innovation.</a:t>
            </a:r>
            <a:endParaRPr sz="20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Build</a:t>
            </a:r>
            <a:r>
              <a:rPr sz="2000" b="1" u="heavy" spc="-12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 </a:t>
            </a:r>
            <a:r>
              <a:rPr sz="2000" b="1" u="heavy" spc="-3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for</a:t>
            </a:r>
            <a:r>
              <a:rPr sz="2000" b="1" u="heavy" spc="-11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 </a:t>
            </a:r>
            <a:r>
              <a:rPr sz="20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the</a:t>
            </a:r>
            <a:r>
              <a:rPr sz="20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 </a:t>
            </a: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needs</a:t>
            </a:r>
            <a:r>
              <a:rPr sz="2000" b="1" u="heavy" spc="-12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 </a:t>
            </a:r>
            <a:r>
              <a:rPr sz="20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of</a:t>
            </a:r>
            <a:r>
              <a:rPr sz="2000" b="1" u="heavy" spc="-9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 </a:t>
            </a:r>
            <a:r>
              <a:rPr sz="20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11"/>
              </a:rPr>
              <a:t>business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.</a:t>
            </a:r>
            <a:r>
              <a:rPr sz="2000" b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Every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design</a:t>
            </a:r>
            <a:r>
              <a:rPr sz="2000" b="1" spc="-1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decision</a:t>
            </a:r>
            <a:r>
              <a:rPr sz="2000" b="1" spc="-1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must</a:t>
            </a:r>
            <a:r>
              <a:rPr sz="20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be</a:t>
            </a:r>
            <a:r>
              <a:rPr sz="20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justified</a:t>
            </a:r>
            <a:r>
              <a:rPr sz="2000" b="1" spc="-1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by</a:t>
            </a:r>
            <a:r>
              <a:rPr sz="20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0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business</a:t>
            </a:r>
            <a:r>
              <a:rPr sz="20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0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requirement.</a:t>
            </a:r>
            <a:endParaRPr sz="20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7435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Sizes </a:t>
            </a:r>
            <a:r>
              <a:rPr sz="2800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for </a:t>
            </a:r>
            <a:r>
              <a:rPr sz="2800" u="heavy" spc="-3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VM </a:t>
            </a:r>
            <a:r>
              <a:rPr sz="2800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Windows </a:t>
            </a:r>
            <a:r>
              <a:rPr sz="2800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Virtual </a:t>
            </a:r>
            <a:r>
              <a:rPr sz="2800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Machine </a:t>
            </a:r>
            <a:r>
              <a:rPr sz="2800" u="heavy" spc="-3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in</a:t>
            </a:r>
            <a:r>
              <a:rPr sz="2800" u="heavy" spc="-37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 </a:t>
            </a:r>
            <a:r>
              <a:rPr sz="2800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Azure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13775" y="1415506"/>
            <a:ext cx="10339380" cy="5023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95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392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71C5"/>
                </a:solidFill>
              </a:rPr>
              <a:t>Objective </a:t>
            </a:r>
            <a:r>
              <a:rPr sz="2800" spc="-60" dirty="0">
                <a:solidFill>
                  <a:srgbClr val="0071C5"/>
                </a:solidFill>
              </a:rPr>
              <a:t>Review </a:t>
            </a:r>
            <a:r>
              <a:rPr sz="2800" spc="-5" dirty="0">
                <a:solidFill>
                  <a:srgbClr val="0071C5"/>
                </a:solidFill>
              </a:rPr>
              <a:t>-</a:t>
            </a:r>
            <a:r>
              <a:rPr sz="2800" spc="-229" dirty="0">
                <a:solidFill>
                  <a:srgbClr val="0071C5"/>
                </a:solidFill>
              </a:rPr>
              <a:t> </a:t>
            </a:r>
            <a:r>
              <a:rPr sz="2800" spc="-55" dirty="0">
                <a:solidFill>
                  <a:srgbClr val="0071C5"/>
                </a:solidFill>
              </a:rPr>
              <a:t>#3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17042" y="1548129"/>
            <a:ext cx="7226934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Design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an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Auditing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Monitoring</a:t>
            </a:r>
            <a:r>
              <a:rPr sz="2400" b="1" spc="-3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Strategy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Define logical groupings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(tags) for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resources to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be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monitored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Determine levels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storage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locations for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logs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Plan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integration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with monitoring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tools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Recommend appropriate monitoring tool(s)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a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solution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Specify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mechanism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event routing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escalation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Design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auditing for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compliance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requirements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Design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auditing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policies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traceability</a:t>
            </a:r>
            <a:r>
              <a:rPr sz="2000" spc="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requirements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71C5"/>
                </a:solidFill>
              </a:rPr>
              <a:t>Series</a:t>
            </a:r>
            <a:r>
              <a:rPr sz="2800" spc="-150" dirty="0">
                <a:solidFill>
                  <a:srgbClr val="0071C5"/>
                </a:solidFill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Agenda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008" y="1412747"/>
          <a:ext cx="6539865" cy="4450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79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Determine Workload 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Requirements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(10-15%)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127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Identity and Security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57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Data Platform Solution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859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Business Continuity 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Strategy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04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00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426084">
                        <a:lnSpc>
                          <a:spcPts val="1939"/>
                        </a:lnSpc>
                        <a:spcBef>
                          <a:spcPts val="1019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Deployment, Migration,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Integration  (10-15%)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234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256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Design an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Infrastructure 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Strategy</a:t>
                      </a:r>
                      <a:r>
                        <a:rPr sz="18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813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71C5"/>
                </a:solidFill>
              </a:rPr>
              <a:t>Logical </a:t>
            </a:r>
            <a:r>
              <a:rPr sz="2800" spc="-55" dirty="0">
                <a:solidFill>
                  <a:srgbClr val="0071C5"/>
                </a:solidFill>
              </a:rPr>
              <a:t>Groupings</a:t>
            </a:r>
            <a:r>
              <a:rPr sz="2800" spc="-135" dirty="0">
                <a:solidFill>
                  <a:srgbClr val="0071C5"/>
                </a:solidFill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(tags)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685863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Tags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name/value</a:t>
            </a:r>
            <a:r>
              <a:rPr sz="2400" b="1" spc="-2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pairs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Allows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retrieve related</a:t>
            </a:r>
            <a:r>
              <a:rPr sz="2400" b="1" spc="-24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Billing/Management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Develop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self-service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metadata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tagging</a:t>
            </a:r>
            <a:r>
              <a:rPr sz="2400" b="1" spc="-3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strategy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User must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have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write</a:t>
            </a:r>
            <a:r>
              <a:rPr sz="2400" b="1" spc="-3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431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71C5"/>
                </a:solidFill>
              </a:rPr>
              <a:t>Storage </a:t>
            </a:r>
            <a:r>
              <a:rPr sz="2800" spc="-50" dirty="0">
                <a:solidFill>
                  <a:srgbClr val="0071C5"/>
                </a:solidFill>
              </a:rPr>
              <a:t>Levels </a:t>
            </a:r>
            <a:r>
              <a:rPr sz="2800" spc="-35" dirty="0">
                <a:solidFill>
                  <a:srgbClr val="0071C5"/>
                </a:solidFill>
              </a:rPr>
              <a:t>and</a:t>
            </a:r>
            <a:r>
              <a:rPr sz="2800" spc="-200" dirty="0">
                <a:solidFill>
                  <a:srgbClr val="0071C5"/>
                </a:solidFill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locations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2268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Blob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Premium (preview)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high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performance</a:t>
            </a:r>
            <a:r>
              <a:rPr sz="2400" b="1" spc="-3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hardware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Hot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frequent</a:t>
            </a:r>
            <a:r>
              <a:rPr sz="2400" b="1" spc="-2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endParaRPr sz="2400">
              <a:latin typeface="Segoe UI Semibold"/>
              <a:cs typeface="Segoe UI Semibold"/>
            </a:endParaRPr>
          </a:p>
          <a:p>
            <a:pPr marL="355600" marR="508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Cool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30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days,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infrequent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access,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lower</a:t>
            </a:r>
            <a:r>
              <a:rPr sz="2400" b="1" spc="-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availability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but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high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durability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time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 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access/throughput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as</a:t>
            </a:r>
            <a:r>
              <a:rPr sz="2400" b="1" spc="-1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hot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Archive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180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days,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offline,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highest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access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costs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but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most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cost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effective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for</a:t>
            </a:r>
            <a:endParaRPr sz="2400">
              <a:latin typeface="Segoe UI Semibold"/>
              <a:cs typeface="Segoe UI Semibold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infrequently accessed</a:t>
            </a:r>
            <a:r>
              <a:rPr sz="2400" b="1" spc="-1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data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68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71C5"/>
                </a:solidFill>
              </a:rPr>
              <a:t>Metrics </a:t>
            </a:r>
            <a:r>
              <a:rPr sz="2800" spc="-35" dirty="0">
                <a:solidFill>
                  <a:srgbClr val="0071C5"/>
                </a:solidFill>
              </a:rPr>
              <a:t>and</a:t>
            </a:r>
            <a:r>
              <a:rPr sz="2800" spc="-215" dirty="0">
                <a:solidFill>
                  <a:srgbClr val="0071C5"/>
                </a:solidFill>
              </a:rPr>
              <a:t> </a:t>
            </a:r>
            <a:r>
              <a:rPr sz="2800" spc="-45" dirty="0">
                <a:solidFill>
                  <a:srgbClr val="0071C5"/>
                </a:solidFill>
              </a:rPr>
              <a:t>Logs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08858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89805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Metrics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4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numerical, lightweight,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point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in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time  Logs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analyze with</a:t>
            </a:r>
            <a:r>
              <a:rPr sz="2400" b="1" spc="-34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queries</a:t>
            </a:r>
            <a:endParaRPr sz="2400">
              <a:latin typeface="Segoe UI Semibold"/>
              <a:cs typeface="Segoe UI Semibold"/>
            </a:endParaRPr>
          </a:p>
          <a:p>
            <a:pPr marL="944880">
              <a:lnSpc>
                <a:spcPct val="100000"/>
              </a:lnSpc>
              <a:tabLst>
                <a:tab pos="673608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Monitor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uses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Kusto</a:t>
            </a:r>
            <a:r>
              <a:rPr sz="2400" b="1" spc="-26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20" dirty="0">
                <a:solidFill>
                  <a:srgbClr val="3B3B41"/>
                </a:solidFill>
                <a:latin typeface="Segoe UI Semibold"/>
                <a:cs typeface="Segoe UI Semibold"/>
              </a:rPr>
              <a:t>query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language.	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Can </a:t>
            </a:r>
            <a:r>
              <a:rPr sz="24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do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aggregations,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joins,</a:t>
            </a:r>
            <a:r>
              <a:rPr sz="2400" b="1" spc="-36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etc.</a:t>
            </a:r>
            <a:endParaRPr sz="24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Shared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dashboard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8996" y="3078478"/>
            <a:ext cx="5992367" cy="3813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24" y="594182"/>
            <a:ext cx="349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3B3B41"/>
                </a:solidFill>
              </a:rPr>
              <a:t>Azure Monitor</a:t>
            </a:r>
            <a:r>
              <a:rPr sz="2800" spc="-185" dirty="0">
                <a:solidFill>
                  <a:srgbClr val="3B3B41"/>
                </a:solidFill>
              </a:rPr>
              <a:t> </a:t>
            </a:r>
            <a:r>
              <a:rPr sz="2800" spc="-30" dirty="0">
                <a:solidFill>
                  <a:srgbClr val="3B3B41"/>
                </a:solidFill>
              </a:rPr>
              <a:t>Service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9866" y="1519132"/>
            <a:ext cx="8244462" cy="474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1452371"/>
            <a:ext cx="8478520" cy="4945380"/>
          </a:xfrm>
          <a:custGeom>
            <a:avLst/>
            <a:gdLst/>
            <a:ahLst/>
            <a:cxnLst/>
            <a:rect l="l" t="t" r="r" b="b"/>
            <a:pathLst>
              <a:path w="8478520" h="4945380">
                <a:moveTo>
                  <a:pt x="0" y="4945380"/>
                </a:moveTo>
                <a:lnTo>
                  <a:pt x="8478012" y="4945380"/>
                </a:lnTo>
                <a:lnTo>
                  <a:pt x="8478012" y="0"/>
                </a:lnTo>
                <a:lnTo>
                  <a:pt x="0" y="0"/>
                </a:lnTo>
                <a:lnTo>
                  <a:pt x="0" y="4945380"/>
                </a:lnTo>
                <a:close/>
              </a:path>
            </a:pathLst>
          </a:custGeom>
          <a:ln w="9144">
            <a:solidFill>
              <a:srgbClr val="3B3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139" y="145019"/>
            <a:ext cx="12000700" cy="6596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89" y="469137"/>
            <a:ext cx="3175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Video:</a:t>
            </a:r>
            <a:r>
              <a:rPr sz="2800" spc="-50" dirty="0">
                <a:solidFill>
                  <a:srgbClr val="0078D3"/>
                </a:solidFill>
                <a:hlinkClick r:id="rId2"/>
              </a:rPr>
              <a:t> </a:t>
            </a:r>
            <a:r>
              <a:rPr sz="2800" spc="-40" dirty="0">
                <a:solidFill>
                  <a:srgbClr val="3B3B41"/>
                </a:solidFill>
              </a:rPr>
              <a:t>Log</a:t>
            </a:r>
            <a:r>
              <a:rPr sz="2800" spc="-140" dirty="0">
                <a:solidFill>
                  <a:srgbClr val="3B3B41"/>
                </a:solidFill>
              </a:rPr>
              <a:t> </a:t>
            </a:r>
            <a:r>
              <a:rPr sz="2800" spc="-50" dirty="0">
                <a:solidFill>
                  <a:srgbClr val="3B3B41"/>
                </a:solidFill>
              </a:rPr>
              <a:t>Analytics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62940" y="1248155"/>
            <a:ext cx="10703052" cy="541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24" y="594182"/>
            <a:ext cx="3667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3B3B41"/>
                </a:solidFill>
              </a:rPr>
              <a:t>Log </a:t>
            </a:r>
            <a:r>
              <a:rPr sz="2800" spc="-45" dirty="0">
                <a:solidFill>
                  <a:srgbClr val="3B3B41"/>
                </a:solidFill>
              </a:rPr>
              <a:t>Analytics</a:t>
            </a:r>
            <a:r>
              <a:rPr sz="2800" spc="-190" dirty="0">
                <a:solidFill>
                  <a:srgbClr val="3B3B41"/>
                </a:solidFill>
              </a:rPr>
              <a:t> </a:t>
            </a:r>
            <a:r>
              <a:rPr sz="2800" spc="-50" dirty="0">
                <a:solidFill>
                  <a:srgbClr val="3B3B41"/>
                </a:solidFill>
              </a:rPr>
              <a:t>Scenarios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57225">
              <a:lnSpc>
                <a:spcPct val="100000"/>
              </a:lnSpc>
              <a:spcBef>
                <a:spcPts val="1295"/>
              </a:spcBef>
            </a:pPr>
            <a:r>
              <a:rPr spc="-45" dirty="0"/>
              <a:t>Example </a:t>
            </a:r>
            <a:r>
              <a:rPr dirty="0"/>
              <a:t>1 - </a:t>
            </a:r>
            <a:r>
              <a:rPr spc="-40" dirty="0"/>
              <a:t>Assessing</a:t>
            </a:r>
            <a:r>
              <a:rPr spc="-420" dirty="0"/>
              <a:t> </a:t>
            </a:r>
            <a:r>
              <a:rPr spc="-45" dirty="0"/>
              <a:t>updates</a:t>
            </a:r>
          </a:p>
          <a:p>
            <a:pPr marL="363220" marR="707390" indent="-350520">
              <a:lnSpc>
                <a:spcPct val="100000"/>
              </a:lnSpc>
              <a:spcBef>
                <a:spcPts val="1190"/>
              </a:spcBef>
              <a:buSzPct val="89795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pc="-30" dirty="0"/>
              <a:t>IT </a:t>
            </a:r>
            <a:r>
              <a:rPr spc="-50" dirty="0"/>
              <a:t>Administrators </a:t>
            </a:r>
            <a:r>
              <a:rPr spc="-45" dirty="0"/>
              <a:t>assess</a:t>
            </a:r>
            <a:r>
              <a:rPr spc="-265" dirty="0"/>
              <a:t> </a:t>
            </a:r>
            <a:r>
              <a:rPr spc="-50" dirty="0"/>
              <a:t>systems  update</a:t>
            </a:r>
            <a:r>
              <a:rPr spc="-110" dirty="0"/>
              <a:t> </a:t>
            </a:r>
            <a:r>
              <a:rPr spc="-55" dirty="0"/>
              <a:t>requirements</a:t>
            </a:r>
          </a:p>
          <a:p>
            <a:pPr marL="363220" marR="243840" indent="-350520">
              <a:lnSpc>
                <a:spcPct val="100000"/>
              </a:lnSpc>
              <a:spcBef>
                <a:spcPts val="1200"/>
              </a:spcBef>
              <a:buSzPct val="89795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pc="-40" dirty="0"/>
              <a:t>Must </a:t>
            </a:r>
            <a:r>
              <a:rPr spc="-30" dirty="0"/>
              <a:t>be </a:t>
            </a:r>
            <a:r>
              <a:rPr spc="-40" dirty="0"/>
              <a:t>able to </a:t>
            </a:r>
            <a:r>
              <a:rPr spc="-55" dirty="0"/>
              <a:t>accurately</a:t>
            </a:r>
            <a:r>
              <a:rPr spc="-360" dirty="0"/>
              <a:t> </a:t>
            </a:r>
            <a:r>
              <a:rPr spc="-50" dirty="0"/>
              <a:t>schedule  updates</a:t>
            </a:r>
          </a:p>
          <a:p>
            <a:pPr marL="363220" marR="29845" indent="-350520">
              <a:lnSpc>
                <a:spcPts val="2930"/>
              </a:lnSpc>
              <a:spcBef>
                <a:spcPts val="1305"/>
              </a:spcBef>
              <a:buSzPct val="89795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pc="-45" dirty="0"/>
              <a:t>OMS/Log Analytics collects </a:t>
            </a:r>
            <a:r>
              <a:rPr spc="-40" dirty="0"/>
              <a:t>data</a:t>
            </a:r>
            <a:r>
              <a:rPr spc="-385" dirty="0"/>
              <a:t> </a:t>
            </a:r>
            <a:r>
              <a:rPr spc="-50" dirty="0"/>
              <a:t>from  </a:t>
            </a:r>
            <a:r>
              <a:rPr spc="-35" dirty="0"/>
              <a:t>all </a:t>
            </a:r>
            <a:r>
              <a:rPr spc="-50" dirty="0"/>
              <a:t>customers </a:t>
            </a:r>
            <a:r>
              <a:rPr spc="-45" dirty="0"/>
              <a:t>performing</a:t>
            </a:r>
            <a:r>
              <a:rPr spc="-250" dirty="0"/>
              <a:t> </a:t>
            </a:r>
            <a:r>
              <a:rPr spc="-50" dirty="0"/>
              <a:t>updates</a:t>
            </a:r>
          </a:p>
          <a:p>
            <a:pPr marL="363220" marR="5080" indent="-350520">
              <a:lnSpc>
                <a:spcPct val="100000"/>
              </a:lnSpc>
              <a:spcBef>
                <a:spcPts val="1105"/>
              </a:spcBef>
              <a:buSzPct val="89795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pc="-40" dirty="0"/>
              <a:t>Uses </a:t>
            </a:r>
            <a:r>
              <a:rPr spc="-55" dirty="0"/>
              <a:t>"Crowd-sourced" </a:t>
            </a:r>
            <a:r>
              <a:rPr spc="-40" dirty="0"/>
              <a:t>data to  </a:t>
            </a:r>
            <a:r>
              <a:rPr spc="-50" dirty="0"/>
              <a:t>provide </a:t>
            </a:r>
            <a:r>
              <a:rPr spc="-30" dirty="0"/>
              <a:t>an </a:t>
            </a:r>
            <a:r>
              <a:rPr spc="-50" dirty="0"/>
              <a:t>average </a:t>
            </a:r>
            <a:r>
              <a:rPr spc="-40" dirty="0"/>
              <a:t>time to help</a:t>
            </a:r>
            <a:r>
              <a:rPr spc="-465" dirty="0"/>
              <a:t> </a:t>
            </a:r>
            <a:r>
              <a:rPr spc="-40" dirty="0"/>
              <a:t>meet  </a:t>
            </a:r>
            <a:r>
              <a:rPr spc="-45" dirty="0"/>
              <a:t>strict</a:t>
            </a:r>
            <a:r>
              <a:rPr spc="-110" dirty="0"/>
              <a:t> </a:t>
            </a:r>
            <a:r>
              <a:rPr spc="-20" dirty="0"/>
              <a:t>SLAs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295"/>
              </a:spcBef>
            </a:pPr>
            <a:r>
              <a:rPr spc="-45" dirty="0"/>
              <a:t>Example </a:t>
            </a:r>
            <a:r>
              <a:rPr dirty="0"/>
              <a:t>2 - </a:t>
            </a:r>
            <a:r>
              <a:rPr spc="-35" dirty="0"/>
              <a:t>Change</a:t>
            </a:r>
            <a:r>
              <a:rPr spc="-425" dirty="0"/>
              <a:t> </a:t>
            </a:r>
            <a:r>
              <a:rPr spc="-45" dirty="0"/>
              <a:t>tracking</a:t>
            </a:r>
          </a:p>
          <a:p>
            <a:pPr marL="363220" marR="5080" indent="-350520">
              <a:lnSpc>
                <a:spcPct val="100000"/>
              </a:lnSpc>
              <a:spcBef>
                <a:spcPts val="1190"/>
              </a:spcBef>
              <a:buSzPct val="89795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pc="-65" dirty="0"/>
              <a:t>Troubleshooting </a:t>
            </a:r>
            <a:r>
              <a:rPr spc="-50" dirty="0"/>
              <a:t>operational</a:t>
            </a:r>
            <a:r>
              <a:rPr spc="-225" dirty="0"/>
              <a:t> </a:t>
            </a:r>
            <a:r>
              <a:rPr spc="-50" dirty="0"/>
              <a:t>incidents  </a:t>
            </a:r>
            <a:r>
              <a:rPr spc="-25" dirty="0"/>
              <a:t>is </a:t>
            </a:r>
            <a:r>
              <a:rPr spc="-5" dirty="0"/>
              <a:t>a </a:t>
            </a:r>
            <a:r>
              <a:rPr spc="-45" dirty="0"/>
              <a:t>complex</a:t>
            </a:r>
            <a:r>
              <a:rPr spc="-290" dirty="0"/>
              <a:t> </a:t>
            </a:r>
            <a:r>
              <a:rPr spc="-55" dirty="0"/>
              <a:t>process</a:t>
            </a:r>
          </a:p>
          <a:p>
            <a:pPr marL="363220" marR="84455" indent="-350520">
              <a:lnSpc>
                <a:spcPct val="100000"/>
              </a:lnSpc>
              <a:spcBef>
                <a:spcPts val="1200"/>
              </a:spcBef>
              <a:buSzPct val="89795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pc="-45" dirty="0"/>
              <a:t>OMS/Log Analytics </a:t>
            </a:r>
            <a:r>
              <a:rPr spc="-35" dirty="0"/>
              <a:t>let </a:t>
            </a:r>
            <a:r>
              <a:rPr spc="-40" dirty="0"/>
              <a:t>you perform  </a:t>
            </a:r>
            <a:r>
              <a:rPr spc="-45" dirty="0"/>
              <a:t>analysis </a:t>
            </a:r>
            <a:r>
              <a:rPr spc="-50" dirty="0"/>
              <a:t>from </a:t>
            </a:r>
            <a:r>
              <a:rPr spc="-45" dirty="0"/>
              <a:t>multiple angles, using</a:t>
            </a:r>
            <a:r>
              <a:rPr spc="-375" dirty="0"/>
              <a:t> </a:t>
            </a:r>
            <a:r>
              <a:rPr spc="-5" dirty="0"/>
              <a:t>a  </a:t>
            </a:r>
            <a:r>
              <a:rPr spc="-55" dirty="0"/>
              <a:t>variety of</a:t>
            </a:r>
            <a:r>
              <a:rPr spc="-160" dirty="0"/>
              <a:t> </a:t>
            </a:r>
            <a:r>
              <a:rPr spc="-55" dirty="0"/>
              <a:t>sources</a:t>
            </a:r>
          </a:p>
          <a:p>
            <a:pPr marL="363220" marR="768350" indent="-350520">
              <a:lnSpc>
                <a:spcPct val="100000"/>
              </a:lnSpc>
              <a:spcBef>
                <a:spcPts val="1190"/>
              </a:spcBef>
              <a:buSzPct val="89795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pc="-40" dirty="0"/>
              <a:t>Everything </a:t>
            </a:r>
            <a:r>
              <a:rPr spc="-55" dirty="0"/>
              <a:t>correlated through</a:t>
            </a:r>
            <a:r>
              <a:rPr spc="-270" dirty="0"/>
              <a:t> </a:t>
            </a:r>
            <a:r>
              <a:rPr dirty="0"/>
              <a:t>a  </a:t>
            </a:r>
            <a:r>
              <a:rPr spc="-45" dirty="0"/>
              <a:t>single</a:t>
            </a:r>
            <a:r>
              <a:rPr spc="-110" dirty="0"/>
              <a:t> </a:t>
            </a:r>
            <a:r>
              <a:rPr spc="-45" dirty="0"/>
              <a:t>interface</a:t>
            </a:r>
          </a:p>
          <a:p>
            <a:pPr marL="363220" marR="754380" indent="-350520">
              <a:lnSpc>
                <a:spcPct val="100000"/>
              </a:lnSpc>
              <a:spcBef>
                <a:spcPts val="1200"/>
              </a:spcBef>
              <a:buSzPct val="89795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pc="-85" dirty="0"/>
              <a:t>Track </a:t>
            </a:r>
            <a:r>
              <a:rPr spc="-45" dirty="0"/>
              <a:t>issues such </a:t>
            </a:r>
            <a:r>
              <a:rPr spc="-30" dirty="0"/>
              <a:t>as</a:t>
            </a:r>
            <a:r>
              <a:rPr spc="-270" dirty="0"/>
              <a:t> </a:t>
            </a:r>
            <a:r>
              <a:rPr spc="-50" dirty="0"/>
              <a:t>unexpected  </a:t>
            </a:r>
            <a:r>
              <a:rPr spc="-45" dirty="0"/>
              <a:t>system </a:t>
            </a:r>
            <a:r>
              <a:rPr spc="-50" dirty="0"/>
              <a:t>reboots </a:t>
            </a:r>
            <a:r>
              <a:rPr spc="-25" dirty="0"/>
              <a:t>or</a:t>
            </a:r>
            <a:r>
              <a:rPr spc="-254" dirty="0"/>
              <a:t> </a:t>
            </a:r>
            <a:r>
              <a:rPr spc="-55" dirty="0"/>
              <a:t>shutdowns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24" y="594182"/>
            <a:ext cx="5294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Practice:</a:t>
            </a:r>
            <a:r>
              <a:rPr sz="2800" spc="-50" dirty="0">
                <a:solidFill>
                  <a:srgbClr val="0078D3"/>
                </a:solidFill>
                <a:hlinkClick r:id="rId2"/>
              </a:rPr>
              <a:t> </a:t>
            </a:r>
            <a:r>
              <a:rPr sz="2800" spc="-45" dirty="0">
                <a:solidFill>
                  <a:srgbClr val="3B3B41"/>
                </a:solidFill>
              </a:rPr>
              <a:t>Collect </a:t>
            </a:r>
            <a:r>
              <a:rPr sz="2800" spc="-35" dirty="0">
                <a:solidFill>
                  <a:srgbClr val="3B3B41"/>
                </a:solidFill>
              </a:rPr>
              <a:t>and </a:t>
            </a:r>
            <a:r>
              <a:rPr sz="2800" spc="-50" dirty="0">
                <a:solidFill>
                  <a:srgbClr val="3B3B41"/>
                </a:solidFill>
              </a:rPr>
              <a:t>Analyze</a:t>
            </a:r>
            <a:r>
              <a:rPr sz="2800" spc="-254" dirty="0">
                <a:solidFill>
                  <a:srgbClr val="3B3B41"/>
                </a:solidFill>
              </a:rPr>
              <a:t> </a:t>
            </a:r>
            <a:r>
              <a:rPr sz="2800" spc="-40" dirty="0">
                <a:solidFill>
                  <a:srgbClr val="3B3B41"/>
                </a:solidFill>
              </a:rPr>
              <a:t>Data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4098" y="1535683"/>
            <a:ext cx="7435850" cy="394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Part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1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ts val="2880"/>
              </a:lnSpc>
            </a:pP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Collect </a:t>
            </a:r>
            <a:r>
              <a:rPr sz="24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data about </a:t>
            </a:r>
            <a:r>
              <a:rPr sz="24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virtual</a:t>
            </a:r>
            <a:r>
              <a:rPr sz="2400" b="1" u="heavy" spc="-31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machines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ts val="2935"/>
              </a:lnSpc>
            </a:pPr>
            <a:r>
              <a:rPr sz="2450" spc="-1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450" dirty="0">
                <a:solidFill>
                  <a:srgbClr val="3B3B41"/>
                </a:solidFill>
                <a:latin typeface="Segoe UI"/>
                <a:cs typeface="Segoe UI"/>
              </a:rPr>
              <a:t>a</a:t>
            </a:r>
            <a:r>
              <a:rPr sz="2450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spc="-10" dirty="0">
                <a:solidFill>
                  <a:srgbClr val="3B3B41"/>
                </a:solidFill>
                <a:latin typeface="Segoe UI"/>
                <a:cs typeface="Segoe UI"/>
              </a:rPr>
              <a:t>workspace</a:t>
            </a:r>
            <a:endParaRPr sz="2450">
              <a:latin typeface="Segoe UI"/>
              <a:cs typeface="Segoe UI"/>
            </a:endParaRPr>
          </a:p>
          <a:p>
            <a:pPr marL="12700" marR="1845310">
              <a:lnSpc>
                <a:spcPts val="2940"/>
              </a:lnSpc>
              <a:spcBef>
                <a:spcPts val="90"/>
              </a:spcBef>
            </a:pPr>
            <a:r>
              <a:rPr sz="2450" spc="-5" dirty="0">
                <a:solidFill>
                  <a:srgbClr val="3B3B41"/>
                </a:solidFill>
                <a:latin typeface="Segoe UI"/>
                <a:cs typeface="Segoe UI"/>
              </a:rPr>
              <a:t>Enable </a:t>
            </a:r>
            <a:r>
              <a:rPr sz="2450" dirty="0">
                <a:solidFill>
                  <a:srgbClr val="3B3B41"/>
                </a:solidFill>
                <a:latin typeface="Segoe UI"/>
                <a:cs typeface="Segoe UI"/>
              </a:rPr>
              <a:t>Log </a:t>
            </a:r>
            <a:r>
              <a:rPr sz="2450" spc="-5" dirty="0">
                <a:solidFill>
                  <a:srgbClr val="3B3B41"/>
                </a:solidFill>
                <a:latin typeface="Segoe UI"/>
                <a:cs typeface="Segoe UI"/>
              </a:rPr>
              <a:t>Analytics on </a:t>
            </a:r>
            <a:r>
              <a:rPr sz="2450" spc="5" dirty="0">
                <a:solidFill>
                  <a:srgbClr val="3B3B41"/>
                </a:solidFill>
                <a:latin typeface="Segoe UI"/>
                <a:cs typeface="Segoe UI"/>
              </a:rPr>
              <a:t>virtual </a:t>
            </a:r>
            <a:r>
              <a:rPr sz="2450" spc="-10" dirty="0">
                <a:solidFill>
                  <a:srgbClr val="3B3B41"/>
                </a:solidFill>
                <a:latin typeface="Segoe UI"/>
                <a:cs typeface="Segoe UI"/>
              </a:rPr>
              <a:t>machines  Collect </a:t>
            </a:r>
            <a:r>
              <a:rPr sz="2450" spc="-5" dirty="0">
                <a:solidFill>
                  <a:srgbClr val="3B3B41"/>
                </a:solidFill>
                <a:latin typeface="Segoe UI"/>
                <a:cs typeface="Segoe UI"/>
              </a:rPr>
              <a:t>event and </a:t>
            </a:r>
            <a:r>
              <a:rPr sz="2450" dirty="0">
                <a:solidFill>
                  <a:srgbClr val="3B3B41"/>
                </a:solidFill>
                <a:latin typeface="Segoe UI"/>
                <a:cs typeface="Segoe UI"/>
              </a:rPr>
              <a:t>performance </a:t>
            </a:r>
            <a:r>
              <a:rPr sz="2450" spc="-5" dirty="0">
                <a:solidFill>
                  <a:srgbClr val="3B3B41"/>
                </a:solidFill>
                <a:latin typeface="Segoe UI"/>
                <a:cs typeface="Segoe UI"/>
              </a:rPr>
              <a:t>data  View the data </a:t>
            </a:r>
            <a:r>
              <a:rPr sz="2450" spc="-10" dirty="0">
                <a:solidFill>
                  <a:srgbClr val="3B3B41"/>
                </a:solidFill>
                <a:latin typeface="Segoe UI"/>
                <a:cs typeface="Segoe UI"/>
              </a:rPr>
              <a:t>collected</a:t>
            </a:r>
            <a:endParaRPr sz="2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Part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2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ts val="2880"/>
              </a:lnSpc>
            </a:pP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View</a:t>
            </a:r>
            <a:r>
              <a:rPr sz="24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u="heavy" spc="-3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or</a:t>
            </a:r>
            <a:r>
              <a:rPr sz="24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analyze</a:t>
            </a:r>
            <a:r>
              <a:rPr sz="2400" b="1" u="heavy" spc="-114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u="heavy" spc="-4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data</a:t>
            </a:r>
            <a:r>
              <a:rPr sz="2400" b="1" u="heavy" spc="-10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collected</a:t>
            </a:r>
            <a:r>
              <a:rPr sz="24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with</a:t>
            </a:r>
            <a:r>
              <a:rPr sz="2400" b="1" u="heavy" spc="-10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u="heavy" spc="-3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Log</a:t>
            </a:r>
            <a:r>
              <a:rPr sz="2400" b="1" u="heavy" spc="-9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Analytics</a:t>
            </a:r>
            <a:r>
              <a:rPr sz="2400" b="1" u="heavy" spc="-10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 </a:t>
            </a:r>
            <a:r>
              <a:rPr sz="2400" b="1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3"/>
              </a:rPr>
              <a:t>search</a:t>
            </a:r>
            <a:endParaRPr sz="2400">
              <a:latin typeface="Segoe UI Semibold"/>
              <a:cs typeface="Segoe UI Semibold"/>
            </a:endParaRPr>
          </a:p>
          <a:p>
            <a:pPr marL="12700" marR="2506980">
              <a:lnSpc>
                <a:spcPts val="2930"/>
              </a:lnSpc>
              <a:spcBef>
                <a:spcPts val="105"/>
              </a:spcBef>
            </a:pPr>
            <a:r>
              <a:rPr sz="2450" spc="-10" dirty="0">
                <a:solidFill>
                  <a:srgbClr val="3B3B41"/>
                </a:solidFill>
                <a:latin typeface="Segoe UI"/>
                <a:cs typeface="Segoe UI"/>
              </a:rPr>
              <a:t>Search, </a:t>
            </a:r>
            <a:r>
              <a:rPr sz="2450" spc="-20" dirty="0">
                <a:solidFill>
                  <a:srgbClr val="3B3B41"/>
                </a:solidFill>
                <a:latin typeface="Segoe UI"/>
                <a:cs typeface="Segoe UI"/>
              </a:rPr>
              <a:t>modify, </a:t>
            </a:r>
            <a:r>
              <a:rPr sz="2450" spc="-5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450" spc="-10" dirty="0">
                <a:solidFill>
                  <a:srgbClr val="3B3B41"/>
                </a:solidFill>
                <a:latin typeface="Segoe UI"/>
                <a:cs typeface="Segoe UI"/>
              </a:rPr>
              <a:t>filter </a:t>
            </a:r>
            <a:r>
              <a:rPr sz="2450" spc="-5" dirty="0">
                <a:solidFill>
                  <a:srgbClr val="3B3B41"/>
                </a:solidFill>
                <a:latin typeface="Segoe UI"/>
                <a:cs typeface="Segoe UI"/>
              </a:rPr>
              <a:t>event data  </a:t>
            </a:r>
            <a:r>
              <a:rPr sz="2450" spc="-15" dirty="0">
                <a:solidFill>
                  <a:srgbClr val="3B3B41"/>
                </a:solidFill>
                <a:latin typeface="Segoe UI"/>
                <a:cs typeface="Segoe UI"/>
              </a:rPr>
              <a:t>Work </a:t>
            </a:r>
            <a:r>
              <a:rPr sz="2450" spc="-10" dirty="0">
                <a:solidFill>
                  <a:srgbClr val="3B3B41"/>
                </a:solidFill>
                <a:latin typeface="Segoe UI"/>
                <a:cs typeface="Segoe UI"/>
              </a:rPr>
              <a:t>with </a:t>
            </a:r>
            <a:r>
              <a:rPr sz="2450" dirty="0">
                <a:solidFill>
                  <a:srgbClr val="3B3B41"/>
                </a:solidFill>
                <a:latin typeface="Segoe UI"/>
                <a:cs typeface="Segoe UI"/>
              </a:rPr>
              <a:t>performance</a:t>
            </a:r>
            <a:r>
              <a:rPr sz="2450" spc="-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50" dirty="0">
                <a:solidFill>
                  <a:srgbClr val="3B3B41"/>
                </a:solidFill>
                <a:latin typeface="Segoe UI"/>
                <a:cs typeface="Segoe UI"/>
              </a:rPr>
              <a:t>data</a:t>
            </a:r>
            <a:endParaRPr sz="24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24" y="594182"/>
            <a:ext cx="5601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hlinkClick r:id="rId2"/>
              </a:rPr>
              <a:t>Practice:</a:t>
            </a:r>
            <a:r>
              <a:rPr sz="2800" spc="-50" dirty="0">
                <a:solidFill>
                  <a:srgbClr val="0078D3"/>
                </a:solidFill>
                <a:hlinkClick r:id="rId2"/>
              </a:rPr>
              <a:t> </a:t>
            </a:r>
            <a:r>
              <a:rPr sz="2800" spc="-50" dirty="0">
                <a:solidFill>
                  <a:srgbClr val="3B3B41"/>
                </a:solidFill>
              </a:rPr>
              <a:t>Analysis </a:t>
            </a:r>
            <a:r>
              <a:rPr sz="2800" spc="-45" dirty="0">
                <a:solidFill>
                  <a:srgbClr val="3B3B41"/>
                </a:solidFill>
              </a:rPr>
              <a:t>with </a:t>
            </a:r>
            <a:r>
              <a:rPr sz="2800" spc="-40" dirty="0">
                <a:solidFill>
                  <a:srgbClr val="3B3B41"/>
                </a:solidFill>
              </a:rPr>
              <a:t>Log</a:t>
            </a:r>
            <a:r>
              <a:rPr sz="2800" spc="-210" dirty="0">
                <a:solidFill>
                  <a:srgbClr val="3B3B41"/>
                </a:solidFill>
              </a:rPr>
              <a:t> </a:t>
            </a:r>
            <a:r>
              <a:rPr sz="2800" spc="-45" dirty="0">
                <a:solidFill>
                  <a:srgbClr val="3B3B41"/>
                </a:solidFill>
              </a:rPr>
              <a:t>Analytics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4098" y="1499107"/>
            <a:ext cx="10530840" cy="267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Microsoft</a:t>
            </a:r>
            <a:r>
              <a:rPr sz="2400" spc="-8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45" dirty="0">
                <a:solidFill>
                  <a:srgbClr val="3B3B41"/>
                </a:solidFill>
                <a:latin typeface="Segoe UI"/>
                <a:cs typeface="Segoe UI"/>
              </a:rPr>
              <a:t>Online</a:t>
            </a:r>
            <a:r>
              <a:rPr sz="2400" spc="-7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40" dirty="0">
                <a:solidFill>
                  <a:srgbClr val="3B3B41"/>
                </a:solidFill>
                <a:latin typeface="Segoe UI"/>
                <a:cs typeface="Segoe UI"/>
              </a:rPr>
              <a:t>Labs</a:t>
            </a:r>
            <a:r>
              <a:rPr sz="2400" spc="-1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35" dirty="0">
                <a:solidFill>
                  <a:srgbClr val="3B3B41"/>
                </a:solidFill>
                <a:latin typeface="Segoe UI"/>
                <a:cs typeface="Segoe UI"/>
              </a:rPr>
              <a:t>has</a:t>
            </a:r>
            <a:r>
              <a:rPr sz="2400" spc="-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B3B41"/>
                </a:solidFill>
                <a:latin typeface="Segoe UI"/>
                <a:cs typeface="Segoe UI"/>
              </a:rPr>
              <a:t>a</a:t>
            </a:r>
            <a:r>
              <a:rPr sz="2400" spc="-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self-paced</a:t>
            </a:r>
            <a:r>
              <a:rPr sz="2400" spc="-1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"/>
                <a:cs typeface="Segoe UI"/>
              </a:rPr>
              <a:t>Deep</a:t>
            </a:r>
            <a:r>
              <a:rPr sz="2400" b="1" spc="-8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"/>
                <a:cs typeface="Segoe UI"/>
              </a:rPr>
              <a:t>Analysis</a:t>
            </a:r>
            <a:r>
              <a:rPr sz="2400" b="1" spc="-14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"/>
                <a:cs typeface="Segoe UI"/>
              </a:rPr>
              <a:t>with</a:t>
            </a:r>
            <a:r>
              <a:rPr sz="2400" b="1" spc="-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"/>
                <a:cs typeface="Segoe UI"/>
              </a:rPr>
              <a:t>Microsoft</a:t>
            </a:r>
            <a:r>
              <a:rPr sz="2400" b="1" spc="-114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"/>
                <a:cs typeface="Segoe UI"/>
              </a:rPr>
              <a:t>Azure</a:t>
            </a:r>
            <a:r>
              <a:rPr sz="2400" b="1" spc="-1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"/>
                <a:cs typeface="Segoe UI"/>
              </a:rPr>
              <a:t>Log  </a:t>
            </a:r>
            <a:r>
              <a:rPr sz="2400" b="1" spc="-45" dirty="0">
                <a:solidFill>
                  <a:srgbClr val="3B3B41"/>
                </a:solidFill>
                <a:latin typeface="Segoe UI"/>
                <a:cs typeface="Segoe UI"/>
              </a:rPr>
              <a:t>Analytics</a:t>
            </a:r>
            <a:r>
              <a:rPr sz="2400" b="1" spc="-1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exercise.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89583"/>
              <a:buFont typeface="Arial"/>
              <a:buChar char="•"/>
              <a:tabLst>
                <a:tab pos="263525" algn="l"/>
                <a:tab pos="264160" algn="l"/>
              </a:tabLst>
            </a:pPr>
            <a:r>
              <a:rPr sz="2400" spc="-45" dirty="0">
                <a:solidFill>
                  <a:srgbClr val="3B3B41"/>
                </a:solidFill>
                <a:latin typeface="Segoe UI"/>
                <a:cs typeface="Segoe UI"/>
              </a:rPr>
              <a:t>Focus </a:t>
            </a:r>
            <a:r>
              <a:rPr sz="2400" spc="-30" dirty="0">
                <a:solidFill>
                  <a:srgbClr val="3B3B41"/>
                </a:solidFill>
                <a:latin typeface="Segoe UI"/>
                <a:cs typeface="Segoe UI"/>
              </a:rPr>
              <a:t>on </a:t>
            </a:r>
            <a:r>
              <a:rPr sz="2400" spc="-3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basics of Azure Insight </a:t>
            </a:r>
            <a:r>
              <a:rPr sz="2400" spc="-35" dirty="0">
                <a:solidFill>
                  <a:srgbClr val="3B3B41"/>
                </a:solidFill>
                <a:latin typeface="Segoe UI"/>
                <a:cs typeface="Segoe UI"/>
              </a:rPr>
              <a:t>and</a:t>
            </a:r>
            <a:r>
              <a:rPr sz="2400" spc="-44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45" dirty="0">
                <a:solidFill>
                  <a:srgbClr val="3B3B41"/>
                </a:solidFill>
                <a:latin typeface="Segoe UI"/>
                <a:cs typeface="Segoe UI"/>
              </a:rPr>
              <a:t>Analytics</a:t>
            </a:r>
            <a:endParaRPr sz="2400">
              <a:latin typeface="Segoe UI"/>
              <a:cs typeface="Segoe UI"/>
            </a:endParaRPr>
          </a:p>
          <a:p>
            <a:pPr marL="12700" marR="935990">
              <a:lnSpc>
                <a:spcPct val="107100"/>
              </a:lnSpc>
              <a:spcBef>
                <a:spcPts val="795"/>
              </a:spcBef>
              <a:buSzPct val="89583"/>
              <a:buFont typeface="Arial"/>
              <a:buChar char="•"/>
              <a:tabLst>
                <a:tab pos="263525" algn="l"/>
                <a:tab pos="264160" algn="l"/>
              </a:tabLst>
            </a:pP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Explore</a:t>
            </a:r>
            <a:r>
              <a:rPr sz="2400" spc="-10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35" dirty="0">
                <a:solidFill>
                  <a:srgbClr val="3B3B41"/>
                </a:solidFill>
                <a:latin typeface="Segoe UI"/>
                <a:cs typeface="Segoe UI"/>
              </a:rPr>
              <a:t>Log</a:t>
            </a:r>
            <a:r>
              <a:rPr sz="2400" spc="-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Analytics,</a:t>
            </a:r>
            <a:r>
              <a:rPr sz="2400" spc="-8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40" dirty="0">
                <a:solidFill>
                  <a:srgbClr val="3B3B41"/>
                </a:solidFill>
                <a:latin typeface="Segoe UI"/>
                <a:cs typeface="Segoe UI"/>
              </a:rPr>
              <a:t>log</a:t>
            </a:r>
            <a:r>
              <a:rPr sz="2400" spc="-7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searches,</a:t>
            </a:r>
            <a:r>
              <a:rPr sz="2400" spc="-1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analysis</a:t>
            </a:r>
            <a:r>
              <a:rPr sz="2400" spc="-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of</a:t>
            </a:r>
            <a:r>
              <a:rPr sz="2400" spc="-8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3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400" spc="-10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35" dirty="0">
                <a:solidFill>
                  <a:srgbClr val="3B3B41"/>
                </a:solidFill>
                <a:latin typeface="Segoe UI"/>
                <a:cs typeface="Segoe UI"/>
              </a:rPr>
              <a:t>Map</a:t>
            </a:r>
            <a:r>
              <a:rPr sz="2400" spc="-1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35" dirty="0">
                <a:solidFill>
                  <a:srgbClr val="3B3B41"/>
                </a:solidFill>
                <a:latin typeface="Segoe UI"/>
                <a:cs typeface="Segoe UI"/>
              </a:rPr>
              <a:t>and</a:t>
            </a:r>
            <a:r>
              <a:rPr sz="2400" spc="-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45" dirty="0">
                <a:solidFill>
                  <a:srgbClr val="3B3B41"/>
                </a:solidFill>
                <a:latin typeface="Segoe UI"/>
                <a:cs typeface="Segoe UI"/>
              </a:rPr>
              <a:t>Network  </a:t>
            </a: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Performance Monitor</a:t>
            </a:r>
            <a:r>
              <a:rPr sz="2400" spc="-1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400" spc="-50" dirty="0">
                <a:solidFill>
                  <a:srgbClr val="3B3B41"/>
                </a:solidFill>
                <a:latin typeface="Segoe UI"/>
                <a:cs typeface="Segoe UI"/>
              </a:rPr>
              <a:t>solutions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365" y="493521"/>
            <a:ext cx="3644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3B3B41"/>
                </a:solidFill>
              </a:rPr>
              <a:t>Log </a:t>
            </a:r>
            <a:r>
              <a:rPr sz="2800" spc="-50" dirty="0">
                <a:solidFill>
                  <a:srgbClr val="3B3B41"/>
                </a:solidFill>
              </a:rPr>
              <a:t>Analytics</a:t>
            </a:r>
            <a:r>
              <a:rPr sz="2800" spc="-180" dirty="0">
                <a:solidFill>
                  <a:srgbClr val="3B3B41"/>
                </a:solidFill>
              </a:rPr>
              <a:t> </a:t>
            </a:r>
            <a:r>
              <a:rPr sz="2800" spc="-35" dirty="0">
                <a:solidFill>
                  <a:srgbClr val="3B3B41"/>
                </a:solidFill>
              </a:rPr>
              <a:t>Querying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4098" y="4500752"/>
            <a:ext cx="81184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Log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Analytics provides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20" dirty="0">
                <a:solidFill>
                  <a:srgbClr val="3B3B41"/>
                </a:solidFill>
                <a:latin typeface="Segoe UI Semibold"/>
                <a:cs typeface="Segoe UI Semibold"/>
              </a:rPr>
              <a:t>query</a:t>
            </a:r>
            <a:r>
              <a:rPr sz="2400" b="1" spc="-3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syntax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Quickly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retrieve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consolidate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data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in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</a:t>
            </a:r>
            <a:r>
              <a:rPr sz="2400" b="1" spc="-4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repository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Save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have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log</a:t>
            </a:r>
            <a:r>
              <a:rPr sz="2400" b="1" spc="-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searches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run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automatically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create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an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alert  Export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 data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 </a:t>
            </a:r>
            <a:r>
              <a:rPr sz="2400" b="1" spc="-65" dirty="0">
                <a:solidFill>
                  <a:srgbClr val="3B3B41"/>
                </a:solidFill>
                <a:latin typeface="Segoe UI Semibold"/>
                <a:cs typeface="Segoe UI Semibold"/>
              </a:rPr>
              <a:t>Power </a:t>
            </a:r>
            <a:r>
              <a:rPr sz="24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BI</a:t>
            </a:r>
            <a:r>
              <a:rPr sz="2400" b="1" spc="-4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Excel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865" y="1585776"/>
            <a:ext cx="10137198" cy="2436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836" y="1298447"/>
            <a:ext cx="10300970" cy="2727960"/>
          </a:xfrm>
          <a:custGeom>
            <a:avLst/>
            <a:gdLst/>
            <a:ahLst/>
            <a:cxnLst/>
            <a:rect l="l" t="t" r="r" b="b"/>
            <a:pathLst>
              <a:path w="10300970" h="2727960">
                <a:moveTo>
                  <a:pt x="0" y="2727960"/>
                </a:moveTo>
                <a:lnTo>
                  <a:pt x="10300716" y="2727960"/>
                </a:lnTo>
                <a:lnTo>
                  <a:pt x="10300716" y="0"/>
                </a:lnTo>
                <a:lnTo>
                  <a:pt x="0" y="0"/>
                </a:lnTo>
                <a:lnTo>
                  <a:pt x="0" y="2727960"/>
                </a:lnTo>
                <a:close/>
              </a:path>
            </a:pathLst>
          </a:custGeom>
          <a:ln w="9144">
            <a:solidFill>
              <a:srgbClr val="3B3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71C5"/>
                </a:solidFill>
              </a:rPr>
              <a:t>Series</a:t>
            </a:r>
            <a:r>
              <a:rPr sz="2800" spc="-150" dirty="0">
                <a:solidFill>
                  <a:srgbClr val="0071C5"/>
                </a:solidFill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Agenda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21220"/>
              </p:ext>
            </p:extLst>
          </p:nvPr>
        </p:nvGraphicFramePr>
        <p:xfrm>
          <a:off x="445008" y="1412747"/>
          <a:ext cx="6539865" cy="4450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79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Determine Workload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Requirements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(10-15%)</a:t>
                      </a:r>
                      <a:endParaRPr sz="1800" dirty="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127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Identity and Security</a:t>
                      </a:r>
                      <a:r>
                        <a:rPr sz="1800" spc="-3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63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57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Data Platform Solution</a:t>
                      </a:r>
                      <a:r>
                        <a:rPr sz="1800" spc="-5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508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859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1800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/>
                          <a:cs typeface="Segoe UI"/>
                        </a:rPr>
                        <a:t>Business Continuity </a:t>
                      </a:r>
                      <a:r>
                        <a:rPr sz="1800" spc="-1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/>
                          <a:cs typeface="Segoe UI"/>
                        </a:rPr>
                        <a:t>Strategy</a:t>
                      </a:r>
                      <a:r>
                        <a:rPr sz="1800" spc="-6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/>
                          <a:cs typeface="Segoe UI"/>
                        </a:rPr>
                        <a:t>(15-20%)</a:t>
                      </a:r>
                    </a:p>
                  </a:txBody>
                  <a:tcPr marL="0" marR="0" marT="23495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04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00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426084">
                        <a:lnSpc>
                          <a:spcPts val="1939"/>
                        </a:lnSpc>
                        <a:spcBef>
                          <a:spcPts val="1019"/>
                        </a:spcBef>
                      </a:pP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Deployment, Migration,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Integration  (10-15%)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23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19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Design an </a:t>
                      </a:r>
                      <a:r>
                        <a:rPr sz="1800" spc="-1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Infrastructure </a:t>
                      </a:r>
                      <a:r>
                        <a:rPr sz="1800" spc="-1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Strategy</a:t>
                      </a:r>
                      <a:r>
                        <a:rPr sz="1800" spc="-3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(15-20%)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365" y="493521"/>
            <a:ext cx="3729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3B3B41"/>
                </a:solidFill>
              </a:rPr>
              <a:t>Query </a:t>
            </a:r>
            <a:r>
              <a:rPr sz="2800" spc="-50" dirty="0">
                <a:solidFill>
                  <a:srgbClr val="3B3B41"/>
                </a:solidFill>
              </a:rPr>
              <a:t>Language</a:t>
            </a:r>
            <a:r>
              <a:rPr sz="2800" spc="-175" dirty="0">
                <a:solidFill>
                  <a:srgbClr val="3B3B41"/>
                </a:solidFill>
              </a:rPr>
              <a:t> </a:t>
            </a:r>
            <a:r>
              <a:rPr sz="2800" spc="-60" dirty="0">
                <a:solidFill>
                  <a:srgbClr val="3B3B41"/>
                </a:solidFill>
              </a:rPr>
              <a:t>Syntax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23364" y="4637912"/>
            <a:ext cx="61722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B3B41"/>
                </a:solidFill>
                <a:latin typeface="Consolas"/>
                <a:cs typeface="Consolas"/>
              </a:rPr>
              <a:t>Event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B3B41"/>
                </a:solidFill>
                <a:latin typeface="Consolas"/>
                <a:cs typeface="Consolas"/>
              </a:rPr>
              <a:t>| where </a:t>
            </a:r>
            <a:r>
              <a:rPr sz="2000" spc="-5" dirty="0">
                <a:solidFill>
                  <a:srgbClr val="3B3B41"/>
                </a:solidFill>
                <a:latin typeface="Consolas"/>
                <a:cs typeface="Consolas"/>
              </a:rPr>
              <a:t>(EventLevelName </a:t>
            </a:r>
            <a:r>
              <a:rPr sz="2000" dirty="0">
                <a:solidFill>
                  <a:srgbClr val="3B3B41"/>
                </a:solidFill>
                <a:latin typeface="Consolas"/>
                <a:cs typeface="Consolas"/>
              </a:rPr>
              <a:t>==</a:t>
            </a:r>
            <a:r>
              <a:rPr sz="2000" spc="-10" dirty="0">
                <a:solidFill>
                  <a:srgbClr val="3B3B4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Consolas"/>
                <a:cs typeface="Consolas"/>
              </a:rPr>
              <a:t>"Error")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B3B41"/>
                </a:solidFill>
                <a:latin typeface="Consolas"/>
                <a:cs typeface="Consolas"/>
              </a:rPr>
              <a:t>| where </a:t>
            </a:r>
            <a:r>
              <a:rPr sz="2000" spc="-5" dirty="0">
                <a:solidFill>
                  <a:srgbClr val="3B3B41"/>
                </a:solidFill>
                <a:latin typeface="Consolas"/>
                <a:cs typeface="Consolas"/>
              </a:rPr>
              <a:t>(TimeGenerated </a:t>
            </a:r>
            <a:r>
              <a:rPr sz="2000" dirty="0">
                <a:solidFill>
                  <a:srgbClr val="3B3B41"/>
                </a:solidFill>
                <a:latin typeface="Consolas"/>
                <a:cs typeface="Consolas"/>
              </a:rPr>
              <a:t>&gt;</a:t>
            </a:r>
            <a:r>
              <a:rPr sz="2000" spc="-10" dirty="0">
                <a:solidFill>
                  <a:srgbClr val="3B3B4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Consolas"/>
                <a:cs typeface="Consolas"/>
              </a:rPr>
              <a:t>ago(1days))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B3B41"/>
                </a:solidFill>
                <a:latin typeface="Consolas"/>
                <a:cs typeface="Consolas"/>
              </a:rPr>
              <a:t>| </a:t>
            </a:r>
            <a:r>
              <a:rPr sz="2000" spc="-5" dirty="0">
                <a:solidFill>
                  <a:srgbClr val="3B3B41"/>
                </a:solidFill>
                <a:latin typeface="Consolas"/>
                <a:cs typeface="Consolas"/>
              </a:rPr>
              <a:t>summarize ErrorCount </a:t>
            </a:r>
            <a:r>
              <a:rPr sz="2000" dirty="0">
                <a:solidFill>
                  <a:srgbClr val="3B3B41"/>
                </a:solidFill>
                <a:latin typeface="Consolas"/>
                <a:cs typeface="Consolas"/>
              </a:rPr>
              <a:t>= count() by </a:t>
            </a:r>
            <a:r>
              <a:rPr sz="2000" spc="-5" dirty="0">
                <a:solidFill>
                  <a:srgbClr val="3B3B41"/>
                </a:solidFill>
                <a:latin typeface="Consolas"/>
                <a:cs typeface="Consolas"/>
              </a:rPr>
              <a:t>Computer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B3B41"/>
                </a:solidFill>
                <a:latin typeface="Consolas"/>
                <a:cs typeface="Consolas"/>
              </a:rPr>
              <a:t>| top </a:t>
            </a:r>
            <a:r>
              <a:rPr sz="2000" spc="-10" dirty="0">
                <a:solidFill>
                  <a:srgbClr val="3B3B41"/>
                </a:solidFill>
                <a:latin typeface="Consolas"/>
                <a:cs typeface="Consolas"/>
              </a:rPr>
              <a:t>10 </a:t>
            </a:r>
            <a:r>
              <a:rPr sz="2000" spc="-5" dirty="0">
                <a:solidFill>
                  <a:srgbClr val="3B3B41"/>
                </a:solidFill>
                <a:latin typeface="Consolas"/>
                <a:cs typeface="Consolas"/>
              </a:rPr>
              <a:t>by ErrorCount</a:t>
            </a:r>
            <a:r>
              <a:rPr sz="2000" spc="-10" dirty="0">
                <a:solidFill>
                  <a:srgbClr val="3B3B4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3B3B41"/>
                </a:solidFill>
                <a:latin typeface="Consolas"/>
                <a:cs typeface="Consolas"/>
              </a:rPr>
              <a:t>desc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4481" y="1463039"/>
            <a:ext cx="10091919" cy="2966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24" y="594182"/>
            <a:ext cx="895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3B3B41"/>
                </a:solidFill>
              </a:rPr>
              <a:t>Application</a:t>
            </a:r>
            <a:r>
              <a:rPr sz="2800" spc="-70" dirty="0">
                <a:solidFill>
                  <a:srgbClr val="3B3B41"/>
                </a:solidFill>
              </a:rPr>
              <a:t> </a:t>
            </a:r>
            <a:r>
              <a:rPr sz="2800" spc="-50" dirty="0">
                <a:solidFill>
                  <a:srgbClr val="3B3B41"/>
                </a:solidFill>
              </a:rPr>
              <a:t>Insights</a:t>
            </a:r>
            <a:r>
              <a:rPr sz="2800" spc="-65" dirty="0">
                <a:solidFill>
                  <a:srgbClr val="3B3B41"/>
                </a:solidFill>
              </a:rPr>
              <a:t> </a:t>
            </a:r>
            <a:r>
              <a:rPr sz="2800" spc="-5" dirty="0">
                <a:solidFill>
                  <a:srgbClr val="3B3B41"/>
                </a:solidFill>
              </a:rPr>
              <a:t>-</a:t>
            </a:r>
            <a:r>
              <a:rPr sz="2800" spc="-85" dirty="0">
                <a:solidFill>
                  <a:srgbClr val="3B3B41"/>
                </a:solidFill>
              </a:rPr>
              <a:t> </a:t>
            </a:r>
            <a:r>
              <a:rPr sz="1400" spc="-50" dirty="0">
                <a:solidFill>
                  <a:srgbClr val="3B3B41"/>
                </a:solidFill>
              </a:rPr>
              <a:t>instrumentation</a:t>
            </a:r>
            <a:r>
              <a:rPr sz="1400" spc="-140" dirty="0">
                <a:solidFill>
                  <a:srgbClr val="3B3B41"/>
                </a:solidFill>
              </a:rPr>
              <a:t> </a:t>
            </a:r>
            <a:r>
              <a:rPr sz="1400" spc="-45" dirty="0">
                <a:solidFill>
                  <a:srgbClr val="3B3B41"/>
                </a:solidFill>
              </a:rPr>
              <a:t>monitors</a:t>
            </a:r>
            <a:r>
              <a:rPr sz="1400" spc="-140" dirty="0">
                <a:solidFill>
                  <a:srgbClr val="3B3B41"/>
                </a:solidFill>
              </a:rPr>
              <a:t> </a:t>
            </a:r>
            <a:r>
              <a:rPr sz="1400" spc="-45" dirty="0">
                <a:solidFill>
                  <a:srgbClr val="3B3B41"/>
                </a:solidFill>
              </a:rPr>
              <a:t>your</a:t>
            </a:r>
            <a:r>
              <a:rPr sz="1400" spc="-110" dirty="0">
                <a:solidFill>
                  <a:srgbClr val="3B3B41"/>
                </a:solidFill>
              </a:rPr>
              <a:t> </a:t>
            </a:r>
            <a:r>
              <a:rPr sz="1400" spc="-35" dirty="0">
                <a:solidFill>
                  <a:srgbClr val="3B3B41"/>
                </a:solidFill>
              </a:rPr>
              <a:t>app</a:t>
            </a:r>
            <a:r>
              <a:rPr sz="1400" spc="-130" dirty="0">
                <a:solidFill>
                  <a:srgbClr val="3B3B41"/>
                </a:solidFill>
              </a:rPr>
              <a:t> </a:t>
            </a:r>
            <a:r>
              <a:rPr sz="1400" spc="-35" dirty="0">
                <a:solidFill>
                  <a:srgbClr val="3B3B41"/>
                </a:solidFill>
              </a:rPr>
              <a:t>and</a:t>
            </a:r>
            <a:r>
              <a:rPr sz="1400" spc="-114" dirty="0">
                <a:solidFill>
                  <a:srgbClr val="3B3B41"/>
                </a:solidFill>
              </a:rPr>
              <a:t> </a:t>
            </a:r>
            <a:r>
              <a:rPr sz="1400" spc="-45" dirty="0">
                <a:solidFill>
                  <a:srgbClr val="3B3B41"/>
                </a:solidFill>
              </a:rPr>
              <a:t>sends</a:t>
            </a:r>
            <a:r>
              <a:rPr sz="1400" spc="-114" dirty="0">
                <a:solidFill>
                  <a:srgbClr val="3B3B41"/>
                </a:solidFill>
              </a:rPr>
              <a:t> </a:t>
            </a:r>
            <a:r>
              <a:rPr sz="1400" spc="-40" dirty="0">
                <a:solidFill>
                  <a:srgbClr val="3B3B41"/>
                </a:solidFill>
              </a:rPr>
              <a:t>telemetry</a:t>
            </a:r>
            <a:r>
              <a:rPr sz="1400" spc="-130" dirty="0">
                <a:solidFill>
                  <a:srgbClr val="3B3B41"/>
                </a:solidFill>
              </a:rPr>
              <a:t> </a:t>
            </a:r>
            <a:r>
              <a:rPr sz="1400" spc="-40" dirty="0">
                <a:solidFill>
                  <a:srgbClr val="3B3B41"/>
                </a:solidFill>
              </a:rPr>
              <a:t>data</a:t>
            </a:r>
            <a:r>
              <a:rPr sz="1400" spc="-120" dirty="0">
                <a:solidFill>
                  <a:srgbClr val="3B3B41"/>
                </a:solidFill>
              </a:rPr>
              <a:t> </a:t>
            </a:r>
            <a:r>
              <a:rPr sz="1400" spc="-30" dirty="0">
                <a:solidFill>
                  <a:srgbClr val="3B3B41"/>
                </a:solidFill>
              </a:rPr>
              <a:t>to</a:t>
            </a:r>
            <a:r>
              <a:rPr sz="1400" spc="-105" dirty="0">
                <a:solidFill>
                  <a:srgbClr val="3B3B41"/>
                </a:solidFill>
              </a:rPr>
              <a:t> </a:t>
            </a:r>
            <a:r>
              <a:rPr sz="1400" spc="-35" dirty="0">
                <a:solidFill>
                  <a:srgbClr val="3B3B41"/>
                </a:solidFill>
              </a:rPr>
              <a:t>the</a:t>
            </a:r>
            <a:r>
              <a:rPr sz="1400" spc="-100" dirty="0">
                <a:solidFill>
                  <a:srgbClr val="3B3B41"/>
                </a:solidFill>
              </a:rPr>
              <a:t> </a:t>
            </a:r>
            <a:r>
              <a:rPr sz="1400" spc="-40" dirty="0">
                <a:solidFill>
                  <a:srgbClr val="3B3B41"/>
                </a:solidFill>
              </a:rPr>
              <a:t>portal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514943" y="1697997"/>
            <a:ext cx="9001350" cy="495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24" y="594182"/>
            <a:ext cx="3112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3B3B41"/>
                </a:solidFill>
              </a:rPr>
              <a:t>Application</a:t>
            </a:r>
            <a:r>
              <a:rPr sz="2800" spc="-110" dirty="0">
                <a:solidFill>
                  <a:srgbClr val="3B3B41"/>
                </a:solidFill>
              </a:rPr>
              <a:t> </a:t>
            </a:r>
            <a:r>
              <a:rPr sz="2800" spc="-50" dirty="0">
                <a:solidFill>
                  <a:srgbClr val="3B3B41"/>
                </a:solidFill>
              </a:rPr>
              <a:t>Insights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3183" y="1535683"/>
            <a:ext cx="998918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Smart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detection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manual</a:t>
            </a:r>
            <a:r>
              <a:rPr sz="2400" b="1" spc="-3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alerts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Maps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bottlenecks/failure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spots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distributed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apps</a:t>
            </a:r>
            <a:r>
              <a:rPr sz="2400" b="1" spc="-4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(triage)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Profiles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Usage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analysis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Diagnostic search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instance</a:t>
            </a:r>
            <a:r>
              <a:rPr sz="2400" b="1" spc="-2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data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Metrics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explorer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aggregated</a:t>
            </a:r>
            <a:r>
              <a:rPr sz="2400" b="1" spc="-3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data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Dashboards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Live Metrics</a:t>
            </a:r>
            <a:r>
              <a:rPr sz="2400" b="1" spc="-1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stream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Analytics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Visual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Studio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Snapshot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Debugger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16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71C5"/>
                </a:solidFill>
              </a:rPr>
              <a:t>Azure</a:t>
            </a:r>
            <a:r>
              <a:rPr sz="2800" spc="-145" dirty="0">
                <a:solidFill>
                  <a:srgbClr val="0071C5"/>
                </a:solidFill>
              </a:rPr>
              <a:t> </a:t>
            </a:r>
            <a:r>
              <a:rPr sz="2800" spc="-60" dirty="0">
                <a:solidFill>
                  <a:srgbClr val="0071C5"/>
                </a:solidFill>
              </a:rPr>
              <a:t>Policies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85991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Focus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on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deployment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&amp;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existing</a:t>
            </a:r>
            <a:r>
              <a:rPr sz="2400" b="1" spc="-4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Controls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properties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likes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types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locations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</a:t>
            </a:r>
            <a:r>
              <a:rPr sz="2400" b="1" spc="-44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Examples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endParaRPr sz="2400">
              <a:latin typeface="Segoe UI Semibold"/>
              <a:cs typeface="Segoe UI Semibold"/>
            </a:endParaRPr>
          </a:p>
          <a:p>
            <a:pPr marL="944880" marR="989965">
              <a:lnSpc>
                <a:spcPct val="100000"/>
              </a:lnSpc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Require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SQL Server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12.0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(denies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servers</a:t>
            </a:r>
            <a:r>
              <a:rPr sz="2400" b="1" spc="-48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that don’t) 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Allowed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VM</a:t>
            </a:r>
            <a:r>
              <a:rPr sz="2400" b="1" spc="-14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SKU’s</a:t>
            </a:r>
            <a:endParaRPr sz="2400">
              <a:latin typeface="Segoe UI Semibold"/>
              <a:cs typeface="Segoe UI Semibold"/>
            </a:endParaRPr>
          </a:p>
          <a:p>
            <a:pPr marL="944880">
              <a:lnSpc>
                <a:spcPct val="100000"/>
              </a:lnSpc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Enforce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required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tag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value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on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4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Can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use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PowerShell,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CLI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</a:t>
            </a:r>
            <a:r>
              <a:rPr sz="2400" b="1" spc="-4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Portal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Enforced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during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policy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assignment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policy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update</a:t>
            </a:r>
            <a:r>
              <a:rPr sz="2400" b="1" spc="-1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&amp;</a:t>
            </a:r>
            <a:r>
              <a:rPr sz="2400" b="1" spc="-9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2400" b="1" u="heavy" spc="-45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2"/>
              </a:rPr>
              <a:t>more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Scope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resource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groups, subscription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or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management</a:t>
            </a:r>
            <a:r>
              <a:rPr sz="2400" b="1" spc="-45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groups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B3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Q</a:t>
            </a:r>
            <a:r>
              <a:rPr spc="-45" dirty="0"/>
              <a:t>uest</a:t>
            </a:r>
            <a:r>
              <a:rPr spc="-60" dirty="0"/>
              <a:t>i</a:t>
            </a:r>
            <a:r>
              <a:rPr spc="-45" dirty="0"/>
              <a:t>on</a:t>
            </a:r>
            <a:r>
              <a:rPr spc="-55" dirty="0"/>
              <a:t>s</a:t>
            </a:r>
            <a:r>
              <a:rPr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5768986" y="1492625"/>
            <a:ext cx="900063" cy="101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Jordan Radkov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0334" y="1478726"/>
            <a:ext cx="8760501" cy="3075457"/>
          </a:xfrm>
        </p:spPr>
        <p:txBody>
          <a:bodyPr/>
          <a:lstStyle/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Cloud Solution Architect based in the Munich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10+years in the industry  in infrastructure administration , automation and now cloud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Constant learner - </a:t>
            </a:r>
            <a:r>
              <a:rPr lang="en-US" sz="2855" dirty="0" err="1"/>
              <a:t>Ancora</a:t>
            </a:r>
            <a:r>
              <a:rPr lang="en-US" sz="2855" dirty="0"/>
              <a:t> </a:t>
            </a:r>
            <a:r>
              <a:rPr lang="en-US" sz="2855" dirty="0" err="1"/>
              <a:t>Imparo</a:t>
            </a:r>
            <a:endParaRPr lang="en-US" sz="2855" dirty="0"/>
          </a:p>
          <a:p>
            <a:pPr marL="457063" indent="-457063">
              <a:buFont typeface="Arial" panose="020B0604020202020204" pitchFamily="34" charset="0"/>
              <a:buChar char="•"/>
            </a:pPr>
            <a:endParaRPr lang="en-US" sz="2855" dirty="0"/>
          </a:p>
          <a:p>
            <a:r>
              <a:rPr lang="en-US" sz="2855" dirty="0"/>
              <a:t>           </a:t>
            </a:r>
            <a:endParaRPr lang="en-US" sz="2855" dirty="0">
              <a:sym typeface="Wingdings" panose="05000000000000000000" pitchFamily="2" charset="2"/>
            </a:endParaRPr>
          </a:p>
          <a:p>
            <a:endParaRPr lang="en-US" sz="2855" dirty="0">
              <a:sym typeface="Wingdings" panose="05000000000000000000" pitchFamily="2" charset="2"/>
            </a:endParaRPr>
          </a:p>
        </p:txBody>
      </p:sp>
      <p:pic>
        <p:nvPicPr>
          <p:cNvPr id="6" name="Picture 5" descr="cid:image002.png@01D4D475.9A48EE40">
            <a:extLst>
              <a:ext uri="{FF2B5EF4-FFF2-40B4-BE49-F238E27FC236}">
                <a16:creationId xmlns:a16="http://schemas.microsoft.com/office/drawing/2014/main" id="{002283B9-6CBF-4775-93DC-59EED0FBB3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8" y="3866656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1.png@01D4D475.9A48EE40">
            <a:extLst>
              <a:ext uri="{FF2B5EF4-FFF2-40B4-BE49-F238E27FC236}">
                <a16:creationId xmlns:a16="http://schemas.microsoft.com/office/drawing/2014/main" id="{68BDB258-FE3A-4943-84A1-BE13251045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11" y="3862714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5DB02-4F84-46A4-A141-B2C366F615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1513458"/>
            <a:ext cx="2135377" cy="2135377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1B08509E-B5B6-4E79-8680-5771BA5D9782}"/>
              </a:ext>
            </a:extLst>
          </p:cNvPr>
          <p:cNvSpPr/>
          <p:nvPr/>
        </p:nvSpPr>
        <p:spPr>
          <a:xfrm>
            <a:off x="3433094" y="3881127"/>
            <a:ext cx="1211381" cy="1248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343F6D2-D0D7-45D5-924F-A556D4574E29}"/>
              </a:ext>
            </a:extLst>
          </p:cNvPr>
          <p:cNvSpPr/>
          <p:nvPr/>
        </p:nvSpPr>
        <p:spPr>
          <a:xfrm>
            <a:off x="3321050" y="5670616"/>
            <a:ext cx="810767" cy="827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A86FFEC-9EA6-4EF0-82F9-D370B85253E5}"/>
              </a:ext>
            </a:extLst>
          </p:cNvPr>
          <p:cNvSpPr/>
          <p:nvPr/>
        </p:nvSpPr>
        <p:spPr>
          <a:xfrm>
            <a:off x="2194814" y="5693476"/>
            <a:ext cx="812291" cy="804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8F8B1DF-0860-4938-ACA3-75F19B4BE0EF}"/>
              </a:ext>
            </a:extLst>
          </p:cNvPr>
          <p:cNvSpPr/>
          <p:nvPr/>
        </p:nvSpPr>
        <p:spPr>
          <a:xfrm>
            <a:off x="1064007" y="5670616"/>
            <a:ext cx="812291" cy="8275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1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4" y="996695"/>
            <a:ext cx="11705844" cy="569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1548129"/>
            <a:ext cx="110528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45" dirty="0">
                <a:solidFill>
                  <a:srgbClr val="3B3B41"/>
                </a:solidFill>
                <a:latin typeface="Segoe UI Semibold"/>
                <a:cs typeface="Segoe UI Semibold"/>
              </a:rPr>
              <a:t>To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prep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 </a:t>
            </a:r>
            <a:r>
              <a:rPr sz="24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go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through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exam</a:t>
            </a:r>
            <a:r>
              <a:rPr sz="2400" b="1" spc="-33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objectives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Carefully read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questions,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look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key</a:t>
            </a:r>
            <a:r>
              <a:rPr sz="2400" b="1" spc="-4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words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Write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anything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that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might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be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helpful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to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organize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thoughts</a:t>
            </a:r>
            <a:endParaRPr sz="2400">
              <a:latin typeface="Segoe UI Semibold"/>
              <a:cs typeface="Segoe UI Semibold"/>
            </a:endParaRPr>
          </a:p>
          <a:p>
            <a:pPr marL="355600" marR="5080" indent="-342900">
              <a:lnSpc>
                <a:spcPct val="100000"/>
              </a:lnSpc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docs.Microsoft.com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–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all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exam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questions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have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some</a:t>
            </a:r>
            <a:r>
              <a:rPr sz="2400" b="1" spc="-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type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authoritative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answer, 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typically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documentation</a:t>
            </a:r>
            <a:endParaRPr sz="24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644" y="1848611"/>
            <a:ext cx="4652594" cy="229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8608" y="2129027"/>
            <a:ext cx="2255710" cy="228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9972" y="2231942"/>
            <a:ext cx="62163" cy="14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5477" y="2131567"/>
            <a:ext cx="1054735" cy="175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7277" y="2969767"/>
            <a:ext cx="3049841" cy="227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7277" y="4089907"/>
            <a:ext cx="4616513" cy="227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8379" y="5020055"/>
            <a:ext cx="4304195" cy="177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775" y="5301488"/>
            <a:ext cx="4218457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9648" y="5401863"/>
            <a:ext cx="62163" cy="146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6919" y="5308091"/>
            <a:ext cx="103574" cy="1689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767" y="5581903"/>
            <a:ext cx="497268" cy="1753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3775" y="1014221"/>
            <a:ext cx="2899524" cy="2275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7684" y="1113497"/>
            <a:ext cx="62163" cy="194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3916" y="1014221"/>
            <a:ext cx="747395" cy="1753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C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042" y="240570"/>
            <a:ext cx="957707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0071C5"/>
                </a:solidFill>
              </a:rPr>
              <a:t>Objective </a:t>
            </a:r>
            <a:r>
              <a:rPr sz="2800" spc="-60" dirty="0">
                <a:solidFill>
                  <a:srgbClr val="0071C5"/>
                </a:solidFill>
              </a:rPr>
              <a:t>Review </a:t>
            </a:r>
            <a:r>
              <a:rPr sz="2800" spc="-5" dirty="0">
                <a:solidFill>
                  <a:srgbClr val="0071C5"/>
                </a:solidFill>
              </a:rPr>
              <a:t>– </a:t>
            </a:r>
            <a:r>
              <a:rPr sz="2950" i="1" spc="-120" dirty="0">
                <a:solidFill>
                  <a:srgbClr val="0071C5"/>
                </a:solidFill>
                <a:latin typeface="Segoe UI Semibold"/>
                <a:cs typeface="Segoe UI Semibold"/>
              </a:rPr>
              <a:t>Determine workload </a:t>
            </a:r>
            <a:r>
              <a:rPr sz="2950" i="1" spc="-130" dirty="0">
                <a:solidFill>
                  <a:srgbClr val="0071C5"/>
                </a:solidFill>
                <a:latin typeface="Segoe UI Semibold"/>
                <a:cs typeface="Segoe UI Semibold"/>
              </a:rPr>
              <a:t>requirement</a:t>
            </a:r>
            <a:r>
              <a:rPr sz="2950" i="1" spc="-37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(10-15%)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1067561"/>
            <a:ext cx="11221085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Gather Information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</a:t>
            </a:r>
            <a:r>
              <a:rPr sz="2400" b="1" spc="-2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Requirements</a:t>
            </a:r>
            <a:endParaRPr sz="2400">
              <a:latin typeface="Segoe UI Semibold"/>
              <a:cs typeface="Segoe UI Semibold"/>
            </a:endParaRPr>
          </a:p>
          <a:p>
            <a:pPr marL="355600" marR="508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Identify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compliance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requirements,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identity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access management  infrastructure,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and service-oriented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architectures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(e.g., integration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patterns, </a:t>
            </a:r>
            <a:r>
              <a:rPr sz="18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design, </a:t>
            </a:r>
            <a:r>
              <a:rPr sz="1800" spc="5" dirty="0">
                <a:solidFill>
                  <a:srgbClr val="3B3B41"/>
                </a:solidFill>
                <a:latin typeface="Segoe UI"/>
                <a:cs typeface="Segoe UI"/>
              </a:rPr>
              <a:t>service 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discoverability); identify accessibility (e.g. </a:t>
            </a:r>
            <a:r>
              <a:rPr sz="1800" spc="-20" dirty="0">
                <a:solidFill>
                  <a:srgbClr val="3B3B41"/>
                </a:solidFill>
                <a:latin typeface="Segoe UI"/>
                <a:cs typeface="Segoe UI"/>
              </a:rPr>
              <a:t>Web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Content Accessibility Guidelines),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availability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(e.g. </a:t>
            </a:r>
            <a:r>
              <a:rPr sz="1800" spc="5" dirty="0">
                <a:solidFill>
                  <a:srgbClr val="3B3B41"/>
                </a:solidFill>
                <a:latin typeface="Segoe UI"/>
                <a:cs typeface="Segoe UI"/>
              </a:rPr>
              <a:t>Service 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Level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Agreement), capacity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planning and </a:t>
            </a:r>
            <a:r>
              <a:rPr sz="1800" spc="-15" dirty="0">
                <a:solidFill>
                  <a:srgbClr val="3B3B41"/>
                </a:solidFill>
                <a:latin typeface="Segoe UI"/>
                <a:cs typeface="Segoe UI"/>
              </a:rPr>
              <a:t>scalability,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deploy-ability (e.g.,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repositories,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failback,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slot-based  deployment),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configurability,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governance,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maintainability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(e.g. logging, debugging, troubleshooting, 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recovery,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training), security (e.g. authentication, authorization, attacks),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sizing (e.g.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support costs, 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optimization)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requirements; recommend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changes during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project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execution (ongoing);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evaluate products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and 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services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to align with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solution;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create testing</a:t>
            </a:r>
            <a:r>
              <a:rPr sz="1800" spc="-4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scenarios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880"/>
              </a:lnSpc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Optimize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Consumption</a:t>
            </a:r>
            <a:r>
              <a:rPr sz="2400" b="1" spc="-1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Strategy</a:t>
            </a:r>
            <a:endParaRPr sz="2400">
              <a:latin typeface="Segoe UI Semibold"/>
              <a:cs typeface="Segoe UI Semibold"/>
            </a:endParaRPr>
          </a:p>
          <a:p>
            <a:pPr marL="355600" indent="-342900">
              <a:lnSpc>
                <a:spcPts val="2400"/>
              </a:lnSpc>
              <a:spcBef>
                <a:spcPts val="1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Optimize app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service,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compute, </a:t>
            </a:r>
            <a:r>
              <a:rPr sz="1800" spc="-15" dirty="0">
                <a:solidFill>
                  <a:srgbClr val="3B3B41"/>
                </a:solidFill>
                <a:latin typeface="Segoe UI"/>
                <a:cs typeface="Segoe UI"/>
              </a:rPr>
              <a:t>identity, </a:t>
            </a:r>
            <a:r>
              <a:rPr sz="1800" spc="5" dirty="0">
                <a:solidFill>
                  <a:srgbClr val="3B3B41"/>
                </a:solidFill>
                <a:latin typeface="Segoe UI"/>
                <a:cs typeface="Segoe UI"/>
              </a:rPr>
              <a:t>network,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storage</a:t>
            </a:r>
            <a:r>
              <a:rPr sz="1800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costs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880"/>
              </a:lnSpc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Design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an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Auditing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Monitoring</a:t>
            </a:r>
            <a:r>
              <a:rPr sz="2400" b="1" spc="-3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Strategy</a:t>
            </a:r>
            <a:endParaRPr sz="2400">
              <a:latin typeface="Segoe UI Semibold"/>
              <a:cs typeface="Segoe UI Semibold"/>
            </a:endParaRPr>
          </a:p>
          <a:p>
            <a:pPr marL="355600" marR="14097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Define logical groupings (tags)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resources to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be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monitored;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determine 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levels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and storage locations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logs; plan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integration with monitoring tools;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recommend appropriate 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monitoring tool(s)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for a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solution; specify mechanism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event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routing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escalation; design auditing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for 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compliance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requirements;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design auditing policies </a:t>
            </a:r>
            <a:r>
              <a:rPr sz="18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3B3B41"/>
                </a:solidFill>
                <a:latin typeface="Segoe UI"/>
                <a:cs typeface="Segoe UI"/>
              </a:rPr>
              <a:t>traceability</a:t>
            </a:r>
            <a:r>
              <a:rPr sz="1800" spc="5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B3B41"/>
                </a:solidFill>
                <a:latin typeface="Segoe UI"/>
                <a:cs typeface="Segoe UI"/>
              </a:rPr>
              <a:t>requirements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2165</Words>
  <Application>Microsoft Office PowerPoint</Application>
  <PresentationFormat>Custom</PresentationFormat>
  <Paragraphs>262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Times New Roman</vt:lpstr>
      <vt:lpstr>Office Theme</vt:lpstr>
      <vt:lpstr>PowerPoint Presentation</vt:lpstr>
      <vt:lpstr>PowerPoint Presentation</vt:lpstr>
      <vt:lpstr>Series Agenda</vt:lpstr>
      <vt:lpstr>Series Agenda</vt:lpstr>
      <vt:lpstr>Jordan Radkov</vt:lpstr>
      <vt:lpstr>PowerPoint Presentation</vt:lpstr>
      <vt:lpstr>PowerPoint Presentation</vt:lpstr>
      <vt:lpstr>PowerPoint Presentation</vt:lpstr>
      <vt:lpstr>Objective Review – Determine workload requirement (10-15%)</vt:lpstr>
      <vt:lpstr>Objective Review - #1</vt:lpstr>
      <vt:lpstr>Service Trust Portal Assess Microsoft Cloud with rich resources around security, compliance, and privacy</vt:lpstr>
      <vt:lpstr>PowerPoint Presentation</vt:lpstr>
      <vt:lpstr>Trust Documents Build trust with transparency and empowerment</vt:lpstr>
      <vt:lpstr>Privacy resources Information about Microsoft services to support your GDPR accountability</vt:lpstr>
      <vt:lpstr>Identity</vt:lpstr>
      <vt:lpstr>PowerPoint Presentation</vt:lpstr>
      <vt:lpstr>RBAC</vt:lpstr>
      <vt:lpstr>Security</vt:lpstr>
      <vt:lpstr>Service Level Agreement</vt:lpstr>
      <vt:lpstr>Objective Review - #2</vt:lpstr>
      <vt:lpstr>Configure Azure Storage firewalls and virtual networks</vt:lpstr>
      <vt:lpstr>Azure App Service</vt:lpstr>
      <vt:lpstr>Compute Options</vt:lpstr>
      <vt:lpstr>Azure Cost Management</vt:lpstr>
      <vt:lpstr>PowerPoint Presentation</vt:lpstr>
      <vt:lpstr>Choose the right data store</vt:lpstr>
      <vt:lpstr>Design Principles</vt:lpstr>
      <vt:lpstr>Sizes for VM Windows Virtual Machine in Azure</vt:lpstr>
      <vt:lpstr>Objective Review - #3</vt:lpstr>
      <vt:lpstr>Logical Groupings (tags)</vt:lpstr>
      <vt:lpstr>Storage Levels and locations</vt:lpstr>
      <vt:lpstr>Metrics and Logs</vt:lpstr>
      <vt:lpstr>Azure Monitor Service</vt:lpstr>
      <vt:lpstr>PowerPoint Presentation</vt:lpstr>
      <vt:lpstr>Video: Log Analytics</vt:lpstr>
      <vt:lpstr>Log Analytics Scenarios</vt:lpstr>
      <vt:lpstr>Practice: Collect and Analyze Data</vt:lpstr>
      <vt:lpstr>Practice: Analysis with Log Analytics</vt:lpstr>
      <vt:lpstr>Log Analytics Querying</vt:lpstr>
      <vt:lpstr>Query Language Syntax</vt:lpstr>
      <vt:lpstr>Application Insights - instrumentation monitors your app and sends telemetry data to the portal</vt:lpstr>
      <vt:lpstr>Application Insights</vt:lpstr>
      <vt:lpstr>Azure Policies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Study Group  Microsoft Azure Administrator Certification Transition</dc:title>
  <dc:creator>ambers@microsoft.com</dc:creator>
  <cp:lastModifiedBy>Jordan Radkov</cp:lastModifiedBy>
  <cp:revision>7</cp:revision>
  <dcterms:created xsi:type="dcterms:W3CDTF">2019-04-08T13:32:01Z</dcterms:created>
  <dcterms:modified xsi:type="dcterms:W3CDTF">2019-04-08T14:29:13Z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2019-04-08T00:00:00Z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Owner">
    <vt:lpwstr>rajorda@microsoft.com</vt:lpwstr>
  </property>
  <property fmtid="{D5CDD505-2E9C-101B-9397-08002B2CF9AE}" pid="8" name="MSIP_Label_f42aa342-8706-4288-bd11-ebb85995028c_SetDate">
    <vt:lpwstr>2019-04-08T13:32:33.2734673Z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ActionId">
    <vt:lpwstr>97cd2ebc-4002-45fa-9a5f-140e3cf8fbff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