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76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Gill Sans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79F57-063C-4D2F-A495-C9B60227661F}" type="doc">
      <dgm:prSet loTypeId="urn:microsoft.com/office/officeart/2005/8/layout/pyramid2" loCatId="list" qsTypeId="urn:microsoft.com/office/officeart/2005/8/quickstyle/simple1" qsCatId="simple" csTypeId="urn:microsoft.com/office/officeart/2005/8/colors/colorful5" csCatId="colorful" phldr="1"/>
      <dgm:spPr/>
    </dgm:pt>
    <dgm:pt modelId="{C036EAD8-BB78-4301-9CA6-F34D99D76E85}">
      <dgm:prSet phldrT="[Text]"/>
      <dgm:spPr/>
      <dgm:t>
        <a:bodyPr/>
        <a:lstStyle/>
        <a:p>
          <a:r>
            <a:rPr lang="en-SG" dirty="0"/>
            <a:t>Cascade</a:t>
          </a:r>
        </a:p>
      </dgm:t>
    </dgm:pt>
    <dgm:pt modelId="{B4306BFB-CCB5-488A-9D24-59795DB5BC87}" type="parTrans" cxnId="{B2D2E756-F409-4C94-BE79-61C92C11BDFE}">
      <dgm:prSet/>
      <dgm:spPr/>
      <dgm:t>
        <a:bodyPr/>
        <a:lstStyle/>
        <a:p>
          <a:endParaRPr lang="en-SG"/>
        </a:p>
      </dgm:t>
    </dgm:pt>
    <dgm:pt modelId="{158624D9-4474-445A-89F6-99B22DACDC1F}" type="sibTrans" cxnId="{B2D2E756-F409-4C94-BE79-61C92C11BDFE}">
      <dgm:prSet/>
      <dgm:spPr/>
      <dgm:t>
        <a:bodyPr/>
        <a:lstStyle/>
        <a:p>
          <a:endParaRPr lang="en-SG"/>
        </a:p>
      </dgm:t>
    </dgm:pt>
    <dgm:pt modelId="{10FA017C-44B3-4A3E-BC19-07C554BE47D9}">
      <dgm:prSet phldrT="[Text]"/>
      <dgm:spPr/>
      <dgm:t>
        <a:bodyPr/>
        <a:lstStyle/>
        <a:p>
          <a:r>
            <a:rPr lang="en-SG" dirty="0"/>
            <a:t>No action</a:t>
          </a:r>
        </a:p>
      </dgm:t>
    </dgm:pt>
    <dgm:pt modelId="{225B2D32-C8C2-40DF-A42E-2DF2A99EFA52}" type="parTrans" cxnId="{C545F11B-15B8-4079-AC10-34487BF134DB}">
      <dgm:prSet/>
      <dgm:spPr/>
      <dgm:t>
        <a:bodyPr/>
        <a:lstStyle/>
        <a:p>
          <a:endParaRPr lang="en-SG"/>
        </a:p>
      </dgm:t>
    </dgm:pt>
    <dgm:pt modelId="{3EB73620-5A93-43B0-BB97-0DFCE8F28808}" type="sibTrans" cxnId="{C545F11B-15B8-4079-AC10-34487BF134DB}">
      <dgm:prSet/>
      <dgm:spPr/>
      <dgm:t>
        <a:bodyPr/>
        <a:lstStyle/>
        <a:p>
          <a:endParaRPr lang="en-SG"/>
        </a:p>
      </dgm:t>
    </dgm:pt>
    <dgm:pt modelId="{D773E83D-2242-4DED-B963-C91C178F0EA6}">
      <dgm:prSet phldrT="[Text]"/>
      <dgm:spPr/>
      <dgm:t>
        <a:bodyPr/>
        <a:lstStyle/>
        <a:p>
          <a:r>
            <a:rPr lang="en-SG" dirty="0"/>
            <a:t>Set null</a:t>
          </a:r>
        </a:p>
      </dgm:t>
    </dgm:pt>
    <dgm:pt modelId="{FAC8C67C-4CE9-42C8-892C-0AF8223E644D}" type="parTrans" cxnId="{C6D53228-A990-485E-BA33-F1903DF04E04}">
      <dgm:prSet/>
      <dgm:spPr/>
      <dgm:t>
        <a:bodyPr/>
        <a:lstStyle/>
        <a:p>
          <a:endParaRPr lang="en-SG"/>
        </a:p>
      </dgm:t>
    </dgm:pt>
    <dgm:pt modelId="{05E4B1F0-6D34-4EC2-839F-A13D1D4135A2}" type="sibTrans" cxnId="{C6D53228-A990-485E-BA33-F1903DF04E04}">
      <dgm:prSet/>
      <dgm:spPr/>
      <dgm:t>
        <a:bodyPr/>
        <a:lstStyle/>
        <a:p>
          <a:endParaRPr lang="en-SG"/>
        </a:p>
      </dgm:t>
    </dgm:pt>
    <dgm:pt modelId="{0EE8C485-A669-4D37-9463-6D6F8F3BF878}">
      <dgm:prSet phldrT="[Text]"/>
      <dgm:spPr/>
      <dgm:t>
        <a:bodyPr/>
        <a:lstStyle/>
        <a:p>
          <a:r>
            <a:rPr lang="en-SG" dirty="0"/>
            <a:t>Set Default</a:t>
          </a:r>
        </a:p>
      </dgm:t>
    </dgm:pt>
    <dgm:pt modelId="{B42C35C2-0EDA-480E-AAFB-35BD81FCA7AD}" type="parTrans" cxnId="{063B0294-76F8-49CC-AE83-14CA1A8FE106}">
      <dgm:prSet/>
      <dgm:spPr/>
      <dgm:t>
        <a:bodyPr/>
        <a:lstStyle/>
        <a:p>
          <a:endParaRPr lang="en-SG"/>
        </a:p>
      </dgm:t>
    </dgm:pt>
    <dgm:pt modelId="{2DED7043-A22B-47AA-8EE2-E483A8F60A5A}" type="sibTrans" cxnId="{063B0294-76F8-49CC-AE83-14CA1A8FE106}">
      <dgm:prSet/>
      <dgm:spPr/>
      <dgm:t>
        <a:bodyPr/>
        <a:lstStyle/>
        <a:p>
          <a:endParaRPr lang="en-SG"/>
        </a:p>
      </dgm:t>
    </dgm:pt>
    <dgm:pt modelId="{AFA47AB0-2338-40AD-9317-35F7DC8BEA27}" type="pres">
      <dgm:prSet presAssocID="{2CF79F57-063C-4D2F-A495-C9B60227661F}" presName="compositeShape" presStyleCnt="0">
        <dgm:presLayoutVars>
          <dgm:dir/>
          <dgm:resizeHandles/>
        </dgm:presLayoutVars>
      </dgm:prSet>
      <dgm:spPr/>
    </dgm:pt>
    <dgm:pt modelId="{3395E2B6-EE90-44EA-8EA2-EA3680BE6504}" type="pres">
      <dgm:prSet presAssocID="{2CF79F57-063C-4D2F-A495-C9B60227661F}" presName="pyramid" presStyleLbl="node1" presStyleIdx="0" presStyleCn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</dgm:pt>
    <dgm:pt modelId="{AEAB0F56-9B13-4CF0-9E21-8EC824586245}" type="pres">
      <dgm:prSet presAssocID="{2CF79F57-063C-4D2F-A495-C9B60227661F}" presName="theList" presStyleCnt="0"/>
      <dgm:spPr/>
    </dgm:pt>
    <dgm:pt modelId="{6E0325AA-0C46-442B-8E35-01AA5A6C200C}" type="pres">
      <dgm:prSet presAssocID="{C036EAD8-BB78-4301-9CA6-F34D99D76E85}" presName="aNode" presStyleLbl="fgAcc1" presStyleIdx="0" presStyleCnt="4">
        <dgm:presLayoutVars>
          <dgm:bulletEnabled val="1"/>
        </dgm:presLayoutVars>
      </dgm:prSet>
      <dgm:spPr/>
    </dgm:pt>
    <dgm:pt modelId="{7C6C04DE-1765-4107-B199-76D4C767AEC2}" type="pres">
      <dgm:prSet presAssocID="{C036EAD8-BB78-4301-9CA6-F34D99D76E85}" presName="aSpace" presStyleCnt="0"/>
      <dgm:spPr/>
    </dgm:pt>
    <dgm:pt modelId="{2D456E49-8254-4685-ADBE-1D1109E384B3}" type="pres">
      <dgm:prSet presAssocID="{10FA017C-44B3-4A3E-BC19-07C554BE47D9}" presName="aNode" presStyleLbl="fgAcc1" presStyleIdx="1" presStyleCnt="4">
        <dgm:presLayoutVars>
          <dgm:bulletEnabled val="1"/>
        </dgm:presLayoutVars>
      </dgm:prSet>
      <dgm:spPr/>
    </dgm:pt>
    <dgm:pt modelId="{B3BF4B0E-EC60-4050-8202-C6D35EC77516}" type="pres">
      <dgm:prSet presAssocID="{10FA017C-44B3-4A3E-BC19-07C554BE47D9}" presName="aSpace" presStyleCnt="0"/>
      <dgm:spPr/>
    </dgm:pt>
    <dgm:pt modelId="{B5DD77BB-5379-44D2-A814-F1F5EABCAAED}" type="pres">
      <dgm:prSet presAssocID="{D773E83D-2242-4DED-B963-C91C178F0EA6}" presName="aNode" presStyleLbl="fgAcc1" presStyleIdx="2" presStyleCnt="4">
        <dgm:presLayoutVars>
          <dgm:bulletEnabled val="1"/>
        </dgm:presLayoutVars>
      </dgm:prSet>
      <dgm:spPr/>
    </dgm:pt>
    <dgm:pt modelId="{36C685DC-EE30-4F75-8ED3-0C30672938B5}" type="pres">
      <dgm:prSet presAssocID="{D773E83D-2242-4DED-B963-C91C178F0EA6}" presName="aSpace" presStyleCnt="0"/>
      <dgm:spPr/>
    </dgm:pt>
    <dgm:pt modelId="{4CA693D0-C1E5-4325-A28A-D701EDA8B0C3}" type="pres">
      <dgm:prSet presAssocID="{0EE8C485-A669-4D37-9463-6D6F8F3BF878}" presName="aNode" presStyleLbl="fgAcc1" presStyleIdx="3" presStyleCnt="4">
        <dgm:presLayoutVars>
          <dgm:bulletEnabled val="1"/>
        </dgm:presLayoutVars>
      </dgm:prSet>
      <dgm:spPr/>
    </dgm:pt>
    <dgm:pt modelId="{1230FA6C-4798-41DE-8C54-A61752AE9387}" type="pres">
      <dgm:prSet presAssocID="{0EE8C485-A669-4D37-9463-6D6F8F3BF878}" presName="aSpace" presStyleCnt="0"/>
      <dgm:spPr/>
    </dgm:pt>
  </dgm:ptLst>
  <dgm:cxnLst>
    <dgm:cxn modelId="{8A160E17-3A7C-48F6-BEE9-567D81B2933F}" type="presOf" srcId="{10FA017C-44B3-4A3E-BC19-07C554BE47D9}" destId="{2D456E49-8254-4685-ADBE-1D1109E384B3}" srcOrd="0" destOrd="0" presId="urn:microsoft.com/office/officeart/2005/8/layout/pyramid2"/>
    <dgm:cxn modelId="{C545F11B-15B8-4079-AC10-34487BF134DB}" srcId="{2CF79F57-063C-4D2F-A495-C9B60227661F}" destId="{10FA017C-44B3-4A3E-BC19-07C554BE47D9}" srcOrd="1" destOrd="0" parTransId="{225B2D32-C8C2-40DF-A42E-2DF2A99EFA52}" sibTransId="{3EB73620-5A93-43B0-BB97-0DFCE8F28808}"/>
    <dgm:cxn modelId="{C6D53228-A990-485E-BA33-F1903DF04E04}" srcId="{2CF79F57-063C-4D2F-A495-C9B60227661F}" destId="{D773E83D-2242-4DED-B963-C91C178F0EA6}" srcOrd="2" destOrd="0" parTransId="{FAC8C67C-4CE9-42C8-892C-0AF8223E644D}" sibTransId="{05E4B1F0-6D34-4EC2-839F-A13D1D4135A2}"/>
    <dgm:cxn modelId="{DD688764-C78D-47EA-908F-766126DC7A06}" type="presOf" srcId="{0EE8C485-A669-4D37-9463-6D6F8F3BF878}" destId="{4CA693D0-C1E5-4325-A28A-D701EDA8B0C3}" srcOrd="0" destOrd="0" presId="urn:microsoft.com/office/officeart/2005/8/layout/pyramid2"/>
    <dgm:cxn modelId="{DDD21B74-87E9-4EF5-800C-D8D8B089024F}" type="presOf" srcId="{2CF79F57-063C-4D2F-A495-C9B60227661F}" destId="{AFA47AB0-2338-40AD-9317-35F7DC8BEA27}" srcOrd="0" destOrd="0" presId="urn:microsoft.com/office/officeart/2005/8/layout/pyramid2"/>
    <dgm:cxn modelId="{B2D2E756-F409-4C94-BE79-61C92C11BDFE}" srcId="{2CF79F57-063C-4D2F-A495-C9B60227661F}" destId="{C036EAD8-BB78-4301-9CA6-F34D99D76E85}" srcOrd="0" destOrd="0" parTransId="{B4306BFB-CCB5-488A-9D24-59795DB5BC87}" sibTransId="{158624D9-4474-445A-89F6-99B22DACDC1F}"/>
    <dgm:cxn modelId="{FCABCD85-D393-480B-A64E-AF61E89F46BA}" type="presOf" srcId="{C036EAD8-BB78-4301-9CA6-F34D99D76E85}" destId="{6E0325AA-0C46-442B-8E35-01AA5A6C200C}" srcOrd="0" destOrd="0" presId="urn:microsoft.com/office/officeart/2005/8/layout/pyramid2"/>
    <dgm:cxn modelId="{063B0294-76F8-49CC-AE83-14CA1A8FE106}" srcId="{2CF79F57-063C-4D2F-A495-C9B60227661F}" destId="{0EE8C485-A669-4D37-9463-6D6F8F3BF878}" srcOrd="3" destOrd="0" parTransId="{B42C35C2-0EDA-480E-AAFB-35BD81FCA7AD}" sibTransId="{2DED7043-A22B-47AA-8EE2-E483A8F60A5A}"/>
    <dgm:cxn modelId="{1C3655D5-B204-410A-BC26-13050BC2A7D2}" type="presOf" srcId="{D773E83D-2242-4DED-B963-C91C178F0EA6}" destId="{B5DD77BB-5379-44D2-A814-F1F5EABCAAED}" srcOrd="0" destOrd="0" presId="urn:microsoft.com/office/officeart/2005/8/layout/pyramid2"/>
    <dgm:cxn modelId="{5C3C161B-AC47-4C6A-8E28-24FF07E16BE2}" type="presParOf" srcId="{AFA47AB0-2338-40AD-9317-35F7DC8BEA27}" destId="{3395E2B6-EE90-44EA-8EA2-EA3680BE6504}" srcOrd="0" destOrd="0" presId="urn:microsoft.com/office/officeart/2005/8/layout/pyramid2"/>
    <dgm:cxn modelId="{A62AE372-A107-47E7-9196-FAD4FCBAA959}" type="presParOf" srcId="{AFA47AB0-2338-40AD-9317-35F7DC8BEA27}" destId="{AEAB0F56-9B13-4CF0-9E21-8EC824586245}" srcOrd="1" destOrd="0" presId="urn:microsoft.com/office/officeart/2005/8/layout/pyramid2"/>
    <dgm:cxn modelId="{1454A2BF-5838-46CD-958F-F36D776A2980}" type="presParOf" srcId="{AEAB0F56-9B13-4CF0-9E21-8EC824586245}" destId="{6E0325AA-0C46-442B-8E35-01AA5A6C200C}" srcOrd="0" destOrd="0" presId="urn:microsoft.com/office/officeart/2005/8/layout/pyramid2"/>
    <dgm:cxn modelId="{D7925CBD-9997-4C0F-92B8-5F3918F52F7F}" type="presParOf" srcId="{AEAB0F56-9B13-4CF0-9E21-8EC824586245}" destId="{7C6C04DE-1765-4107-B199-76D4C767AEC2}" srcOrd="1" destOrd="0" presId="urn:microsoft.com/office/officeart/2005/8/layout/pyramid2"/>
    <dgm:cxn modelId="{F174E679-8B81-4FA7-9AE9-13CF7B001D8B}" type="presParOf" srcId="{AEAB0F56-9B13-4CF0-9E21-8EC824586245}" destId="{2D456E49-8254-4685-ADBE-1D1109E384B3}" srcOrd="2" destOrd="0" presId="urn:microsoft.com/office/officeart/2005/8/layout/pyramid2"/>
    <dgm:cxn modelId="{2527AF87-F850-4DD3-AD0D-27ADD7BE6D0E}" type="presParOf" srcId="{AEAB0F56-9B13-4CF0-9E21-8EC824586245}" destId="{B3BF4B0E-EC60-4050-8202-C6D35EC77516}" srcOrd="3" destOrd="0" presId="urn:microsoft.com/office/officeart/2005/8/layout/pyramid2"/>
    <dgm:cxn modelId="{9B17E0B7-1879-4554-B342-81AA0A2A4EDB}" type="presParOf" srcId="{AEAB0F56-9B13-4CF0-9E21-8EC824586245}" destId="{B5DD77BB-5379-44D2-A814-F1F5EABCAAED}" srcOrd="4" destOrd="0" presId="urn:microsoft.com/office/officeart/2005/8/layout/pyramid2"/>
    <dgm:cxn modelId="{6EAD2020-ABF2-4723-B116-E4764187983E}" type="presParOf" srcId="{AEAB0F56-9B13-4CF0-9E21-8EC824586245}" destId="{36C685DC-EE30-4F75-8ED3-0C30672938B5}" srcOrd="5" destOrd="0" presId="urn:microsoft.com/office/officeart/2005/8/layout/pyramid2"/>
    <dgm:cxn modelId="{63A5D1CF-7878-4E4E-9AC6-2FC9C527CC5A}" type="presParOf" srcId="{AEAB0F56-9B13-4CF0-9E21-8EC824586245}" destId="{4CA693D0-C1E5-4325-A28A-D701EDA8B0C3}" srcOrd="6" destOrd="0" presId="urn:microsoft.com/office/officeart/2005/8/layout/pyramid2"/>
    <dgm:cxn modelId="{D8B7AC9F-D645-4847-807D-36950D25B562}" type="presParOf" srcId="{AEAB0F56-9B13-4CF0-9E21-8EC824586245}" destId="{1230FA6C-4798-41DE-8C54-A61752AE938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8C29B-BC81-402C-8F98-DA9401D40F0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E79BD062-F970-447D-A107-B502186D6421}">
      <dgm:prSet phldrT="[Text]"/>
      <dgm:spPr/>
      <dgm:t>
        <a:bodyPr/>
        <a:lstStyle/>
        <a:p>
          <a:r>
            <a:rPr lang="en-SG" dirty="0"/>
            <a:t>Delete Parent </a:t>
          </a:r>
        </a:p>
      </dgm:t>
    </dgm:pt>
    <dgm:pt modelId="{6F98A0C8-2AE8-461A-A6BC-8FF9661E76C8}" type="parTrans" cxnId="{8FB101AD-4C15-4009-957D-CA32711B76E5}">
      <dgm:prSet/>
      <dgm:spPr/>
      <dgm:t>
        <a:bodyPr/>
        <a:lstStyle/>
        <a:p>
          <a:endParaRPr lang="en-SG"/>
        </a:p>
      </dgm:t>
    </dgm:pt>
    <dgm:pt modelId="{051B39D0-8D10-41C2-AB7D-74657B1B1837}" type="sibTrans" cxnId="{8FB101AD-4C15-4009-957D-CA32711B76E5}">
      <dgm:prSet/>
      <dgm:spPr/>
      <dgm:t>
        <a:bodyPr/>
        <a:lstStyle/>
        <a:p>
          <a:endParaRPr lang="en-SG"/>
        </a:p>
      </dgm:t>
    </dgm:pt>
    <dgm:pt modelId="{3943C8FD-CAF2-4920-BC86-EF52EF2F186A}">
      <dgm:prSet phldrT="[Text]"/>
      <dgm:spPr/>
      <dgm:t>
        <a:bodyPr/>
        <a:lstStyle/>
        <a:p>
          <a:r>
            <a:rPr lang="en-SG" dirty="0"/>
            <a:t>Delete Child</a:t>
          </a:r>
        </a:p>
      </dgm:t>
    </dgm:pt>
    <dgm:pt modelId="{63B432B3-F6DD-4B74-852F-EAACEE98CC57}" type="parTrans" cxnId="{84AE7EFA-FBF5-4344-BAD0-2EF0979D2D46}">
      <dgm:prSet/>
      <dgm:spPr/>
      <dgm:t>
        <a:bodyPr/>
        <a:lstStyle/>
        <a:p>
          <a:endParaRPr lang="en-SG"/>
        </a:p>
      </dgm:t>
    </dgm:pt>
    <dgm:pt modelId="{BA0DDBB3-A965-405B-B2C6-1196DC4D2A0F}" type="sibTrans" cxnId="{84AE7EFA-FBF5-4344-BAD0-2EF0979D2D46}">
      <dgm:prSet/>
      <dgm:spPr/>
      <dgm:t>
        <a:bodyPr/>
        <a:lstStyle/>
        <a:p>
          <a:endParaRPr lang="en-SG"/>
        </a:p>
      </dgm:t>
    </dgm:pt>
    <dgm:pt modelId="{3177EFE9-CD31-4CFF-9D6E-95D935C38B69}" type="pres">
      <dgm:prSet presAssocID="{4898C29B-BC81-402C-8F98-DA9401D40F0A}" presName="linearFlow" presStyleCnt="0">
        <dgm:presLayoutVars>
          <dgm:resizeHandles val="exact"/>
        </dgm:presLayoutVars>
      </dgm:prSet>
      <dgm:spPr/>
    </dgm:pt>
    <dgm:pt modelId="{7CA45585-12E9-489D-B211-A03BEA751F39}" type="pres">
      <dgm:prSet presAssocID="{E79BD062-F970-447D-A107-B502186D6421}" presName="node" presStyleLbl="node1" presStyleIdx="0" presStyleCnt="2">
        <dgm:presLayoutVars>
          <dgm:bulletEnabled val="1"/>
        </dgm:presLayoutVars>
      </dgm:prSet>
      <dgm:spPr/>
    </dgm:pt>
    <dgm:pt modelId="{6A3466BD-66B8-4244-94DB-9249B7408781}" type="pres">
      <dgm:prSet presAssocID="{051B39D0-8D10-41C2-AB7D-74657B1B1837}" presName="sibTrans" presStyleLbl="sibTrans2D1" presStyleIdx="0" presStyleCnt="1"/>
      <dgm:spPr/>
    </dgm:pt>
    <dgm:pt modelId="{DCD4E855-D3AB-4D40-B60F-1D96FC814F2C}" type="pres">
      <dgm:prSet presAssocID="{051B39D0-8D10-41C2-AB7D-74657B1B1837}" presName="connectorText" presStyleLbl="sibTrans2D1" presStyleIdx="0" presStyleCnt="1"/>
      <dgm:spPr/>
    </dgm:pt>
    <dgm:pt modelId="{8BFD5F86-733A-419D-B329-197F66F4371C}" type="pres">
      <dgm:prSet presAssocID="{3943C8FD-CAF2-4920-BC86-EF52EF2F186A}" presName="node" presStyleLbl="node1" presStyleIdx="1" presStyleCnt="2">
        <dgm:presLayoutVars>
          <dgm:bulletEnabled val="1"/>
        </dgm:presLayoutVars>
      </dgm:prSet>
      <dgm:spPr/>
    </dgm:pt>
  </dgm:ptLst>
  <dgm:cxnLst>
    <dgm:cxn modelId="{13B68B65-DC2D-4A70-A3E2-BC0D97276352}" type="presOf" srcId="{051B39D0-8D10-41C2-AB7D-74657B1B1837}" destId="{6A3466BD-66B8-4244-94DB-9249B7408781}" srcOrd="0" destOrd="0" presId="urn:microsoft.com/office/officeart/2005/8/layout/process2"/>
    <dgm:cxn modelId="{D803C26F-DFFD-4D8C-9D4C-86DF00DB3A96}" type="presOf" srcId="{3943C8FD-CAF2-4920-BC86-EF52EF2F186A}" destId="{8BFD5F86-733A-419D-B329-197F66F4371C}" srcOrd="0" destOrd="0" presId="urn:microsoft.com/office/officeart/2005/8/layout/process2"/>
    <dgm:cxn modelId="{8FB101AD-4C15-4009-957D-CA32711B76E5}" srcId="{4898C29B-BC81-402C-8F98-DA9401D40F0A}" destId="{E79BD062-F970-447D-A107-B502186D6421}" srcOrd="0" destOrd="0" parTransId="{6F98A0C8-2AE8-461A-A6BC-8FF9661E76C8}" sibTransId="{051B39D0-8D10-41C2-AB7D-74657B1B1837}"/>
    <dgm:cxn modelId="{396864AD-CE30-46BC-AAB0-BAA27872CAAE}" type="presOf" srcId="{E79BD062-F970-447D-A107-B502186D6421}" destId="{7CA45585-12E9-489D-B211-A03BEA751F39}" srcOrd="0" destOrd="0" presId="urn:microsoft.com/office/officeart/2005/8/layout/process2"/>
    <dgm:cxn modelId="{8C0ABCC1-0F09-41F5-B6D8-50CD64C39C83}" type="presOf" srcId="{4898C29B-BC81-402C-8F98-DA9401D40F0A}" destId="{3177EFE9-CD31-4CFF-9D6E-95D935C38B69}" srcOrd="0" destOrd="0" presId="urn:microsoft.com/office/officeart/2005/8/layout/process2"/>
    <dgm:cxn modelId="{360F0ADD-216C-454F-8096-F3B931BC651B}" type="presOf" srcId="{051B39D0-8D10-41C2-AB7D-74657B1B1837}" destId="{DCD4E855-D3AB-4D40-B60F-1D96FC814F2C}" srcOrd="1" destOrd="0" presId="urn:microsoft.com/office/officeart/2005/8/layout/process2"/>
    <dgm:cxn modelId="{84AE7EFA-FBF5-4344-BAD0-2EF0979D2D46}" srcId="{4898C29B-BC81-402C-8F98-DA9401D40F0A}" destId="{3943C8FD-CAF2-4920-BC86-EF52EF2F186A}" srcOrd="1" destOrd="0" parTransId="{63B432B3-F6DD-4B74-852F-EAACEE98CC57}" sibTransId="{BA0DDBB3-A965-405B-B2C6-1196DC4D2A0F}"/>
    <dgm:cxn modelId="{EB99A399-07FB-4DB8-B335-F3514FAC45AF}" type="presParOf" srcId="{3177EFE9-CD31-4CFF-9D6E-95D935C38B69}" destId="{7CA45585-12E9-489D-B211-A03BEA751F39}" srcOrd="0" destOrd="0" presId="urn:microsoft.com/office/officeart/2005/8/layout/process2"/>
    <dgm:cxn modelId="{7C9AD2AD-B7D7-4EF7-9812-D5D0540A512D}" type="presParOf" srcId="{3177EFE9-CD31-4CFF-9D6E-95D935C38B69}" destId="{6A3466BD-66B8-4244-94DB-9249B7408781}" srcOrd="1" destOrd="0" presId="urn:microsoft.com/office/officeart/2005/8/layout/process2"/>
    <dgm:cxn modelId="{523D6AC1-A7EB-4EB1-A24E-456CECD5E017}" type="presParOf" srcId="{6A3466BD-66B8-4244-94DB-9249B7408781}" destId="{DCD4E855-D3AB-4D40-B60F-1D96FC814F2C}" srcOrd="0" destOrd="0" presId="urn:microsoft.com/office/officeart/2005/8/layout/process2"/>
    <dgm:cxn modelId="{3C8B3EF1-6BA5-447E-89D2-90B0E7277774}" type="presParOf" srcId="{3177EFE9-CD31-4CFF-9D6E-95D935C38B69}" destId="{8BFD5F86-733A-419D-B329-197F66F4371C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8C29B-BC81-402C-8F98-DA9401D40F0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E79BD062-F970-447D-A107-B502186D6421}">
      <dgm:prSet phldrT="[Text]"/>
      <dgm:spPr/>
      <dgm:t>
        <a:bodyPr/>
        <a:lstStyle/>
        <a:p>
          <a:r>
            <a:rPr lang="en-SG" dirty="0"/>
            <a:t>Delete Parent </a:t>
          </a:r>
        </a:p>
      </dgm:t>
    </dgm:pt>
    <dgm:pt modelId="{6F98A0C8-2AE8-461A-A6BC-8FF9661E76C8}" type="parTrans" cxnId="{8FB101AD-4C15-4009-957D-CA32711B76E5}">
      <dgm:prSet/>
      <dgm:spPr/>
      <dgm:t>
        <a:bodyPr/>
        <a:lstStyle/>
        <a:p>
          <a:endParaRPr lang="en-SG"/>
        </a:p>
      </dgm:t>
    </dgm:pt>
    <dgm:pt modelId="{051B39D0-8D10-41C2-AB7D-74657B1B1837}" type="sibTrans" cxnId="{8FB101AD-4C15-4009-957D-CA32711B76E5}">
      <dgm:prSet/>
      <dgm:spPr/>
      <dgm:t>
        <a:bodyPr/>
        <a:lstStyle/>
        <a:p>
          <a:endParaRPr lang="en-SG"/>
        </a:p>
      </dgm:t>
    </dgm:pt>
    <dgm:pt modelId="{3943C8FD-CAF2-4920-BC86-EF52EF2F186A}">
      <dgm:prSet phldrT="[Text]"/>
      <dgm:spPr/>
      <dgm:t>
        <a:bodyPr/>
        <a:lstStyle/>
        <a:p>
          <a:r>
            <a:rPr lang="en-SG" dirty="0"/>
            <a:t>Child</a:t>
          </a:r>
        </a:p>
      </dgm:t>
    </dgm:pt>
    <dgm:pt modelId="{63B432B3-F6DD-4B74-852F-EAACEE98CC57}" type="parTrans" cxnId="{84AE7EFA-FBF5-4344-BAD0-2EF0979D2D46}">
      <dgm:prSet/>
      <dgm:spPr/>
      <dgm:t>
        <a:bodyPr/>
        <a:lstStyle/>
        <a:p>
          <a:endParaRPr lang="en-SG"/>
        </a:p>
      </dgm:t>
    </dgm:pt>
    <dgm:pt modelId="{BA0DDBB3-A965-405B-B2C6-1196DC4D2A0F}" type="sibTrans" cxnId="{84AE7EFA-FBF5-4344-BAD0-2EF0979D2D46}">
      <dgm:prSet/>
      <dgm:spPr/>
      <dgm:t>
        <a:bodyPr/>
        <a:lstStyle/>
        <a:p>
          <a:endParaRPr lang="en-SG"/>
        </a:p>
      </dgm:t>
    </dgm:pt>
    <dgm:pt modelId="{3177EFE9-CD31-4CFF-9D6E-95D935C38B69}" type="pres">
      <dgm:prSet presAssocID="{4898C29B-BC81-402C-8F98-DA9401D40F0A}" presName="linearFlow" presStyleCnt="0">
        <dgm:presLayoutVars>
          <dgm:resizeHandles val="exact"/>
        </dgm:presLayoutVars>
      </dgm:prSet>
      <dgm:spPr/>
    </dgm:pt>
    <dgm:pt modelId="{7CA45585-12E9-489D-B211-A03BEA751F39}" type="pres">
      <dgm:prSet presAssocID="{E79BD062-F970-447D-A107-B502186D6421}" presName="node" presStyleLbl="node1" presStyleIdx="0" presStyleCnt="2">
        <dgm:presLayoutVars>
          <dgm:bulletEnabled val="1"/>
        </dgm:presLayoutVars>
      </dgm:prSet>
      <dgm:spPr/>
    </dgm:pt>
    <dgm:pt modelId="{6A3466BD-66B8-4244-94DB-9249B7408781}" type="pres">
      <dgm:prSet presAssocID="{051B39D0-8D10-41C2-AB7D-74657B1B1837}" presName="sibTrans" presStyleLbl="sibTrans2D1" presStyleIdx="0" presStyleCnt="1"/>
      <dgm:spPr/>
    </dgm:pt>
    <dgm:pt modelId="{DCD4E855-D3AB-4D40-B60F-1D96FC814F2C}" type="pres">
      <dgm:prSet presAssocID="{051B39D0-8D10-41C2-AB7D-74657B1B1837}" presName="connectorText" presStyleLbl="sibTrans2D1" presStyleIdx="0" presStyleCnt="1"/>
      <dgm:spPr/>
    </dgm:pt>
    <dgm:pt modelId="{8BFD5F86-733A-419D-B329-197F66F4371C}" type="pres">
      <dgm:prSet presAssocID="{3943C8FD-CAF2-4920-BC86-EF52EF2F186A}" presName="node" presStyleLbl="node1" presStyleIdx="1" presStyleCnt="2">
        <dgm:presLayoutVars>
          <dgm:bulletEnabled val="1"/>
        </dgm:presLayoutVars>
      </dgm:prSet>
      <dgm:spPr/>
    </dgm:pt>
  </dgm:ptLst>
  <dgm:cxnLst>
    <dgm:cxn modelId="{E582F560-3181-4972-9494-82ED19FCE55A}" type="presOf" srcId="{051B39D0-8D10-41C2-AB7D-74657B1B1837}" destId="{DCD4E855-D3AB-4D40-B60F-1D96FC814F2C}" srcOrd="1" destOrd="0" presId="urn:microsoft.com/office/officeart/2005/8/layout/process2"/>
    <dgm:cxn modelId="{76EFC059-BDAA-44DC-A658-D88B9024EA1D}" type="presOf" srcId="{4898C29B-BC81-402C-8F98-DA9401D40F0A}" destId="{3177EFE9-CD31-4CFF-9D6E-95D935C38B69}" srcOrd="0" destOrd="0" presId="urn:microsoft.com/office/officeart/2005/8/layout/process2"/>
    <dgm:cxn modelId="{8FB101AD-4C15-4009-957D-CA32711B76E5}" srcId="{4898C29B-BC81-402C-8F98-DA9401D40F0A}" destId="{E79BD062-F970-447D-A107-B502186D6421}" srcOrd="0" destOrd="0" parTransId="{6F98A0C8-2AE8-461A-A6BC-8FF9661E76C8}" sibTransId="{051B39D0-8D10-41C2-AB7D-74657B1B1837}"/>
    <dgm:cxn modelId="{992D6FAF-D7BF-4265-AEA5-8F9F70504CD6}" type="presOf" srcId="{3943C8FD-CAF2-4920-BC86-EF52EF2F186A}" destId="{8BFD5F86-733A-419D-B329-197F66F4371C}" srcOrd="0" destOrd="0" presId="urn:microsoft.com/office/officeart/2005/8/layout/process2"/>
    <dgm:cxn modelId="{EF2227C8-26F8-478F-8999-5E26A4B8A780}" type="presOf" srcId="{051B39D0-8D10-41C2-AB7D-74657B1B1837}" destId="{6A3466BD-66B8-4244-94DB-9249B7408781}" srcOrd="0" destOrd="0" presId="urn:microsoft.com/office/officeart/2005/8/layout/process2"/>
    <dgm:cxn modelId="{AE80BCDA-E704-4388-A56F-903EB0774A4B}" type="presOf" srcId="{E79BD062-F970-447D-A107-B502186D6421}" destId="{7CA45585-12E9-489D-B211-A03BEA751F39}" srcOrd="0" destOrd="0" presId="urn:microsoft.com/office/officeart/2005/8/layout/process2"/>
    <dgm:cxn modelId="{84AE7EFA-FBF5-4344-BAD0-2EF0979D2D46}" srcId="{4898C29B-BC81-402C-8F98-DA9401D40F0A}" destId="{3943C8FD-CAF2-4920-BC86-EF52EF2F186A}" srcOrd="1" destOrd="0" parTransId="{63B432B3-F6DD-4B74-852F-EAACEE98CC57}" sibTransId="{BA0DDBB3-A965-405B-B2C6-1196DC4D2A0F}"/>
    <dgm:cxn modelId="{737ECD3F-EC86-4386-9602-AF9EEA5AC483}" type="presParOf" srcId="{3177EFE9-CD31-4CFF-9D6E-95D935C38B69}" destId="{7CA45585-12E9-489D-B211-A03BEA751F39}" srcOrd="0" destOrd="0" presId="urn:microsoft.com/office/officeart/2005/8/layout/process2"/>
    <dgm:cxn modelId="{EF2DB3C2-863E-41BC-9CF4-A8D70DAF829A}" type="presParOf" srcId="{3177EFE9-CD31-4CFF-9D6E-95D935C38B69}" destId="{6A3466BD-66B8-4244-94DB-9249B7408781}" srcOrd="1" destOrd="0" presId="urn:microsoft.com/office/officeart/2005/8/layout/process2"/>
    <dgm:cxn modelId="{6775F2ED-E2F5-4BC8-8909-975A20AA0A2A}" type="presParOf" srcId="{6A3466BD-66B8-4244-94DB-9249B7408781}" destId="{DCD4E855-D3AB-4D40-B60F-1D96FC814F2C}" srcOrd="0" destOrd="0" presId="urn:microsoft.com/office/officeart/2005/8/layout/process2"/>
    <dgm:cxn modelId="{C6345139-7D55-46DB-9771-8AD14BA97F8F}" type="presParOf" srcId="{3177EFE9-CD31-4CFF-9D6E-95D935C38B69}" destId="{8BFD5F86-733A-419D-B329-197F66F4371C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8C29B-BC81-402C-8F98-DA9401D40F0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E79BD062-F970-447D-A107-B502186D6421}">
      <dgm:prSet phldrT="[Text]"/>
      <dgm:spPr/>
      <dgm:t>
        <a:bodyPr/>
        <a:lstStyle/>
        <a:p>
          <a:r>
            <a:rPr lang="en-SG" dirty="0"/>
            <a:t>Delete Parent </a:t>
          </a:r>
        </a:p>
      </dgm:t>
    </dgm:pt>
    <dgm:pt modelId="{6F98A0C8-2AE8-461A-A6BC-8FF9661E76C8}" type="parTrans" cxnId="{8FB101AD-4C15-4009-957D-CA32711B76E5}">
      <dgm:prSet/>
      <dgm:spPr/>
      <dgm:t>
        <a:bodyPr/>
        <a:lstStyle/>
        <a:p>
          <a:endParaRPr lang="en-SG"/>
        </a:p>
      </dgm:t>
    </dgm:pt>
    <dgm:pt modelId="{051B39D0-8D10-41C2-AB7D-74657B1B1837}" type="sibTrans" cxnId="{8FB101AD-4C15-4009-957D-CA32711B76E5}">
      <dgm:prSet/>
      <dgm:spPr/>
      <dgm:t>
        <a:bodyPr/>
        <a:lstStyle/>
        <a:p>
          <a:endParaRPr lang="en-SG"/>
        </a:p>
      </dgm:t>
    </dgm:pt>
    <dgm:pt modelId="{3943C8FD-CAF2-4920-BC86-EF52EF2F186A}">
      <dgm:prSet phldrT="[Text]"/>
      <dgm:spPr/>
      <dgm:t>
        <a:bodyPr/>
        <a:lstStyle/>
        <a:p>
          <a:r>
            <a:rPr lang="en-SG" dirty="0"/>
            <a:t>SET NULL to Child</a:t>
          </a:r>
        </a:p>
      </dgm:t>
    </dgm:pt>
    <dgm:pt modelId="{63B432B3-F6DD-4B74-852F-EAACEE98CC57}" type="parTrans" cxnId="{84AE7EFA-FBF5-4344-BAD0-2EF0979D2D46}">
      <dgm:prSet/>
      <dgm:spPr/>
      <dgm:t>
        <a:bodyPr/>
        <a:lstStyle/>
        <a:p>
          <a:endParaRPr lang="en-SG"/>
        </a:p>
      </dgm:t>
    </dgm:pt>
    <dgm:pt modelId="{BA0DDBB3-A965-405B-B2C6-1196DC4D2A0F}" type="sibTrans" cxnId="{84AE7EFA-FBF5-4344-BAD0-2EF0979D2D46}">
      <dgm:prSet/>
      <dgm:spPr/>
      <dgm:t>
        <a:bodyPr/>
        <a:lstStyle/>
        <a:p>
          <a:endParaRPr lang="en-SG"/>
        </a:p>
      </dgm:t>
    </dgm:pt>
    <dgm:pt modelId="{3177EFE9-CD31-4CFF-9D6E-95D935C38B69}" type="pres">
      <dgm:prSet presAssocID="{4898C29B-BC81-402C-8F98-DA9401D40F0A}" presName="linearFlow" presStyleCnt="0">
        <dgm:presLayoutVars>
          <dgm:resizeHandles val="exact"/>
        </dgm:presLayoutVars>
      </dgm:prSet>
      <dgm:spPr/>
    </dgm:pt>
    <dgm:pt modelId="{7CA45585-12E9-489D-B211-A03BEA751F39}" type="pres">
      <dgm:prSet presAssocID="{E79BD062-F970-447D-A107-B502186D6421}" presName="node" presStyleLbl="node1" presStyleIdx="0" presStyleCnt="2">
        <dgm:presLayoutVars>
          <dgm:bulletEnabled val="1"/>
        </dgm:presLayoutVars>
      </dgm:prSet>
      <dgm:spPr/>
    </dgm:pt>
    <dgm:pt modelId="{6A3466BD-66B8-4244-94DB-9249B7408781}" type="pres">
      <dgm:prSet presAssocID="{051B39D0-8D10-41C2-AB7D-74657B1B1837}" presName="sibTrans" presStyleLbl="sibTrans2D1" presStyleIdx="0" presStyleCnt="1"/>
      <dgm:spPr/>
    </dgm:pt>
    <dgm:pt modelId="{DCD4E855-D3AB-4D40-B60F-1D96FC814F2C}" type="pres">
      <dgm:prSet presAssocID="{051B39D0-8D10-41C2-AB7D-74657B1B1837}" presName="connectorText" presStyleLbl="sibTrans2D1" presStyleIdx="0" presStyleCnt="1"/>
      <dgm:spPr/>
    </dgm:pt>
    <dgm:pt modelId="{8BFD5F86-733A-419D-B329-197F66F4371C}" type="pres">
      <dgm:prSet presAssocID="{3943C8FD-CAF2-4920-BC86-EF52EF2F186A}" presName="node" presStyleLbl="node1" presStyleIdx="1" presStyleCnt="2">
        <dgm:presLayoutVars>
          <dgm:bulletEnabled val="1"/>
        </dgm:presLayoutVars>
      </dgm:prSet>
      <dgm:spPr/>
    </dgm:pt>
  </dgm:ptLst>
  <dgm:cxnLst>
    <dgm:cxn modelId="{41DA740A-5CB9-4C83-B928-852F1A99D760}" type="presOf" srcId="{E79BD062-F970-447D-A107-B502186D6421}" destId="{7CA45585-12E9-489D-B211-A03BEA751F39}" srcOrd="0" destOrd="0" presId="urn:microsoft.com/office/officeart/2005/8/layout/process2"/>
    <dgm:cxn modelId="{74834C46-B5F3-4D88-A894-17A88511C814}" type="presOf" srcId="{051B39D0-8D10-41C2-AB7D-74657B1B1837}" destId="{6A3466BD-66B8-4244-94DB-9249B7408781}" srcOrd="0" destOrd="0" presId="urn:microsoft.com/office/officeart/2005/8/layout/process2"/>
    <dgm:cxn modelId="{3AA2C366-C3FD-41C5-B8DC-167A18FAFC5D}" type="presOf" srcId="{3943C8FD-CAF2-4920-BC86-EF52EF2F186A}" destId="{8BFD5F86-733A-419D-B329-197F66F4371C}" srcOrd="0" destOrd="0" presId="urn:microsoft.com/office/officeart/2005/8/layout/process2"/>
    <dgm:cxn modelId="{8FB101AD-4C15-4009-957D-CA32711B76E5}" srcId="{4898C29B-BC81-402C-8F98-DA9401D40F0A}" destId="{E79BD062-F970-447D-A107-B502186D6421}" srcOrd="0" destOrd="0" parTransId="{6F98A0C8-2AE8-461A-A6BC-8FF9661E76C8}" sibTransId="{051B39D0-8D10-41C2-AB7D-74657B1B1837}"/>
    <dgm:cxn modelId="{02777ABF-03F4-499C-A9BC-0EA33C676ECB}" type="presOf" srcId="{4898C29B-BC81-402C-8F98-DA9401D40F0A}" destId="{3177EFE9-CD31-4CFF-9D6E-95D935C38B69}" srcOrd="0" destOrd="0" presId="urn:microsoft.com/office/officeart/2005/8/layout/process2"/>
    <dgm:cxn modelId="{F55CF1C3-C6FE-416B-BD5D-2486608795D1}" type="presOf" srcId="{051B39D0-8D10-41C2-AB7D-74657B1B1837}" destId="{DCD4E855-D3AB-4D40-B60F-1D96FC814F2C}" srcOrd="1" destOrd="0" presId="urn:microsoft.com/office/officeart/2005/8/layout/process2"/>
    <dgm:cxn modelId="{84AE7EFA-FBF5-4344-BAD0-2EF0979D2D46}" srcId="{4898C29B-BC81-402C-8F98-DA9401D40F0A}" destId="{3943C8FD-CAF2-4920-BC86-EF52EF2F186A}" srcOrd="1" destOrd="0" parTransId="{63B432B3-F6DD-4B74-852F-EAACEE98CC57}" sibTransId="{BA0DDBB3-A965-405B-B2C6-1196DC4D2A0F}"/>
    <dgm:cxn modelId="{512258AB-95F8-4B01-B48F-758760CD618C}" type="presParOf" srcId="{3177EFE9-CD31-4CFF-9D6E-95D935C38B69}" destId="{7CA45585-12E9-489D-B211-A03BEA751F39}" srcOrd="0" destOrd="0" presId="urn:microsoft.com/office/officeart/2005/8/layout/process2"/>
    <dgm:cxn modelId="{240DC86C-9D8E-454E-9222-66B6736DBD13}" type="presParOf" srcId="{3177EFE9-CD31-4CFF-9D6E-95D935C38B69}" destId="{6A3466BD-66B8-4244-94DB-9249B7408781}" srcOrd="1" destOrd="0" presId="urn:microsoft.com/office/officeart/2005/8/layout/process2"/>
    <dgm:cxn modelId="{E8493708-7125-42C2-B0C0-948CACBE86E3}" type="presParOf" srcId="{6A3466BD-66B8-4244-94DB-9249B7408781}" destId="{DCD4E855-D3AB-4D40-B60F-1D96FC814F2C}" srcOrd="0" destOrd="0" presId="urn:microsoft.com/office/officeart/2005/8/layout/process2"/>
    <dgm:cxn modelId="{C1A0118C-5B0B-4CDF-BCDE-D2BE014046E4}" type="presParOf" srcId="{3177EFE9-CD31-4CFF-9D6E-95D935C38B69}" destId="{8BFD5F86-733A-419D-B329-197F66F4371C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98C29B-BC81-402C-8F98-DA9401D40F0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E79BD062-F970-447D-A107-B502186D6421}">
      <dgm:prSet phldrT="[Text]"/>
      <dgm:spPr/>
      <dgm:t>
        <a:bodyPr/>
        <a:lstStyle/>
        <a:p>
          <a:r>
            <a:rPr lang="en-SG" dirty="0"/>
            <a:t>Delete Parent </a:t>
          </a:r>
        </a:p>
      </dgm:t>
    </dgm:pt>
    <dgm:pt modelId="{6F98A0C8-2AE8-461A-A6BC-8FF9661E76C8}" type="parTrans" cxnId="{8FB101AD-4C15-4009-957D-CA32711B76E5}">
      <dgm:prSet/>
      <dgm:spPr/>
      <dgm:t>
        <a:bodyPr/>
        <a:lstStyle/>
        <a:p>
          <a:endParaRPr lang="en-SG"/>
        </a:p>
      </dgm:t>
    </dgm:pt>
    <dgm:pt modelId="{051B39D0-8D10-41C2-AB7D-74657B1B1837}" type="sibTrans" cxnId="{8FB101AD-4C15-4009-957D-CA32711B76E5}">
      <dgm:prSet/>
      <dgm:spPr/>
      <dgm:t>
        <a:bodyPr/>
        <a:lstStyle/>
        <a:p>
          <a:endParaRPr lang="en-SG"/>
        </a:p>
      </dgm:t>
    </dgm:pt>
    <dgm:pt modelId="{3943C8FD-CAF2-4920-BC86-EF52EF2F186A}">
      <dgm:prSet phldrT="[Text]"/>
      <dgm:spPr/>
      <dgm:t>
        <a:bodyPr/>
        <a:lstStyle/>
        <a:p>
          <a:r>
            <a:rPr lang="en-SG" dirty="0"/>
            <a:t>SET Default value to Child</a:t>
          </a:r>
        </a:p>
      </dgm:t>
    </dgm:pt>
    <dgm:pt modelId="{63B432B3-F6DD-4B74-852F-EAACEE98CC57}" type="parTrans" cxnId="{84AE7EFA-FBF5-4344-BAD0-2EF0979D2D46}">
      <dgm:prSet/>
      <dgm:spPr/>
      <dgm:t>
        <a:bodyPr/>
        <a:lstStyle/>
        <a:p>
          <a:endParaRPr lang="en-SG"/>
        </a:p>
      </dgm:t>
    </dgm:pt>
    <dgm:pt modelId="{BA0DDBB3-A965-405B-B2C6-1196DC4D2A0F}" type="sibTrans" cxnId="{84AE7EFA-FBF5-4344-BAD0-2EF0979D2D46}">
      <dgm:prSet/>
      <dgm:spPr/>
      <dgm:t>
        <a:bodyPr/>
        <a:lstStyle/>
        <a:p>
          <a:endParaRPr lang="en-SG"/>
        </a:p>
      </dgm:t>
    </dgm:pt>
    <dgm:pt modelId="{3177EFE9-CD31-4CFF-9D6E-95D935C38B69}" type="pres">
      <dgm:prSet presAssocID="{4898C29B-BC81-402C-8F98-DA9401D40F0A}" presName="linearFlow" presStyleCnt="0">
        <dgm:presLayoutVars>
          <dgm:resizeHandles val="exact"/>
        </dgm:presLayoutVars>
      </dgm:prSet>
      <dgm:spPr/>
    </dgm:pt>
    <dgm:pt modelId="{7CA45585-12E9-489D-B211-A03BEA751F39}" type="pres">
      <dgm:prSet presAssocID="{E79BD062-F970-447D-A107-B502186D6421}" presName="node" presStyleLbl="node1" presStyleIdx="0" presStyleCnt="2">
        <dgm:presLayoutVars>
          <dgm:bulletEnabled val="1"/>
        </dgm:presLayoutVars>
      </dgm:prSet>
      <dgm:spPr/>
    </dgm:pt>
    <dgm:pt modelId="{6A3466BD-66B8-4244-94DB-9249B7408781}" type="pres">
      <dgm:prSet presAssocID="{051B39D0-8D10-41C2-AB7D-74657B1B1837}" presName="sibTrans" presStyleLbl="sibTrans2D1" presStyleIdx="0" presStyleCnt="1"/>
      <dgm:spPr/>
    </dgm:pt>
    <dgm:pt modelId="{DCD4E855-D3AB-4D40-B60F-1D96FC814F2C}" type="pres">
      <dgm:prSet presAssocID="{051B39D0-8D10-41C2-AB7D-74657B1B1837}" presName="connectorText" presStyleLbl="sibTrans2D1" presStyleIdx="0" presStyleCnt="1"/>
      <dgm:spPr/>
    </dgm:pt>
    <dgm:pt modelId="{8BFD5F86-733A-419D-B329-197F66F4371C}" type="pres">
      <dgm:prSet presAssocID="{3943C8FD-CAF2-4920-BC86-EF52EF2F186A}" presName="node" presStyleLbl="node1" presStyleIdx="1" presStyleCnt="2">
        <dgm:presLayoutVars>
          <dgm:bulletEnabled val="1"/>
        </dgm:presLayoutVars>
      </dgm:prSet>
      <dgm:spPr/>
    </dgm:pt>
  </dgm:ptLst>
  <dgm:cxnLst>
    <dgm:cxn modelId="{E70D6A05-E64D-4039-B102-5D3A23A593CB}" type="presOf" srcId="{E79BD062-F970-447D-A107-B502186D6421}" destId="{7CA45585-12E9-489D-B211-A03BEA751F39}" srcOrd="0" destOrd="0" presId="urn:microsoft.com/office/officeart/2005/8/layout/process2"/>
    <dgm:cxn modelId="{CD18980C-5902-46EC-B16A-849EFBAE522F}" type="presOf" srcId="{4898C29B-BC81-402C-8F98-DA9401D40F0A}" destId="{3177EFE9-CD31-4CFF-9D6E-95D935C38B69}" srcOrd="0" destOrd="0" presId="urn:microsoft.com/office/officeart/2005/8/layout/process2"/>
    <dgm:cxn modelId="{78740A78-9CFB-4806-9A7E-AADC6A55D3AD}" type="presOf" srcId="{051B39D0-8D10-41C2-AB7D-74657B1B1837}" destId="{DCD4E855-D3AB-4D40-B60F-1D96FC814F2C}" srcOrd="1" destOrd="0" presId="urn:microsoft.com/office/officeart/2005/8/layout/process2"/>
    <dgm:cxn modelId="{8FB101AD-4C15-4009-957D-CA32711B76E5}" srcId="{4898C29B-BC81-402C-8F98-DA9401D40F0A}" destId="{E79BD062-F970-447D-A107-B502186D6421}" srcOrd="0" destOrd="0" parTransId="{6F98A0C8-2AE8-461A-A6BC-8FF9661E76C8}" sibTransId="{051B39D0-8D10-41C2-AB7D-74657B1B1837}"/>
    <dgm:cxn modelId="{CC0796EA-71A1-4440-A3E8-75939FF4427C}" type="presOf" srcId="{3943C8FD-CAF2-4920-BC86-EF52EF2F186A}" destId="{8BFD5F86-733A-419D-B329-197F66F4371C}" srcOrd="0" destOrd="0" presId="urn:microsoft.com/office/officeart/2005/8/layout/process2"/>
    <dgm:cxn modelId="{84AE7EFA-FBF5-4344-BAD0-2EF0979D2D46}" srcId="{4898C29B-BC81-402C-8F98-DA9401D40F0A}" destId="{3943C8FD-CAF2-4920-BC86-EF52EF2F186A}" srcOrd="1" destOrd="0" parTransId="{63B432B3-F6DD-4B74-852F-EAACEE98CC57}" sibTransId="{BA0DDBB3-A965-405B-B2C6-1196DC4D2A0F}"/>
    <dgm:cxn modelId="{B94F8EFB-150F-4315-9417-BA2F865C0DC9}" type="presOf" srcId="{051B39D0-8D10-41C2-AB7D-74657B1B1837}" destId="{6A3466BD-66B8-4244-94DB-9249B7408781}" srcOrd="0" destOrd="0" presId="urn:microsoft.com/office/officeart/2005/8/layout/process2"/>
    <dgm:cxn modelId="{1563F1A2-E997-43EB-B07B-3597259A324E}" type="presParOf" srcId="{3177EFE9-CD31-4CFF-9D6E-95D935C38B69}" destId="{7CA45585-12E9-489D-B211-A03BEA751F39}" srcOrd="0" destOrd="0" presId="urn:microsoft.com/office/officeart/2005/8/layout/process2"/>
    <dgm:cxn modelId="{83D4033A-FFF3-42C8-99CF-5BC30237C227}" type="presParOf" srcId="{3177EFE9-CD31-4CFF-9D6E-95D935C38B69}" destId="{6A3466BD-66B8-4244-94DB-9249B7408781}" srcOrd="1" destOrd="0" presId="urn:microsoft.com/office/officeart/2005/8/layout/process2"/>
    <dgm:cxn modelId="{D41690BB-CB48-4E60-A4AD-6F173BC20D39}" type="presParOf" srcId="{6A3466BD-66B8-4244-94DB-9249B7408781}" destId="{DCD4E855-D3AB-4D40-B60F-1D96FC814F2C}" srcOrd="0" destOrd="0" presId="urn:microsoft.com/office/officeart/2005/8/layout/process2"/>
    <dgm:cxn modelId="{55D7AADC-C3D0-431E-ACE3-802AADFD7813}" type="presParOf" srcId="{3177EFE9-CD31-4CFF-9D6E-95D935C38B69}" destId="{8BFD5F86-733A-419D-B329-197F66F4371C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BE49EA-D12C-4892-AFD2-95859A592C61}" type="doc">
      <dgm:prSet loTypeId="urn:microsoft.com/office/officeart/2005/8/layout/arrow6" loCatId="relationship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SG"/>
        </a:p>
      </dgm:t>
    </dgm:pt>
    <dgm:pt modelId="{84F4B2EC-144D-4CEA-9C34-0B363E237283}">
      <dgm:prSet phldrT="[Text]"/>
      <dgm:spPr/>
      <dgm:t>
        <a:bodyPr/>
        <a:lstStyle/>
        <a:p>
          <a:r>
            <a:rPr lang="en-SG" dirty="0"/>
            <a:t>Scalar Subquery</a:t>
          </a:r>
        </a:p>
      </dgm:t>
    </dgm:pt>
    <dgm:pt modelId="{32E025A3-C576-44DF-8927-370292BFE87B}" type="parTrans" cxnId="{7234D357-22B1-49FB-9822-B1338706F476}">
      <dgm:prSet/>
      <dgm:spPr/>
      <dgm:t>
        <a:bodyPr/>
        <a:lstStyle/>
        <a:p>
          <a:endParaRPr lang="en-SG"/>
        </a:p>
      </dgm:t>
    </dgm:pt>
    <dgm:pt modelId="{371169A4-CDEA-483E-9B4A-DDE683C9E5A9}" type="sibTrans" cxnId="{7234D357-22B1-49FB-9822-B1338706F476}">
      <dgm:prSet/>
      <dgm:spPr/>
      <dgm:t>
        <a:bodyPr/>
        <a:lstStyle/>
        <a:p>
          <a:endParaRPr lang="en-SG"/>
        </a:p>
      </dgm:t>
    </dgm:pt>
    <dgm:pt modelId="{46CF721B-141A-4ED4-951A-3399C69094A4}">
      <dgm:prSet phldrT="[Text]"/>
      <dgm:spPr/>
      <dgm:t>
        <a:bodyPr/>
        <a:lstStyle/>
        <a:p>
          <a:r>
            <a:rPr lang="en-SG" dirty="0"/>
            <a:t>Table Subquery</a:t>
          </a:r>
        </a:p>
      </dgm:t>
    </dgm:pt>
    <dgm:pt modelId="{3DE9CF89-FBA3-4D59-858F-0E9DFADEEDE2}" type="parTrans" cxnId="{9423603C-D347-4D74-9B1A-31518AA9CA80}">
      <dgm:prSet/>
      <dgm:spPr/>
      <dgm:t>
        <a:bodyPr/>
        <a:lstStyle/>
        <a:p>
          <a:endParaRPr lang="en-SG"/>
        </a:p>
      </dgm:t>
    </dgm:pt>
    <dgm:pt modelId="{74C4AF82-7B23-467C-89F3-70E47EFF9A7F}" type="sibTrans" cxnId="{9423603C-D347-4D74-9B1A-31518AA9CA80}">
      <dgm:prSet/>
      <dgm:spPr/>
      <dgm:t>
        <a:bodyPr/>
        <a:lstStyle/>
        <a:p>
          <a:endParaRPr lang="en-SG"/>
        </a:p>
      </dgm:t>
    </dgm:pt>
    <dgm:pt modelId="{BC38002C-787A-4725-AB0A-456D667609BC}" type="pres">
      <dgm:prSet presAssocID="{DFBE49EA-D12C-4892-AFD2-95859A592C61}" presName="compositeShape" presStyleCnt="0">
        <dgm:presLayoutVars>
          <dgm:chMax val="2"/>
          <dgm:dir/>
          <dgm:resizeHandles val="exact"/>
        </dgm:presLayoutVars>
      </dgm:prSet>
      <dgm:spPr/>
    </dgm:pt>
    <dgm:pt modelId="{82177C22-0747-4EED-8688-4B209EB32096}" type="pres">
      <dgm:prSet presAssocID="{DFBE49EA-D12C-4892-AFD2-95859A592C61}" presName="ribbon" presStyleLbl="node1" presStyleIdx="0" presStyleCnt="1"/>
      <dgm:spPr>
        <a:gradFill flip="none" rotWithShape="0">
          <a:gsLst>
            <a:gs pos="0">
              <a:schemeClr val="accent2">
                <a:shade val="5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</dgm:spPr>
    </dgm:pt>
    <dgm:pt modelId="{C83F0383-68AE-4A33-A19B-081A78A3DDAA}" type="pres">
      <dgm:prSet presAssocID="{DFBE49EA-D12C-4892-AFD2-95859A592C61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906D3394-D244-44E4-8F46-10C12A52D064}" type="pres">
      <dgm:prSet presAssocID="{DFBE49EA-D12C-4892-AFD2-95859A592C61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23603C-D347-4D74-9B1A-31518AA9CA80}" srcId="{DFBE49EA-D12C-4892-AFD2-95859A592C61}" destId="{46CF721B-141A-4ED4-951A-3399C69094A4}" srcOrd="1" destOrd="0" parTransId="{3DE9CF89-FBA3-4D59-858F-0E9DFADEEDE2}" sibTransId="{74C4AF82-7B23-467C-89F3-70E47EFF9A7F}"/>
    <dgm:cxn modelId="{7234D357-22B1-49FB-9822-B1338706F476}" srcId="{DFBE49EA-D12C-4892-AFD2-95859A592C61}" destId="{84F4B2EC-144D-4CEA-9C34-0B363E237283}" srcOrd="0" destOrd="0" parTransId="{32E025A3-C576-44DF-8927-370292BFE87B}" sibTransId="{371169A4-CDEA-483E-9B4A-DDE683C9E5A9}"/>
    <dgm:cxn modelId="{718C8F59-3797-4746-833D-97DA5F77BA76}" type="presOf" srcId="{DFBE49EA-D12C-4892-AFD2-95859A592C61}" destId="{BC38002C-787A-4725-AB0A-456D667609BC}" srcOrd="0" destOrd="0" presId="urn:microsoft.com/office/officeart/2005/8/layout/arrow6"/>
    <dgm:cxn modelId="{9B774C8F-B6EB-4541-865F-75E75672FDA0}" type="presOf" srcId="{84F4B2EC-144D-4CEA-9C34-0B363E237283}" destId="{C83F0383-68AE-4A33-A19B-081A78A3DDAA}" srcOrd="0" destOrd="0" presId="urn:microsoft.com/office/officeart/2005/8/layout/arrow6"/>
    <dgm:cxn modelId="{6892A7EC-FEE4-49B1-8210-A6802DC7C804}" type="presOf" srcId="{46CF721B-141A-4ED4-951A-3399C69094A4}" destId="{906D3394-D244-44E4-8F46-10C12A52D064}" srcOrd="0" destOrd="0" presId="urn:microsoft.com/office/officeart/2005/8/layout/arrow6"/>
    <dgm:cxn modelId="{483B23CB-663B-4AB8-AB9D-1AB7F1937A24}" type="presParOf" srcId="{BC38002C-787A-4725-AB0A-456D667609BC}" destId="{82177C22-0747-4EED-8688-4B209EB32096}" srcOrd="0" destOrd="0" presId="urn:microsoft.com/office/officeart/2005/8/layout/arrow6"/>
    <dgm:cxn modelId="{31F8D2CB-45A1-4828-83DD-7EF837AA8150}" type="presParOf" srcId="{BC38002C-787A-4725-AB0A-456D667609BC}" destId="{C83F0383-68AE-4A33-A19B-081A78A3DDAA}" srcOrd="1" destOrd="0" presId="urn:microsoft.com/office/officeart/2005/8/layout/arrow6"/>
    <dgm:cxn modelId="{14E80F94-9B07-4FAE-A40B-4CF4A95232C4}" type="presParOf" srcId="{BC38002C-787A-4725-AB0A-456D667609BC}" destId="{906D3394-D244-44E4-8F46-10C12A52D06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5E2B6-EE90-44EA-8EA2-EA3680BE6504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325AA-0C46-442B-8E35-01AA5A6C200C}">
      <dsp:nvSpPr>
        <dsp:cNvPr id="0" name=""/>
        <dsp:cNvSpPr/>
      </dsp:nvSpPr>
      <dsp:spPr>
        <a:xfrm>
          <a:off x="2743199" y="406796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Cascade</a:t>
          </a:r>
        </a:p>
      </dsp:txBody>
      <dsp:txXfrm>
        <a:off x="2778459" y="442056"/>
        <a:ext cx="2571080" cy="651792"/>
      </dsp:txXfrm>
    </dsp:sp>
    <dsp:sp modelId="{2D456E49-8254-4685-ADBE-1D1109E384B3}">
      <dsp:nvSpPr>
        <dsp:cNvPr id="0" name=""/>
        <dsp:cNvSpPr/>
      </dsp:nvSpPr>
      <dsp:spPr>
        <a:xfrm>
          <a:off x="2743199" y="1219398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003568"/>
              <a:satOff val="-8793"/>
              <a:lumOff val="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No action</a:t>
          </a:r>
        </a:p>
      </dsp:txBody>
      <dsp:txXfrm>
        <a:off x="2778459" y="1254658"/>
        <a:ext cx="2571080" cy="651792"/>
      </dsp:txXfrm>
    </dsp:sp>
    <dsp:sp modelId="{B5DD77BB-5379-44D2-A814-F1F5EABCAAED}">
      <dsp:nvSpPr>
        <dsp:cNvPr id="0" name=""/>
        <dsp:cNvSpPr/>
      </dsp:nvSpPr>
      <dsp:spPr>
        <a:xfrm>
          <a:off x="2743199" y="2032000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4007135"/>
              <a:satOff val="-17587"/>
              <a:lumOff val="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Set null</a:t>
          </a:r>
        </a:p>
      </dsp:txBody>
      <dsp:txXfrm>
        <a:off x="2778459" y="2067260"/>
        <a:ext cx="2571080" cy="651792"/>
      </dsp:txXfrm>
    </dsp:sp>
    <dsp:sp modelId="{4CA693D0-C1E5-4325-A28A-D701EDA8B0C3}">
      <dsp:nvSpPr>
        <dsp:cNvPr id="0" name=""/>
        <dsp:cNvSpPr/>
      </dsp:nvSpPr>
      <dsp:spPr>
        <a:xfrm>
          <a:off x="2743199" y="2844601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Set Default</a:t>
          </a:r>
        </a:p>
      </dsp:txBody>
      <dsp:txXfrm>
        <a:off x="2778459" y="2879861"/>
        <a:ext cx="2571080" cy="651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45585-12E9-489D-B211-A03BEA751F39}">
      <dsp:nvSpPr>
        <dsp:cNvPr id="0" name=""/>
        <dsp:cNvSpPr/>
      </dsp:nvSpPr>
      <dsp:spPr>
        <a:xfrm>
          <a:off x="706054" y="364"/>
          <a:ext cx="2151778" cy="11954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300" kern="1200" dirty="0"/>
            <a:t>Delete Parent </a:t>
          </a:r>
        </a:p>
      </dsp:txBody>
      <dsp:txXfrm>
        <a:off x="741067" y="35377"/>
        <a:ext cx="2081752" cy="1125406"/>
      </dsp:txXfrm>
    </dsp:sp>
    <dsp:sp modelId="{6A3466BD-66B8-4244-94DB-9249B7408781}">
      <dsp:nvSpPr>
        <dsp:cNvPr id="0" name=""/>
        <dsp:cNvSpPr/>
      </dsp:nvSpPr>
      <dsp:spPr>
        <a:xfrm rot="5400000">
          <a:off x="1557800" y="1225683"/>
          <a:ext cx="448287" cy="537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300" kern="1200"/>
        </a:p>
      </dsp:txBody>
      <dsp:txXfrm rot="-5400000">
        <a:off x="1620561" y="1270511"/>
        <a:ext cx="322766" cy="313801"/>
      </dsp:txXfrm>
    </dsp:sp>
    <dsp:sp modelId="{8BFD5F86-733A-419D-B329-197F66F4371C}">
      <dsp:nvSpPr>
        <dsp:cNvPr id="0" name=""/>
        <dsp:cNvSpPr/>
      </dsp:nvSpPr>
      <dsp:spPr>
        <a:xfrm>
          <a:off x="706054" y="1793513"/>
          <a:ext cx="2151778" cy="1195432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300" kern="1200" dirty="0"/>
            <a:t>Delete Child</a:t>
          </a:r>
        </a:p>
      </dsp:txBody>
      <dsp:txXfrm>
        <a:off x="741067" y="1828526"/>
        <a:ext cx="2081752" cy="1125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45585-12E9-489D-B211-A03BEA751F39}">
      <dsp:nvSpPr>
        <dsp:cNvPr id="0" name=""/>
        <dsp:cNvSpPr/>
      </dsp:nvSpPr>
      <dsp:spPr>
        <a:xfrm>
          <a:off x="706054" y="364"/>
          <a:ext cx="2151778" cy="11954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300" kern="1200" dirty="0"/>
            <a:t>Delete Parent </a:t>
          </a:r>
        </a:p>
      </dsp:txBody>
      <dsp:txXfrm>
        <a:off x="741067" y="35377"/>
        <a:ext cx="2081752" cy="1125406"/>
      </dsp:txXfrm>
    </dsp:sp>
    <dsp:sp modelId="{6A3466BD-66B8-4244-94DB-9249B7408781}">
      <dsp:nvSpPr>
        <dsp:cNvPr id="0" name=""/>
        <dsp:cNvSpPr/>
      </dsp:nvSpPr>
      <dsp:spPr>
        <a:xfrm rot="5400000">
          <a:off x="1557800" y="1225683"/>
          <a:ext cx="448287" cy="537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300" kern="1200"/>
        </a:p>
      </dsp:txBody>
      <dsp:txXfrm rot="-5400000">
        <a:off x="1620561" y="1270511"/>
        <a:ext cx="322766" cy="313801"/>
      </dsp:txXfrm>
    </dsp:sp>
    <dsp:sp modelId="{8BFD5F86-733A-419D-B329-197F66F4371C}">
      <dsp:nvSpPr>
        <dsp:cNvPr id="0" name=""/>
        <dsp:cNvSpPr/>
      </dsp:nvSpPr>
      <dsp:spPr>
        <a:xfrm>
          <a:off x="706054" y="1793513"/>
          <a:ext cx="2151778" cy="1195432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300" kern="1200" dirty="0"/>
            <a:t>Child</a:t>
          </a:r>
        </a:p>
      </dsp:txBody>
      <dsp:txXfrm>
        <a:off x="741067" y="1828526"/>
        <a:ext cx="2081752" cy="1125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45585-12E9-489D-B211-A03BEA751F39}">
      <dsp:nvSpPr>
        <dsp:cNvPr id="0" name=""/>
        <dsp:cNvSpPr/>
      </dsp:nvSpPr>
      <dsp:spPr>
        <a:xfrm>
          <a:off x="706054" y="364"/>
          <a:ext cx="2151778" cy="11954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Delete Parent </a:t>
          </a:r>
        </a:p>
      </dsp:txBody>
      <dsp:txXfrm>
        <a:off x="741067" y="35377"/>
        <a:ext cx="2081752" cy="1125406"/>
      </dsp:txXfrm>
    </dsp:sp>
    <dsp:sp modelId="{6A3466BD-66B8-4244-94DB-9249B7408781}">
      <dsp:nvSpPr>
        <dsp:cNvPr id="0" name=""/>
        <dsp:cNvSpPr/>
      </dsp:nvSpPr>
      <dsp:spPr>
        <a:xfrm rot="5400000">
          <a:off x="1557800" y="1225683"/>
          <a:ext cx="448287" cy="537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300" kern="1200"/>
        </a:p>
      </dsp:txBody>
      <dsp:txXfrm rot="-5400000">
        <a:off x="1620561" y="1270511"/>
        <a:ext cx="322766" cy="313801"/>
      </dsp:txXfrm>
    </dsp:sp>
    <dsp:sp modelId="{8BFD5F86-733A-419D-B329-197F66F4371C}">
      <dsp:nvSpPr>
        <dsp:cNvPr id="0" name=""/>
        <dsp:cNvSpPr/>
      </dsp:nvSpPr>
      <dsp:spPr>
        <a:xfrm>
          <a:off x="706054" y="1793513"/>
          <a:ext cx="2151778" cy="1195432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SET NULL to Child</a:t>
          </a:r>
        </a:p>
      </dsp:txBody>
      <dsp:txXfrm>
        <a:off x="741067" y="1828526"/>
        <a:ext cx="2081752" cy="1125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45585-12E9-489D-B211-A03BEA751F39}">
      <dsp:nvSpPr>
        <dsp:cNvPr id="0" name=""/>
        <dsp:cNvSpPr/>
      </dsp:nvSpPr>
      <dsp:spPr>
        <a:xfrm>
          <a:off x="706054" y="364"/>
          <a:ext cx="2151778" cy="11954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Delete Parent </a:t>
          </a:r>
        </a:p>
      </dsp:txBody>
      <dsp:txXfrm>
        <a:off x="741067" y="35377"/>
        <a:ext cx="2081752" cy="1125406"/>
      </dsp:txXfrm>
    </dsp:sp>
    <dsp:sp modelId="{6A3466BD-66B8-4244-94DB-9249B7408781}">
      <dsp:nvSpPr>
        <dsp:cNvPr id="0" name=""/>
        <dsp:cNvSpPr/>
      </dsp:nvSpPr>
      <dsp:spPr>
        <a:xfrm rot="5400000">
          <a:off x="1557800" y="1225683"/>
          <a:ext cx="448287" cy="537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900" kern="1200"/>
        </a:p>
      </dsp:txBody>
      <dsp:txXfrm rot="-5400000">
        <a:off x="1620561" y="1270511"/>
        <a:ext cx="322766" cy="313801"/>
      </dsp:txXfrm>
    </dsp:sp>
    <dsp:sp modelId="{8BFD5F86-733A-419D-B329-197F66F4371C}">
      <dsp:nvSpPr>
        <dsp:cNvPr id="0" name=""/>
        <dsp:cNvSpPr/>
      </dsp:nvSpPr>
      <dsp:spPr>
        <a:xfrm>
          <a:off x="706054" y="1793513"/>
          <a:ext cx="2151778" cy="1195432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SET Default value to Child</a:t>
          </a:r>
        </a:p>
      </dsp:txBody>
      <dsp:txXfrm>
        <a:off x="741067" y="1828526"/>
        <a:ext cx="2081752" cy="1125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77C22-0747-4EED-8688-4B209EB32096}">
      <dsp:nvSpPr>
        <dsp:cNvPr id="0" name=""/>
        <dsp:cNvSpPr/>
      </dsp:nvSpPr>
      <dsp:spPr>
        <a:xfrm>
          <a:off x="0" y="1022800"/>
          <a:ext cx="3350839" cy="1340335"/>
        </a:xfrm>
        <a:prstGeom prst="leftRightRibbon">
          <a:avLst/>
        </a:prstGeom>
        <a:gradFill flip="none" rotWithShape="0">
          <a:gsLst>
            <a:gs pos="0">
              <a:schemeClr val="accent2">
                <a:shade val="5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F0383-68AE-4A33-A19B-081A78A3DDAA}">
      <dsp:nvSpPr>
        <dsp:cNvPr id="0" name=""/>
        <dsp:cNvSpPr/>
      </dsp:nvSpPr>
      <dsp:spPr>
        <a:xfrm>
          <a:off x="402100" y="1257359"/>
          <a:ext cx="1105776" cy="6567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Scalar Subquery</a:t>
          </a:r>
        </a:p>
      </dsp:txBody>
      <dsp:txXfrm>
        <a:off x="402100" y="1257359"/>
        <a:ext cx="1105776" cy="656764"/>
      </dsp:txXfrm>
    </dsp:sp>
    <dsp:sp modelId="{906D3394-D244-44E4-8F46-10C12A52D064}">
      <dsp:nvSpPr>
        <dsp:cNvPr id="0" name=""/>
        <dsp:cNvSpPr/>
      </dsp:nvSpPr>
      <dsp:spPr>
        <a:xfrm>
          <a:off x="1675419" y="1471813"/>
          <a:ext cx="1306827" cy="6567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Table Subquery</a:t>
          </a:r>
        </a:p>
      </dsp:txBody>
      <dsp:txXfrm>
        <a:off x="1675419" y="1471813"/>
        <a:ext cx="1306827" cy="65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1562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104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67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96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6205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38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78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387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356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592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35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852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721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08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920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55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51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40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57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38AC3"/>
              </a:buClr>
              <a:buSzPts val="2000"/>
              <a:buFont typeface="Gill Sans"/>
              <a:buNone/>
              <a:defRPr sz="2000" b="0">
                <a:solidFill>
                  <a:srgbClr val="738AC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3912148" y="-1585537"/>
            <a:ext cx="4367703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8682" y="646958"/>
            <a:ext cx="11029616" cy="88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745420"/>
            <a:ext cx="11029616" cy="436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15544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9217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880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1513000" y="63628"/>
            <a:ext cx="648885" cy="616135"/>
          </a:xfrm>
          <a:prstGeom prst="dodecagon">
            <a:avLst/>
          </a:prstGeom>
          <a:solidFill>
            <a:srgbClr val="4A66AC"/>
          </a:solidFill>
          <a:ln w="22225" cap="rnd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114999"/>
            <a:ext cx="1340076" cy="276999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ST1501 DENG</a:t>
            </a: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l="705" r="11125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8042147" y="453643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8296274" y="1419225"/>
            <a:ext cx="3315623" cy="208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FFFF"/>
              </a:buClr>
              <a:buSzPts val="2500"/>
            </a:pPr>
            <a:r>
              <a:rPr lang="en-US" sz="2500" dirty="0">
                <a:solidFill>
                  <a:srgbClr val="FFFFFF"/>
                </a:solidFill>
              </a:rPr>
              <a:t>Topic C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SQL QUERY 3</a:t>
            </a: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(</a:t>
            </a:r>
            <a:r>
              <a:rPr lang="en-SG" sz="2500" dirty="0">
                <a:solidFill>
                  <a:schemeClr val="bg1"/>
                </a:solidFill>
              </a:rPr>
              <a:t>Referential Constraints/Join Tables/Sub-Query</a:t>
            </a:r>
            <a:endParaRPr sz="2500" dirty="0">
              <a:solidFill>
                <a:schemeClr val="bg1"/>
              </a:solidFill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9" name="Google Shape;89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158018" y="2697698"/>
            <a:ext cx="5328592" cy="264977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Referential Action - On Delete Cascade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36160" y="1914313"/>
          <a:ext cx="3563888" cy="2989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369559" y="2564905"/>
            <a:ext cx="4905510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Cascade the Delete action</a:t>
            </a:r>
          </a:p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FROM</a:t>
            </a:r>
          </a:p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Parent or Referenced relation</a:t>
            </a:r>
          </a:p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DOWN to the</a:t>
            </a:r>
          </a:p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Child or Referencing relation</a:t>
            </a:r>
          </a:p>
        </p:txBody>
      </p:sp>
    </p:spTree>
    <p:extLst>
      <p:ext uri="{BB962C8B-B14F-4D97-AF65-F5344CB8AC3E}">
        <p14:creationId xmlns:p14="http://schemas.microsoft.com/office/powerpoint/2010/main" val="12485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57" y="454796"/>
            <a:ext cx="11029616" cy="1013800"/>
          </a:xfrm>
        </p:spPr>
        <p:txBody>
          <a:bodyPr/>
          <a:lstStyle/>
          <a:p>
            <a:r>
              <a:rPr lang="en-SG" sz="3200" dirty="0"/>
              <a:t>Referential Action - On Delete Cascade (Option 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680" y="1039079"/>
            <a:ext cx="1219200" cy="1219200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31504" y="4116401"/>
          <a:ext cx="8807896" cy="2651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0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CREATE TABLE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CREATE TABLE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char(6) not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(50)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decimal(5,2)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char(5) null,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Qty_on_hand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integer null,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(&lt;column definition list&gt;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PRIMARY KEY (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PRIMARY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&lt;column name list&gt;,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KEY 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&lt;foreign key attribute name list&gt;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REFERENCES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Supplier(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REFERENCES &lt;table name&gt;(&lt;primary key list&gt;)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DELETE CASCADE)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DELETE CASCADE)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33148" y="1484784"/>
          <a:ext cx="5731004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80176" y="1489087"/>
          <a:ext cx="2788860" cy="180730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7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76997" y="336850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8168" y="2258279"/>
            <a:ext cx="2947504" cy="47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1524000" y="2535406"/>
            <a:ext cx="5940152" cy="308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1513210" y="3110547"/>
            <a:ext cx="5950942" cy="32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7165814" y="366382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Step 1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7182411" y="3629120"/>
            <a:ext cx="851515" cy="432050"/>
          </a:xfrm>
          <a:prstGeom prst="wedgeRoundRectCallout">
            <a:avLst>
              <a:gd name="adj1" fmla="val -112398"/>
              <a:gd name="adj2" fmla="val -12520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8122097" y="339986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Step 2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8122098" y="3368507"/>
            <a:ext cx="851515" cy="432050"/>
          </a:xfrm>
          <a:prstGeom prst="wedgeRoundRectCallout">
            <a:avLst>
              <a:gd name="adj1" fmla="val -69824"/>
              <a:gd name="adj2" fmla="val -24178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1671914" y="37315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3359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7" grpId="0"/>
      <p:bldP spid="3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4" y="702156"/>
            <a:ext cx="11020873" cy="741646"/>
          </a:xfrm>
        </p:spPr>
        <p:txBody>
          <a:bodyPr/>
          <a:lstStyle/>
          <a:p>
            <a:r>
              <a:rPr lang="en-SG" sz="3200" dirty="0"/>
              <a:t>Referential Action - On Delete Cascade (Option 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688" y="1317261"/>
            <a:ext cx="1219200" cy="1219200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64742" y="4365104"/>
          <a:ext cx="8807896" cy="13716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0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ALTER TABLE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ALTER TABLE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ADD FOREIGN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KEY 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ADD FOREIGN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&lt;foreign key attribute name list&gt;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REFERENCES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Supplier(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REFERENCES &lt;table name&gt;(&lt;primary key list&gt;)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DELETE CASCADE)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DELETE CASCADE)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733148" y="1484784"/>
          <a:ext cx="5731004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80176" y="1489087"/>
          <a:ext cx="2788860" cy="180730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7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476997" y="336850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08168" y="2258279"/>
            <a:ext cx="2947504" cy="47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1524000" y="2535406"/>
            <a:ext cx="5940152" cy="308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1513210" y="3110547"/>
            <a:ext cx="5950942" cy="32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7165814" y="366382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Step 1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7182411" y="3629120"/>
            <a:ext cx="851515" cy="432050"/>
          </a:xfrm>
          <a:prstGeom prst="wedgeRoundRectCallout">
            <a:avLst>
              <a:gd name="adj1" fmla="val -112398"/>
              <a:gd name="adj2" fmla="val -12520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8122097" y="339986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Step 2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8122098" y="3368507"/>
            <a:ext cx="851515" cy="432050"/>
          </a:xfrm>
          <a:prstGeom prst="wedgeRoundRectCallout">
            <a:avLst>
              <a:gd name="adj1" fmla="val -69824"/>
              <a:gd name="adj2" fmla="val -24178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1671914" y="37315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072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07568" y="2752184"/>
            <a:ext cx="5328592" cy="264977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Referential Action - On Delete NO ACTION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548247"/>
              </p:ext>
            </p:extLst>
          </p:nvPr>
        </p:nvGraphicFramePr>
        <p:xfrm>
          <a:off x="7536160" y="2258442"/>
          <a:ext cx="3563888" cy="2989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299830" y="2564905"/>
            <a:ext cx="5044971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Referenced row in </a:t>
            </a:r>
          </a:p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Parent/Referenced Relation</a:t>
            </a:r>
          </a:p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CANNOT BE DELETED</a:t>
            </a:r>
          </a:p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if there are referencing rows in</a:t>
            </a:r>
          </a:p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Child/Referencing Relations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8688288" y="3053049"/>
            <a:ext cx="1512168" cy="136815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5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33148" y="1484784"/>
          <a:ext cx="5731004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680176" y="1489087"/>
          <a:ext cx="2788860" cy="180730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7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476997" y="336850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1914" y="37315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90" y="702156"/>
            <a:ext cx="10912718" cy="782627"/>
          </a:xfrm>
        </p:spPr>
        <p:txBody>
          <a:bodyPr/>
          <a:lstStyle/>
          <a:p>
            <a:r>
              <a:rPr lang="en-SG" sz="3200" dirty="0"/>
              <a:t>Referential Action - On Delete NO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51" y="1716871"/>
            <a:ext cx="1219200" cy="1219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509392" y="4513996"/>
            <a:ext cx="693491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(Delete row from parent relation)</a:t>
            </a:r>
          </a:p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DELETE FROM SUPPLIER WHERE</a:t>
            </a:r>
            <a:b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SUPPLIER_ID = ‘S1002’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59977" y="5986617"/>
            <a:ext cx="50337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OPERATION REJECTED!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4871864" y="4315346"/>
            <a:ext cx="2088232" cy="167127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775520" y="2530722"/>
            <a:ext cx="5688632" cy="287384"/>
          </a:xfrm>
          <a:prstGeom prst="wedgeRectCallout">
            <a:avLst>
              <a:gd name="adj1" fmla="val 53627"/>
              <a:gd name="adj2" fmla="val -1104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ular Callout 11"/>
          <p:cNvSpPr/>
          <p:nvPr/>
        </p:nvSpPr>
        <p:spPr>
          <a:xfrm>
            <a:off x="1775520" y="3143317"/>
            <a:ext cx="5688632" cy="225191"/>
          </a:xfrm>
          <a:prstGeom prst="wedgeRectCallout">
            <a:avLst>
              <a:gd name="adj1" fmla="val 53084"/>
              <a:gd name="adj2" fmla="val -38454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7680176" y="2204864"/>
            <a:ext cx="275922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07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702156"/>
            <a:ext cx="10942214" cy="616263"/>
          </a:xfrm>
        </p:spPr>
        <p:txBody>
          <a:bodyPr/>
          <a:lstStyle/>
          <a:p>
            <a:r>
              <a:rPr lang="en-SG" sz="3200" dirty="0"/>
              <a:t>Referential Action -On Delete ON 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555" y="1780536"/>
            <a:ext cx="1219200" cy="1219200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31504" y="4116401"/>
          <a:ext cx="8807896" cy="2651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0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CREATE TABLE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CREATE TABLE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char(6) not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(50)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decimal(5,2)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char(5) null,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Qty_on_hand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integer null,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(&lt;column definition list&gt;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PRIMARY KEY (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PRIMARY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&lt;column name list&gt;,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KEY 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&lt;foreign key attribute name list&gt;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REFERENCES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Supplier(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REFERENCES &lt;table name&gt;(&lt;primary key list&gt;)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DELETE NO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ACTION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DELETE NO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ACTION</a:t>
                      </a:r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70776" y="1412776"/>
          <a:ext cx="5731004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17804" y="1417079"/>
          <a:ext cx="2788860" cy="180730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7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414625" y="32965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42" y="365953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8843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158018" y="2363400"/>
            <a:ext cx="5328592" cy="25777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Referential Action - On Delete Set NULL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36160" y="1914313"/>
          <a:ext cx="3563888" cy="2989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369559" y="2564905"/>
            <a:ext cx="4905510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Delete referenced row in</a:t>
            </a:r>
          </a:p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Parent or Referenced relation</a:t>
            </a:r>
          </a:p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Set Foreign key values in</a:t>
            </a:r>
          </a:p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Child or Referencing relation</a:t>
            </a:r>
          </a:p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To NULL</a:t>
            </a:r>
          </a:p>
        </p:txBody>
      </p:sp>
    </p:spTree>
    <p:extLst>
      <p:ext uri="{BB962C8B-B14F-4D97-AF65-F5344CB8AC3E}">
        <p14:creationId xmlns:p14="http://schemas.microsoft.com/office/powerpoint/2010/main" val="36783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42088"/>
            <a:ext cx="11029616" cy="1013800"/>
          </a:xfrm>
        </p:spPr>
        <p:txBody>
          <a:bodyPr/>
          <a:lstStyle/>
          <a:p>
            <a:r>
              <a:rPr lang="en-SG" sz="3200" dirty="0"/>
              <a:t>Referential Action -On Delete Set NULL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59493"/>
              </p:ext>
            </p:extLst>
          </p:nvPr>
        </p:nvGraphicFramePr>
        <p:xfrm>
          <a:off x="1733148" y="1484784"/>
          <a:ext cx="5875020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72" y="1272153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1914" y="37315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9065" y="1489088"/>
          <a:ext cx="2729975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9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08169" y="31665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08168" y="2278721"/>
            <a:ext cx="2947504" cy="272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>
            <a:off x="5249248" y="5278129"/>
            <a:ext cx="1224136" cy="633551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2855639" y="4513997"/>
            <a:ext cx="6242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Delete row from parent relation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38962" y="5986617"/>
            <a:ext cx="867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Set matching rows in child relation to NULL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73829" y="2565527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9616" y="3999639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DELETE FROM SUPPLIER WHERE SUPPLIER_ID = ‘S1002’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3829" y="3133883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</a:t>
            </a:r>
            <a:endParaRPr lang="en-SG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158018" y="2363400"/>
            <a:ext cx="5328592" cy="25777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Referential Action - On Delete Set Default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36160" y="1914313"/>
          <a:ext cx="3563888" cy="2989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369559" y="2564905"/>
            <a:ext cx="4905510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Delete referenced row in</a:t>
            </a:r>
          </a:p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Parent or Referenced relation</a:t>
            </a:r>
          </a:p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Set Foreign key values in</a:t>
            </a:r>
          </a:p>
          <a:p>
            <a:pPr algn="ctr"/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Child or Referencing relation</a:t>
            </a:r>
          </a:p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To Default value</a:t>
            </a:r>
          </a:p>
        </p:txBody>
      </p:sp>
    </p:spTree>
    <p:extLst>
      <p:ext uri="{BB962C8B-B14F-4D97-AF65-F5344CB8AC3E}">
        <p14:creationId xmlns:p14="http://schemas.microsoft.com/office/powerpoint/2010/main" val="214423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85" y="303009"/>
            <a:ext cx="11029616" cy="1013800"/>
          </a:xfrm>
        </p:spPr>
        <p:txBody>
          <a:bodyPr/>
          <a:lstStyle/>
          <a:p>
            <a:r>
              <a:rPr lang="en-SG" sz="3200" dirty="0"/>
              <a:t>Referential Action - On Delete Set Default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00" y="1486081"/>
            <a:ext cx="1219200" cy="12192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5249248" y="5135521"/>
            <a:ext cx="1224136" cy="633551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2855643" y="4442470"/>
            <a:ext cx="6242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Delete row from parent relation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85588" y="5780782"/>
            <a:ext cx="758252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Set matching rows in child relation to </a:t>
            </a:r>
          </a:p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Default value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39616" y="3999639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DELETE FROM SUPPLIER WHERE SUPPLIER_ID = ‘S1002’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733149" y="1484784"/>
          <a:ext cx="5803013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71914" y="37315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80176" y="1489088"/>
          <a:ext cx="2788860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575849" y="313139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75848" y="2258279"/>
            <a:ext cx="2979824" cy="293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5159896" y="2551370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S0000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59896" y="3103379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S0000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7083114" y="3501006"/>
            <a:ext cx="851515" cy="432050"/>
          </a:xfrm>
          <a:prstGeom prst="wedgeRoundRectCallout">
            <a:avLst>
              <a:gd name="adj1" fmla="val -105686"/>
              <a:gd name="adj2" fmla="val -95442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7083113" y="35275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Step 1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8794443" y="3234597"/>
            <a:ext cx="851515" cy="432050"/>
          </a:xfrm>
          <a:prstGeom prst="wedgeRoundRectCallout">
            <a:avLst>
              <a:gd name="adj1" fmla="val -83247"/>
              <a:gd name="adj2" fmla="val -218637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8794442" y="326752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9433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31442" y="692322"/>
            <a:ext cx="11029616" cy="98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2800"/>
            </a:pPr>
            <a:r>
              <a:rPr lang="en-US" sz="3200" dirty="0"/>
              <a:t>SQL Query 3 </a:t>
            </a:r>
            <a:r>
              <a:rPr lang="en-SG" sz="3200" dirty="0">
                <a:solidFill>
                  <a:srgbClr val="FFFFFF"/>
                </a:solidFill>
              </a:rPr>
              <a:t>(</a:t>
            </a:r>
            <a:r>
              <a:rPr lang="en-SG" sz="3200" dirty="0"/>
              <a:t>Referential Constraints / Join / Sub-Query)</a:t>
            </a:r>
            <a:endParaRPr sz="32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75804" y="2025446"/>
            <a:ext cx="11029616" cy="312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dirty="0"/>
              <a:t>CONTENT	</a:t>
            </a:r>
            <a:endParaRPr dirty="0"/>
          </a:p>
          <a:p>
            <a:pPr marL="306000" lvl="0" indent="-306000">
              <a:spcBef>
                <a:spcPts val="1240"/>
              </a:spcBef>
            </a:pPr>
            <a:r>
              <a:rPr lang="en-US" dirty="0"/>
              <a:t> </a:t>
            </a:r>
            <a:r>
              <a:rPr lang="en-SG" dirty="0"/>
              <a:t>Referential integrity</a:t>
            </a:r>
          </a:p>
          <a:p>
            <a:pPr marL="306000" lvl="0" indent="-306000">
              <a:spcBef>
                <a:spcPts val="1240"/>
              </a:spcBef>
            </a:pPr>
            <a:r>
              <a:rPr lang="en-SG" dirty="0"/>
              <a:t> Referential action</a:t>
            </a:r>
          </a:p>
          <a:p>
            <a:pPr marL="306000" lvl="0" indent="-306000">
              <a:spcBef>
                <a:spcPts val="1240"/>
              </a:spcBef>
            </a:pPr>
            <a:r>
              <a:rPr lang="en-SG" dirty="0"/>
              <a:t> Joining tables</a:t>
            </a:r>
          </a:p>
          <a:p>
            <a:pPr marL="306000" lvl="0" indent="-306000">
              <a:spcBef>
                <a:spcPts val="1240"/>
              </a:spcBef>
            </a:pPr>
            <a:r>
              <a:rPr lang="en-SG" dirty="0"/>
              <a:t> Sub-Query</a:t>
            </a:r>
            <a:endParaRPr lang="en-US" dirty="0"/>
          </a:p>
          <a:p>
            <a:pPr marL="41656" indent="0">
              <a:buNone/>
            </a:pPr>
            <a:endParaRPr lang="en-SG" dirty="0"/>
          </a:p>
          <a:p>
            <a:endParaRPr lang="en-S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Referential Action – On update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What happen when parent relation’s key is updated?</a:t>
            </a:r>
          </a:p>
          <a:p>
            <a:pPr lvl="1"/>
            <a:r>
              <a:rPr lang="en-SG" dirty="0"/>
              <a:t>Same four options as in deleting referenced row in parent/referenced relation</a:t>
            </a:r>
          </a:p>
          <a:p>
            <a:pPr lvl="2"/>
            <a:r>
              <a:rPr lang="en-SG" dirty="0"/>
              <a:t>Cascade</a:t>
            </a:r>
          </a:p>
          <a:p>
            <a:pPr lvl="2"/>
            <a:r>
              <a:rPr lang="en-SG" dirty="0"/>
              <a:t>Set NULL</a:t>
            </a:r>
          </a:p>
          <a:p>
            <a:pPr lvl="2"/>
            <a:r>
              <a:rPr lang="en-SG" dirty="0"/>
              <a:t>Set Default</a:t>
            </a:r>
          </a:p>
          <a:p>
            <a:pPr lvl="2"/>
            <a:r>
              <a:rPr lang="en-SG" dirty="0"/>
              <a:t>No Action</a:t>
            </a:r>
          </a:p>
        </p:txBody>
      </p:sp>
    </p:spTree>
    <p:extLst>
      <p:ext uri="{BB962C8B-B14F-4D97-AF65-F5344CB8AC3E}">
        <p14:creationId xmlns:p14="http://schemas.microsoft.com/office/powerpoint/2010/main" val="429192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44" y="393904"/>
            <a:ext cx="11029616" cy="1013800"/>
          </a:xfrm>
        </p:spPr>
        <p:txBody>
          <a:bodyPr/>
          <a:lstStyle/>
          <a:p>
            <a:r>
              <a:rPr lang="en-SG" sz="3200" dirty="0"/>
              <a:t>Referential</a:t>
            </a:r>
            <a:r>
              <a:rPr lang="en-SG" sz="3600" dirty="0"/>
              <a:t> Action – On update Cascade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72" y="1659947"/>
            <a:ext cx="1219200" cy="1219200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31504" y="4116401"/>
          <a:ext cx="8807896" cy="2651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0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CREATE TABLE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CREATE TABLE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char(6) not null Primary Key,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(50)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decimal(5,2)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char(5) null,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Qty_on_hand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integer null,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(&lt;column definition list&gt;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KEY 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&lt;foreign key attribute name list&gt;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REFERENCES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Supplier(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REFERENCES &lt;table name&gt;(&lt;primary key list&gt;)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DELETE 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DELETE CASCADE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UPDATE CASCADE)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UPDATE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CASCADE)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544284" y="3439168"/>
            <a:ext cx="3011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UPDATE SUPPLIER SET SUPPLIER_ID </a:t>
            </a:r>
          </a:p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‘S1005’ WHERE SUPPLIER_ID</a:t>
            </a:r>
          </a:p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‘S1002’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33149" y="1484784"/>
          <a:ext cx="5803013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71914" y="37315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680176" y="1489088"/>
          <a:ext cx="2788860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75849" y="313139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59896" y="2551370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S1005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59896" y="3103379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S1005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0228" y="2247576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S1005</a:t>
            </a:r>
            <a:endParaRPr lang="en-SG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44" y="430002"/>
            <a:ext cx="11029616" cy="1013800"/>
          </a:xfrm>
        </p:spPr>
        <p:txBody>
          <a:bodyPr/>
          <a:lstStyle/>
          <a:p>
            <a:r>
              <a:rPr lang="en-SG" sz="3200" dirty="0"/>
              <a:t>Referential Action – On update set Null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99219"/>
            <a:ext cx="1219200" cy="1219200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65247"/>
              </p:ext>
            </p:extLst>
          </p:nvPr>
        </p:nvGraphicFramePr>
        <p:xfrm>
          <a:off x="1733149" y="3793790"/>
          <a:ext cx="8807896" cy="2651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0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CREATE TABLE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CREATE TABLE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char(6) not null Primary Key,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(50)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decimal(5,2)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char(5) null,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Qty_on_hand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integer null,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(&lt;column definition list&gt;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KEY 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&lt;foreign key attribute name list&gt;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REFERENCES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Supplier(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REFERENCES &lt;table name&gt;(&lt;primary key list&gt;)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DELETE SET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NULL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DELETE SET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NULL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UPDATE SET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NULL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UPDATE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SET NULL)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8457433" y="3131391"/>
            <a:ext cx="3011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UPDATE SUPPLIER SET SUPPLIER_ID </a:t>
            </a:r>
          </a:p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‘S1005’ WHERE SUPPLIER_ID</a:t>
            </a:r>
          </a:p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‘S1002’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33149" y="1484784"/>
          <a:ext cx="5803013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11878" y="220223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680176" y="1489088"/>
          <a:ext cx="2788860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75849" y="313139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9896" y="2551370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896" y="3103379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60228" y="2247576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S1005</a:t>
            </a:r>
            <a:endParaRPr lang="en-SG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54" y="258065"/>
            <a:ext cx="11029616" cy="1013800"/>
          </a:xfrm>
        </p:spPr>
        <p:txBody>
          <a:bodyPr/>
          <a:lstStyle/>
          <a:p>
            <a:r>
              <a:rPr lang="en-SG" sz="3600" dirty="0"/>
              <a:t>Referential Action – On update set default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50" y="1637976"/>
            <a:ext cx="1219200" cy="1219200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28428"/>
              </p:ext>
            </p:extLst>
          </p:nvPr>
        </p:nvGraphicFramePr>
        <p:xfrm>
          <a:off x="266710" y="3759837"/>
          <a:ext cx="8807896" cy="2651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0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CREATE </a:t>
                      </a:r>
                      <a:r>
                        <a:rPr lang="en-SG" sz="1200" baseline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TABLE Product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CREATE TABLE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char(6) not null Primary Key,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(50)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decimal(5,2)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char(5) null default ‘S0000’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Qty_on_hand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integer null,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(&lt;column definition list&gt;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KEY 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&lt;foreign key attribute name list&gt;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REFERENCES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Supplier(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REFERENCES &lt;table name&gt;(&lt;primary key list&gt;)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DELETE SET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DEFAULT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DELETE SET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DEFAULT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UPDATE SET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DEFAULT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UPDATE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SET DEFAULT)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996797" y="3251197"/>
            <a:ext cx="375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UPDATE SUPPLIER SET SUPPLIER_ID </a:t>
            </a:r>
          </a:p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‘S1005’ WHERE SUPPLIER_ID</a:t>
            </a:r>
          </a:p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‘S1002’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33149" y="1484784"/>
          <a:ext cx="5803013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0441" y="270328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680176" y="1489088"/>
          <a:ext cx="2788860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75849" y="313139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9896" y="2551370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S0000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896" y="3103379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S0000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60228" y="2247576"/>
            <a:ext cx="1134784" cy="26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S1005</a:t>
            </a:r>
            <a:endParaRPr lang="en-SG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7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733149" y="1484784"/>
          <a:ext cx="5803013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36250" y="252116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680176" y="1489088"/>
          <a:ext cx="2788860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</a:t>
                      </a:r>
                      <a:r>
                        <a:rPr lang="en-SG" sz="1200" baseline="0"/>
                        <a:t>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75849" y="313139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53" y="309062"/>
            <a:ext cx="11029616" cy="1013800"/>
          </a:xfrm>
        </p:spPr>
        <p:txBody>
          <a:bodyPr/>
          <a:lstStyle/>
          <a:p>
            <a:r>
              <a:rPr lang="en-SG" sz="3600" dirty="0"/>
              <a:t>Referential Action – On update no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97" y="1775900"/>
            <a:ext cx="1219200" cy="1219200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48926"/>
              </p:ext>
            </p:extLst>
          </p:nvPr>
        </p:nvGraphicFramePr>
        <p:xfrm>
          <a:off x="630353" y="3759893"/>
          <a:ext cx="8807896" cy="2651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0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CREATE TABLE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CREATE TABLE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char(6) not null Primary Key,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(50)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decimal(5,2)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char(5) null,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Qty_on_hand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integer null,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(&lt;column definition list&gt;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KEY 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&lt;foreign key attribute name list&gt;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REFERENCES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Supplier(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REFERENCES &lt;table name&gt;(&lt;primary key list&gt;)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DELETE SET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NO ACTION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DELETE SET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NOT ACTION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 UPDATE SET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NO ACTION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ON UPDATE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SET NOT ACTION)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8371909" y="3257150"/>
            <a:ext cx="3011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UPDATE SUPPLIER SET SUPPLIER_ID </a:t>
            </a:r>
          </a:p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‘S1005’ WHERE SUPPLIER_ID</a:t>
            </a:r>
          </a:p>
          <a:p>
            <a:pPr algn="ctr"/>
            <a:r>
              <a:rPr lang="en-US" sz="1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‘S1002’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1775520" y="2527503"/>
            <a:ext cx="5800327" cy="301439"/>
          </a:xfrm>
          <a:prstGeom prst="wedgeRectCallout">
            <a:avLst>
              <a:gd name="adj1" fmla="val 51642"/>
              <a:gd name="adj2" fmla="val -1039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ular Callout 14"/>
          <p:cNvSpPr/>
          <p:nvPr/>
        </p:nvSpPr>
        <p:spPr>
          <a:xfrm>
            <a:off x="1775519" y="3131390"/>
            <a:ext cx="5800328" cy="307777"/>
          </a:xfrm>
          <a:prstGeom prst="wedgeRectCallout">
            <a:avLst>
              <a:gd name="adj1" fmla="val 51400"/>
              <a:gd name="adj2" fmla="val -27186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7718561" y="2217474"/>
            <a:ext cx="2817689" cy="3226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4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  <p:bldP spid="1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Joining tables - SQL implementation</a:t>
            </a:r>
            <a:br>
              <a:rPr lang="en-SG" sz="3200" dirty="0"/>
            </a:br>
            <a:r>
              <a:rPr lang="en-SG" sz="3200" dirty="0"/>
              <a:t>(Primary key and Foreign key)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03584"/>
              </p:ext>
            </p:extLst>
          </p:nvPr>
        </p:nvGraphicFramePr>
        <p:xfrm>
          <a:off x="1879126" y="1926230"/>
          <a:ext cx="5154940" cy="171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Unit_px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</a:t>
                      </a:r>
                      <a:r>
                        <a:rPr lang="en-SG" sz="1400" baseline="0" dirty="0"/>
                        <a:t> Dress White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4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Dress</a:t>
                      </a:r>
                      <a:r>
                        <a:rPr lang="en-SG" sz="1400" baseline="0" dirty="0"/>
                        <a:t> Blue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13" y="632156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5520" y="361341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99187"/>
              </p:ext>
            </p:extLst>
          </p:nvPr>
        </p:nvGraphicFramePr>
        <p:xfrm>
          <a:off x="1879126" y="3932176"/>
          <a:ext cx="3456384" cy="171586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52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Supplier_Name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4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/>
                        <a:t>Supplier not found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75520" y="571321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2594" y="2258279"/>
            <a:ext cx="3383079" cy="293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89713"/>
              </p:ext>
            </p:extLst>
          </p:nvPr>
        </p:nvGraphicFramePr>
        <p:xfrm>
          <a:off x="7276200" y="1921356"/>
          <a:ext cx="3383079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u="sng" dirty="0" err="1"/>
                        <a:t>Customer_ID</a:t>
                      </a:r>
                      <a:endParaRPr lang="en-SG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Customer_Name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Rachel 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Linda</a:t>
                      </a:r>
                      <a:r>
                        <a:rPr lang="en-SG" sz="1200" baseline="0" dirty="0"/>
                        <a:t> 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David</a:t>
                      </a:r>
                      <a:r>
                        <a:rPr lang="en-SG" sz="1200" baseline="0" dirty="0"/>
                        <a:t> Ang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76200" y="350855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51189"/>
              </p:ext>
            </p:extLst>
          </p:nvPr>
        </p:nvGraphicFramePr>
        <p:xfrm>
          <a:off x="5623781" y="3955669"/>
          <a:ext cx="4919225" cy="170648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64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u="heavy" baseline="0" dirty="0" err="1"/>
                        <a:t>Customer_ID</a:t>
                      </a:r>
                      <a:endParaRPr lang="en-SG" sz="14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u="sng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Qty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Tran_date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4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17/3/2014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19/4/2014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51535" y="566739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0" y="6086161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Let’s just look at these 2 tables</a:t>
            </a:r>
          </a:p>
        </p:txBody>
      </p:sp>
    </p:spTree>
    <p:extLst>
      <p:ext uri="{BB962C8B-B14F-4D97-AF65-F5344CB8AC3E}">
        <p14:creationId xmlns:p14="http://schemas.microsoft.com/office/powerpoint/2010/main" val="34714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Joining tables - SQL implementation</a:t>
            </a:r>
            <a:br>
              <a:rPr lang="en-SG" sz="3200" dirty="0"/>
            </a:br>
            <a:r>
              <a:rPr lang="en-SG" sz="3200" dirty="0"/>
              <a:t>(Primary key and Foreign key)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30936"/>
              </p:ext>
            </p:extLst>
          </p:nvPr>
        </p:nvGraphicFramePr>
        <p:xfrm>
          <a:off x="1703512" y="2179692"/>
          <a:ext cx="5226949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45" y="728624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3513" y="385203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8137"/>
              </p:ext>
            </p:extLst>
          </p:nvPr>
        </p:nvGraphicFramePr>
        <p:xfrm>
          <a:off x="7104113" y="2158663"/>
          <a:ext cx="3078619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62365" y="3869493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Supplier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04112" y="2085335"/>
            <a:ext cx="1296144" cy="176670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5591944" y="2085335"/>
            <a:ext cx="1296144" cy="176670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ular Callout 16"/>
          <p:cNvSpPr/>
          <p:nvPr/>
        </p:nvSpPr>
        <p:spPr>
          <a:xfrm>
            <a:off x="7304969" y="4127699"/>
            <a:ext cx="1656184" cy="398736"/>
          </a:xfrm>
          <a:prstGeom prst="wedgeRoundRectCallout">
            <a:avLst>
              <a:gd name="adj1" fmla="val -22614"/>
              <a:gd name="adj2" fmla="val -111343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7431587" y="4142402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Primary key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5031506" y="4142401"/>
            <a:ext cx="1856583" cy="384034"/>
          </a:xfrm>
          <a:prstGeom prst="wedgeRoundRectCallout">
            <a:avLst>
              <a:gd name="adj1" fmla="val 19681"/>
              <a:gd name="adj2" fmla="val -121839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5309333" y="4144498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829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7" grpId="0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Joining tables - JOIN Operation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5520" y="2996952"/>
          <a:ext cx="5154940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36" y="1106356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3513" y="466929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04113" y="3068961"/>
          <a:ext cx="3078619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48389" y="471782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70575" y="1821060"/>
            <a:ext cx="5832648" cy="799560"/>
          </a:xfrm>
          <a:prstGeom prst="wedgeRoundRectCallout">
            <a:avLst>
              <a:gd name="adj1" fmla="val 46088"/>
              <a:gd name="adj2" fmla="val -7090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919763" y="1867926"/>
            <a:ext cx="4352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List the Product code, product description, unit price,</a:t>
            </a:r>
          </a:p>
          <a:p>
            <a:r>
              <a:rPr lang="en-SG" dirty="0"/>
              <a:t>Supplier ID and Supplier name for each product in </a:t>
            </a:r>
            <a:br>
              <a:rPr lang="en-SG" dirty="0"/>
            </a:br>
            <a:r>
              <a:rPr lang="en-SG" dirty="0"/>
              <a:t>the stock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591944" y="3501008"/>
            <a:ext cx="1296144" cy="288032"/>
          </a:xfrm>
          <a:prstGeom prst="wedgeRoundRectCallout">
            <a:avLst>
              <a:gd name="adj1" fmla="val 65509"/>
              <a:gd name="adj2" fmla="val 10379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ular Callout 17"/>
          <p:cNvSpPr/>
          <p:nvPr/>
        </p:nvSpPr>
        <p:spPr>
          <a:xfrm>
            <a:off x="5591944" y="3792543"/>
            <a:ext cx="1296144" cy="288032"/>
          </a:xfrm>
          <a:prstGeom prst="wedgeRoundRectCallout">
            <a:avLst>
              <a:gd name="adj1" fmla="val 62265"/>
              <a:gd name="adj2" fmla="val 5334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ular Callout 21"/>
          <p:cNvSpPr/>
          <p:nvPr/>
        </p:nvSpPr>
        <p:spPr>
          <a:xfrm>
            <a:off x="5603225" y="4313498"/>
            <a:ext cx="1296144" cy="288032"/>
          </a:xfrm>
          <a:prstGeom prst="wedgeRoundRectCallout">
            <a:avLst>
              <a:gd name="adj1" fmla="val 60958"/>
              <a:gd name="adj2" fmla="val -156302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ular Callout 22"/>
          <p:cNvSpPr/>
          <p:nvPr/>
        </p:nvSpPr>
        <p:spPr>
          <a:xfrm>
            <a:off x="5591944" y="4113076"/>
            <a:ext cx="1296144" cy="228201"/>
          </a:xfrm>
          <a:prstGeom prst="wedgeRoundRectCallout">
            <a:avLst>
              <a:gd name="adj1" fmla="val 65509"/>
              <a:gd name="adj2" fmla="val -5525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7104112" y="3573016"/>
            <a:ext cx="1368152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le 24"/>
          <p:cNvSpPr/>
          <p:nvPr/>
        </p:nvSpPr>
        <p:spPr>
          <a:xfrm>
            <a:off x="7104112" y="3790288"/>
            <a:ext cx="1368152" cy="28678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7129192" y="4113075"/>
            <a:ext cx="1368152" cy="29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0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2" grpId="0" animBg="1"/>
      <p:bldP spid="23" grpId="0" animBg="1"/>
      <p:bldP spid="14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54" y="348823"/>
            <a:ext cx="11029616" cy="1013800"/>
          </a:xfrm>
        </p:spPr>
        <p:txBody>
          <a:bodyPr/>
          <a:lstStyle/>
          <a:p>
            <a:r>
              <a:rPr lang="en-SG" sz="3600" dirty="0"/>
              <a:t>Joining tables - JOIN Operation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3512" y="1412776"/>
          <a:ext cx="5226949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99219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3513" y="308512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04113" y="1391747"/>
          <a:ext cx="3078619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04113" y="3085121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Supplier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591944" y="1916832"/>
            <a:ext cx="1296144" cy="288032"/>
          </a:xfrm>
          <a:prstGeom prst="wedgeRoundRectCallout">
            <a:avLst>
              <a:gd name="adj1" fmla="val 65509"/>
              <a:gd name="adj2" fmla="val 10379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ular Callout 17"/>
          <p:cNvSpPr/>
          <p:nvPr/>
        </p:nvSpPr>
        <p:spPr>
          <a:xfrm>
            <a:off x="5591944" y="2208367"/>
            <a:ext cx="1296144" cy="288032"/>
          </a:xfrm>
          <a:prstGeom prst="wedgeRoundRectCallout">
            <a:avLst>
              <a:gd name="adj1" fmla="val 61127"/>
              <a:gd name="adj2" fmla="val -20268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ular Callout 21"/>
          <p:cNvSpPr/>
          <p:nvPr/>
        </p:nvSpPr>
        <p:spPr>
          <a:xfrm>
            <a:off x="5603225" y="2729322"/>
            <a:ext cx="1296144" cy="288032"/>
          </a:xfrm>
          <a:prstGeom prst="wedgeRoundRectCallout">
            <a:avLst>
              <a:gd name="adj1" fmla="val 63234"/>
              <a:gd name="adj2" fmla="val -181904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ular Callout 22"/>
          <p:cNvSpPr/>
          <p:nvPr/>
        </p:nvSpPr>
        <p:spPr>
          <a:xfrm>
            <a:off x="5591944" y="2528900"/>
            <a:ext cx="1296144" cy="228201"/>
          </a:xfrm>
          <a:prstGeom prst="wedgeRoundRectCallout">
            <a:avLst>
              <a:gd name="adj1" fmla="val 65509"/>
              <a:gd name="adj2" fmla="val -5525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7125836" y="1879247"/>
            <a:ext cx="1368152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le 24"/>
          <p:cNvSpPr/>
          <p:nvPr/>
        </p:nvSpPr>
        <p:spPr>
          <a:xfrm>
            <a:off x="7104112" y="2153520"/>
            <a:ext cx="1368152" cy="28678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7104112" y="2440304"/>
            <a:ext cx="1368152" cy="29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03512" y="3446550"/>
          <a:ext cx="8496945" cy="1097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9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Product,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Product.Supplier_ID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Supplier.Supplier_ID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03512" y="4797152"/>
          <a:ext cx="8496944" cy="14370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1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5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Prod_Code</a:t>
                      </a:r>
                      <a:endParaRPr lang="en-SG" sz="12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Prod_Desc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</a:t>
                      </a:r>
                      <a:r>
                        <a:rPr lang="en-SG" sz="1200" baseline="0" dirty="0"/>
                        <a:t> Pte Ltd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03512" y="6237312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Resulting Table</a:t>
            </a:r>
          </a:p>
        </p:txBody>
      </p:sp>
    </p:spTree>
    <p:extLst>
      <p:ext uri="{BB962C8B-B14F-4D97-AF65-F5344CB8AC3E}">
        <p14:creationId xmlns:p14="http://schemas.microsoft.com/office/powerpoint/2010/main" val="39028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86" y="292979"/>
            <a:ext cx="11029616" cy="1013800"/>
          </a:xfrm>
        </p:spPr>
        <p:txBody>
          <a:bodyPr/>
          <a:lstStyle/>
          <a:p>
            <a:r>
              <a:rPr lang="en-SG" sz="3200" dirty="0"/>
              <a:t>Joining tables - JOIN Operation use table alias as shortcuts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3512" y="1412776"/>
          <a:ext cx="5226949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84" y="1451248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3513" y="308512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04113" y="1391747"/>
          <a:ext cx="3078619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04113" y="3085121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Supplier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591944" y="1916832"/>
            <a:ext cx="1296144" cy="288032"/>
          </a:xfrm>
          <a:prstGeom prst="wedgeRoundRectCallout">
            <a:avLst>
              <a:gd name="adj1" fmla="val 65509"/>
              <a:gd name="adj2" fmla="val 10379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ular Callout 17"/>
          <p:cNvSpPr/>
          <p:nvPr/>
        </p:nvSpPr>
        <p:spPr>
          <a:xfrm>
            <a:off x="5591944" y="2208367"/>
            <a:ext cx="1296144" cy="288032"/>
          </a:xfrm>
          <a:prstGeom prst="wedgeRoundRectCallout">
            <a:avLst>
              <a:gd name="adj1" fmla="val 61127"/>
              <a:gd name="adj2" fmla="val -20268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ular Callout 21"/>
          <p:cNvSpPr/>
          <p:nvPr/>
        </p:nvSpPr>
        <p:spPr>
          <a:xfrm>
            <a:off x="5603225" y="2729322"/>
            <a:ext cx="1296144" cy="288032"/>
          </a:xfrm>
          <a:prstGeom prst="wedgeRoundRectCallout">
            <a:avLst>
              <a:gd name="adj1" fmla="val 63234"/>
              <a:gd name="adj2" fmla="val -181904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ular Callout 22"/>
          <p:cNvSpPr/>
          <p:nvPr/>
        </p:nvSpPr>
        <p:spPr>
          <a:xfrm>
            <a:off x="5591944" y="2528900"/>
            <a:ext cx="1296144" cy="228201"/>
          </a:xfrm>
          <a:prstGeom prst="wedgeRoundRectCallout">
            <a:avLst>
              <a:gd name="adj1" fmla="val 65509"/>
              <a:gd name="adj2" fmla="val -5525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7125836" y="1879247"/>
            <a:ext cx="1368152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le 24"/>
          <p:cNvSpPr/>
          <p:nvPr/>
        </p:nvSpPr>
        <p:spPr>
          <a:xfrm>
            <a:off x="7104112" y="2153520"/>
            <a:ext cx="1368152" cy="28678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7104112" y="2440304"/>
            <a:ext cx="1368152" cy="29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03512" y="3446550"/>
          <a:ext cx="8496945" cy="1097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9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S.Supplier_ID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Product P, Supplier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P.Supplier_ID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S.Supplier_ID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03512" y="6237312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Resulting Table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703513" y="4797152"/>
          <a:ext cx="6291633" cy="14370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1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Prod_Code</a:t>
                      </a:r>
                      <a:endParaRPr lang="en-SG" sz="12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Prod_Desc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5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Referential Integrity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844824"/>
            <a:ext cx="10347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If a foreign key exists in a relation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SG" sz="3600" dirty="0"/>
              <a:t>The value must </a:t>
            </a:r>
            <a:r>
              <a:rPr lang="en-SG" sz="3600" b="1" u="sng" dirty="0">
                <a:solidFill>
                  <a:srgbClr val="FF0000"/>
                </a:solidFill>
              </a:rPr>
              <a:t>MATCH</a:t>
            </a:r>
            <a:r>
              <a:rPr lang="en-SG" sz="3600" dirty="0"/>
              <a:t> a </a:t>
            </a:r>
            <a:br>
              <a:rPr lang="en-SG" sz="3600" dirty="0"/>
            </a:br>
            <a:r>
              <a:rPr lang="en-SG" sz="3600" dirty="0"/>
              <a:t>candidate key (usually a </a:t>
            </a:r>
            <a:r>
              <a:rPr lang="en-SG" sz="3600" b="1" u="sng" dirty="0">
                <a:solidFill>
                  <a:srgbClr val="FF0000"/>
                </a:solidFill>
              </a:rPr>
              <a:t>primary </a:t>
            </a:r>
            <a:br>
              <a:rPr lang="en-SG" sz="3600" b="1" u="sng" dirty="0">
                <a:solidFill>
                  <a:srgbClr val="FF0000"/>
                </a:solidFill>
              </a:rPr>
            </a:br>
            <a:r>
              <a:rPr lang="en-SG" sz="3600" b="1" u="sng" dirty="0">
                <a:solidFill>
                  <a:srgbClr val="FF0000"/>
                </a:solidFill>
              </a:rPr>
              <a:t>key</a:t>
            </a:r>
            <a:r>
              <a:rPr lang="en-SG" sz="3600" dirty="0"/>
              <a:t>) </a:t>
            </a:r>
            <a:r>
              <a:rPr lang="en-SG" sz="3600" b="1" u="sng" dirty="0">
                <a:solidFill>
                  <a:srgbClr val="FF0000"/>
                </a:solidFill>
              </a:rPr>
              <a:t>of its own or some other </a:t>
            </a:r>
            <a:br>
              <a:rPr lang="en-SG" sz="3600" b="1" u="sng" dirty="0">
                <a:solidFill>
                  <a:srgbClr val="FF0000"/>
                </a:solidFill>
              </a:rPr>
            </a:br>
            <a:r>
              <a:rPr lang="en-SG" sz="3600" b="1" u="sng" dirty="0">
                <a:solidFill>
                  <a:srgbClr val="FF0000"/>
                </a:solidFill>
              </a:rPr>
              <a:t>relation</a:t>
            </a:r>
            <a:r>
              <a:rPr lang="en-SG" sz="3600" dirty="0"/>
              <a:t>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SG" sz="3600" dirty="0"/>
              <a:t>Otherwise, the foreign key </a:t>
            </a:r>
            <a:br>
              <a:rPr lang="en-SG" sz="3600" dirty="0"/>
            </a:br>
            <a:r>
              <a:rPr lang="en-SG" sz="3600" dirty="0"/>
              <a:t>is NULL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941786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76" y="681646"/>
            <a:ext cx="11029616" cy="1013800"/>
          </a:xfrm>
        </p:spPr>
        <p:txBody>
          <a:bodyPr/>
          <a:lstStyle/>
          <a:p>
            <a:r>
              <a:rPr lang="en-SG" sz="3200" dirty="0"/>
              <a:t>Joining tables - Cartesian Product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19892"/>
              </p:ext>
            </p:extLst>
          </p:nvPr>
        </p:nvGraphicFramePr>
        <p:xfrm>
          <a:off x="1703512" y="2096532"/>
          <a:ext cx="5226949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671" y="605355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3513" y="3842205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90148"/>
              </p:ext>
            </p:extLst>
          </p:nvPr>
        </p:nvGraphicFramePr>
        <p:xfrm>
          <a:off x="7104113" y="2075503"/>
          <a:ext cx="3078619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04113" y="3768877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Supplier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02200"/>
              </p:ext>
            </p:extLst>
          </p:nvPr>
        </p:nvGraphicFramePr>
        <p:xfrm>
          <a:off x="1703512" y="4203634"/>
          <a:ext cx="8496945" cy="1097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9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Product,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P.Supplier_ID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S.Supplier_ID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65006" y="5049279"/>
            <a:ext cx="8996517" cy="417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4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61" y="358705"/>
            <a:ext cx="11029616" cy="1013800"/>
          </a:xfrm>
        </p:spPr>
        <p:txBody>
          <a:bodyPr/>
          <a:lstStyle/>
          <a:p>
            <a:r>
              <a:rPr lang="en-SG" sz="3200" dirty="0"/>
              <a:t>Joining tables -How to get the Cartesian Product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3512" y="1412776"/>
          <a:ext cx="5226949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71" y="738582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3513" y="308512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435232" y="1372505"/>
          <a:ext cx="3078619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20137" y="3085121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Supplier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703512" y="1873924"/>
            <a:ext cx="5184576" cy="315855"/>
          </a:xfrm>
          <a:prstGeom prst="borderCallout1">
            <a:avLst>
              <a:gd name="adj1" fmla="val 19421"/>
              <a:gd name="adj2" fmla="val 99960"/>
              <a:gd name="adj3" fmla="val 18573"/>
              <a:gd name="adj4" fmla="val 11070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Line Callout 1 19"/>
          <p:cNvSpPr/>
          <p:nvPr/>
        </p:nvSpPr>
        <p:spPr>
          <a:xfrm>
            <a:off x="1703512" y="2212477"/>
            <a:ext cx="5184576" cy="239402"/>
          </a:xfrm>
          <a:prstGeom prst="borderCallout1">
            <a:avLst>
              <a:gd name="adj1" fmla="val 30152"/>
              <a:gd name="adj2" fmla="val 100058"/>
              <a:gd name="adj3" fmla="val -82798"/>
              <a:gd name="adj4" fmla="val 11092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Line Callout 1 20"/>
          <p:cNvSpPr/>
          <p:nvPr/>
        </p:nvSpPr>
        <p:spPr>
          <a:xfrm>
            <a:off x="1703512" y="2474578"/>
            <a:ext cx="5184576" cy="251439"/>
          </a:xfrm>
          <a:prstGeom prst="borderCallout1">
            <a:avLst>
              <a:gd name="adj1" fmla="val 45889"/>
              <a:gd name="adj2" fmla="val 100058"/>
              <a:gd name="adj3" fmla="val -164723"/>
              <a:gd name="adj4" fmla="val 11092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Line Callout 1 21"/>
          <p:cNvSpPr/>
          <p:nvPr/>
        </p:nvSpPr>
        <p:spPr>
          <a:xfrm>
            <a:off x="1703512" y="2748713"/>
            <a:ext cx="5184576" cy="336408"/>
          </a:xfrm>
          <a:prstGeom prst="borderCallout1">
            <a:avLst>
              <a:gd name="adj1" fmla="val 43092"/>
              <a:gd name="adj2" fmla="val 100321"/>
              <a:gd name="adj3" fmla="val -196277"/>
              <a:gd name="adj4" fmla="val 11092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736497" y="3573016"/>
          <a:ext cx="8496944" cy="1860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200" b="1" u="none" baseline="0" dirty="0" err="1"/>
                        <a:t>Product.Prod_Code</a:t>
                      </a:r>
                      <a:endParaRPr lang="en-SG" sz="1200" b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Product.Prod_Desc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Product.Unit_px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Product.Supplier_ID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Supplier.Supplier_ID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Supplier.Supplier_Name</a:t>
                      </a:r>
                      <a:endParaRPr lang="en-SG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</a:t>
                      </a:r>
                      <a:r>
                        <a:rPr lang="en-SG" sz="1200" baseline="0" dirty="0"/>
                        <a:t> Pte Ltd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</a:t>
                      </a:r>
                      <a:r>
                        <a:rPr lang="en-SG" sz="1200" baseline="0" dirty="0"/>
                        <a:t> Pte Ltd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</a:t>
                      </a:r>
                      <a:r>
                        <a:rPr lang="en-SG" sz="1200" baseline="0" dirty="0"/>
                        <a:t> Pte Ltd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</a:t>
                      </a:r>
                      <a:r>
                        <a:rPr lang="en-SG" sz="1200" baseline="0" dirty="0"/>
                        <a:t> Pte Ltd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03513" y="5517232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Part of Resulting Table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4152" y="1873923"/>
            <a:ext cx="3096344" cy="26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047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86" y="345621"/>
            <a:ext cx="11029616" cy="1013800"/>
          </a:xfrm>
        </p:spPr>
        <p:txBody>
          <a:bodyPr/>
          <a:lstStyle/>
          <a:p>
            <a:r>
              <a:rPr lang="en-SG" sz="3600" dirty="0"/>
              <a:t>Joining tables -How to get the Cartesian Product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789" y="834867"/>
            <a:ext cx="1219200" cy="12192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71829" y="3647870"/>
          <a:ext cx="8496944" cy="1860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200" b="1" u="none" baseline="0" dirty="0" err="1"/>
                        <a:t>Product.Prod_Code</a:t>
                      </a:r>
                      <a:endParaRPr lang="en-SG" sz="1200" b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Product.Prod_Desc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Product.Unit_px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Product.Supplier_ID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Supplier.Supplier_ID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Supplier.Supplier_Name</a:t>
                      </a:r>
                      <a:endParaRPr lang="en-SG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03513" y="5589240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Part of Resulting Table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703512" y="1412776"/>
          <a:ext cx="5226949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03513" y="308512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Product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435232" y="1372505"/>
          <a:ext cx="3078619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320137" y="3085121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Supplier</a:t>
            </a:r>
          </a:p>
        </p:txBody>
      </p:sp>
      <p:sp>
        <p:nvSpPr>
          <p:cNvPr id="25" name="Line Callout 1 24"/>
          <p:cNvSpPr/>
          <p:nvPr/>
        </p:nvSpPr>
        <p:spPr>
          <a:xfrm>
            <a:off x="1703512" y="1873924"/>
            <a:ext cx="5184576" cy="315855"/>
          </a:xfrm>
          <a:prstGeom prst="borderCallout1">
            <a:avLst>
              <a:gd name="adj1" fmla="val 19421"/>
              <a:gd name="adj2" fmla="val 99960"/>
              <a:gd name="adj3" fmla="val 126595"/>
              <a:gd name="adj4" fmla="val 11070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Line Callout 1 25"/>
          <p:cNvSpPr/>
          <p:nvPr/>
        </p:nvSpPr>
        <p:spPr>
          <a:xfrm>
            <a:off x="1703512" y="2212477"/>
            <a:ext cx="5184576" cy="239402"/>
          </a:xfrm>
          <a:prstGeom prst="borderCallout1">
            <a:avLst>
              <a:gd name="adj1" fmla="val 30152"/>
              <a:gd name="adj2" fmla="val 100058"/>
              <a:gd name="adj3" fmla="val 31217"/>
              <a:gd name="adj4" fmla="val 11092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Line Callout 1 26"/>
          <p:cNvSpPr/>
          <p:nvPr/>
        </p:nvSpPr>
        <p:spPr>
          <a:xfrm>
            <a:off x="1703512" y="2474578"/>
            <a:ext cx="5184576" cy="251439"/>
          </a:xfrm>
          <a:prstGeom prst="borderCallout1">
            <a:avLst>
              <a:gd name="adj1" fmla="val 45889"/>
              <a:gd name="adj2" fmla="val 100058"/>
              <a:gd name="adj3" fmla="val -67021"/>
              <a:gd name="adj4" fmla="val 11092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Line Callout 1 27"/>
          <p:cNvSpPr/>
          <p:nvPr/>
        </p:nvSpPr>
        <p:spPr>
          <a:xfrm>
            <a:off x="1703512" y="2748713"/>
            <a:ext cx="5184576" cy="336408"/>
          </a:xfrm>
          <a:prstGeom prst="borderCallout1">
            <a:avLst>
              <a:gd name="adj1" fmla="val 43092"/>
              <a:gd name="adj2" fmla="val 100321"/>
              <a:gd name="adj3" fmla="val -123253"/>
              <a:gd name="adj4" fmla="val 11118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7464152" y="2139315"/>
            <a:ext cx="3096344" cy="300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562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21" y="284035"/>
            <a:ext cx="11029616" cy="1013800"/>
          </a:xfrm>
        </p:spPr>
        <p:txBody>
          <a:bodyPr/>
          <a:lstStyle/>
          <a:p>
            <a:r>
              <a:rPr lang="en-SG" sz="3600" dirty="0"/>
              <a:t>Joining tables -How to get the Cartesian Product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1297835"/>
            <a:ext cx="1219200" cy="12192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703512" y="3573016"/>
          <a:ext cx="8496944" cy="17445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200" b="1" u="none" baseline="0" dirty="0" err="1"/>
                        <a:t>Product.Prod_Code</a:t>
                      </a:r>
                      <a:endParaRPr lang="en-SG" sz="1200" b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Product.Prod_Desc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Product.Unit_px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Product.Supplier_ID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Supplier.Supplier_ID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Supplier.Supplier_Name</a:t>
                      </a:r>
                      <a:endParaRPr lang="en-SG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</a:t>
                      </a:r>
                      <a:r>
                        <a:rPr lang="en-SG" sz="1200" baseline="0" dirty="0"/>
                        <a:t>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</a:t>
                      </a:r>
                      <a:r>
                        <a:rPr lang="en-SG" sz="1200" baseline="0" dirty="0"/>
                        <a:t>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</a:t>
                      </a:r>
                      <a:r>
                        <a:rPr lang="en-SG" sz="1200" baseline="0" dirty="0"/>
                        <a:t>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</a:t>
                      </a:r>
                      <a:r>
                        <a:rPr lang="en-SG" sz="1200" baseline="0" dirty="0"/>
                        <a:t>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03513" y="5517232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Part of Resulting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03512" y="1412776"/>
          <a:ext cx="5226949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03513" y="308512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Product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435232" y="1372505"/>
          <a:ext cx="3078619" cy="16262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320137" y="3085121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Supplier</a:t>
            </a:r>
          </a:p>
        </p:txBody>
      </p:sp>
      <p:sp>
        <p:nvSpPr>
          <p:cNvPr id="26" name="Line Callout 1 25"/>
          <p:cNvSpPr/>
          <p:nvPr/>
        </p:nvSpPr>
        <p:spPr>
          <a:xfrm>
            <a:off x="1703512" y="1873924"/>
            <a:ext cx="5184576" cy="315855"/>
          </a:xfrm>
          <a:prstGeom prst="borderCallout1">
            <a:avLst>
              <a:gd name="adj1" fmla="val 19421"/>
              <a:gd name="adj2" fmla="val 99960"/>
              <a:gd name="adj3" fmla="val 303752"/>
              <a:gd name="adj4" fmla="val 110709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Line Callout 1 26"/>
          <p:cNvSpPr/>
          <p:nvPr/>
        </p:nvSpPr>
        <p:spPr>
          <a:xfrm>
            <a:off x="1703512" y="2212477"/>
            <a:ext cx="5184576" cy="239402"/>
          </a:xfrm>
          <a:prstGeom prst="borderCallout1">
            <a:avLst>
              <a:gd name="adj1" fmla="val 30152"/>
              <a:gd name="adj2" fmla="val 100058"/>
              <a:gd name="adj3" fmla="val 270649"/>
              <a:gd name="adj4" fmla="val 111184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Line Callout 1 27"/>
          <p:cNvSpPr/>
          <p:nvPr/>
        </p:nvSpPr>
        <p:spPr>
          <a:xfrm>
            <a:off x="1703512" y="2474578"/>
            <a:ext cx="5184576" cy="251439"/>
          </a:xfrm>
          <a:prstGeom prst="borderCallout1">
            <a:avLst>
              <a:gd name="adj1" fmla="val 45889"/>
              <a:gd name="adj2" fmla="val 100058"/>
              <a:gd name="adj3" fmla="val 166378"/>
              <a:gd name="adj4" fmla="val 110659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28"/>
          <p:cNvSpPr/>
          <p:nvPr/>
        </p:nvSpPr>
        <p:spPr>
          <a:xfrm>
            <a:off x="1703512" y="2748713"/>
            <a:ext cx="5184576" cy="336408"/>
          </a:xfrm>
          <a:prstGeom prst="borderCallout1">
            <a:avLst>
              <a:gd name="adj1" fmla="val 43092"/>
              <a:gd name="adj2" fmla="val 100321"/>
              <a:gd name="adj3" fmla="val 59308"/>
              <a:gd name="adj4" fmla="val 110923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7464152" y="2726016"/>
            <a:ext cx="3096344" cy="30032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3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8" y="253380"/>
            <a:ext cx="11029616" cy="1013800"/>
          </a:xfrm>
        </p:spPr>
        <p:txBody>
          <a:bodyPr/>
          <a:lstStyle/>
          <a:p>
            <a:r>
              <a:rPr lang="en-SG" sz="3200" dirty="0"/>
              <a:t>Joining tables -Cartesian Product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634" y="657580"/>
            <a:ext cx="1219200" cy="1219200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75520" y="1343113"/>
          <a:ext cx="8663880" cy="51952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1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200" b="1" u="none" baseline="0" dirty="0" err="1"/>
                        <a:t>Product.Prod_Code</a:t>
                      </a:r>
                      <a:endParaRPr lang="en-SG" sz="1200" b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Product.Prod_Desc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Product.Unit_px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Product.Supplier_ID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Supplier.Supplier_ID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Supplier.Supplier_Name</a:t>
                      </a:r>
                      <a:endParaRPr lang="en-SG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</a:t>
                      </a:r>
                      <a:r>
                        <a:rPr lang="en-SG" sz="1200" baseline="0" dirty="0"/>
                        <a:t> Pte Ltd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</a:t>
                      </a:r>
                      <a:r>
                        <a:rPr lang="en-SG" sz="1200" baseline="0" dirty="0"/>
                        <a:t> Pte Ltd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</a:t>
                      </a:r>
                      <a:r>
                        <a:rPr lang="en-SG" sz="1200" baseline="0" dirty="0"/>
                        <a:t> Pte Ltd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</a:t>
                      </a:r>
                      <a:r>
                        <a:rPr lang="en-SG" sz="1200" baseline="0" dirty="0"/>
                        <a:t> Pte Ltd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</a:t>
                      </a:r>
                      <a:r>
                        <a:rPr lang="en-SG" sz="1200" baseline="0" dirty="0"/>
                        <a:t>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</a:t>
                      </a:r>
                      <a:r>
                        <a:rPr lang="en-SG" sz="1200" baseline="0" dirty="0"/>
                        <a:t>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</a:t>
                      </a:r>
                      <a:r>
                        <a:rPr lang="en-SG" sz="1200" baseline="0" dirty="0"/>
                        <a:t>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</a:t>
                      </a:r>
                      <a:r>
                        <a:rPr lang="en-SG" sz="1200" baseline="0" dirty="0"/>
                        <a:t>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775520" y="1798210"/>
            <a:ext cx="5544616" cy="12241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7464152" y="1781096"/>
            <a:ext cx="2975248" cy="12241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le 27"/>
          <p:cNvSpPr/>
          <p:nvPr/>
        </p:nvSpPr>
        <p:spPr>
          <a:xfrm>
            <a:off x="1775520" y="3032332"/>
            <a:ext cx="5544616" cy="12241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ounded Rectangle 28"/>
          <p:cNvSpPr/>
          <p:nvPr/>
        </p:nvSpPr>
        <p:spPr>
          <a:xfrm>
            <a:off x="1775522" y="4276442"/>
            <a:ext cx="5544615" cy="119288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1775521" y="5489298"/>
            <a:ext cx="5544616" cy="103604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7464152" y="3028768"/>
            <a:ext cx="2975248" cy="12241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ounded Rectangle 31"/>
          <p:cNvSpPr/>
          <p:nvPr/>
        </p:nvSpPr>
        <p:spPr>
          <a:xfrm>
            <a:off x="7483386" y="4238061"/>
            <a:ext cx="2975248" cy="122413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ounded Rectangle 32"/>
          <p:cNvSpPr/>
          <p:nvPr/>
        </p:nvSpPr>
        <p:spPr>
          <a:xfrm>
            <a:off x="7483386" y="5494192"/>
            <a:ext cx="2975248" cy="105825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1775520" y="6552444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Resulting Table</a:t>
            </a:r>
          </a:p>
        </p:txBody>
      </p:sp>
    </p:spTree>
    <p:extLst>
      <p:ext uri="{BB962C8B-B14F-4D97-AF65-F5344CB8AC3E}">
        <p14:creationId xmlns:p14="http://schemas.microsoft.com/office/powerpoint/2010/main" val="2708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Joining tables - Joining more than 2 tables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879976" y="2215970"/>
          <a:ext cx="4608512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464152" y="4509120"/>
          <a:ext cx="2952328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Customer_ID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Customer_Name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Rachel 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Linda</a:t>
                      </a:r>
                      <a:r>
                        <a:rPr lang="en-SG" sz="1200" baseline="0" dirty="0"/>
                        <a:t> 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David</a:t>
                      </a:r>
                      <a:r>
                        <a:rPr lang="en-SG" sz="1200" baseline="0" dirty="0"/>
                        <a:t> Ang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847529" y="4581129"/>
          <a:ext cx="4919225" cy="1406121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64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825">
                <a:tc>
                  <a:txBody>
                    <a:bodyPr/>
                    <a:lstStyle/>
                    <a:p>
                      <a:r>
                        <a:rPr lang="en-SG" sz="1200" u="heavy" baseline="0" dirty="0" err="1"/>
                        <a:t>Customer_ID</a:t>
                      </a:r>
                      <a:endParaRPr lang="en-SG" sz="12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u="sng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Tran_date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17/3/2014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19/4/2014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79977" y="387701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47529" y="609329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2145" y="607986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433" y="599456"/>
            <a:ext cx="1219200" cy="12192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481036" y="3924346"/>
            <a:ext cx="26645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Join 3 tables</a:t>
            </a:r>
          </a:p>
        </p:txBody>
      </p:sp>
    </p:spTree>
    <p:extLst>
      <p:ext uri="{BB962C8B-B14F-4D97-AF65-F5344CB8AC3E}">
        <p14:creationId xmlns:p14="http://schemas.microsoft.com/office/powerpoint/2010/main" val="395937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15" y="378768"/>
            <a:ext cx="11029616" cy="1013800"/>
          </a:xfrm>
        </p:spPr>
        <p:txBody>
          <a:bodyPr/>
          <a:lstStyle/>
          <a:p>
            <a:r>
              <a:rPr lang="en-SG" sz="3600" dirty="0"/>
              <a:t>Joining tables - Joining more than 2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831" y="1179465"/>
            <a:ext cx="1219200" cy="121920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60878"/>
              </p:ext>
            </p:extLst>
          </p:nvPr>
        </p:nvGraphicFramePr>
        <p:xfrm>
          <a:off x="1735862" y="4749978"/>
          <a:ext cx="8735121" cy="158635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73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686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607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P.Prod_code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Customer_name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Tran_Date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Product P, Sales S, Customer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6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P.Prod_code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S.Prod_code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86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AND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S.Customer_ID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C.Customer_ID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51110" y="1460877"/>
          <a:ext cx="4608512" cy="143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807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75852" y="287448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456040" y="2567541"/>
          <a:ext cx="4127376" cy="1406121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81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825">
                <a:tc>
                  <a:txBody>
                    <a:bodyPr/>
                    <a:lstStyle/>
                    <a:p>
                      <a:r>
                        <a:rPr lang="en-SG" sz="1200" u="heavy" baseline="0" dirty="0" err="1"/>
                        <a:t>Customer_ID</a:t>
                      </a:r>
                      <a:endParaRPr lang="en-SG" sz="12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u="sng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Tran_date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17/3/2014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19/4/2014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034494" y="408047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Sales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64856"/>
              </p:ext>
            </p:extLst>
          </p:nvPr>
        </p:nvGraphicFramePr>
        <p:xfrm>
          <a:off x="1668402" y="3492046"/>
          <a:ext cx="4043161" cy="1097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7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67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Customer_ID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Customer_Name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Rachel 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Linda</a:t>
                      </a:r>
                      <a:r>
                        <a:rPr lang="en-SG" sz="1200" baseline="0" dirty="0"/>
                        <a:t> 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06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David</a:t>
                      </a:r>
                      <a:r>
                        <a:rPr lang="en-SG" sz="1200" baseline="0" dirty="0"/>
                        <a:t> Ang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641895" y="3153448"/>
            <a:ext cx="96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Customer</a:t>
            </a:r>
          </a:p>
        </p:txBody>
      </p:sp>
      <p:sp>
        <p:nvSpPr>
          <p:cNvPr id="55" name="Left-Up Arrow 54"/>
          <p:cNvSpPr/>
          <p:nvPr/>
        </p:nvSpPr>
        <p:spPr>
          <a:xfrm rot="16200000">
            <a:off x="6492044" y="1664804"/>
            <a:ext cx="762558" cy="834566"/>
          </a:xfrm>
          <a:prstGeom prst="leftUp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/>
          <p:cNvSpPr/>
          <p:nvPr/>
        </p:nvSpPr>
        <p:spPr>
          <a:xfrm>
            <a:off x="7290606" y="1674461"/>
            <a:ext cx="1518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Join 1</a:t>
            </a:r>
          </a:p>
        </p:txBody>
      </p:sp>
      <p:sp>
        <p:nvSpPr>
          <p:cNvPr id="57" name="Left-Up Arrow 56"/>
          <p:cNvSpPr/>
          <p:nvPr/>
        </p:nvSpPr>
        <p:spPr>
          <a:xfrm>
            <a:off x="5264561" y="3847504"/>
            <a:ext cx="957343" cy="870150"/>
          </a:xfrm>
          <a:prstGeom prst="leftUp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6221903" y="3952872"/>
            <a:ext cx="15183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Join 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24192" y="2564904"/>
            <a:ext cx="984778" cy="15155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/>
          <p:cNvSpPr/>
          <p:nvPr/>
        </p:nvSpPr>
        <p:spPr>
          <a:xfrm>
            <a:off x="1703512" y="1412777"/>
            <a:ext cx="1008112" cy="14617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1641894" y="3461224"/>
            <a:ext cx="1728192" cy="111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/>
          <p:cNvSpPr/>
          <p:nvPr/>
        </p:nvSpPr>
        <p:spPr>
          <a:xfrm>
            <a:off x="6456040" y="2564904"/>
            <a:ext cx="1368152" cy="15155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/>
          <p:cNvSpPr/>
          <p:nvPr/>
        </p:nvSpPr>
        <p:spPr>
          <a:xfrm>
            <a:off x="2424602" y="5719670"/>
            <a:ext cx="220615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2144278" y="6027796"/>
            <a:ext cx="2486482" cy="2307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1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49" y="320782"/>
            <a:ext cx="11029616" cy="1013800"/>
          </a:xfrm>
        </p:spPr>
        <p:txBody>
          <a:bodyPr/>
          <a:lstStyle/>
          <a:p>
            <a:r>
              <a:rPr lang="en-SG" sz="3600" dirty="0"/>
              <a:t>Joining tables - Joining more than 2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995" y="1179446"/>
            <a:ext cx="1219200" cy="121920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00904" y="3284984"/>
          <a:ext cx="4490853" cy="173594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9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686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607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P.Prod_code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Customer_name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Tran_Date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Product P, Sales S, Customer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6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P.Prod_code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S.Prod_code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86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AND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S.Customer_ID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C.Customer_ID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69599"/>
              </p:ext>
            </p:extLst>
          </p:nvPr>
        </p:nvGraphicFramePr>
        <p:xfrm>
          <a:off x="533473" y="5051199"/>
          <a:ext cx="8451838" cy="14656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149">
                <a:tc>
                  <a:txBody>
                    <a:bodyPr/>
                    <a:lstStyle/>
                    <a:p>
                      <a:r>
                        <a:rPr lang="en-SG" sz="1200" b="1" u="none" baseline="0" dirty="0" err="1"/>
                        <a:t>Prod_Code</a:t>
                      </a:r>
                      <a:endParaRPr lang="en-SG" sz="1200" b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Prod_Desc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Customer_name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Qty</a:t>
                      </a:r>
                      <a:endParaRPr lang="en-SG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u="none" dirty="0" err="1"/>
                        <a:t>Tran_Date</a:t>
                      </a:r>
                      <a:endParaRPr lang="en-SG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Rache</a:t>
                      </a:r>
                      <a:r>
                        <a:rPr lang="en-SG" sz="1200" baseline="0" dirty="0"/>
                        <a:t>l Ng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2013-12-10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Rachel</a:t>
                      </a:r>
                      <a:r>
                        <a:rPr lang="en-SG" sz="1200" baseline="0" dirty="0"/>
                        <a:t> Ng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2013-12-10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Linda</a:t>
                      </a:r>
                      <a:r>
                        <a:rPr lang="en-SG" sz="1200" baseline="0" dirty="0"/>
                        <a:t> Ng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2014-03-17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David</a:t>
                      </a:r>
                      <a:r>
                        <a:rPr lang="en-SG" sz="1200" baseline="0" dirty="0"/>
                        <a:t> Ang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2014-04-19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51110" y="1460877"/>
          <a:ext cx="4608512" cy="143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807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75852" y="287448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347612" y="1461130"/>
          <a:ext cx="4127376" cy="1406121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81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825">
                <a:tc>
                  <a:txBody>
                    <a:bodyPr/>
                    <a:lstStyle/>
                    <a:p>
                      <a:r>
                        <a:rPr lang="en-SG" sz="1200" u="heavy" baseline="0" dirty="0" err="1"/>
                        <a:t>Customer_ID</a:t>
                      </a:r>
                      <a:endParaRPr lang="en-SG" sz="12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u="sng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Tran_date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17/3/2014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19/4/2014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195133" y="289367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Sales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32474" y="3245409"/>
          <a:ext cx="4043161" cy="1097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7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67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Customer_ID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Customer_Name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Rachel 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Linda</a:t>
                      </a:r>
                      <a:r>
                        <a:rPr lang="en-SG" sz="1200" baseline="0" dirty="0"/>
                        <a:t> 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06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David</a:t>
                      </a:r>
                      <a:r>
                        <a:rPr lang="en-SG" sz="1200" baseline="0" dirty="0"/>
                        <a:t> Ang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361482" y="446784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78211" y="5020928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Resulting 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568044" y="1318419"/>
            <a:ext cx="8992452" cy="3478735"/>
            <a:chOff x="44044" y="1318418"/>
            <a:chExt cx="8992452" cy="347873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1851" y="1318419"/>
              <a:ext cx="898464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36496" y="1318419"/>
              <a:ext cx="0" cy="347873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4823612" y="4797152"/>
              <a:ext cx="4212884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44" y="1318418"/>
              <a:ext cx="7807" cy="186384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851" y="3158087"/>
              <a:ext cx="4732837" cy="2159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92495" y="3158087"/>
              <a:ext cx="31117" cy="163906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8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Sub-Query – Scalar and Table Sub-Query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355438"/>
              </p:ext>
            </p:extLst>
          </p:nvPr>
        </p:nvGraphicFramePr>
        <p:xfrm>
          <a:off x="201065" y="2388283"/>
          <a:ext cx="3350839" cy="338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832123" y="2182761"/>
            <a:ext cx="3699388" cy="396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921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SG" dirty="0"/>
              <a:t>A Scalar Subquery returns a </a:t>
            </a:r>
            <a:r>
              <a:rPr lang="en-SG" b="1" dirty="0">
                <a:solidFill>
                  <a:srgbClr val="C00000"/>
                </a:solidFill>
              </a:rPr>
              <a:t>single row </a:t>
            </a:r>
            <a:r>
              <a:rPr lang="en-SG" dirty="0"/>
              <a:t>and a </a:t>
            </a:r>
            <a:r>
              <a:rPr lang="en-SG" b="1" dirty="0">
                <a:solidFill>
                  <a:srgbClr val="C00000"/>
                </a:solidFill>
              </a:rPr>
              <a:t>single column</a:t>
            </a:r>
          </a:p>
          <a:p>
            <a:r>
              <a:rPr lang="en-SG" dirty="0"/>
              <a:t>Use with comparison operators such as =, &gt;, &lt;, &gt;=, &lt;=, &lt;&gt;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91948" y="2182761"/>
            <a:ext cx="4031226" cy="359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921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SG"/>
              <a:t>A Table Subquery returns </a:t>
            </a:r>
            <a:r>
              <a:rPr lang="en-SG" b="1">
                <a:solidFill>
                  <a:srgbClr val="C00000"/>
                </a:solidFill>
              </a:rPr>
              <a:t>one or more columns and multiple rows</a:t>
            </a:r>
          </a:p>
          <a:p>
            <a:r>
              <a:rPr lang="en-SG"/>
              <a:t>Use with </a:t>
            </a:r>
            <a:r>
              <a:rPr lang="en-SG" b="1">
                <a:solidFill>
                  <a:srgbClr val="C00000"/>
                </a:solidFill>
              </a:rPr>
              <a:t>IN</a:t>
            </a:r>
          </a:p>
          <a:p>
            <a:r>
              <a:rPr lang="en-SG"/>
              <a:t>Use with </a:t>
            </a:r>
            <a:r>
              <a:rPr lang="en-SG" b="1">
                <a:solidFill>
                  <a:srgbClr val="C00000"/>
                </a:solidFill>
              </a:rPr>
              <a:t>Select…From</a:t>
            </a:r>
            <a:endParaRPr lang="en-SG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61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53" y="348186"/>
            <a:ext cx="11029616" cy="1013800"/>
          </a:xfrm>
        </p:spPr>
        <p:txBody>
          <a:bodyPr/>
          <a:lstStyle/>
          <a:p>
            <a:r>
              <a:rPr lang="en-SG" sz="3200" dirty="0"/>
              <a:t>Sub-Query - Example of Scalar Subquery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7989" y="2198274"/>
          <a:ext cx="5154940" cy="171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Unit_px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</a:t>
                      </a:r>
                      <a:r>
                        <a:rPr lang="en-SG" sz="1400" baseline="0" dirty="0"/>
                        <a:t> Dress White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4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Dress</a:t>
                      </a:r>
                      <a:r>
                        <a:rPr lang="en-SG" sz="1400" baseline="0" dirty="0"/>
                        <a:t> Blue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99219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4383" y="38854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05007" y="4515283"/>
          <a:ext cx="3456384" cy="171586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52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Supplier_Name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4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/>
                        <a:t>Supplier not found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01401" y="62505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2594" y="2258279"/>
            <a:ext cx="3383079" cy="293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56322" y="2239216"/>
          <a:ext cx="3383079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u="sng" dirty="0" err="1"/>
                        <a:t>Customer_ID</a:t>
                      </a:r>
                      <a:endParaRPr lang="en-SG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Customer_Name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Rachel 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Linda</a:t>
                      </a:r>
                      <a:r>
                        <a:rPr lang="en-SG" sz="1200" baseline="0" dirty="0"/>
                        <a:t> 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David</a:t>
                      </a:r>
                      <a:r>
                        <a:rPr lang="en-SG" sz="1200" baseline="0" dirty="0"/>
                        <a:t> Ang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56322" y="382641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520176" y="4539848"/>
          <a:ext cx="4919225" cy="170648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64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u="heavy" baseline="0" dirty="0" err="1"/>
                        <a:t>Customer_ID</a:t>
                      </a:r>
                      <a:endParaRPr lang="en-SG" sz="14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u="sng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Qty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Tran_date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4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17/3/2014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19/4/2014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7930" y="625157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Sales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743849" y="1273731"/>
            <a:ext cx="8663879" cy="733466"/>
          </a:xfrm>
          <a:prstGeom prst="wedgeRoundRectCallout">
            <a:avLst>
              <a:gd name="adj1" fmla="val 36681"/>
              <a:gd name="adj2" fmla="val -102563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2123506" y="1348053"/>
            <a:ext cx="817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List the Product code, product description, unit price of the product where unit price is more than the average unit price of all the products.</a:t>
            </a:r>
          </a:p>
        </p:txBody>
      </p:sp>
    </p:spTree>
    <p:extLst>
      <p:ext uri="{BB962C8B-B14F-4D97-AF65-F5344CB8AC3E}">
        <p14:creationId xmlns:p14="http://schemas.microsoft.com/office/powerpoint/2010/main" val="15184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27334"/>
            <a:ext cx="11029616" cy="1013800"/>
          </a:xfrm>
        </p:spPr>
        <p:txBody>
          <a:bodyPr/>
          <a:lstStyle/>
          <a:p>
            <a:r>
              <a:rPr lang="en-SG" sz="3200" dirty="0"/>
              <a:t>Referential Integrity - Identify the foreign keys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3512" y="2416585"/>
          <a:ext cx="5328592" cy="298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Unit_px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Qty_on</a:t>
                      </a:r>
                      <a:r>
                        <a:rPr lang="en-SG" sz="1400" dirty="0"/>
                        <a:t>-hand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</a:t>
                      </a:r>
                      <a:r>
                        <a:rPr lang="en-SG" sz="1400" baseline="0" dirty="0"/>
                        <a:t> Dress White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49">
                <a:tc>
                  <a:txBody>
                    <a:bodyPr/>
                    <a:lstStyle/>
                    <a:p>
                      <a:r>
                        <a:rPr lang="en-SG" sz="1400" dirty="0"/>
                        <a:t>HG9298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Sale</a:t>
                      </a:r>
                      <a:r>
                        <a:rPr lang="en-SG" sz="14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20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4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Dress</a:t>
                      </a:r>
                      <a:r>
                        <a:rPr lang="en-SG" sz="1400" baseline="0" dirty="0"/>
                        <a:t> Blue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4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99219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1505" y="537321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48128" y="2420888"/>
          <a:ext cx="3191272" cy="214347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7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Supplier_Name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4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/>
                        <a:t>Supplier not found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15413" y="457101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1" name="Curved Right Arrow 10"/>
          <p:cNvSpPr/>
          <p:nvPr/>
        </p:nvSpPr>
        <p:spPr>
          <a:xfrm rot="5400000">
            <a:off x="6212367" y="1133101"/>
            <a:ext cx="595358" cy="1836204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77552" y="1240814"/>
            <a:ext cx="20649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Foreign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7131" y="1917995"/>
            <a:ext cx="27013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Parent relation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31504" y="1917995"/>
            <a:ext cx="24801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Child relation</a:t>
            </a:r>
          </a:p>
        </p:txBody>
      </p:sp>
      <p:sp>
        <p:nvSpPr>
          <p:cNvPr id="15" name="Up Arrow 14"/>
          <p:cNvSpPr/>
          <p:nvPr/>
        </p:nvSpPr>
        <p:spPr>
          <a:xfrm>
            <a:off x="2675048" y="5404511"/>
            <a:ext cx="936104" cy="648072"/>
          </a:xfrm>
          <a:prstGeom prst="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Up Arrow 15"/>
          <p:cNvSpPr/>
          <p:nvPr/>
        </p:nvSpPr>
        <p:spPr>
          <a:xfrm>
            <a:off x="8451648" y="4615139"/>
            <a:ext cx="936104" cy="64807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7847132" y="5191179"/>
            <a:ext cx="21451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Referenced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00902" y="5734612"/>
            <a:ext cx="32758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Referencing Table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64670" y="5983317"/>
            <a:ext cx="38571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key is one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r>
              <a:rPr lang="en-SG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candidate keys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Line Callout 2 20"/>
          <p:cNvSpPr/>
          <p:nvPr/>
        </p:nvSpPr>
        <p:spPr>
          <a:xfrm>
            <a:off x="5015880" y="2924944"/>
            <a:ext cx="1152128" cy="432048"/>
          </a:xfrm>
          <a:prstGeom prst="borderCallout2">
            <a:avLst>
              <a:gd name="adj1" fmla="val 50338"/>
              <a:gd name="adj2" fmla="val 99463"/>
              <a:gd name="adj3" fmla="val 81927"/>
              <a:gd name="adj4" fmla="val 137327"/>
              <a:gd name="adj5" fmla="val 33529"/>
              <a:gd name="adj6" fmla="val 19735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Line Callout 2 21"/>
          <p:cNvSpPr/>
          <p:nvPr/>
        </p:nvSpPr>
        <p:spPr>
          <a:xfrm>
            <a:off x="5015880" y="3447753"/>
            <a:ext cx="1152128" cy="432048"/>
          </a:xfrm>
          <a:prstGeom prst="borderCallout2">
            <a:avLst>
              <a:gd name="adj1" fmla="val 50338"/>
              <a:gd name="adj2" fmla="val 99463"/>
              <a:gd name="adj3" fmla="val -6521"/>
              <a:gd name="adj4" fmla="val 131404"/>
              <a:gd name="adj5" fmla="val -83349"/>
              <a:gd name="adj6" fmla="val 19735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Line Callout 2 22"/>
          <p:cNvSpPr/>
          <p:nvPr/>
        </p:nvSpPr>
        <p:spPr>
          <a:xfrm>
            <a:off x="5015880" y="3933054"/>
            <a:ext cx="1152128" cy="288035"/>
          </a:xfrm>
          <a:prstGeom prst="borderCallout2">
            <a:avLst>
              <a:gd name="adj1" fmla="val 50338"/>
              <a:gd name="adj2" fmla="val 99463"/>
              <a:gd name="adj3" fmla="val -6521"/>
              <a:gd name="adj4" fmla="val 131404"/>
              <a:gd name="adj5" fmla="val -108619"/>
              <a:gd name="adj6" fmla="val 196170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Line Callout 2 23"/>
          <p:cNvSpPr/>
          <p:nvPr/>
        </p:nvSpPr>
        <p:spPr>
          <a:xfrm>
            <a:off x="5038819" y="4590418"/>
            <a:ext cx="1152128" cy="442258"/>
          </a:xfrm>
          <a:prstGeom prst="borderCallout2">
            <a:avLst>
              <a:gd name="adj1" fmla="val 50338"/>
              <a:gd name="adj2" fmla="val 99463"/>
              <a:gd name="adj3" fmla="val -6521"/>
              <a:gd name="adj4" fmla="val 131404"/>
              <a:gd name="adj5" fmla="val -204283"/>
              <a:gd name="adj6" fmla="val 19380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Line Callout 2 24"/>
          <p:cNvSpPr/>
          <p:nvPr/>
        </p:nvSpPr>
        <p:spPr>
          <a:xfrm>
            <a:off x="5031281" y="4261736"/>
            <a:ext cx="1152128" cy="288035"/>
          </a:xfrm>
          <a:prstGeom prst="borderCallout2">
            <a:avLst>
              <a:gd name="adj1" fmla="val 50338"/>
              <a:gd name="adj2" fmla="val 99463"/>
              <a:gd name="adj3" fmla="val -6521"/>
              <a:gd name="adj4" fmla="val 131404"/>
              <a:gd name="adj5" fmla="val -51760"/>
              <a:gd name="adj6" fmla="val 19617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Line Callout 2 25"/>
          <p:cNvSpPr/>
          <p:nvPr/>
        </p:nvSpPr>
        <p:spPr>
          <a:xfrm>
            <a:off x="5033297" y="5070784"/>
            <a:ext cx="1152128" cy="288035"/>
          </a:xfrm>
          <a:prstGeom prst="borderCallout2">
            <a:avLst>
              <a:gd name="adj1" fmla="val 50338"/>
              <a:gd name="adj2" fmla="val 99463"/>
              <a:gd name="adj3" fmla="val -6521"/>
              <a:gd name="adj4" fmla="val 131404"/>
              <a:gd name="adj5" fmla="val -307624"/>
              <a:gd name="adj6" fmla="val 19261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9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57" y="439135"/>
            <a:ext cx="7216966" cy="868362"/>
          </a:xfrm>
        </p:spPr>
        <p:txBody>
          <a:bodyPr/>
          <a:lstStyle/>
          <a:p>
            <a:r>
              <a:rPr lang="en-SG" sz="3200" dirty="0"/>
              <a:t>Sub-Query - Example of Scalar Subquery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54" y="105908"/>
            <a:ext cx="1219200" cy="12192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063551" y="1255345"/>
            <a:ext cx="8391102" cy="855042"/>
          </a:xfrm>
          <a:prstGeom prst="wedgeRoundRectCallout">
            <a:avLst>
              <a:gd name="adj1" fmla="val 38113"/>
              <a:gd name="adj2" fmla="val -66156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301583" y="1354370"/>
            <a:ext cx="7915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List the Product code, product description, unit price of the product where unit price is more than the average unit price of all the products.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22331"/>
              </p:ext>
            </p:extLst>
          </p:nvPr>
        </p:nvGraphicFramePr>
        <p:xfrm>
          <a:off x="3265022" y="2287091"/>
          <a:ext cx="5154940" cy="171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Unit_px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</a:t>
                      </a:r>
                      <a:r>
                        <a:rPr lang="en-SG" sz="1400" baseline="0" dirty="0"/>
                        <a:t> Dress White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4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Dress</a:t>
                      </a:r>
                      <a:r>
                        <a:rPr lang="en-SG" sz="1400" baseline="0" dirty="0"/>
                        <a:t> Blue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67389" y="418008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57746"/>
              </p:ext>
            </p:extLst>
          </p:nvPr>
        </p:nvGraphicFramePr>
        <p:xfrm>
          <a:off x="1761302" y="4532825"/>
          <a:ext cx="4325158" cy="16459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Unit_price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(SELECT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avg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Product)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1778293" y="5599662"/>
            <a:ext cx="1944216" cy="576064"/>
          </a:xfrm>
          <a:prstGeom prst="wedgeRoundRectCallout">
            <a:avLst>
              <a:gd name="adj1" fmla="val 60595"/>
              <a:gd name="adj2" fmla="val 83821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3947881" y="6425818"/>
            <a:ext cx="2047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Step 1: INNER QUERY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775521" y="5039533"/>
            <a:ext cx="3196007" cy="791378"/>
          </a:xfrm>
          <a:prstGeom prst="wedgeRoundRectCallout">
            <a:avLst>
              <a:gd name="adj1" fmla="val 50481"/>
              <a:gd name="adj2" fmla="val -108231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003503" y="4190635"/>
            <a:ext cx="2165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Step 2 : OUTER QUERY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50301" y="5655814"/>
            <a:ext cx="1800201" cy="490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16.45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85270" y="4716711"/>
          <a:ext cx="4069385" cy="5504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200" u="none" baseline="0" dirty="0"/>
                        <a:t>Prod_Code</a:t>
                      </a:r>
                      <a:endParaRPr lang="en-SG" sz="1200" b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Prod_Desc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79393" y="5318611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Resulting Table</a:t>
            </a:r>
          </a:p>
        </p:txBody>
      </p:sp>
    </p:spTree>
    <p:extLst>
      <p:ext uri="{BB962C8B-B14F-4D97-AF65-F5344CB8AC3E}">
        <p14:creationId xmlns:p14="http://schemas.microsoft.com/office/powerpoint/2010/main" val="42165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 animBg="1"/>
      <p:bldP spid="15" grpId="0"/>
      <p:bldP spid="16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68" y="263176"/>
            <a:ext cx="11029616" cy="1013800"/>
          </a:xfrm>
        </p:spPr>
        <p:txBody>
          <a:bodyPr/>
          <a:lstStyle/>
          <a:p>
            <a:r>
              <a:rPr lang="en-SG" sz="3200" dirty="0"/>
              <a:t>Sub-Query - Example of Table Subquery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7989" y="2198274"/>
          <a:ext cx="5154940" cy="171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Unit_px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</a:t>
                      </a:r>
                      <a:r>
                        <a:rPr lang="en-SG" sz="1400" baseline="0" dirty="0"/>
                        <a:t> Dress White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4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Dress</a:t>
                      </a:r>
                      <a:r>
                        <a:rPr lang="en-SG" sz="1400" baseline="0" dirty="0"/>
                        <a:t> Blue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99219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4383" y="38854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05007" y="4515283"/>
          <a:ext cx="3456384" cy="171586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52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Supplier_Name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4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/>
                        <a:t>Supplier not found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01401" y="62505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2594" y="2258279"/>
            <a:ext cx="3383079" cy="293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56322" y="2239216"/>
          <a:ext cx="3383079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u="sng" dirty="0" err="1"/>
                        <a:t>Customer_ID</a:t>
                      </a:r>
                      <a:endParaRPr lang="en-SG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Customer_Name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Rachel 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Linda</a:t>
                      </a:r>
                      <a:r>
                        <a:rPr lang="en-SG" sz="1200" baseline="0" dirty="0"/>
                        <a:t> 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David</a:t>
                      </a:r>
                      <a:r>
                        <a:rPr lang="en-SG" sz="1200" baseline="0" dirty="0"/>
                        <a:t> Ang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56322" y="382641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520176" y="4539848"/>
          <a:ext cx="4919225" cy="170648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64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u="heavy" baseline="0" dirty="0" err="1"/>
                        <a:t>Customer_ID</a:t>
                      </a:r>
                      <a:endParaRPr lang="en-SG" sz="14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u="sng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Qty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Tran_date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4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17/3/2014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19/4/2014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7930" y="625157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Sales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775521" y="1289111"/>
            <a:ext cx="8663879" cy="733466"/>
          </a:xfrm>
          <a:prstGeom prst="wedgeRoundRectCallout">
            <a:avLst>
              <a:gd name="adj1" fmla="val 36681"/>
              <a:gd name="adj2" fmla="val -102563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2123506" y="1323659"/>
            <a:ext cx="817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List the Product code, product description and supplier ID for those products that are sold to the customers .</a:t>
            </a:r>
          </a:p>
        </p:txBody>
      </p:sp>
    </p:spTree>
    <p:extLst>
      <p:ext uri="{BB962C8B-B14F-4D97-AF65-F5344CB8AC3E}">
        <p14:creationId xmlns:p14="http://schemas.microsoft.com/office/powerpoint/2010/main" val="2680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46" y="463539"/>
            <a:ext cx="7216966" cy="868362"/>
          </a:xfrm>
        </p:spPr>
        <p:txBody>
          <a:bodyPr/>
          <a:lstStyle/>
          <a:p>
            <a:r>
              <a:rPr lang="en-SG" sz="3200" dirty="0"/>
              <a:t>Sub-Query - Example of Table Subquery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54" y="105908"/>
            <a:ext cx="1219200" cy="12192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014124" y="1335371"/>
            <a:ext cx="8391102" cy="543980"/>
          </a:xfrm>
          <a:prstGeom prst="wedgeRoundRectCallout">
            <a:avLst>
              <a:gd name="adj1" fmla="val 38113"/>
              <a:gd name="adj2" fmla="val -66156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252155" y="1361951"/>
            <a:ext cx="7915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List the Product code, product description and supplier ID for those products that are sold to the customers 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90620"/>
              </p:ext>
            </p:extLst>
          </p:nvPr>
        </p:nvGraphicFramePr>
        <p:xfrm>
          <a:off x="1658547" y="1925232"/>
          <a:ext cx="4551128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4941" y="361242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66927"/>
              </p:ext>
            </p:extLst>
          </p:nvPr>
        </p:nvGraphicFramePr>
        <p:xfrm>
          <a:off x="1761302" y="4170053"/>
          <a:ext cx="4325158" cy="17373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(SELECT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Sales)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62443"/>
              </p:ext>
            </p:extLst>
          </p:nvPr>
        </p:nvGraphicFramePr>
        <p:xfrm>
          <a:off x="6385270" y="4149047"/>
          <a:ext cx="4069385" cy="11027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200" u="none" baseline="0" dirty="0"/>
                        <a:t>Prod_Code</a:t>
                      </a:r>
                      <a:endParaRPr lang="en-SG" sz="1200" b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Prod_Desc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Supplier_ID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Sale 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72890" y="5356355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Resulting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04593"/>
              </p:ext>
            </p:extLst>
          </p:nvPr>
        </p:nvGraphicFramePr>
        <p:xfrm>
          <a:off x="6379393" y="1905931"/>
          <a:ext cx="4075262" cy="161866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0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 err="1"/>
                        <a:t>Customer_ID</a:t>
                      </a:r>
                      <a:endParaRPr lang="en-SG" sz="12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u="sng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Tran_date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17/3/2014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19/4/2014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07148" y="361765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Sales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1775520" y="5356355"/>
            <a:ext cx="2232248" cy="576064"/>
          </a:xfrm>
          <a:prstGeom prst="wedgeRoundRectCallout">
            <a:avLst>
              <a:gd name="adj1" fmla="val 166253"/>
              <a:gd name="adj2" fmla="val 6723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6628673" y="5865928"/>
            <a:ext cx="246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Step 1 : INNER SUBQUERY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2783" y="5356356"/>
            <a:ext cx="2232248" cy="817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C00000"/>
                </a:solidFill>
              </a:rPr>
              <a:t>HG7160</a:t>
            </a:r>
          </a:p>
          <a:p>
            <a:pPr algn="ctr"/>
            <a:r>
              <a:rPr lang="en-SG" sz="1600" dirty="0">
                <a:solidFill>
                  <a:srgbClr val="C00000"/>
                </a:solidFill>
              </a:rPr>
              <a:t>RQ0207</a:t>
            </a:r>
          </a:p>
          <a:p>
            <a:pPr algn="ctr"/>
            <a:r>
              <a:rPr lang="en-SG" sz="1600" dirty="0">
                <a:solidFill>
                  <a:srgbClr val="C00000"/>
                </a:solidFill>
              </a:rPr>
              <a:t>HG6159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1761302" y="4420506"/>
            <a:ext cx="3196007" cy="910843"/>
          </a:xfrm>
          <a:prstGeom prst="wedgeRoundRectCallout">
            <a:avLst>
              <a:gd name="adj1" fmla="val 40232"/>
              <a:gd name="adj2" fmla="val -109955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3888570" y="3624477"/>
            <a:ext cx="2165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Step 2 : OUTER QUERY</a:t>
            </a:r>
          </a:p>
        </p:txBody>
      </p:sp>
    </p:spTree>
    <p:extLst>
      <p:ext uri="{BB962C8B-B14F-4D97-AF65-F5344CB8AC3E}">
        <p14:creationId xmlns:p14="http://schemas.microsoft.com/office/powerpoint/2010/main" val="11321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4" grpId="0"/>
      <p:bldP spid="6" grpId="0" animBg="1"/>
      <p:bldP spid="21" grpId="0" animBg="1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53" y="285520"/>
            <a:ext cx="11029616" cy="1013800"/>
          </a:xfrm>
        </p:spPr>
        <p:txBody>
          <a:bodyPr/>
          <a:lstStyle/>
          <a:p>
            <a:r>
              <a:rPr lang="en-SG" sz="3600" dirty="0"/>
              <a:t>Sub-Query - Example of Table Subquery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7989" y="2198274"/>
          <a:ext cx="5154940" cy="171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Unit_px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</a:t>
                      </a:r>
                      <a:r>
                        <a:rPr lang="en-SG" sz="1400" baseline="0" dirty="0"/>
                        <a:t> Dress White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4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Dress</a:t>
                      </a:r>
                      <a:r>
                        <a:rPr lang="en-SG" sz="1400" baseline="0" dirty="0"/>
                        <a:t> Blue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99219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4383" y="38854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05007" y="4515283"/>
          <a:ext cx="3456384" cy="171586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52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Supplier_Name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4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4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/>
                        <a:t>Supplier not found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01401" y="62505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2594" y="2258279"/>
            <a:ext cx="3383079" cy="293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56322" y="2239216"/>
          <a:ext cx="3383079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u="sng" dirty="0" err="1"/>
                        <a:t>Customer_ID</a:t>
                      </a:r>
                      <a:endParaRPr lang="en-SG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Customer_Name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Rachel 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Linda</a:t>
                      </a:r>
                      <a:r>
                        <a:rPr lang="en-SG" sz="1200" baseline="0" dirty="0"/>
                        <a:t> 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David</a:t>
                      </a:r>
                      <a:r>
                        <a:rPr lang="en-SG" sz="1200" baseline="0" dirty="0"/>
                        <a:t> Ang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56322" y="382641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520176" y="4539848"/>
          <a:ext cx="4919225" cy="170648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64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u="heavy" baseline="0" dirty="0" err="1"/>
                        <a:t>Customer_ID</a:t>
                      </a:r>
                      <a:endParaRPr lang="en-SG" sz="14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u="sng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Qty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Tran_date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4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17/3/2014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19/4/2014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7930" y="625157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Sales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775522" y="1359588"/>
            <a:ext cx="8663879" cy="733466"/>
          </a:xfrm>
          <a:prstGeom prst="wedgeRoundRectCallout">
            <a:avLst>
              <a:gd name="adj1" fmla="val 36681"/>
              <a:gd name="adj2" fmla="val -102563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2123506" y="1403156"/>
            <a:ext cx="817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List the Supplier ID and the number of products purchased by customers</a:t>
            </a:r>
          </a:p>
        </p:txBody>
      </p:sp>
    </p:spTree>
    <p:extLst>
      <p:ext uri="{BB962C8B-B14F-4D97-AF65-F5344CB8AC3E}">
        <p14:creationId xmlns:p14="http://schemas.microsoft.com/office/powerpoint/2010/main" val="337835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48" y="625475"/>
            <a:ext cx="7216966" cy="868362"/>
          </a:xfrm>
        </p:spPr>
        <p:txBody>
          <a:bodyPr/>
          <a:lstStyle/>
          <a:p>
            <a:r>
              <a:rPr lang="en-SG" sz="3200" dirty="0"/>
              <a:t>Sub-Query - Example of Table Subquery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54" y="105908"/>
            <a:ext cx="1219200" cy="12192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063552" y="1493838"/>
            <a:ext cx="8391102" cy="398406"/>
          </a:xfrm>
          <a:prstGeom prst="wedgeRoundRectCallout">
            <a:avLst>
              <a:gd name="adj1" fmla="val 38113"/>
              <a:gd name="adj2" fmla="val -66156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348788" y="1480807"/>
            <a:ext cx="7915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List the Supplier ID and the number of products purchased by customers.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0455"/>
              </p:ext>
            </p:extLst>
          </p:nvPr>
        </p:nvGraphicFramePr>
        <p:xfrm>
          <a:off x="1658547" y="2080275"/>
          <a:ext cx="4551128" cy="165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4941" y="376746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4"/>
              </p:ext>
            </p:extLst>
          </p:nvPr>
        </p:nvGraphicFramePr>
        <p:xfrm>
          <a:off x="1729326" y="4178900"/>
          <a:ext cx="4325158" cy="19202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13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13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(SELECT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s.Prod_code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p.Supplier_ID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Sales s, Product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s.Prod_code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p.Prod_Code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 subquery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Group By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84863"/>
              </p:ext>
            </p:extLst>
          </p:nvPr>
        </p:nvGraphicFramePr>
        <p:xfrm>
          <a:off x="6385270" y="4304089"/>
          <a:ext cx="2974199" cy="82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200" b="1" u="none" baseline="0" dirty="0" err="1"/>
                        <a:t>Supplier_ID</a:t>
                      </a:r>
                      <a:endParaRPr lang="en-SG" sz="1200" b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06308" y="5182428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Resulting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26563"/>
              </p:ext>
            </p:extLst>
          </p:nvPr>
        </p:nvGraphicFramePr>
        <p:xfrm>
          <a:off x="6379393" y="2060974"/>
          <a:ext cx="4075262" cy="161866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0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 err="1"/>
                        <a:t>Customer_ID</a:t>
                      </a:r>
                      <a:endParaRPr lang="en-SG" sz="1200" b="1" u="heavy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u="sng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Tran_date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C1001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10/12/2013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17/3/2014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C1003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19/4/2014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07148" y="377270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Sales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1729326" y="5022734"/>
            <a:ext cx="3790610" cy="657942"/>
          </a:xfrm>
          <a:prstGeom prst="wedgeRoundRectCallout">
            <a:avLst>
              <a:gd name="adj1" fmla="val 80203"/>
              <a:gd name="adj2" fmla="val 122297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6628673" y="6020971"/>
            <a:ext cx="246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Step 1 : INNER SUBQUERY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1775521" y="4481923"/>
            <a:ext cx="4075201" cy="540810"/>
          </a:xfrm>
          <a:prstGeom prst="wedgeRoundRectCallout">
            <a:avLst>
              <a:gd name="adj1" fmla="val 23152"/>
              <a:gd name="adj2" fmla="val -137714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3888570" y="3779520"/>
            <a:ext cx="2165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Step 2 : OUTER QUERY</a:t>
            </a:r>
          </a:p>
        </p:txBody>
      </p:sp>
    </p:spTree>
    <p:extLst>
      <p:ext uri="{BB962C8B-B14F-4D97-AF65-F5344CB8AC3E}">
        <p14:creationId xmlns:p14="http://schemas.microsoft.com/office/powerpoint/2010/main" val="2700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4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44" y="347577"/>
            <a:ext cx="11029616" cy="1013800"/>
          </a:xfrm>
        </p:spPr>
        <p:txBody>
          <a:bodyPr/>
          <a:lstStyle/>
          <a:p>
            <a:r>
              <a:rPr lang="en-SG" sz="3200" dirty="0"/>
              <a:t>Referential Integrity - Implement the Foreign Key (Option 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2204" y="1484785"/>
          <a:ext cx="5483916" cy="228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1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Unit_px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u="none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Dress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49">
                <a:tc>
                  <a:txBody>
                    <a:bodyPr/>
                    <a:lstStyle/>
                    <a:p>
                      <a:r>
                        <a:rPr lang="en-SG" sz="1100" dirty="0"/>
                        <a:t>HG9298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1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1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Blue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1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871" y="1705745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1505" y="378904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320135" y="1489087"/>
          <a:ext cx="3107956" cy="13929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729">
                <a:tc>
                  <a:txBody>
                    <a:bodyPr/>
                    <a:lstStyle/>
                    <a:p>
                      <a:r>
                        <a:rPr lang="en-SG" sz="11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Supplier_Name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1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1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aseline="0" dirty="0"/>
                        <a:t>Supplier not found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8129" y="292494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31504" y="4116401"/>
          <a:ext cx="8807896" cy="23774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0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CREATE TABLE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CREATE TABLE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char(6) not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(50)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decimal(5,2) null,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char(5) null,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Qty_on_hand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integer null,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(&lt;column definition list&gt;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PRIMARY KEY (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Prod_code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PRIMARY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(&lt;column name list&gt;),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KEY 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FOREIGN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(&lt;foreign key attribute name list&gt;)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REFERENCES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Supplier(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REFERENCES &lt;table name&gt;(&lt;primary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key list&gt;)</a:t>
                      </a:r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0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13" y="386659"/>
            <a:ext cx="11286546" cy="974717"/>
          </a:xfrm>
        </p:spPr>
        <p:txBody>
          <a:bodyPr/>
          <a:lstStyle/>
          <a:p>
            <a:r>
              <a:rPr lang="en-SG" sz="3200" dirty="0"/>
              <a:t>Referential Integrity - Implement the Foreign Key (Option 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19" y="1821642"/>
            <a:ext cx="1219200" cy="1219200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31504" y="4116401"/>
          <a:ext cx="8807896" cy="1097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0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ALTER </a:t>
                      </a:r>
                      <a:r>
                        <a:rPr lang="en-SG" sz="1200" baseline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TABLE Product</a:t>
                      </a:r>
                      <a:endParaRPr lang="en-SG" sz="12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ALTER TABLE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ADD FOREIGN KEY 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ADD FOREIGN KEY (&lt;foreign key attribute name list&gt;)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REFERENCES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Supplier(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REFERENCES &lt;table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name&gt; (&lt;primary key list&gt;)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91558" y="5517233"/>
            <a:ext cx="532389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option is applied if the table</a:t>
            </a:r>
            <a:b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already been created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92204" y="1484785"/>
          <a:ext cx="5483916" cy="228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1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Unit_px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u="none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Dress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49">
                <a:tc>
                  <a:txBody>
                    <a:bodyPr/>
                    <a:lstStyle/>
                    <a:p>
                      <a:r>
                        <a:rPr lang="en-SG" sz="1100" dirty="0"/>
                        <a:t>HG9298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1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1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Blue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1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31505" y="378904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20135" y="1489087"/>
          <a:ext cx="3107956" cy="13929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729">
                <a:tc>
                  <a:txBody>
                    <a:bodyPr/>
                    <a:lstStyle/>
                    <a:p>
                      <a:r>
                        <a:rPr lang="en-SG" sz="11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Supplier_Name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1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1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aseline="0" dirty="0"/>
                        <a:t>Supplier not found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48129" y="292494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41464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04619"/>
            <a:ext cx="11029616" cy="1013800"/>
          </a:xfrm>
        </p:spPr>
        <p:txBody>
          <a:bodyPr/>
          <a:lstStyle/>
          <a:p>
            <a:r>
              <a:rPr lang="en-SG" sz="3200" dirty="0"/>
              <a:t>Referential 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57986"/>
              </p:ext>
            </p:extLst>
          </p:nvPr>
        </p:nvGraphicFramePr>
        <p:xfrm>
          <a:off x="1707854" y="1336866"/>
          <a:ext cx="5803012" cy="238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99219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1914" y="37315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52185" y="1489087"/>
          <a:ext cx="2716853" cy="180730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33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80177" y="331414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5" name="Up Arrow 14"/>
          <p:cNvSpPr/>
          <p:nvPr/>
        </p:nvSpPr>
        <p:spPr>
          <a:xfrm>
            <a:off x="3673256" y="3849861"/>
            <a:ext cx="936104" cy="648072"/>
          </a:xfrm>
          <a:prstGeom prst="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Up Arrow 15"/>
          <p:cNvSpPr/>
          <p:nvPr/>
        </p:nvSpPr>
        <p:spPr>
          <a:xfrm>
            <a:off x="8541860" y="3413433"/>
            <a:ext cx="936104" cy="64807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7968209" y="4074632"/>
            <a:ext cx="21451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Referenced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6533" y="4531762"/>
            <a:ext cx="32758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Referencing Table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3287" y="5067023"/>
            <a:ext cx="69413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from Supplier where </a:t>
            </a:r>
            <a:r>
              <a:rPr lang="en-US" sz="2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supplier_ID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‘S1002</a:t>
            </a:r>
            <a:r>
              <a:rPr lang="en-US" sz="24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’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80176" y="2276872"/>
            <a:ext cx="2875496" cy="42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le 27"/>
          <p:cNvSpPr/>
          <p:nvPr/>
        </p:nvSpPr>
        <p:spPr>
          <a:xfrm>
            <a:off x="5144700" y="2561643"/>
            <a:ext cx="1090467" cy="3101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5139852" y="3068961"/>
            <a:ext cx="1100165" cy="3043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3182511" y="5633518"/>
            <a:ext cx="56428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Specifies the actions to be taken on the 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referencing rows when the referenced 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is deleted!</a:t>
            </a:r>
          </a:p>
        </p:txBody>
      </p:sp>
    </p:spTree>
    <p:extLst>
      <p:ext uri="{BB962C8B-B14F-4D97-AF65-F5344CB8AC3E}">
        <p14:creationId xmlns:p14="http://schemas.microsoft.com/office/powerpoint/2010/main" val="24131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 animBg="1"/>
      <p:bldP spid="28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Referential Actions – Options when referenced row is deleted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927648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975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60" y="221272"/>
            <a:ext cx="11029616" cy="1013800"/>
          </a:xfrm>
        </p:spPr>
        <p:txBody>
          <a:bodyPr/>
          <a:lstStyle/>
          <a:p>
            <a:r>
              <a:rPr lang="en-SG" sz="3200" dirty="0"/>
              <a:t>Referential Action - On Delete Cascade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33148" y="1484784"/>
          <a:ext cx="5731004" cy="220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b="1" u="heavy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6" y="469842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1914" y="37315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80176" y="1489087"/>
          <a:ext cx="2788860" cy="180730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7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200" u="heavy" baseline="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Supplier_Name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King Dress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Ladies Green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SG" sz="1200" dirty="0"/>
                        <a:t>S1003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Pretty Lady Pte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r>
                        <a:rPr lang="en-SG" sz="1200" dirty="0"/>
                        <a:t>S0000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/>
                        <a:t>Supplier Not found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08169" y="336221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Supplier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08168" y="2258279"/>
            <a:ext cx="2947504" cy="47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>
            <a:off x="5249248" y="5278129"/>
            <a:ext cx="1224136" cy="633551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2855639" y="4513997"/>
            <a:ext cx="6242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Delete row from parent relation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6806" y="5986617"/>
            <a:ext cx="75600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Delete matching rows in child relation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4000" y="2535406"/>
            <a:ext cx="5940152" cy="308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1513210" y="3110547"/>
            <a:ext cx="5950942" cy="32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2639616" y="3999639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DELETE FROM SUPPLIER WHERE SUPPLIER_ID = ‘S1002’</a:t>
            </a:r>
          </a:p>
        </p:txBody>
      </p:sp>
    </p:spTree>
    <p:extLst>
      <p:ext uri="{BB962C8B-B14F-4D97-AF65-F5344CB8AC3E}">
        <p14:creationId xmlns:p14="http://schemas.microsoft.com/office/powerpoint/2010/main" val="7952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5414</Words>
  <Application>Microsoft Office PowerPoint</Application>
  <PresentationFormat>Widescreen</PresentationFormat>
  <Paragraphs>2124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Gill Sans</vt:lpstr>
      <vt:lpstr>Calibri</vt:lpstr>
      <vt:lpstr>Arial</vt:lpstr>
      <vt:lpstr>Noto Sans Symbols</vt:lpstr>
      <vt:lpstr>Wingdings</vt:lpstr>
      <vt:lpstr>Dividend</vt:lpstr>
      <vt:lpstr>Topic C  SQL QUERY 3 (Referential Constraints/Join Tables/Sub-Query</vt:lpstr>
      <vt:lpstr>SQL Query 3 (Referential Constraints / Join / Sub-Query)</vt:lpstr>
      <vt:lpstr>Referential Integrity</vt:lpstr>
      <vt:lpstr>Referential Integrity - Identify the foreign keys</vt:lpstr>
      <vt:lpstr>Referential Integrity - Implement the Foreign Key (Option 1)</vt:lpstr>
      <vt:lpstr>Referential Integrity - Implement the Foreign Key (Option 1)</vt:lpstr>
      <vt:lpstr>Referential Actions</vt:lpstr>
      <vt:lpstr>Referential Actions – Options when referenced row is deleted</vt:lpstr>
      <vt:lpstr>Referential Action - On Delete Cascade</vt:lpstr>
      <vt:lpstr>Referential Action - On Delete Cascade</vt:lpstr>
      <vt:lpstr>Referential Action - On Delete Cascade (Option 1)</vt:lpstr>
      <vt:lpstr>Referential Action - On Delete Cascade (Option 2)</vt:lpstr>
      <vt:lpstr>Referential Action - On Delete NO ACTION</vt:lpstr>
      <vt:lpstr>Referential Action - On Delete NO ACTION</vt:lpstr>
      <vt:lpstr>Referential Action -On Delete ON ACTION </vt:lpstr>
      <vt:lpstr>Referential Action - On Delete Set NULL</vt:lpstr>
      <vt:lpstr>Referential Action -On Delete Set NULL</vt:lpstr>
      <vt:lpstr>Referential Action - On Delete Set Default</vt:lpstr>
      <vt:lpstr>Referential Action - On Delete Set Default</vt:lpstr>
      <vt:lpstr>Referential Action – On update</vt:lpstr>
      <vt:lpstr>Referential Action – On update Cascade</vt:lpstr>
      <vt:lpstr>Referential Action – On update set Null</vt:lpstr>
      <vt:lpstr>Referential Action – On update set default</vt:lpstr>
      <vt:lpstr>Referential Action – On update no action</vt:lpstr>
      <vt:lpstr>Joining tables - SQL implementation (Primary key and Foreign key)</vt:lpstr>
      <vt:lpstr>Joining tables - SQL implementation (Primary key and Foreign key)</vt:lpstr>
      <vt:lpstr>Joining tables - JOIN Operation</vt:lpstr>
      <vt:lpstr>Joining tables - JOIN Operation</vt:lpstr>
      <vt:lpstr>Joining tables - JOIN Operation use table alias as shortcuts</vt:lpstr>
      <vt:lpstr>Joining tables - Cartesian Product</vt:lpstr>
      <vt:lpstr>Joining tables -How to get the Cartesian Product</vt:lpstr>
      <vt:lpstr>Joining tables -How to get the Cartesian Product</vt:lpstr>
      <vt:lpstr>Joining tables -How to get the Cartesian Product</vt:lpstr>
      <vt:lpstr>Joining tables -Cartesian Product</vt:lpstr>
      <vt:lpstr>Joining tables - Joining more than 2 tables</vt:lpstr>
      <vt:lpstr>Joining tables - Joining more than 2 tables</vt:lpstr>
      <vt:lpstr>Joining tables - Joining more than 2 tables</vt:lpstr>
      <vt:lpstr>Sub-Query – Scalar and Table Sub-Query</vt:lpstr>
      <vt:lpstr>Sub-Query - Example of Scalar Subquery</vt:lpstr>
      <vt:lpstr>Sub-Query - Example of Scalar Subquery</vt:lpstr>
      <vt:lpstr>Sub-Query - Example of Table Subquery</vt:lpstr>
      <vt:lpstr>Sub-Query - Example of Table Subquery</vt:lpstr>
      <vt:lpstr>Sub-Query - Example of Table Subquery</vt:lpstr>
      <vt:lpstr>Sub-Query - Example of Table Subquery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RELATIONSHIP DATABASE MODEL</dc:title>
  <dc:creator>Loh Kwong Khuin</dc:creator>
  <cp:lastModifiedBy>Leong Fong Sow</cp:lastModifiedBy>
  <cp:revision>116</cp:revision>
  <dcterms:modified xsi:type="dcterms:W3CDTF">2020-03-06T04:18:41Z</dcterms:modified>
</cp:coreProperties>
</file>