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1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ill Sans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BD5C3-D435-42F6-B102-036280144D1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9EB093CA-FC46-48A0-9353-D364C14C4636}">
      <dgm:prSet phldrT="[Text]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No of items in the column value List</a:t>
          </a:r>
        </a:p>
      </dgm:t>
    </dgm:pt>
    <dgm:pt modelId="{D1C0B4CE-01E4-4B20-B878-D46CE09C892C}" type="parTrans" cxnId="{769EB96F-32A5-4966-A250-B46A5E2AAFCE}">
      <dgm:prSet/>
      <dgm:spPr/>
      <dgm:t>
        <a:bodyPr/>
        <a:lstStyle/>
        <a:p>
          <a:endParaRPr lang="en-SG"/>
        </a:p>
      </dgm:t>
    </dgm:pt>
    <dgm:pt modelId="{E1A3331E-6F07-43CC-9B0D-E38D197C753A}" type="sibTrans" cxnId="{769EB96F-32A5-4966-A250-B46A5E2AAFCE}">
      <dgm:prSet/>
      <dgm:spPr/>
      <dgm:t>
        <a:bodyPr/>
        <a:lstStyle/>
        <a:p>
          <a:endParaRPr lang="en-SG"/>
        </a:p>
      </dgm:t>
    </dgm:pt>
    <dgm:pt modelId="{68F401E2-6E49-46CC-AB96-C114837ED4C0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No of items in TABLE</a:t>
          </a:r>
        </a:p>
      </dgm:t>
    </dgm:pt>
    <dgm:pt modelId="{A0BA1A1E-8D62-48CD-B47C-9039A700AE91}" type="parTrans" cxnId="{81E5FD4B-936B-4A32-BB25-89E79C47142F}">
      <dgm:prSet/>
      <dgm:spPr/>
      <dgm:t>
        <a:bodyPr/>
        <a:lstStyle/>
        <a:p>
          <a:endParaRPr lang="en-SG"/>
        </a:p>
      </dgm:t>
    </dgm:pt>
    <dgm:pt modelId="{9BE362FE-5F23-4180-83B9-882F7BD948D9}" type="sibTrans" cxnId="{81E5FD4B-936B-4A32-BB25-89E79C47142F}">
      <dgm:prSet/>
      <dgm:spPr/>
      <dgm:t>
        <a:bodyPr/>
        <a:lstStyle/>
        <a:p>
          <a:endParaRPr lang="en-SG"/>
        </a:p>
      </dgm:t>
    </dgm:pt>
    <dgm:pt modelId="{80174907-7E27-41D8-8D34-BC4410D53D97}" type="pres">
      <dgm:prSet presAssocID="{31ABD5C3-D435-42F6-B102-036280144D16}" presName="linearFlow" presStyleCnt="0">
        <dgm:presLayoutVars>
          <dgm:dir/>
          <dgm:resizeHandles val="exact"/>
        </dgm:presLayoutVars>
      </dgm:prSet>
      <dgm:spPr/>
    </dgm:pt>
    <dgm:pt modelId="{F34643FE-2AED-422B-B054-416C7C89755F}" type="pres">
      <dgm:prSet presAssocID="{9EB093CA-FC46-48A0-9353-D364C14C4636}" presName="node" presStyleLbl="node1" presStyleIdx="0" presStyleCnt="2">
        <dgm:presLayoutVars>
          <dgm:bulletEnabled val="1"/>
        </dgm:presLayoutVars>
      </dgm:prSet>
      <dgm:spPr/>
    </dgm:pt>
    <dgm:pt modelId="{3BF45E6E-FFEF-4E78-BE77-A585274D9DC3}" type="pres">
      <dgm:prSet presAssocID="{E1A3331E-6F07-43CC-9B0D-E38D197C753A}" presName="spacerL" presStyleCnt="0"/>
      <dgm:spPr/>
    </dgm:pt>
    <dgm:pt modelId="{51B8485B-9714-42BE-B504-83F4AB7ADCBB}" type="pres">
      <dgm:prSet presAssocID="{E1A3331E-6F07-43CC-9B0D-E38D197C753A}" presName="sibTrans" presStyleLbl="sibTrans2D1" presStyleIdx="0" presStyleCnt="1"/>
      <dgm:spPr/>
    </dgm:pt>
    <dgm:pt modelId="{EA1FC8F2-7ED9-4A61-ABB6-EED8F1B81D9B}" type="pres">
      <dgm:prSet presAssocID="{E1A3331E-6F07-43CC-9B0D-E38D197C753A}" presName="spacerR" presStyleCnt="0"/>
      <dgm:spPr/>
    </dgm:pt>
    <dgm:pt modelId="{D9698930-8773-47FE-B10C-FD34030F68CC}" type="pres">
      <dgm:prSet presAssocID="{68F401E2-6E49-46CC-AB96-C114837ED4C0}" presName="node" presStyleLbl="node1" presStyleIdx="1" presStyleCnt="2">
        <dgm:presLayoutVars>
          <dgm:bulletEnabled val="1"/>
        </dgm:presLayoutVars>
      </dgm:prSet>
      <dgm:spPr/>
    </dgm:pt>
  </dgm:ptLst>
  <dgm:cxnLst>
    <dgm:cxn modelId="{FFABDC41-7276-4A8A-A76C-70C122FE7DB5}" type="presOf" srcId="{68F401E2-6E49-46CC-AB96-C114837ED4C0}" destId="{D9698930-8773-47FE-B10C-FD34030F68CC}" srcOrd="0" destOrd="0" presId="urn:microsoft.com/office/officeart/2005/8/layout/equation1"/>
    <dgm:cxn modelId="{A5C59E63-610E-40EE-9F2E-4A82CBCF390B}" type="presOf" srcId="{31ABD5C3-D435-42F6-B102-036280144D16}" destId="{80174907-7E27-41D8-8D34-BC4410D53D97}" srcOrd="0" destOrd="0" presId="urn:microsoft.com/office/officeart/2005/8/layout/equation1"/>
    <dgm:cxn modelId="{81E5FD4B-936B-4A32-BB25-89E79C47142F}" srcId="{31ABD5C3-D435-42F6-B102-036280144D16}" destId="{68F401E2-6E49-46CC-AB96-C114837ED4C0}" srcOrd="1" destOrd="0" parTransId="{A0BA1A1E-8D62-48CD-B47C-9039A700AE91}" sibTransId="{9BE362FE-5F23-4180-83B9-882F7BD948D9}"/>
    <dgm:cxn modelId="{769EB96F-32A5-4966-A250-B46A5E2AAFCE}" srcId="{31ABD5C3-D435-42F6-B102-036280144D16}" destId="{9EB093CA-FC46-48A0-9353-D364C14C4636}" srcOrd="0" destOrd="0" parTransId="{D1C0B4CE-01E4-4B20-B878-D46CE09C892C}" sibTransId="{E1A3331E-6F07-43CC-9B0D-E38D197C753A}"/>
    <dgm:cxn modelId="{1FDC1CA1-DACB-4D3E-9179-984D90D09C39}" type="presOf" srcId="{E1A3331E-6F07-43CC-9B0D-E38D197C753A}" destId="{51B8485B-9714-42BE-B504-83F4AB7ADCBB}" srcOrd="0" destOrd="0" presId="urn:microsoft.com/office/officeart/2005/8/layout/equation1"/>
    <dgm:cxn modelId="{FAB556BC-5AC4-4EE9-9F33-F16D84328433}" type="presOf" srcId="{9EB093CA-FC46-48A0-9353-D364C14C4636}" destId="{F34643FE-2AED-422B-B054-416C7C89755F}" srcOrd="0" destOrd="0" presId="urn:microsoft.com/office/officeart/2005/8/layout/equation1"/>
    <dgm:cxn modelId="{EB389E89-323B-4FDB-95D0-8E906A9BE56B}" type="presParOf" srcId="{80174907-7E27-41D8-8D34-BC4410D53D97}" destId="{F34643FE-2AED-422B-B054-416C7C89755F}" srcOrd="0" destOrd="0" presId="urn:microsoft.com/office/officeart/2005/8/layout/equation1"/>
    <dgm:cxn modelId="{89197457-9194-49C4-9F01-FEDC9B27901A}" type="presParOf" srcId="{80174907-7E27-41D8-8D34-BC4410D53D97}" destId="{3BF45E6E-FFEF-4E78-BE77-A585274D9DC3}" srcOrd="1" destOrd="0" presId="urn:microsoft.com/office/officeart/2005/8/layout/equation1"/>
    <dgm:cxn modelId="{D4C7CCAF-1943-4CC5-9187-C0E0A066C8C1}" type="presParOf" srcId="{80174907-7E27-41D8-8D34-BC4410D53D97}" destId="{51B8485B-9714-42BE-B504-83F4AB7ADCBB}" srcOrd="2" destOrd="0" presId="urn:microsoft.com/office/officeart/2005/8/layout/equation1"/>
    <dgm:cxn modelId="{848564A6-07AE-442F-B602-8C6E6CCF66F8}" type="presParOf" srcId="{80174907-7E27-41D8-8D34-BC4410D53D97}" destId="{EA1FC8F2-7ED9-4A61-ABB6-EED8F1B81D9B}" srcOrd="3" destOrd="0" presId="urn:microsoft.com/office/officeart/2005/8/layout/equation1"/>
    <dgm:cxn modelId="{AC66F0E3-F185-4759-BF3A-5A4E84E14946}" type="presParOf" srcId="{80174907-7E27-41D8-8D34-BC4410D53D97}" destId="{D9698930-8773-47FE-B10C-FD34030F68CC}" srcOrd="4" destOrd="0" presId="urn:microsoft.com/office/officeart/2005/8/layout/equation1"/>
  </dgm:cxnLst>
  <dgm:bg/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BD5C3-D435-42F6-B102-036280144D1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9EB093CA-FC46-48A0-9353-D364C14C4636}">
      <dgm:prSet phldrT="[Text]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Sequent of items in the column value List</a:t>
          </a:r>
        </a:p>
      </dgm:t>
    </dgm:pt>
    <dgm:pt modelId="{D1C0B4CE-01E4-4B20-B878-D46CE09C892C}" type="parTrans" cxnId="{769EB96F-32A5-4966-A250-B46A5E2AAFCE}">
      <dgm:prSet/>
      <dgm:spPr/>
      <dgm:t>
        <a:bodyPr/>
        <a:lstStyle/>
        <a:p>
          <a:endParaRPr lang="en-SG"/>
        </a:p>
      </dgm:t>
    </dgm:pt>
    <dgm:pt modelId="{E1A3331E-6F07-43CC-9B0D-E38D197C753A}" type="sibTrans" cxnId="{769EB96F-32A5-4966-A250-B46A5E2AAFCE}">
      <dgm:prSet/>
      <dgm:spPr/>
      <dgm:t>
        <a:bodyPr/>
        <a:lstStyle/>
        <a:p>
          <a:endParaRPr lang="en-SG"/>
        </a:p>
      </dgm:t>
    </dgm:pt>
    <dgm:pt modelId="{68F401E2-6E49-46CC-AB96-C114837ED4C0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SG" b="1" dirty="0">
              <a:solidFill>
                <a:srgbClr val="FF0000"/>
              </a:solidFill>
            </a:rPr>
            <a:t>Sequent of items in TABLE</a:t>
          </a:r>
        </a:p>
      </dgm:t>
    </dgm:pt>
    <dgm:pt modelId="{A0BA1A1E-8D62-48CD-B47C-9039A700AE91}" type="parTrans" cxnId="{81E5FD4B-936B-4A32-BB25-89E79C47142F}">
      <dgm:prSet/>
      <dgm:spPr/>
      <dgm:t>
        <a:bodyPr/>
        <a:lstStyle/>
        <a:p>
          <a:endParaRPr lang="en-SG"/>
        </a:p>
      </dgm:t>
    </dgm:pt>
    <dgm:pt modelId="{9BE362FE-5F23-4180-83B9-882F7BD948D9}" type="sibTrans" cxnId="{81E5FD4B-936B-4A32-BB25-89E79C47142F}">
      <dgm:prSet/>
      <dgm:spPr/>
      <dgm:t>
        <a:bodyPr/>
        <a:lstStyle/>
        <a:p>
          <a:endParaRPr lang="en-SG"/>
        </a:p>
      </dgm:t>
    </dgm:pt>
    <dgm:pt modelId="{80174907-7E27-41D8-8D34-BC4410D53D97}" type="pres">
      <dgm:prSet presAssocID="{31ABD5C3-D435-42F6-B102-036280144D16}" presName="linearFlow" presStyleCnt="0">
        <dgm:presLayoutVars>
          <dgm:dir/>
          <dgm:resizeHandles val="exact"/>
        </dgm:presLayoutVars>
      </dgm:prSet>
      <dgm:spPr/>
    </dgm:pt>
    <dgm:pt modelId="{F34643FE-2AED-422B-B054-416C7C89755F}" type="pres">
      <dgm:prSet presAssocID="{9EB093CA-FC46-48A0-9353-D364C14C4636}" presName="node" presStyleLbl="node1" presStyleIdx="0" presStyleCnt="2">
        <dgm:presLayoutVars>
          <dgm:bulletEnabled val="1"/>
        </dgm:presLayoutVars>
      </dgm:prSet>
      <dgm:spPr/>
    </dgm:pt>
    <dgm:pt modelId="{3BF45E6E-FFEF-4E78-BE77-A585274D9DC3}" type="pres">
      <dgm:prSet presAssocID="{E1A3331E-6F07-43CC-9B0D-E38D197C753A}" presName="spacerL" presStyleCnt="0"/>
      <dgm:spPr/>
    </dgm:pt>
    <dgm:pt modelId="{51B8485B-9714-42BE-B504-83F4AB7ADCBB}" type="pres">
      <dgm:prSet presAssocID="{E1A3331E-6F07-43CC-9B0D-E38D197C753A}" presName="sibTrans" presStyleLbl="sibTrans2D1" presStyleIdx="0" presStyleCnt="1"/>
      <dgm:spPr/>
    </dgm:pt>
    <dgm:pt modelId="{EA1FC8F2-7ED9-4A61-ABB6-EED8F1B81D9B}" type="pres">
      <dgm:prSet presAssocID="{E1A3331E-6F07-43CC-9B0D-E38D197C753A}" presName="spacerR" presStyleCnt="0"/>
      <dgm:spPr/>
    </dgm:pt>
    <dgm:pt modelId="{D9698930-8773-47FE-B10C-FD34030F68CC}" type="pres">
      <dgm:prSet presAssocID="{68F401E2-6E49-46CC-AB96-C114837ED4C0}" presName="node" presStyleLbl="node1" presStyleIdx="1" presStyleCnt="2">
        <dgm:presLayoutVars>
          <dgm:bulletEnabled val="1"/>
        </dgm:presLayoutVars>
      </dgm:prSet>
      <dgm:spPr/>
    </dgm:pt>
  </dgm:ptLst>
  <dgm:cxnLst>
    <dgm:cxn modelId="{D5E66027-5F9D-4555-BCA3-1B193FB49045}" type="presOf" srcId="{9EB093CA-FC46-48A0-9353-D364C14C4636}" destId="{F34643FE-2AED-422B-B054-416C7C89755F}" srcOrd="0" destOrd="0" presId="urn:microsoft.com/office/officeart/2005/8/layout/equation1"/>
    <dgm:cxn modelId="{4C7D365F-A9A7-41BC-857B-9B1AEC018386}" type="presOf" srcId="{68F401E2-6E49-46CC-AB96-C114837ED4C0}" destId="{D9698930-8773-47FE-B10C-FD34030F68CC}" srcOrd="0" destOrd="0" presId="urn:microsoft.com/office/officeart/2005/8/layout/equation1"/>
    <dgm:cxn modelId="{81E5FD4B-936B-4A32-BB25-89E79C47142F}" srcId="{31ABD5C3-D435-42F6-B102-036280144D16}" destId="{68F401E2-6E49-46CC-AB96-C114837ED4C0}" srcOrd="1" destOrd="0" parTransId="{A0BA1A1E-8D62-48CD-B47C-9039A700AE91}" sibTransId="{9BE362FE-5F23-4180-83B9-882F7BD948D9}"/>
    <dgm:cxn modelId="{769EB96F-32A5-4966-A250-B46A5E2AAFCE}" srcId="{31ABD5C3-D435-42F6-B102-036280144D16}" destId="{9EB093CA-FC46-48A0-9353-D364C14C4636}" srcOrd="0" destOrd="0" parTransId="{D1C0B4CE-01E4-4B20-B878-D46CE09C892C}" sibTransId="{E1A3331E-6F07-43CC-9B0D-E38D197C753A}"/>
    <dgm:cxn modelId="{AAB9C0D0-0EE9-4DC4-AC14-DB83C721269B}" type="presOf" srcId="{31ABD5C3-D435-42F6-B102-036280144D16}" destId="{80174907-7E27-41D8-8D34-BC4410D53D97}" srcOrd="0" destOrd="0" presId="urn:microsoft.com/office/officeart/2005/8/layout/equation1"/>
    <dgm:cxn modelId="{0FF26AE6-FF3C-4E09-8406-ECBD00EBC40F}" type="presOf" srcId="{E1A3331E-6F07-43CC-9B0D-E38D197C753A}" destId="{51B8485B-9714-42BE-B504-83F4AB7ADCBB}" srcOrd="0" destOrd="0" presId="urn:microsoft.com/office/officeart/2005/8/layout/equation1"/>
    <dgm:cxn modelId="{F9CDEC39-A0E8-4917-957A-3C2B84F221C9}" type="presParOf" srcId="{80174907-7E27-41D8-8D34-BC4410D53D97}" destId="{F34643FE-2AED-422B-B054-416C7C89755F}" srcOrd="0" destOrd="0" presId="urn:microsoft.com/office/officeart/2005/8/layout/equation1"/>
    <dgm:cxn modelId="{DB7EF3DC-58A1-47C1-8ADE-4A14D45FC62D}" type="presParOf" srcId="{80174907-7E27-41D8-8D34-BC4410D53D97}" destId="{3BF45E6E-FFEF-4E78-BE77-A585274D9DC3}" srcOrd="1" destOrd="0" presId="urn:microsoft.com/office/officeart/2005/8/layout/equation1"/>
    <dgm:cxn modelId="{F05E0EAA-5173-462E-AF40-14649CDB8C0D}" type="presParOf" srcId="{80174907-7E27-41D8-8D34-BC4410D53D97}" destId="{51B8485B-9714-42BE-B504-83F4AB7ADCBB}" srcOrd="2" destOrd="0" presId="urn:microsoft.com/office/officeart/2005/8/layout/equation1"/>
    <dgm:cxn modelId="{670A4B8B-8A34-4809-A63A-9D82969E502B}" type="presParOf" srcId="{80174907-7E27-41D8-8D34-BC4410D53D97}" destId="{EA1FC8F2-7ED9-4A61-ABB6-EED8F1B81D9B}" srcOrd="3" destOrd="0" presId="urn:microsoft.com/office/officeart/2005/8/layout/equation1"/>
    <dgm:cxn modelId="{21CD3BB1-AA0E-4BC4-9FF9-8DB8363B6CE4}" type="presParOf" srcId="{80174907-7E27-41D8-8D34-BC4410D53D97}" destId="{D9698930-8773-47FE-B10C-FD34030F68CC}" srcOrd="4" destOrd="0" presId="urn:microsoft.com/office/officeart/2005/8/layout/equation1"/>
  </dgm:cxnLst>
  <dgm:bg/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4FDEB-D8DD-4547-98A3-AF1E1C3FE924}" type="doc">
      <dgm:prSet loTypeId="urn:microsoft.com/office/officeart/2005/8/layout/arrow5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7E9EF0C2-D2CC-4270-A470-714369EDADA0}">
      <dgm:prSet phldrT="[Text]"/>
      <dgm:spPr>
        <a:gradFill rotWithShape="0">
          <a:gsLst>
            <a:gs pos="36000">
              <a:srgbClr val="002060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</dgm:spPr>
      <dgm:t>
        <a:bodyPr/>
        <a:lstStyle/>
        <a:p>
          <a:r>
            <a:rPr lang="en-SG" dirty="0"/>
            <a:t>Percentage (%) sign – wildcard that represent any sequence of 0 to more characters</a:t>
          </a:r>
        </a:p>
      </dgm:t>
    </dgm:pt>
    <dgm:pt modelId="{6AE2F7CF-9538-472B-9389-317B57221937}" type="parTrans" cxnId="{EE5DDE7C-E51B-4282-80E4-D05766972216}">
      <dgm:prSet/>
      <dgm:spPr/>
      <dgm:t>
        <a:bodyPr/>
        <a:lstStyle/>
        <a:p>
          <a:endParaRPr lang="en-SG"/>
        </a:p>
      </dgm:t>
    </dgm:pt>
    <dgm:pt modelId="{D81291C3-DAC9-4E66-A257-123BE50414A7}" type="sibTrans" cxnId="{EE5DDE7C-E51B-4282-80E4-D05766972216}">
      <dgm:prSet/>
      <dgm:spPr/>
      <dgm:t>
        <a:bodyPr/>
        <a:lstStyle/>
        <a:p>
          <a:endParaRPr lang="en-SG"/>
        </a:p>
      </dgm:t>
    </dgm:pt>
    <dgm:pt modelId="{6620E3D6-5D5E-474C-968B-B3E2080BFEA2}">
      <dgm:prSet phldrT="[Text]"/>
      <dgm:spPr>
        <a:gradFill flip="none"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SG" dirty="0"/>
            <a:t>Underscore (_) sign – represents any single character</a:t>
          </a:r>
        </a:p>
      </dgm:t>
    </dgm:pt>
    <dgm:pt modelId="{1C2E03E3-5050-4507-B679-65DF8EC7763D}" type="parTrans" cxnId="{EE9A1140-4522-4724-95EB-06D6C55880B1}">
      <dgm:prSet/>
      <dgm:spPr/>
      <dgm:t>
        <a:bodyPr/>
        <a:lstStyle/>
        <a:p>
          <a:endParaRPr lang="en-SG"/>
        </a:p>
      </dgm:t>
    </dgm:pt>
    <dgm:pt modelId="{AE924A53-2905-41B5-AB27-B84E1C7668E6}" type="sibTrans" cxnId="{EE9A1140-4522-4724-95EB-06D6C55880B1}">
      <dgm:prSet/>
      <dgm:spPr/>
      <dgm:t>
        <a:bodyPr/>
        <a:lstStyle/>
        <a:p>
          <a:endParaRPr lang="en-SG"/>
        </a:p>
      </dgm:t>
    </dgm:pt>
    <dgm:pt modelId="{2A7216EE-6C1F-428B-B78A-6779DD7F7C31}" type="pres">
      <dgm:prSet presAssocID="{2D74FDEB-D8DD-4547-98A3-AF1E1C3FE924}" presName="diagram" presStyleCnt="0">
        <dgm:presLayoutVars>
          <dgm:dir/>
          <dgm:resizeHandles val="exact"/>
        </dgm:presLayoutVars>
      </dgm:prSet>
      <dgm:spPr/>
    </dgm:pt>
    <dgm:pt modelId="{1354AF44-E314-4C84-A905-5CA41687D5E9}" type="pres">
      <dgm:prSet presAssocID="{7E9EF0C2-D2CC-4270-A470-714369EDADA0}" presName="arrow" presStyleLbl="node1" presStyleIdx="0" presStyleCnt="2">
        <dgm:presLayoutVars>
          <dgm:bulletEnabled val="1"/>
        </dgm:presLayoutVars>
      </dgm:prSet>
      <dgm:spPr/>
    </dgm:pt>
    <dgm:pt modelId="{84AB2C11-BFA5-452E-A669-9130C0EF73A5}" type="pres">
      <dgm:prSet presAssocID="{6620E3D6-5D5E-474C-968B-B3E2080BFEA2}" presName="arrow" presStyleLbl="node1" presStyleIdx="1" presStyleCnt="2">
        <dgm:presLayoutVars>
          <dgm:bulletEnabled val="1"/>
        </dgm:presLayoutVars>
      </dgm:prSet>
      <dgm:spPr/>
    </dgm:pt>
  </dgm:ptLst>
  <dgm:cxnLst>
    <dgm:cxn modelId="{DD267103-8500-483A-B6FF-C17B43521507}" type="presOf" srcId="{7E9EF0C2-D2CC-4270-A470-714369EDADA0}" destId="{1354AF44-E314-4C84-A905-5CA41687D5E9}" srcOrd="0" destOrd="0" presId="urn:microsoft.com/office/officeart/2005/8/layout/arrow5"/>
    <dgm:cxn modelId="{EE9A1140-4522-4724-95EB-06D6C55880B1}" srcId="{2D74FDEB-D8DD-4547-98A3-AF1E1C3FE924}" destId="{6620E3D6-5D5E-474C-968B-B3E2080BFEA2}" srcOrd="1" destOrd="0" parTransId="{1C2E03E3-5050-4507-B679-65DF8EC7763D}" sibTransId="{AE924A53-2905-41B5-AB27-B84E1C7668E6}"/>
    <dgm:cxn modelId="{EE5DDE7C-E51B-4282-80E4-D05766972216}" srcId="{2D74FDEB-D8DD-4547-98A3-AF1E1C3FE924}" destId="{7E9EF0C2-D2CC-4270-A470-714369EDADA0}" srcOrd="0" destOrd="0" parTransId="{6AE2F7CF-9538-472B-9389-317B57221937}" sibTransId="{D81291C3-DAC9-4E66-A257-123BE50414A7}"/>
    <dgm:cxn modelId="{D214F9D1-3C63-41BE-96EB-1B30E287E22F}" type="presOf" srcId="{6620E3D6-5D5E-474C-968B-B3E2080BFEA2}" destId="{84AB2C11-BFA5-452E-A669-9130C0EF73A5}" srcOrd="0" destOrd="0" presId="urn:microsoft.com/office/officeart/2005/8/layout/arrow5"/>
    <dgm:cxn modelId="{44341CD2-F3EC-4CBB-AD72-89BE422A8C33}" type="presOf" srcId="{2D74FDEB-D8DD-4547-98A3-AF1E1C3FE924}" destId="{2A7216EE-6C1F-428B-B78A-6779DD7F7C31}" srcOrd="0" destOrd="0" presId="urn:microsoft.com/office/officeart/2005/8/layout/arrow5"/>
    <dgm:cxn modelId="{2DF8499D-9D7B-4A24-9645-612057B01395}" type="presParOf" srcId="{2A7216EE-6C1F-428B-B78A-6779DD7F7C31}" destId="{1354AF44-E314-4C84-A905-5CA41687D5E9}" srcOrd="0" destOrd="0" presId="urn:microsoft.com/office/officeart/2005/8/layout/arrow5"/>
    <dgm:cxn modelId="{F357FA58-1717-49F0-8308-DC670ACC0C88}" type="presParOf" srcId="{2A7216EE-6C1F-428B-B78A-6779DD7F7C31}" destId="{84AB2C11-BFA5-452E-A669-9130C0EF73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43FE-2AED-422B-B054-416C7C89755F}">
      <dsp:nvSpPr>
        <dsp:cNvPr id="0" name=""/>
        <dsp:cNvSpPr/>
      </dsp:nvSpPr>
      <dsp:spPr>
        <a:xfrm>
          <a:off x="1690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No of items in the column value List</a:t>
          </a:r>
        </a:p>
      </dsp:txBody>
      <dsp:txXfrm>
        <a:off x="171966" y="280881"/>
        <a:ext cx="822164" cy="822164"/>
      </dsp:txXfrm>
    </dsp:sp>
    <dsp:sp modelId="{51B8485B-9714-42BE-B504-83F4AB7ADCBB}">
      <dsp:nvSpPr>
        <dsp:cNvPr id="0" name=""/>
        <dsp:cNvSpPr/>
      </dsp:nvSpPr>
      <dsp:spPr>
        <a:xfrm>
          <a:off x="1258820" y="354776"/>
          <a:ext cx="674375" cy="674375"/>
        </a:xfrm>
        <a:prstGeom prst="mathEqual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/>
        </a:p>
      </dsp:txBody>
      <dsp:txXfrm>
        <a:off x="1348208" y="493697"/>
        <a:ext cx="495599" cy="396533"/>
      </dsp:txXfrm>
    </dsp:sp>
    <dsp:sp modelId="{D9698930-8773-47FE-B10C-FD34030F68CC}">
      <dsp:nvSpPr>
        <dsp:cNvPr id="0" name=""/>
        <dsp:cNvSpPr/>
      </dsp:nvSpPr>
      <dsp:spPr>
        <a:xfrm>
          <a:off x="2027608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No of items in TABLE</a:t>
          </a:r>
        </a:p>
      </dsp:txBody>
      <dsp:txXfrm>
        <a:off x="2197884" y="280881"/>
        <a:ext cx="822164" cy="82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43FE-2AED-422B-B054-416C7C89755F}">
      <dsp:nvSpPr>
        <dsp:cNvPr id="0" name=""/>
        <dsp:cNvSpPr/>
      </dsp:nvSpPr>
      <dsp:spPr>
        <a:xfrm>
          <a:off x="1690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Sequent of items in the column value List</a:t>
          </a:r>
        </a:p>
      </dsp:txBody>
      <dsp:txXfrm>
        <a:off x="171966" y="280881"/>
        <a:ext cx="822164" cy="822164"/>
      </dsp:txXfrm>
    </dsp:sp>
    <dsp:sp modelId="{51B8485B-9714-42BE-B504-83F4AB7ADCBB}">
      <dsp:nvSpPr>
        <dsp:cNvPr id="0" name=""/>
        <dsp:cNvSpPr/>
      </dsp:nvSpPr>
      <dsp:spPr>
        <a:xfrm>
          <a:off x="1258820" y="354776"/>
          <a:ext cx="674375" cy="674375"/>
        </a:xfrm>
        <a:prstGeom prst="mathEqual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/>
        </a:p>
      </dsp:txBody>
      <dsp:txXfrm>
        <a:off x="1348208" y="493697"/>
        <a:ext cx="495599" cy="396533"/>
      </dsp:txXfrm>
    </dsp:sp>
    <dsp:sp modelId="{D9698930-8773-47FE-B10C-FD34030F68CC}">
      <dsp:nvSpPr>
        <dsp:cNvPr id="0" name=""/>
        <dsp:cNvSpPr/>
      </dsp:nvSpPr>
      <dsp:spPr>
        <a:xfrm>
          <a:off x="2027608" y="110605"/>
          <a:ext cx="1162716" cy="1162716"/>
        </a:xfrm>
        <a:prstGeom prst="ellipse">
          <a:avLst/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>
              <a:solidFill>
                <a:srgbClr val="FF0000"/>
              </a:solidFill>
            </a:rPr>
            <a:t>Sequent of items in TABLE</a:t>
          </a:r>
        </a:p>
      </dsp:txBody>
      <dsp:txXfrm>
        <a:off x="2197884" y="280881"/>
        <a:ext cx="822164" cy="82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F44-E314-4C84-A905-5CA41687D5E9}">
      <dsp:nvSpPr>
        <dsp:cNvPr id="0" name=""/>
        <dsp:cNvSpPr/>
      </dsp:nvSpPr>
      <dsp:spPr>
        <a:xfrm rot="16200000">
          <a:off x="515" y="479797"/>
          <a:ext cx="3990230" cy="399023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36000">
              <a:srgbClr val="002060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Percentage (%) sign – wildcard that represent any sequence of 0 to more characters</a:t>
          </a:r>
        </a:p>
      </dsp:txBody>
      <dsp:txXfrm rot="5400000">
        <a:off x="516" y="1477354"/>
        <a:ext cx="3291940" cy="1995115"/>
      </dsp:txXfrm>
    </dsp:sp>
    <dsp:sp modelId="{84AB2C11-BFA5-452E-A669-9130C0EF73A5}">
      <dsp:nvSpPr>
        <dsp:cNvPr id="0" name=""/>
        <dsp:cNvSpPr/>
      </dsp:nvSpPr>
      <dsp:spPr>
        <a:xfrm rot="5400000">
          <a:off x="4238853" y="479797"/>
          <a:ext cx="3990230" cy="3990230"/>
        </a:xfrm>
        <a:prstGeom prst="downArrow">
          <a:avLst>
            <a:gd name="adj1" fmla="val 50000"/>
            <a:gd name="adj2" fmla="val 35000"/>
          </a:avLst>
        </a:prstGeom>
        <a:gradFill flip="none"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Underscore (_) sign – represents any single character</a:t>
          </a:r>
        </a:p>
      </dsp:txBody>
      <dsp:txXfrm rot="-5400000">
        <a:off x="4937144" y="1477355"/>
        <a:ext cx="3291940" cy="199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94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36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5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4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91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63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1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63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0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0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979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40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38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17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3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5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555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372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74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57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72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91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877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72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79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76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87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Other </a:t>
            </a:r>
            <a:r>
              <a:rPr lang="en-SG" dirty="0" err="1"/>
              <a:t>dbms</a:t>
            </a:r>
            <a:r>
              <a:rPr lang="en-SG" baseline="0" dirty="0"/>
              <a:t> maybe case-sensitive. </a:t>
            </a:r>
            <a:r>
              <a:rPr lang="en-SG" baseline="0" dirty="0" err="1"/>
              <a:t>Eg</a:t>
            </a:r>
            <a:r>
              <a:rPr lang="en-SG" baseline="0" dirty="0"/>
              <a:t>. </a:t>
            </a:r>
            <a:r>
              <a:rPr lang="en-SG" baseline="0" dirty="0" err="1"/>
              <a:t>MySql</a:t>
            </a:r>
            <a:r>
              <a:rPr lang="en-SG" baseline="0" dirty="0"/>
              <a:t> in </a:t>
            </a:r>
            <a:r>
              <a:rPr lang="en-SG" baseline="0" dirty="0" err="1"/>
              <a:t>unix</a:t>
            </a:r>
            <a:endParaRPr lang="en-SG" dirty="0"/>
          </a:p>
          <a:p>
            <a:r>
              <a:rPr lang="en-SG" dirty="0"/>
              <a:t>What</a:t>
            </a:r>
            <a:r>
              <a:rPr lang="en-SG" baseline="0" dirty="0"/>
              <a:t> will happen if the 3 SQL is run?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01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</a:t>
            </a:r>
            <a:r>
              <a:rPr lang="en-SG" baseline="0" dirty="0"/>
              <a:t> will happen if the 3 SQL </a:t>
            </a:r>
            <a:r>
              <a:rPr lang="en-SG" baseline="0"/>
              <a:t>is run?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77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2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57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2000"/>
              <a:buFont typeface="Gill Sans"/>
              <a:buNone/>
              <a:defRPr sz="2000" b="0">
                <a:solidFill>
                  <a:srgbClr val="738AC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12148" y="-1585537"/>
            <a:ext cx="4367703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8682" y="646958"/>
            <a:ext cx="11029616" cy="88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745420"/>
            <a:ext cx="11029616" cy="43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513000" y="63628"/>
            <a:ext cx="648885" cy="616135"/>
          </a:xfrm>
          <a:prstGeom prst="dodecagon">
            <a:avLst/>
          </a:prstGeom>
          <a:solidFill>
            <a:srgbClr val="4A66AC"/>
          </a:solidFill>
          <a:ln w="22225" cap="rnd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114999"/>
            <a:ext cx="1340076" cy="276999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ST1501 DENG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705" r="1112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lang="en-US" sz="2500" dirty="0">
                <a:solidFill>
                  <a:srgbClr val="FFFFFF"/>
                </a:solidFill>
              </a:rPr>
              <a:t>Topic C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SQL QUERY #1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Select</a:t>
            </a:r>
            <a:br>
              <a:rPr lang="en-SG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Insert/Update/Delete</a:t>
            </a:r>
            <a:endParaRPr sz="2500" dirty="0">
              <a:solidFill>
                <a:srgbClr val="FFFFFF"/>
              </a:solidFill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9" name="Google Shape;8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7" y="414790"/>
            <a:ext cx="11029616" cy="1013800"/>
          </a:xfrm>
        </p:spPr>
        <p:txBody>
          <a:bodyPr/>
          <a:lstStyle/>
          <a:p>
            <a:r>
              <a:rPr lang="en-GB" dirty="0"/>
              <a:t>Retrieve from and populating table - retrieve all the data (Method 2)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8496" y="1556792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Title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Email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Password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DOB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NULL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Da12lee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13/09/1997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LSoh@hotmail.com</a:t>
                      </a:r>
                      <a:r>
                        <a:rPr lang="en-GB" sz="1400" baseline="0" dirty="0"/>
                        <a:t> </a:t>
                      </a:r>
                      <a:r>
                        <a:rPr lang="en-GB" sz="1400" dirty="0"/>
                        <a:t>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20/12/1998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3140969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>
            <a:off x="8845331" y="329655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3857" y="3489662"/>
          <a:ext cx="6696744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 *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&lt;Table&gt;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Which table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8845331" y="470026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472264" y="397713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75520" y="4941168"/>
          <a:ext cx="6696744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*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Customer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" grpId="0" animBg="1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83" y="125651"/>
            <a:ext cx="11029616" cy="1013800"/>
          </a:xfrm>
        </p:spPr>
        <p:txBody>
          <a:bodyPr/>
          <a:lstStyle/>
          <a:p>
            <a:r>
              <a:rPr lang="en-GB" dirty="0"/>
              <a:t>How to insert a Row Into a Table?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47528" y="1296698"/>
          <a:ext cx="6096000" cy="191627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45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43650" y="29695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 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217588" y="3062862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4967" y="3338418"/>
          <a:ext cx="6696744" cy="159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do</a:t>
                      </a:r>
                      <a:r>
                        <a:rPr lang="en-SG" sz="1100" baseline="0" dirty="0"/>
                        <a:t> you want to do?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is the table name?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columns to insert?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values to insert</a:t>
                      </a:r>
                      <a:r>
                        <a:rPr lang="en-SG" sz="1100" baseline="0" dirty="0"/>
                        <a:t> for each column?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9217588" y="478525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02" y="5518917"/>
            <a:ext cx="1292136" cy="1129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83176" y="381332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60976" y="5097982"/>
          <a:ext cx="6696744" cy="16380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INTO CUSTOMER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 </a:t>
                      </a: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(Title, </a:t>
                      </a:r>
                      <a:r>
                        <a:rPr lang="en-SG" sz="11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First_name</a:t>
                      </a:r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100" baseline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Last_name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 Email, Password, DOB)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r>
                        <a:rPr lang="en-SG" sz="1100" dirty="0"/>
                        <a:t>VALUES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/>
                        <a:t>(‘Ms’, ‘Linda’, ‘See’, ‘LindaS@Hotmail.com,</a:t>
                      </a:r>
                      <a:r>
                        <a:rPr lang="en-SG" sz="1100" baseline="0" dirty="0"/>
                        <a:t> ‘Abc123’, NULL)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sz="2400" dirty="0"/>
          </a:p>
          <a:p>
            <a:r>
              <a:rPr lang="en-SG" sz="2400" dirty="0"/>
              <a:t>The number of items in each list must match the values.</a:t>
            </a:r>
          </a:p>
          <a:p>
            <a:endParaRPr lang="en-SG" sz="14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2400" dirty="0"/>
          </a:p>
          <a:p>
            <a:r>
              <a:rPr lang="en-SG" sz="2400" dirty="0"/>
              <a:t>Direct correspondence in the positions of items in the column value list and the column list.</a:t>
            </a:r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61515" y="1916832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‘See’, ‘LindaS@hotmail.com’, ‘Abc123’, NULL)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063552" y="2204865"/>
            <a:ext cx="432048" cy="250577"/>
          </a:xfrm>
          <a:prstGeom prst="wedgeRoundRectCallout">
            <a:avLst>
              <a:gd name="adj1" fmla="val -6909"/>
              <a:gd name="adj2" fmla="val 1393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ular Callout 6"/>
          <p:cNvSpPr/>
          <p:nvPr/>
        </p:nvSpPr>
        <p:spPr>
          <a:xfrm>
            <a:off x="2567608" y="2204865"/>
            <a:ext cx="1080120" cy="250577"/>
          </a:xfrm>
          <a:prstGeom prst="wedgeRoundRectCallout">
            <a:avLst>
              <a:gd name="adj1" fmla="val -17491"/>
              <a:gd name="adj2" fmla="val 1393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3719736" y="2204865"/>
            <a:ext cx="1080120" cy="250577"/>
          </a:xfrm>
          <a:prstGeom prst="wedgeRoundRectCallout">
            <a:avLst>
              <a:gd name="adj1" fmla="val -66503"/>
              <a:gd name="adj2" fmla="val 1585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871864" y="2204865"/>
            <a:ext cx="504056" cy="250577"/>
          </a:xfrm>
          <a:prstGeom prst="wedgeRoundRectCallout">
            <a:avLst>
              <a:gd name="adj1" fmla="val -23220"/>
              <a:gd name="adj2" fmla="val 1537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447928" y="2204865"/>
            <a:ext cx="936104" cy="250577"/>
          </a:xfrm>
          <a:prstGeom prst="wedgeRoundRectCallout">
            <a:avLst>
              <a:gd name="adj1" fmla="val 35719"/>
              <a:gd name="adj2" fmla="val 1537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6456040" y="2204865"/>
            <a:ext cx="504056" cy="250577"/>
          </a:xfrm>
          <a:prstGeom prst="wedgeRoundRectCallout">
            <a:avLst>
              <a:gd name="adj1" fmla="val 79419"/>
              <a:gd name="adj2" fmla="val 148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2063552" y="2708920"/>
            <a:ext cx="432048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2567608" y="2708920"/>
            <a:ext cx="632792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3272408" y="2708920"/>
            <a:ext cx="447328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3863752" y="2708920"/>
            <a:ext cx="2016224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5971669" y="2708920"/>
            <a:ext cx="772403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835764" y="2708920"/>
            <a:ext cx="628389" cy="28513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63" y="2176392"/>
            <a:ext cx="988567" cy="9091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81722" y="3834281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‘LindaS@hotmail.com’, ‘See’, ‘Abc123’, NULL)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2063552" y="4077072"/>
            <a:ext cx="504056" cy="295818"/>
          </a:xfrm>
          <a:prstGeom prst="wedgeRoundRectCallout">
            <a:avLst>
              <a:gd name="adj1" fmla="val -11285"/>
              <a:gd name="adj2" fmla="val 132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2567608" y="4077072"/>
            <a:ext cx="1152128" cy="295818"/>
          </a:xfrm>
          <a:prstGeom prst="wedgeRoundRectCallout">
            <a:avLst>
              <a:gd name="adj1" fmla="val -19441"/>
              <a:gd name="adj2" fmla="val 1275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ounded Rectangular Callout 21"/>
          <p:cNvSpPr/>
          <p:nvPr/>
        </p:nvSpPr>
        <p:spPr>
          <a:xfrm>
            <a:off x="3739422" y="4077072"/>
            <a:ext cx="1060435" cy="295818"/>
          </a:xfrm>
          <a:prstGeom prst="wedgeRoundRectCallout">
            <a:avLst>
              <a:gd name="adj1" fmla="val 128933"/>
              <a:gd name="adj2" fmla="val 13299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4799856" y="4077072"/>
            <a:ext cx="648072" cy="295818"/>
          </a:xfrm>
          <a:prstGeom prst="wedgeRoundRectCallout">
            <a:avLst>
              <a:gd name="adj1" fmla="val -124798"/>
              <a:gd name="adj2" fmla="val 1275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ounded Rectangular Callout 23"/>
          <p:cNvSpPr/>
          <p:nvPr/>
        </p:nvSpPr>
        <p:spPr>
          <a:xfrm>
            <a:off x="5447928" y="4077072"/>
            <a:ext cx="1008112" cy="295818"/>
          </a:xfrm>
          <a:prstGeom prst="wedgeRoundRectCallout">
            <a:avLst>
              <a:gd name="adj1" fmla="val 42819"/>
              <a:gd name="adj2" fmla="val 1546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ular Callout 24"/>
          <p:cNvSpPr/>
          <p:nvPr/>
        </p:nvSpPr>
        <p:spPr>
          <a:xfrm>
            <a:off x="6508364" y="4077072"/>
            <a:ext cx="451733" cy="295818"/>
          </a:xfrm>
          <a:prstGeom prst="wedgeRoundRectCallout">
            <a:avLst>
              <a:gd name="adj1" fmla="val 78602"/>
              <a:gd name="adj2" fmla="val 1329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2063552" y="4653137"/>
            <a:ext cx="432048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2567608" y="4653137"/>
            <a:ext cx="704800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3272408" y="4653137"/>
            <a:ext cx="2103512" cy="25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5375920" y="4653137"/>
            <a:ext cx="595748" cy="25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5971669" y="4653137"/>
            <a:ext cx="864095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6855448" y="4653137"/>
            <a:ext cx="623984" cy="258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64" y="4006300"/>
            <a:ext cx="988567" cy="7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Insert a row into a table - Column List and Column Value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10932382" cy="3237078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4" name="Rectangle 3"/>
          <p:cNvSpPr/>
          <p:nvPr/>
        </p:nvSpPr>
        <p:spPr>
          <a:xfrm>
            <a:off x="1979590" y="184482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Title,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(‘LindaS@hotmail.com’, ‘Linda’, ‘See’,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‘Abc123’, NULL)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8981" y="3356992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4386" y="307282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35560" y="2132856"/>
            <a:ext cx="576064" cy="288032"/>
          </a:xfrm>
          <a:prstGeom prst="wedgeRoundRectCallout">
            <a:avLst>
              <a:gd name="adj1" fmla="val 90558"/>
              <a:gd name="adj2" fmla="val 1126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2783632" y="2132856"/>
            <a:ext cx="1080120" cy="288032"/>
          </a:xfrm>
          <a:prstGeom prst="wedgeRoundRectCallout">
            <a:avLst>
              <a:gd name="adj1" fmla="val 100955"/>
              <a:gd name="adj2" fmla="val 1293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3863752" y="2132856"/>
            <a:ext cx="1080120" cy="288032"/>
          </a:xfrm>
          <a:prstGeom prst="wedgeRoundRectCallout">
            <a:avLst>
              <a:gd name="adj1" fmla="val 76460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015880" y="2132856"/>
            <a:ext cx="432048" cy="288032"/>
          </a:xfrm>
          <a:prstGeom prst="wedgeRoundRectCallout">
            <a:avLst>
              <a:gd name="adj1" fmla="val 114997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5519936" y="2132856"/>
            <a:ext cx="936104" cy="288032"/>
          </a:xfrm>
          <a:prstGeom prst="wedgeRoundRectCallout">
            <a:avLst>
              <a:gd name="adj1" fmla="val 34568"/>
              <a:gd name="adj2" fmla="val 138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6456040" y="2132856"/>
            <a:ext cx="504056" cy="288032"/>
          </a:xfrm>
          <a:prstGeom prst="wedgeRoundRectCallout">
            <a:avLst>
              <a:gd name="adj1" fmla="val 84763"/>
              <a:gd name="adj2" fmla="val 1288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ular Callout 12"/>
          <p:cNvSpPr/>
          <p:nvPr/>
        </p:nvSpPr>
        <p:spPr>
          <a:xfrm>
            <a:off x="2135560" y="2636912"/>
            <a:ext cx="2016224" cy="285130"/>
          </a:xfrm>
          <a:prstGeom prst="wedgeRoundRectCallout">
            <a:avLst>
              <a:gd name="adj1" fmla="val -26248"/>
              <a:gd name="adj2" fmla="val 63209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ular Callout 13"/>
          <p:cNvSpPr/>
          <p:nvPr/>
        </p:nvSpPr>
        <p:spPr>
          <a:xfrm>
            <a:off x="4223792" y="2636912"/>
            <a:ext cx="720080" cy="285130"/>
          </a:xfrm>
          <a:prstGeom prst="wedgeRoundRectCallout">
            <a:avLst>
              <a:gd name="adj1" fmla="val -242584"/>
              <a:gd name="adj2" fmla="val 45978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5015880" y="2636912"/>
            <a:ext cx="432048" cy="285130"/>
          </a:xfrm>
          <a:prstGeom prst="wedgeRoundRectCallout">
            <a:avLst>
              <a:gd name="adj1" fmla="val -497820"/>
              <a:gd name="adj2" fmla="val 55551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5519936" y="2636912"/>
            <a:ext cx="432048" cy="285130"/>
          </a:xfrm>
          <a:prstGeom prst="wedgeRoundRectCallout">
            <a:avLst>
              <a:gd name="adj1" fmla="val -782117"/>
              <a:gd name="adj2" fmla="val 387982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6023992" y="2636912"/>
            <a:ext cx="792088" cy="285130"/>
          </a:xfrm>
          <a:prstGeom prst="wedgeRoundRectCallout">
            <a:avLst>
              <a:gd name="adj1" fmla="val -434356"/>
              <a:gd name="adj2" fmla="val 73739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6888088" y="2636912"/>
            <a:ext cx="576064" cy="285130"/>
          </a:xfrm>
          <a:prstGeom prst="wedgeRoundRectCallout">
            <a:avLst>
              <a:gd name="adj1" fmla="val -802649"/>
              <a:gd name="adj2" fmla="val 85706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9" y="3468117"/>
            <a:ext cx="988567" cy="9091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75792" y="5568358"/>
            <a:ext cx="9639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15544">
              <a:spcBef>
                <a:spcPts val="640"/>
              </a:spcBef>
              <a:buClr>
                <a:srgbClr val="629DD1"/>
              </a:buClr>
              <a:buSzPts val="2944"/>
              <a:buFont typeface="Noto Sans Symbols"/>
              <a:buChar char="◼"/>
            </a:pPr>
            <a:r>
              <a:rPr lang="en-SG" sz="2400" dirty="0"/>
              <a:t>The positions of the items do not need to be the same as the table.</a:t>
            </a:r>
            <a:endParaRPr lang="en-SG" sz="2400" dirty="0">
              <a:solidFill>
                <a:srgbClr val="242852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36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25569"/>
          </a:xfrm>
        </p:spPr>
        <p:txBody>
          <a:bodyPr>
            <a:noAutofit/>
          </a:bodyPr>
          <a:lstStyle/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2400" dirty="0"/>
          </a:p>
          <a:p>
            <a:pPr marL="41656" indent="0">
              <a:buNone/>
            </a:pPr>
            <a:endParaRPr lang="en-SG" sz="2400" dirty="0"/>
          </a:p>
          <a:p>
            <a:pPr marL="41656" indent="0">
              <a:buNone/>
            </a:pPr>
            <a:endParaRPr lang="en-SG" sz="2400" dirty="0"/>
          </a:p>
          <a:p>
            <a:r>
              <a:rPr lang="en-SG" sz="2400" dirty="0"/>
              <a:t>The data type for each corresponding items in the list must be compatible.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4" name="Rectangle 3"/>
          <p:cNvSpPr/>
          <p:nvPr/>
        </p:nvSpPr>
        <p:spPr>
          <a:xfrm>
            <a:off x="1979590" y="184482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Title,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(‘LindaS@hotmail.com’, ‘Linda’, ‘See’,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‘Abc123’, ‘1995_12_25’)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8981" y="3356992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4386" y="307282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35560" y="2132856"/>
            <a:ext cx="576064" cy="288032"/>
          </a:xfrm>
          <a:prstGeom prst="wedgeRoundRectCallout">
            <a:avLst>
              <a:gd name="adj1" fmla="val 90558"/>
              <a:gd name="adj2" fmla="val 1126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2783632" y="2132856"/>
            <a:ext cx="1080120" cy="288032"/>
          </a:xfrm>
          <a:prstGeom prst="wedgeRoundRectCallout">
            <a:avLst>
              <a:gd name="adj1" fmla="val 100955"/>
              <a:gd name="adj2" fmla="val 1293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3863752" y="2132856"/>
            <a:ext cx="1080120" cy="288032"/>
          </a:xfrm>
          <a:prstGeom prst="wedgeRoundRectCallout">
            <a:avLst>
              <a:gd name="adj1" fmla="val 76460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015880" y="2132856"/>
            <a:ext cx="432048" cy="288032"/>
          </a:xfrm>
          <a:prstGeom prst="wedgeRoundRectCallout">
            <a:avLst>
              <a:gd name="adj1" fmla="val 114997"/>
              <a:gd name="adj2" fmla="val 1430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5519936" y="2132856"/>
            <a:ext cx="936104" cy="288032"/>
          </a:xfrm>
          <a:prstGeom prst="wedgeRoundRectCallout">
            <a:avLst>
              <a:gd name="adj1" fmla="val 34568"/>
              <a:gd name="adj2" fmla="val 138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6456040" y="2132856"/>
            <a:ext cx="504056" cy="288032"/>
          </a:xfrm>
          <a:prstGeom prst="wedgeRoundRectCallout">
            <a:avLst>
              <a:gd name="adj1" fmla="val 84763"/>
              <a:gd name="adj2" fmla="val 1288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ular Callout 12"/>
          <p:cNvSpPr/>
          <p:nvPr/>
        </p:nvSpPr>
        <p:spPr>
          <a:xfrm>
            <a:off x="2135560" y="2636912"/>
            <a:ext cx="2016224" cy="285130"/>
          </a:xfrm>
          <a:prstGeom prst="wedgeRoundRectCallout">
            <a:avLst>
              <a:gd name="adj1" fmla="val 86117"/>
              <a:gd name="adj2" fmla="val 627308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ular Callout 13"/>
          <p:cNvSpPr/>
          <p:nvPr/>
        </p:nvSpPr>
        <p:spPr>
          <a:xfrm>
            <a:off x="4223792" y="2636912"/>
            <a:ext cx="720080" cy="285130"/>
          </a:xfrm>
          <a:prstGeom prst="wedgeRoundRectCallout">
            <a:avLst>
              <a:gd name="adj1" fmla="val 34131"/>
              <a:gd name="adj2" fmla="val 45020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5015880" y="2636912"/>
            <a:ext cx="432048" cy="285130"/>
          </a:xfrm>
          <a:prstGeom prst="wedgeRoundRectCallout">
            <a:avLst>
              <a:gd name="adj1" fmla="val -68216"/>
              <a:gd name="adj2" fmla="val 545937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5519936" y="2636912"/>
            <a:ext cx="432048" cy="285130"/>
          </a:xfrm>
          <a:prstGeom prst="wedgeRoundRectCallout">
            <a:avLst>
              <a:gd name="adj1" fmla="val -260907"/>
              <a:gd name="adj2" fmla="val 368836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6023992" y="2636912"/>
            <a:ext cx="792088" cy="285130"/>
          </a:xfrm>
          <a:prstGeom prst="wedgeRoundRectCallout">
            <a:avLst>
              <a:gd name="adj1" fmla="val -224149"/>
              <a:gd name="adj2" fmla="val 732610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6816080" y="2642882"/>
            <a:ext cx="1368152" cy="279160"/>
          </a:xfrm>
          <a:prstGeom prst="wedgeRoundRectCallout">
            <a:avLst>
              <a:gd name="adj1" fmla="val -219862"/>
              <a:gd name="adj2" fmla="val 86714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3" y="3765519"/>
            <a:ext cx="988567" cy="790853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35786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045608" y="3914394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CART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(Email, Product, Size, Ref,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Qty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(‘DavidL@Hotmail.com’, ‘HG4872’, NULL, NULL,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Character literals and date input </a:t>
            </a:r>
            <a:r>
              <a:rPr lang="en-SG" sz="2400" b="1" u="sng" dirty="0"/>
              <a:t>must be enclosed </a:t>
            </a:r>
            <a:r>
              <a:rPr lang="en-SG" sz="2400" dirty="0"/>
              <a:t>in </a:t>
            </a:r>
            <a:r>
              <a:rPr lang="en-SG" sz="2400" b="1" u="sng" dirty="0"/>
              <a:t>single quotes</a:t>
            </a:r>
            <a:r>
              <a:rPr lang="en-SG" sz="2400" dirty="0"/>
              <a:t>.  Date format is </a:t>
            </a:r>
            <a:r>
              <a:rPr lang="en-SG" sz="2400" b="1" u="sng" dirty="0"/>
              <a:t>mm/</a:t>
            </a:r>
            <a:r>
              <a:rPr lang="en-SG" sz="2400" b="1" u="sng" dirty="0" err="1"/>
              <a:t>dd</a:t>
            </a:r>
            <a:r>
              <a:rPr lang="en-SG" sz="2400" b="1" u="sng" dirty="0"/>
              <a:t>/</a:t>
            </a:r>
            <a:r>
              <a:rPr lang="en-SG" sz="2400" b="1" u="sng" dirty="0" err="1"/>
              <a:t>yyyy</a:t>
            </a:r>
            <a:r>
              <a:rPr lang="en-SG" sz="2400" b="1" u="sng" dirty="0"/>
              <a:t> (by default)</a:t>
            </a:r>
            <a:r>
              <a:rPr lang="en-SG" sz="24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Numeric and NULL column values </a:t>
            </a:r>
            <a:r>
              <a:rPr lang="en-SG" sz="2400" b="1" u="sng" dirty="0"/>
              <a:t>must not be enclosed </a:t>
            </a:r>
            <a:r>
              <a:rPr lang="en-SG" sz="2400" dirty="0"/>
              <a:t>in </a:t>
            </a:r>
            <a:r>
              <a:rPr lang="en-SG" sz="2400" b="1" u="sng" dirty="0"/>
              <a:t>single quotes</a:t>
            </a:r>
            <a:r>
              <a:rPr lang="en-SG" sz="24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sp>
        <p:nvSpPr>
          <p:cNvPr id="22" name="Rectangle 21"/>
          <p:cNvSpPr/>
          <p:nvPr/>
        </p:nvSpPr>
        <p:spPr>
          <a:xfrm>
            <a:off x="1962349" y="2074133"/>
            <a:ext cx="78502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63552" y="2844501"/>
            <a:ext cx="4824536" cy="28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le 22"/>
          <p:cNvSpPr/>
          <p:nvPr/>
        </p:nvSpPr>
        <p:spPr>
          <a:xfrm>
            <a:off x="6906844" y="2844501"/>
            <a:ext cx="1224136" cy="28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93" y="2119730"/>
            <a:ext cx="988567" cy="90919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246862" y="4682258"/>
            <a:ext cx="1281185" cy="3123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64" y="3865297"/>
            <a:ext cx="988567" cy="909191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515100" y="4685272"/>
            <a:ext cx="360042" cy="3063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7832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19" grpId="0" animBg="1"/>
      <p:bldP spid="23" grpId="0" animBg="1"/>
      <p:bldP spid="26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Data that is stored in the table is </a:t>
            </a:r>
            <a:r>
              <a:rPr lang="en-SG" sz="2400" b="1" u="sng" dirty="0"/>
              <a:t>NOT Case-Sensitive (SQL Server – by default).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2512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73757" y="2674935"/>
            <a:ext cx="2160240" cy="302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832513" y="3242646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2512" y="4538798"/>
            <a:ext cx="643874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73757" y="3988965"/>
            <a:ext cx="2088232" cy="319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673757" y="5229849"/>
            <a:ext cx="2520280" cy="30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37330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 animBg="1"/>
      <p:bldP spid="14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176" y="1460056"/>
            <a:ext cx="8229600" cy="4949825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1516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91744" y="2691822"/>
            <a:ext cx="2160240" cy="302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961516" y="317697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1515" y="4441784"/>
            <a:ext cx="643874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‘David’, ‘Lee’, ‘DAVIDL@HOTMAIL.COM’, ‘Da12lee’, ’09/13/1997’)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1744" y="3934968"/>
            <a:ext cx="2088232" cy="319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791744" y="5179871"/>
            <a:ext cx="2520280" cy="30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666618" y="2341646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</a:t>
            </a:r>
          </a:p>
          <a:p>
            <a:r>
              <a:rPr lang="en-SG" dirty="0"/>
              <a:t>SUCCESSFULLY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1025" y="3632914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VIOLATION OF</a:t>
            </a:r>
          </a:p>
          <a:p>
            <a:r>
              <a:rPr lang="en-SG" dirty="0">
                <a:solidFill>
                  <a:srgbClr val="FF0000"/>
                </a:solidFill>
              </a:rPr>
              <a:t>PRIMARY KEY </a:t>
            </a:r>
          </a:p>
          <a:p>
            <a:r>
              <a:rPr lang="en-SG" dirty="0">
                <a:solidFill>
                  <a:srgbClr val="FF0000"/>
                </a:solidFill>
              </a:rPr>
              <a:t>CONSTRAINT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666618" y="3501008"/>
            <a:ext cx="1817780" cy="1296144"/>
          </a:xfrm>
          <a:prstGeom prst="wedgeRoundRectCallout">
            <a:avLst>
              <a:gd name="adj1" fmla="val -77143"/>
              <a:gd name="adj2" fmla="val -2278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8666618" y="3489970"/>
            <a:ext cx="1817780" cy="1296144"/>
          </a:xfrm>
          <a:prstGeom prst="wedgeRoundRectCallout">
            <a:avLst>
              <a:gd name="adj1" fmla="val -72638"/>
              <a:gd name="adj2" fmla="val 8987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8544272" y="2204864"/>
            <a:ext cx="2123728" cy="972108"/>
          </a:xfrm>
          <a:prstGeom prst="wedgeRoundRectCallout">
            <a:avLst>
              <a:gd name="adj1" fmla="val -72028"/>
              <a:gd name="adj2" fmla="val -910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84" y="1814625"/>
            <a:ext cx="988567" cy="909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35" y="3205731"/>
            <a:ext cx="988567" cy="7908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08" y="4479215"/>
            <a:ext cx="988567" cy="7908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7771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 animBg="1"/>
      <p:bldP spid="14" grpId="0" animBg="1"/>
      <p:bldP spid="4" grpId="0" animBg="1"/>
      <p:bldP spid="5" grpId="0" animBg="1"/>
      <p:bldP spid="7" grpId="0"/>
      <p:bldP spid="9" grpId="0"/>
      <p:bldP spid="10" grpId="0" animBg="1"/>
      <p:bldP spid="1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4159962"/>
            <a:ext cx="11029615" cy="671513"/>
          </a:xfrm>
        </p:spPr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41656" indent="0">
              <a:buNone/>
            </a:pPr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To store data with a quote, you have to double the quote.</a:t>
            </a:r>
            <a:endParaRPr lang="en-SG" sz="2400" b="1" u="sng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0" indent="0">
              <a:buNone/>
            </a:pPr>
            <a:r>
              <a:rPr lang="en-SG" sz="1600" dirty="0"/>
              <a:t>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1516" y="1916832"/>
            <a:ext cx="6438741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Email, Password, DOB)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David’’s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‘Lee’, ‘DavidL@hotmail.com’, ‘Da12lee’, ’09/13/1997’)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67608" y="2708920"/>
            <a:ext cx="864096" cy="285130"/>
          </a:xfrm>
          <a:prstGeom prst="wedgeRoundRectCallout">
            <a:avLst>
              <a:gd name="adj1" fmla="val -17674"/>
              <a:gd name="adj2" fmla="val 2204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46811" y="3553381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SQL server will store the </a:t>
            </a:r>
            <a:r>
              <a:rPr lang="en-SG" dirty="0" err="1"/>
              <a:t>First_name</a:t>
            </a:r>
            <a:r>
              <a:rPr lang="en-SG" dirty="0"/>
              <a:t> as David’s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29679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2400" dirty="0"/>
              <a:t>The column list is OPTIONAL.  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14985"/>
              </p:ext>
            </p:extLst>
          </p:nvPr>
        </p:nvGraphicFramePr>
        <p:xfrm>
          <a:off x="3109329" y="1273067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207073" y="300746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10322734" y="307774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07578"/>
              </p:ext>
            </p:extLst>
          </p:nvPr>
        </p:nvGraphicFramePr>
        <p:xfrm>
          <a:off x="3097753" y="3397161"/>
          <a:ext cx="6696744" cy="133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do</a:t>
                      </a:r>
                      <a:r>
                        <a:rPr lang="en-SG" sz="1100" baseline="0" dirty="0"/>
                        <a:t> you want to do?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is the table name?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What are the values to insert</a:t>
                      </a:r>
                      <a:r>
                        <a:rPr lang="en-SG" sz="1100" baseline="0" dirty="0"/>
                        <a:t> for each column?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10322734" y="4640556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9975154" y="384295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89306"/>
              </p:ext>
            </p:extLst>
          </p:nvPr>
        </p:nvGraphicFramePr>
        <p:xfrm>
          <a:off x="3109329" y="4803781"/>
          <a:ext cx="6696744" cy="1211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INTO CUSTOMER</a:t>
                      </a:r>
                      <a:endParaRPr lang="en-SG" sz="11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INTO </a:t>
                      </a: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&lt;Table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r>
                        <a:rPr lang="en-SG" sz="1100" dirty="0"/>
                        <a:t>VALUES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100" dirty="0"/>
                        <a:t>(‘Ms’, ‘Linda’, ‘See’, ‘LindaS@Hotmail.com,</a:t>
                      </a:r>
                      <a:r>
                        <a:rPr lang="en-SG" sz="1100" baseline="0" dirty="0"/>
                        <a:t> ‘Abc123’, NULL)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(&lt;Column value list&gt;)</a:t>
                      </a:r>
                    </a:p>
                    <a:p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911"/>
          </a:xfrm>
        </p:spPr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406566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5636" y="2703872"/>
            <a:ext cx="11029616" cy="299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dirty="0"/>
              <a:t>CONTENT	</a:t>
            </a:r>
            <a:endParaRPr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dirty="0"/>
              <a:t> Database update</a:t>
            </a:r>
          </a:p>
          <a:p>
            <a:r>
              <a:rPr lang="en-GB" dirty="0"/>
              <a:t>Retrieve from and populating table</a:t>
            </a:r>
          </a:p>
          <a:p>
            <a:r>
              <a:rPr lang="en-GB" dirty="0"/>
              <a:t>Insert a row into a table</a:t>
            </a:r>
          </a:p>
          <a:p>
            <a:r>
              <a:rPr lang="en-SG" dirty="0"/>
              <a:t>Retrieving specific columns </a:t>
            </a:r>
          </a:p>
          <a:p>
            <a:r>
              <a:rPr lang="en-SG" dirty="0"/>
              <a:t>Removing duplicates : DISTINCT Operator</a:t>
            </a:r>
          </a:p>
          <a:p>
            <a:r>
              <a:rPr lang="en-SG" dirty="0"/>
              <a:t>Change column label or heading: Alias</a:t>
            </a:r>
          </a:p>
          <a:p>
            <a:r>
              <a:rPr lang="en-SG" dirty="0"/>
              <a:t>Sorting Result: ORDER BY Clause</a:t>
            </a:r>
          </a:p>
          <a:p>
            <a:r>
              <a:rPr lang="en-GB" dirty="0"/>
              <a:t>Retrieving Specific Rows: WHERE Clause</a:t>
            </a:r>
            <a:endParaRPr lang="en-SG" dirty="0"/>
          </a:p>
          <a:p>
            <a:pPr marL="41656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SQL QUERY 1 </a:t>
            </a:r>
            <a:r>
              <a:rPr lang="en-SG" sz="3200">
                <a:solidFill>
                  <a:srgbClr val="FFFFFF"/>
                </a:solidFill>
              </a:rPr>
              <a:t>(</a:t>
            </a:r>
            <a:r>
              <a:rPr lang="en-SG" sz="3200" dirty="0">
                <a:solidFill>
                  <a:srgbClr val="FFFFFF"/>
                </a:solidFill>
              </a:rPr>
              <a:t>Select/Insert/Update/Delete)</a:t>
            </a:r>
            <a:endParaRPr lang="en-SG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886111" y="2240427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Data</a:t>
                      </a:r>
                      <a:r>
                        <a:rPr lang="en-SG" sz="1100" baseline="0" dirty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Varchar</a:t>
                      </a:r>
                      <a:r>
                        <a:rPr lang="en-SG" sz="11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Char(8)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NOT</a:t>
                      </a:r>
                      <a:r>
                        <a:rPr lang="en-SG" sz="1100" baseline="0" dirty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70466" y="177281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Customer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58888" y="4337839"/>
            <a:ext cx="78502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INTO CUSTOMER</a:t>
            </a:r>
          </a:p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sz="12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en-US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’, ‘Linda’, ‘See’, ‘LindaS@hotmail.com’, ‘Abc123’, NULL)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2437991"/>
              </p:ext>
            </p:extLst>
          </p:nvPr>
        </p:nvGraphicFramePr>
        <p:xfrm>
          <a:off x="1981200" y="5170250"/>
          <a:ext cx="319201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64651613"/>
              </p:ext>
            </p:extLst>
          </p:nvPr>
        </p:nvGraphicFramePr>
        <p:xfrm>
          <a:off x="5453898" y="5194406"/>
          <a:ext cx="319201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974376" y="4749422"/>
            <a:ext cx="305200" cy="215964"/>
          </a:xfrm>
          <a:prstGeom prst="wedgeRoundRectCallout">
            <a:avLst>
              <a:gd name="adj1" fmla="val 1935"/>
              <a:gd name="adj2" fmla="val -9313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ular Callout 5"/>
          <p:cNvSpPr/>
          <p:nvPr/>
        </p:nvSpPr>
        <p:spPr>
          <a:xfrm>
            <a:off x="2390311" y="4749423"/>
            <a:ext cx="393321" cy="215963"/>
          </a:xfrm>
          <a:prstGeom prst="wedgeRoundRectCallout">
            <a:avLst>
              <a:gd name="adj1" fmla="val -75418"/>
              <a:gd name="adj2" fmla="val -8178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ular Callout 6"/>
          <p:cNvSpPr/>
          <p:nvPr/>
        </p:nvSpPr>
        <p:spPr>
          <a:xfrm>
            <a:off x="2855640" y="4749423"/>
            <a:ext cx="344761" cy="215963"/>
          </a:xfrm>
          <a:prstGeom prst="wedgeRoundRectCallout">
            <a:avLst>
              <a:gd name="adj1" fmla="val -163344"/>
              <a:gd name="adj2" fmla="val -702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ular Callout 7"/>
          <p:cNvSpPr/>
          <p:nvPr/>
        </p:nvSpPr>
        <p:spPr>
          <a:xfrm>
            <a:off x="3311135" y="4749423"/>
            <a:ext cx="1560729" cy="234747"/>
          </a:xfrm>
          <a:prstGeom prst="wedgeRoundRectCallout">
            <a:avLst>
              <a:gd name="adj1" fmla="val -89113"/>
              <a:gd name="adj2" fmla="val -5802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878688" y="4749423"/>
            <a:ext cx="641248" cy="215963"/>
          </a:xfrm>
          <a:prstGeom prst="wedgeRoundRectCallout">
            <a:avLst>
              <a:gd name="adj1" fmla="val -316975"/>
              <a:gd name="adj2" fmla="val -4852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>
            <a:off x="5526760" y="4749423"/>
            <a:ext cx="497232" cy="215963"/>
          </a:xfrm>
          <a:prstGeom prst="wedgeRoundRectCallout">
            <a:avLst>
              <a:gd name="adj1" fmla="val -687207"/>
              <a:gd name="adj2" fmla="val -3619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 row into a table - </a:t>
            </a:r>
            <a:r>
              <a:rPr lang="en-SG" dirty="0"/>
              <a:t> Column List and Column Value List</a:t>
            </a:r>
          </a:p>
        </p:txBody>
      </p:sp>
    </p:spTree>
    <p:extLst>
      <p:ext uri="{BB962C8B-B14F-4D97-AF65-F5344CB8AC3E}">
        <p14:creationId xmlns:p14="http://schemas.microsoft.com/office/powerpoint/2010/main" val="24026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47" y="360979"/>
            <a:ext cx="11029616" cy="1013800"/>
          </a:xfrm>
        </p:spPr>
        <p:txBody>
          <a:bodyPr/>
          <a:lstStyle/>
          <a:p>
            <a:r>
              <a:rPr lang="en-SG" dirty="0"/>
              <a:t>Retrieving specific columns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4041281" y="422854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328955" y="4887637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Country FROM 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80377" y="4328308"/>
          <a:ext cx="98962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7242284" y="488861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643665" y="626279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774942" y="5306319"/>
            <a:ext cx="3240360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142216" y="5623121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are the countries</a:t>
            </a:r>
            <a:br>
              <a:rPr lang="en-SG" dirty="0"/>
            </a:br>
            <a:r>
              <a:rPr lang="en-SG" dirty="0"/>
              <a:t>of the customers?</a:t>
            </a:r>
          </a:p>
        </p:txBody>
      </p:sp>
    </p:spTree>
    <p:extLst>
      <p:ext uri="{BB962C8B-B14F-4D97-AF65-F5344CB8AC3E}">
        <p14:creationId xmlns:p14="http://schemas.microsoft.com/office/powerpoint/2010/main" val="16626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4" y="702156"/>
            <a:ext cx="11020873" cy="541598"/>
          </a:xfrm>
        </p:spPr>
        <p:txBody>
          <a:bodyPr/>
          <a:lstStyle/>
          <a:p>
            <a:r>
              <a:rPr lang="en-SG" dirty="0"/>
              <a:t>Removing duplicates : DISTINCT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4041281" y="4228548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876320" y="4625475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 </a:t>
            </a:r>
            <a:r>
              <a:rPr lang="en-SG" sz="3600" b="1" dirty="0">
                <a:solidFill>
                  <a:srgbClr val="C00000"/>
                </a:solidFill>
              </a:rPr>
              <a:t>DISTINCT</a:t>
            </a:r>
            <a:r>
              <a:rPr lang="en-SG" b="1" dirty="0">
                <a:solidFill>
                  <a:srgbClr val="C00000"/>
                </a:solidFill>
              </a:rPr>
              <a:t>  Country FROM 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91952" y="4340528"/>
          <a:ext cx="98962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8460835" y="4867923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8667405" y="599248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774942" y="5306319"/>
            <a:ext cx="4265274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277595" y="5530819"/>
            <a:ext cx="349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are the countries of the customers? I only want the country to display once.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62806" y="4632084"/>
            <a:ext cx="2153323" cy="6009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702156"/>
            <a:ext cx="10942214" cy="619691"/>
          </a:xfrm>
        </p:spPr>
        <p:txBody>
          <a:bodyPr/>
          <a:lstStyle/>
          <a:p>
            <a:r>
              <a:rPr lang="en-GB" sz="3200" dirty="0"/>
              <a:t>Change column label or heading (ALIAS) using keyword AS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860359" y="4486054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845769" y="4128248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AS	‘Country Name’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152430" y="5287696"/>
            <a:ext cx="3992376" cy="1372333"/>
          </a:xfrm>
          <a:prstGeom prst="wedgeEllipseCallout">
            <a:avLst>
              <a:gd name="adj1" fmla="val -65971"/>
              <a:gd name="adj2" fmla="val 1989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3466236" y="5512196"/>
            <a:ext cx="3494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List the email and country of each customer.  Use ‘Country Name’ column label or heading.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972070" y="4119558"/>
            <a:ext cx="1516419" cy="317554"/>
          </a:xfrm>
          <a:prstGeom prst="wedgeRoundRectCallout">
            <a:avLst>
              <a:gd name="adj1" fmla="val -60119"/>
              <a:gd name="adj2" fmla="val -8188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3791744" y="4437112"/>
            <a:ext cx="504056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5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Change column label or heading (ALIAS) WITHOUT keyword AS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860359" y="4486054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845769" y="4128248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AS	‘Country Name’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2544" y="5360442"/>
            <a:ext cx="3494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use of the </a:t>
            </a:r>
            <a:r>
              <a:rPr lang="en-SG" b="1" dirty="0">
                <a:solidFill>
                  <a:srgbClr val="C00000"/>
                </a:solidFill>
              </a:rPr>
              <a:t>AS keyword </a:t>
            </a:r>
            <a:r>
              <a:rPr lang="en-SG" dirty="0"/>
              <a:t>is actually </a:t>
            </a:r>
            <a:r>
              <a:rPr lang="en-SG" b="1" dirty="0">
                <a:solidFill>
                  <a:srgbClr val="C00000"/>
                </a:solidFill>
              </a:rPr>
              <a:t>optional</a:t>
            </a:r>
            <a:r>
              <a:rPr lang="en-SG" dirty="0"/>
              <a:t>.  That is, it can be omitted but maintain the same effect.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23870" y="4437112"/>
            <a:ext cx="504056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791744" y="4918539"/>
            <a:ext cx="863538" cy="5222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60770" y="4128248"/>
          <a:ext cx="3184318" cy="22250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00017 -0.087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10" grpId="0"/>
      <p:bldP spid="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2303"/>
          </a:xfrm>
        </p:spPr>
        <p:txBody>
          <a:bodyPr/>
          <a:lstStyle/>
          <a:p>
            <a:r>
              <a:rPr lang="en-GB" sz="3200" dirty="0"/>
              <a:t>Change column label or heading using underscore in ALIAS</a:t>
            </a:r>
            <a:endParaRPr lang="en-SG" sz="3200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6134356" y="4791472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847529" y="1804983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	Country_Name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231991" y="1552842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/>
                        <a:t>Country _Name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134355" y="2184709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176120" y="388674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5465210"/>
            <a:ext cx="12192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65968" y="4594416"/>
            <a:ext cx="3932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</a:t>
            </a:r>
          </a:p>
          <a:p>
            <a:r>
              <a:rPr lang="en-SG" b="1" dirty="0">
                <a:solidFill>
                  <a:srgbClr val="C00000"/>
                </a:solidFill>
              </a:rPr>
              <a:t>country	    	Country Name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03712" y="2835118"/>
            <a:ext cx="2088232" cy="642413"/>
          </a:xfrm>
          <a:prstGeom prst="wedgeRoundRectCallout">
            <a:avLst>
              <a:gd name="adj1" fmla="val 8145"/>
              <a:gd name="adj2" fmla="val -111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With underscore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42" y="2835117"/>
            <a:ext cx="757858" cy="6926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53131" y="4498111"/>
            <a:ext cx="272222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Incorrect syntax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near ‘name’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3784940" y="5753604"/>
            <a:ext cx="2088232" cy="642413"/>
          </a:xfrm>
          <a:prstGeom prst="wedgeRoundRectCallout">
            <a:avLst>
              <a:gd name="adj1" fmla="val 3637"/>
              <a:gd name="adj2" fmla="val -144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Without underscore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5753603"/>
            <a:ext cx="632792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0" grpId="0"/>
      <p:bldP spid="3" grpId="0" animBg="1"/>
      <p:bldP spid="8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Sorting Resulting (Single Column Sorting)</a:t>
            </a:r>
            <a:endParaRPr lang="en-SG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127991"/>
            <a:ext cx="4852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 * 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Country</a:t>
            </a:r>
          </a:p>
          <a:p>
            <a:r>
              <a:rPr lang="en-SG" sz="3600" b="1" dirty="0">
                <a:solidFill>
                  <a:srgbClr val="C00000"/>
                </a:solidFill>
              </a:rPr>
              <a:t>ORDER BY </a:t>
            </a:r>
            <a:r>
              <a:rPr lang="en-SG" b="1" dirty="0">
                <a:solidFill>
                  <a:srgbClr val="C00000"/>
                </a:solidFill>
              </a:rPr>
              <a:t>Country 	</a:t>
            </a:r>
            <a:r>
              <a:rPr lang="en-SG" sz="3600" b="1" dirty="0">
                <a:solidFill>
                  <a:srgbClr val="C00000"/>
                </a:solidFill>
              </a:rPr>
              <a:t>ASC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97310" y="1654171"/>
          <a:ext cx="9896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7152616" y="258300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8544272" y="51216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88" y="4732951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617626" y="4598442"/>
            <a:ext cx="4553306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538641" y="5134376"/>
            <a:ext cx="35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Keyword </a:t>
            </a:r>
            <a:r>
              <a:rPr lang="en-SG" b="1" dirty="0">
                <a:solidFill>
                  <a:srgbClr val="C00000"/>
                </a:solidFill>
              </a:rPr>
              <a:t>ASC</a:t>
            </a:r>
            <a:r>
              <a:rPr lang="en-SG" dirty="0"/>
              <a:t> is </a:t>
            </a:r>
            <a:r>
              <a:rPr lang="en-SG" b="1" dirty="0">
                <a:solidFill>
                  <a:srgbClr val="C00000"/>
                </a:solidFill>
              </a:rPr>
              <a:t>OPTIONAL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91944" y="3645123"/>
            <a:ext cx="146823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904313" y="1659540"/>
          <a:ext cx="1008112" cy="3337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Thailand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3565 L 0.0056 -0.169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8" grpId="0" animBg="1"/>
      <p:bldP spid="10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98" y="308047"/>
            <a:ext cx="11029616" cy="1013800"/>
          </a:xfrm>
        </p:spPr>
        <p:txBody>
          <a:bodyPr/>
          <a:lstStyle/>
          <a:p>
            <a:r>
              <a:rPr lang="en-GB" sz="3200" dirty="0"/>
              <a:t>Sorting Resulting (Using Column Number as Shortcut)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</a:t>
                      </a:r>
                      <a:r>
                        <a:rPr lang="en-SG" sz="1200" baseline="0" dirty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 145, Toa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Payoh</a:t>
                      </a:r>
                      <a:r>
                        <a:rPr lang="en-GB" sz="1200" baseline="0" dirty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Lorong</a:t>
                      </a:r>
                      <a:r>
                        <a:rPr lang="en-GB" sz="1200" baseline="0" dirty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My 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Blk</a:t>
                      </a:r>
                      <a:r>
                        <a:rPr lang="en-GB" sz="1200" baseline="0" dirty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Addr1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Garden</a:t>
                      </a:r>
                      <a:r>
                        <a:rPr lang="en-GB" sz="1200" baseline="0" dirty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22 Lin</a:t>
                      </a:r>
                      <a:r>
                        <a:rPr lang="en-SG" sz="1200" baseline="0" dirty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345982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</a:t>
                      </a:r>
                      <a:r>
                        <a:rPr lang="en-SG" sz="1200" baseline="0" dirty="0"/>
                        <a:t> </a:t>
                      </a:r>
                      <a:r>
                        <a:rPr lang="en-SG" sz="1200" baseline="0" dirty="0" err="1"/>
                        <a:t>Huat</a:t>
                      </a:r>
                      <a:r>
                        <a:rPr lang="en-SG" sz="1200" baseline="0" dirty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Malaysia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234562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31505" y="393489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1730026" y="4501279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396717" y="4250388"/>
            <a:ext cx="464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SELECT		email, country</a:t>
            </a:r>
          </a:p>
          <a:p>
            <a:r>
              <a:rPr lang="en-SG" b="1" dirty="0">
                <a:solidFill>
                  <a:srgbClr val="C00000"/>
                </a:solidFill>
              </a:rPr>
              <a:t>FROM 		Address</a:t>
            </a:r>
          </a:p>
          <a:p>
            <a:r>
              <a:rPr lang="en-SG" b="1" dirty="0">
                <a:solidFill>
                  <a:srgbClr val="C00000"/>
                </a:solidFill>
              </a:rPr>
              <a:t>ORDER BY email DESC, country ASC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44744" y="4119558"/>
          <a:ext cx="318431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580368" y="438478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214152" y="64355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440828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738" y="4804387"/>
            <a:ext cx="648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3022" y="4783956"/>
            <a:ext cx="8909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231409" y="4061198"/>
          <a:ext cx="3329086" cy="22250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66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Country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magS@hotmail.com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Malaysia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LSoh@hotmail.com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LindaS@hotmail.com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DavidL@gmail.com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Singapore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0401" y="5789195"/>
            <a:ext cx="349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Substitute the </a:t>
            </a:r>
            <a:r>
              <a:rPr lang="en-SG" b="1" dirty="0">
                <a:solidFill>
                  <a:srgbClr val="C00000"/>
                </a:solidFill>
              </a:rPr>
              <a:t>column names </a:t>
            </a:r>
            <a:r>
              <a:rPr lang="en-SG" dirty="0"/>
              <a:t>with the </a:t>
            </a:r>
            <a:r>
              <a:rPr lang="en-SG" b="1" dirty="0">
                <a:solidFill>
                  <a:srgbClr val="C00000"/>
                </a:solidFill>
              </a:rPr>
              <a:t>column number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719738" y="4804386"/>
            <a:ext cx="648071" cy="369332"/>
          </a:xfrm>
          <a:prstGeom prst="wedgeRoundRectCallout">
            <a:avLst>
              <a:gd name="adj1" fmla="val 43490"/>
              <a:gd name="adj2" fmla="val -115905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5254471" y="4804386"/>
            <a:ext cx="648071" cy="369332"/>
          </a:xfrm>
          <a:prstGeom prst="wedgeRoundRectCallout">
            <a:avLst>
              <a:gd name="adj1" fmla="val -18758"/>
              <a:gd name="adj2" fmla="val -112264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1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6" grpId="0" animBg="1"/>
      <p:bldP spid="18" grpId="0" animBg="1"/>
      <p:bldP spid="20" grpId="0"/>
      <p:bldP spid="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comparison</a:t>
            </a:r>
            <a:endParaRPr lang="en-SG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9887"/>
              </p:ext>
            </p:extLst>
          </p:nvPr>
        </p:nvGraphicFramePr>
        <p:xfrm>
          <a:off x="899590" y="2060848"/>
          <a:ext cx="9571764" cy="359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SQL Comparison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&lt;&gt;</a:t>
                      </a:r>
                      <a:r>
                        <a:rPr lang="en-SG" baseline="0" dirty="0"/>
                        <a:t> Or !=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not equal</a:t>
                      </a:r>
                      <a:r>
                        <a:rPr lang="en-SG" baseline="0" dirty="0"/>
                        <a:t> to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more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 more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2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</a:t>
            </a:r>
            <a:br>
              <a:rPr lang="en-SG" sz="3200" dirty="0"/>
            </a:br>
            <a:r>
              <a:rPr lang="en-GB" sz="3200" dirty="0"/>
              <a:t>Single Search Condition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46485"/>
              </p:ext>
            </p:extLst>
          </p:nvPr>
        </p:nvGraphicFramePr>
        <p:xfrm>
          <a:off x="1784981" y="2053018"/>
          <a:ext cx="6759292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368694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59490"/>
              </p:ext>
            </p:extLst>
          </p:nvPr>
        </p:nvGraphicFramePr>
        <p:xfrm>
          <a:off x="1789677" y="5371924"/>
          <a:ext cx="144646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  <a:r>
                        <a:rPr lang="en-SG" sz="1100" baseline="0" dirty="0"/>
                        <a:t> Product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833818"/>
            <a:ext cx="1219200" cy="1219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09062" y="2907431"/>
            <a:ext cx="1466858" cy="248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909062" y="2437729"/>
            <a:ext cx="1466858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688288" y="2444879"/>
            <a:ext cx="1924614" cy="1512167"/>
            <a:chOff x="1856264" y="5786419"/>
            <a:chExt cx="4407923" cy="971907"/>
          </a:xfrm>
        </p:grpSpPr>
        <p:sp>
          <p:nvSpPr>
            <p:cNvPr id="10" name="TextBox 9"/>
            <p:cNvSpPr txBox="1"/>
            <p:nvPr/>
          </p:nvSpPr>
          <p:spPr>
            <a:xfrm>
              <a:off x="1948423" y="5890636"/>
              <a:ext cx="4315764" cy="75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description all the premium Product and rename the column as ‘Premium Product’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971907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91755"/>
              </p:ext>
            </p:extLst>
          </p:nvPr>
        </p:nvGraphicFramePr>
        <p:xfrm>
          <a:off x="1813529" y="4064160"/>
          <a:ext cx="8708958" cy="11264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AS ‘Premium Product’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= ‘y’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6338" y="616401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5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81191" y="639992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SG" dirty="0"/>
              <a:t>Database Update – Update all rows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GB" dirty="0">
              <a:solidFill>
                <a:schemeClr val="tx1"/>
              </a:solidFill>
            </a:endParaRPr>
          </a:p>
          <a:p>
            <a:pPr marL="41656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lvl="1"/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04291"/>
              </p:ext>
            </p:extLst>
          </p:nvPr>
        </p:nvGraphicFramePr>
        <p:xfrm>
          <a:off x="509447" y="2030820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962" y="318294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Product</a:t>
            </a:r>
            <a:endParaRPr lang="en-SG" sz="1400" dirty="0"/>
          </a:p>
        </p:txBody>
      </p:sp>
      <p:sp>
        <p:nvSpPr>
          <p:cNvPr id="6" name="Rectangle 5"/>
          <p:cNvSpPr/>
          <p:nvPr/>
        </p:nvSpPr>
        <p:spPr>
          <a:xfrm>
            <a:off x="581191" y="3559508"/>
            <a:ext cx="33910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All blouses discount </a:t>
            </a:r>
          </a:p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10%!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74150"/>
              </p:ext>
            </p:extLst>
          </p:nvPr>
        </p:nvGraphicFramePr>
        <p:xfrm>
          <a:off x="2906230" y="3326712"/>
          <a:ext cx="80542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2906230" y="4242527"/>
            <a:ext cx="3312368" cy="504056"/>
          </a:xfrm>
          <a:prstGeom prst="wedgeRoundRectCallout">
            <a:avLst>
              <a:gd name="adj1" fmla="val -21972"/>
              <a:gd name="adj2" fmla="val 157183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2906230" y="5339776"/>
            <a:ext cx="8797601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Gill Sans" panose="020B0604020202020204" charset="0"/>
              </a:rPr>
              <a:t>The [ ] indicates that the portion of the statement is optional and ‘…’ indicates that</a:t>
            </a:r>
          </a:p>
          <a:p>
            <a:r>
              <a:rPr lang="en-SG" sz="2000" dirty="0">
                <a:latin typeface="Gill Sans" panose="020B0604020202020204" charset="0"/>
              </a:rPr>
              <a:t>there maybe more such pairs of ‘</a:t>
            </a:r>
            <a:r>
              <a:rPr lang="en-SG" sz="2000" dirty="0" err="1">
                <a:latin typeface="Gill Sans" panose="020B0604020202020204" charset="0"/>
              </a:rPr>
              <a:t>ColumnName</a:t>
            </a:r>
            <a:r>
              <a:rPr lang="en-SG" sz="2000" dirty="0">
                <a:latin typeface="Gill Sans" panose="020B0604020202020204" charset="0"/>
              </a:rPr>
              <a:t> = </a:t>
            </a:r>
            <a:r>
              <a:rPr lang="en-SG" sz="2000" dirty="0" err="1">
                <a:latin typeface="Gill Sans" panose="020B0604020202020204" charset="0"/>
              </a:rPr>
              <a:t>ColumnValue</a:t>
            </a:r>
            <a:r>
              <a:rPr lang="en-SG" dirty="0"/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514"/>
              </p:ext>
            </p:extLst>
          </p:nvPr>
        </p:nvGraphicFramePr>
        <p:xfrm>
          <a:off x="2552268" y="1841485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Specific Rows: WHERE Clause</a:t>
            </a:r>
            <a:br>
              <a:rPr lang="en-SG" dirty="0"/>
            </a:br>
            <a:r>
              <a:rPr lang="en-GB" dirty="0"/>
              <a:t>Single Search Condition</a:t>
            </a:r>
            <a:endParaRPr lang="en-SG" dirty="0"/>
          </a:p>
        </p:txBody>
      </p:sp>
      <p:sp>
        <p:nvSpPr>
          <p:cNvPr id="74" name="TextBox 73"/>
          <p:cNvSpPr txBox="1"/>
          <p:nvPr/>
        </p:nvSpPr>
        <p:spPr>
          <a:xfrm>
            <a:off x="2552269" y="33818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52612"/>
              </p:ext>
            </p:extLst>
          </p:nvPr>
        </p:nvGraphicFramePr>
        <p:xfrm>
          <a:off x="2558850" y="5342423"/>
          <a:ext cx="5250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Colour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948" y="399190"/>
            <a:ext cx="1219200" cy="1219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74378" y="3008433"/>
            <a:ext cx="987406" cy="3118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3574378" y="2481411"/>
            <a:ext cx="987406" cy="2915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960980" y="2010251"/>
            <a:ext cx="2428670" cy="1525468"/>
            <a:chOff x="1856264" y="5786419"/>
            <a:chExt cx="4407923" cy="1131745"/>
          </a:xfrm>
        </p:grpSpPr>
        <p:sp>
          <p:nvSpPr>
            <p:cNvPr id="10" name="TextBox 9"/>
            <p:cNvSpPr txBox="1"/>
            <p:nvPr/>
          </p:nvSpPr>
          <p:spPr>
            <a:xfrm>
              <a:off x="1948424" y="5890636"/>
              <a:ext cx="431576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</a:t>
              </a:r>
              <a:r>
                <a:rPr lang="en-SG" dirty="0" err="1"/>
                <a:t>product_code</a:t>
              </a:r>
              <a:r>
                <a:rPr lang="en-SG" dirty="0"/>
                <a:t>, description and selling price of product where the price is more than $20. 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131745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6763"/>
              </p:ext>
            </p:extLst>
          </p:nvPr>
        </p:nvGraphicFramePr>
        <p:xfrm>
          <a:off x="2552268" y="3701035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&gt; 20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59518" y="559090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114659" y="5744794"/>
            <a:ext cx="1584176" cy="626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42"/>
              </p:ext>
            </p:extLst>
          </p:nvPr>
        </p:nvGraphicFramePr>
        <p:xfrm>
          <a:off x="2435145" y="17159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Between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456850" y="3215465"/>
            <a:ext cx="104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43745"/>
              </p:ext>
            </p:extLst>
          </p:nvPr>
        </p:nvGraphicFramePr>
        <p:xfrm>
          <a:off x="2471907" y="5518201"/>
          <a:ext cx="3561668" cy="1119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Colour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51" y="265051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502886" y="2308160"/>
            <a:ext cx="720080" cy="2564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08154"/>
              </p:ext>
            </p:extLst>
          </p:nvPr>
        </p:nvGraphicFramePr>
        <p:xfrm>
          <a:off x="2434351" y="3523242"/>
          <a:ext cx="8708958" cy="1978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      ‘Product Code’,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‘Product Description’, </a:t>
                      </a:r>
                      <a:b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BETWEEN 22 AND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67187" y="588327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5004035" y="5915368"/>
            <a:ext cx="864096" cy="6198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859475" y="1654884"/>
            <a:ext cx="2416598" cy="1805404"/>
            <a:chOff x="1856264" y="5786419"/>
            <a:chExt cx="4387773" cy="1416897"/>
          </a:xfrm>
        </p:grpSpPr>
        <p:sp>
          <p:nvSpPr>
            <p:cNvPr id="10" name="TextBox 9"/>
            <p:cNvSpPr txBox="1"/>
            <p:nvPr/>
          </p:nvSpPr>
          <p:spPr>
            <a:xfrm>
              <a:off x="2106311" y="5856113"/>
              <a:ext cx="3887678" cy="123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List the product code, description and selling </a:t>
              </a:r>
              <a:r>
                <a:rPr lang="en-SG" sz="1200" dirty="0" err="1"/>
                <a:t>px</a:t>
              </a:r>
              <a:r>
                <a:rPr lang="en-SG" sz="1200" dirty="0"/>
                <a:t> of product where selling </a:t>
              </a:r>
              <a:r>
                <a:rPr lang="en-SG" sz="1200" dirty="0" err="1"/>
                <a:t>px</a:t>
              </a:r>
              <a:r>
                <a:rPr lang="en-SG" sz="1200" dirty="0"/>
                <a:t> between $22 to $30. List in descending order the price.  Provide meaningful names to the column.  Include those exactly $22 and $30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416897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513407" y="2793756"/>
            <a:ext cx="720080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7695783" y="5605570"/>
            <a:ext cx="3509936" cy="1143379"/>
            <a:chOff x="5494886" y="5635958"/>
            <a:chExt cx="3509936" cy="1143379"/>
          </a:xfrm>
        </p:grpSpPr>
        <p:sp>
          <p:nvSpPr>
            <p:cNvPr id="4" name="Rounded Rectangle 3"/>
            <p:cNvSpPr/>
            <p:nvPr/>
          </p:nvSpPr>
          <p:spPr>
            <a:xfrm>
              <a:off x="5494886" y="5635958"/>
              <a:ext cx="3509936" cy="114337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0779" y="5729898"/>
              <a:ext cx="23775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BETWEEN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will</a:t>
              </a:r>
              <a:r>
                <a:rPr lang="en-SG" b="1" dirty="0">
                  <a:solidFill>
                    <a:srgbClr val="C00000"/>
                  </a:solidFill>
                </a:rPr>
                <a:t> INCLUDE </a:t>
              </a:r>
              <a:br>
                <a:rPr lang="en-SG" b="1" dirty="0">
                  <a:solidFill>
                    <a:srgbClr val="C00000"/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both the condition range. 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 err="1">
                  <a:solidFill>
                    <a:schemeClr val="accent6">
                      <a:lumMod val="50000"/>
                    </a:schemeClr>
                  </a:solidFill>
                </a:rPr>
                <a:t>Eg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: $22 and $30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5153"/>
              </p:ext>
            </p:extLst>
          </p:nvPr>
        </p:nvGraphicFramePr>
        <p:xfrm>
          <a:off x="1687894" y="168450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5" y="70215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(Option 1)Not Between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3513" y="325602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514"/>
              </p:ext>
            </p:extLst>
          </p:nvPr>
        </p:nvGraphicFramePr>
        <p:xfrm>
          <a:off x="1740960" y="5315444"/>
          <a:ext cx="4144284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03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772447" y="2060686"/>
            <a:ext cx="947288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00662"/>
              </p:ext>
            </p:extLst>
          </p:nvPr>
        </p:nvGraphicFramePr>
        <p:xfrm>
          <a:off x="1752975" y="3525085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NOT BETWEEN 22 AND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5244" y="544940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583832" y="5658549"/>
            <a:ext cx="1368152" cy="7195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045335" y="1652246"/>
            <a:ext cx="2416598" cy="1611219"/>
            <a:chOff x="1766177" y="5849076"/>
            <a:chExt cx="4387773" cy="1051592"/>
          </a:xfrm>
        </p:grpSpPr>
        <p:sp>
          <p:nvSpPr>
            <p:cNvPr id="10" name="TextBox 9"/>
            <p:cNvSpPr txBox="1"/>
            <p:nvPr/>
          </p:nvSpPr>
          <p:spPr>
            <a:xfrm>
              <a:off x="2106310" y="5856113"/>
              <a:ext cx="3887678" cy="104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unit </a:t>
              </a:r>
              <a:r>
                <a:rPr lang="en-SG" dirty="0" err="1"/>
                <a:t>px</a:t>
              </a:r>
              <a:r>
                <a:rPr lang="en-SG" dirty="0"/>
                <a:t> is less than $22 or more than $30.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766177" y="5849076"/>
              <a:ext cx="4387773" cy="1018893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772447" y="2564742"/>
            <a:ext cx="947289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/>
          <p:cNvGrpSpPr/>
          <p:nvPr/>
        </p:nvGrpSpPr>
        <p:grpSpPr>
          <a:xfrm>
            <a:off x="7498666" y="5332718"/>
            <a:ext cx="3509936" cy="1294269"/>
            <a:chOff x="5494886" y="5635958"/>
            <a:chExt cx="3509936" cy="1294269"/>
          </a:xfrm>
        </p:grpSpPr>
        <p:sp>
          <p:nvSpPr>
            <p:cNvPr id="4" name="Rounded Rectangle 3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0779" y="5729898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BETWEEN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will </a:t>
              </a:r>
              <a:br>
                <a:rPr lang="en-SG" b="1" dirty="0">
                  <a:solidFill>
                    <a:srgbClr val="C00000"/>
                  </a:solidFill>
                </a:rPr>
              </a:br>
              <a:r>
                <a:rPr lang="en-SG" b="1" dirty="0">
                  <a:solidFill>
                    <a:srgbClr val="C00000"/>
                  </a:solidFill>
                </a:rPr>
                <a:t>NOT INCLUDE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both the 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condition range. </a:t>
              </a:r>
              <a:r>
                <a:rPr lang="en-SG" b="1" dirty="0" err="1">
                  <a:solidFill>
                    <a:schemeClr val="accent6">
                      <a:lumMod val="50000"/>
                    </a:schemeClr>
                  </a:solidFill>
                </a:rPr>
                <a:t>Eg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  <a:b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$22 and $30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3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2234"/>
              </p:ext>
            </p:extLst>
          </p:nvPr>
        </p:nvGraphicFramePr>
        <p:xfrm>
          <a:off x="1745078" y="1752170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Range: Option 2: using OR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7426" y="316140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08868" y="5353680"/>
          <a:ext cx="450315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</a:t>
                      </a:r>
                      <a:r>
                        <a:rPr lang="en-SG" sz="1100" baseline="0" dirty="0"/>
                        <a:t> + Skirt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840360" y="2143476"/>
            <a:ext cx="964917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12714"/>
              </p:ext>
            </p:extLst>
          </p:nvPr>
        </p:nvGraphicFramePr>
        <p:xfrm>
          <a:off x="1808868" y="3547694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&lt; 22 OR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&gt; 30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3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6383" y="545644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943872" y="5728798"/>
            <a:ext cx="1368152" cy="6425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414979" y="1623585"/>
            <a:ext cx="2344590" cy="1884853"/>
            <a:chOff x="1856264" y="5786419"/>
            <a:chExt cx="4387773" cy="1018893"/>
          </a:xfrm>
        </p:grpSpPr>
        <p:sp>
          <p:nvSpPr>
            <p:cNvPr id="10" name="TextBox 9"/>
            <p:cNvSpPr txBox="1"/>
            <p:nvPr/>
          </p:nvSpPr>
          <p:spPr>
            <a:xfrm>
              <a:off x="2106311" y="5856113"/>
              <a:ext cx="3887678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selling price is less than $22 or more than $30. List in descending order the price.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018893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840360" y="2569561"/>
            <a:ext cx="964917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6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3588"/>
              </p:ext>
            </p:extLst>
          </p:nvPr>
        </p:nvGraphicFramePr>
        <p:xfrm>
          <a:off x="1687894" y="17159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(Option 1)Set Membership IN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7426" y="31957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94951" y="5359258"/>
          <a:ext cx="399645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092136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35132"/>
              </p:ext>
            </p:extLst>
          </p:nvPr>
        </p:nvGraphicFramePr>
        <p:xfrm>
          <a:off x="1703513" y="3516499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 (‘Body Pants’, ‘Dress Colour’)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407" y="553852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974058" y="5722374"/>
            <a:ext cx="1537766" cy="6390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63737" y="1537974"/>
            <a:ext cx="2416598" cy="2178620"/>
            <a:chOff x="1856264" y="5786418"/>
            <a:chExt cx="4387773" cy="1164971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103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unit </a:t>
              </a:r>
              <a:r>
                <a:rPr lang="en-SG" dirty="0" err="1"/>
                <a:t>px</a:t>
              </a:r>
              <a:r>
                <a:rPr lang="en-SG" dirty="0"/>
                <a:t> of product where the product description are ‘Body Pants’ or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172" y="2880198"/>
            <a:ext cx="1255272" cy="380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338333" y="5492014"/>
            <a:ext cx="4487416" cy="902018"/>
            <a:chOff x="6625394" y="5604195"/>
            <a:chExt cx="3509936" cy="1294269"/>
          </a:xfrm>
        </p:grpSpPr>
        <p:sp>
          <p:nvSpPr>
            <p:cNvPr id="21" name="Rounded Rectangle 20"/>
            <p:cNvSpPr/>
            <p:nvPr/>
          </p:nvSpPr>
          <p:spPr>
            <a:xfrm>
              <a:off x="6625394" y="5604195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2622" y="5730142"/>
              <a:ext cx="31984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check the </a:t>
              </a:r>
              <a:r>
                <a:rPr lang="en-SG" b="1" dirty="0">
                  <a:solidFill>
                    <a:srgbClr val="C00000"/>
                  </a:solidFill>
                </a:rPr>
                <a:t>Column value with the condition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If it is </a:t>
              </a:r>
              <a:r>
                <a:rPr lang="en-SG" b="1" dirty="0">
                  <a:solidFill>
                    <a:srgbClr val="C00000"/>
                  </a:solidFill>
                </a:rPr>
                <a:t>match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, the predicate is </a:t>
              </a:r>
              <a:r>
                <a:rPr lang="en-SG" b="1" dirty="0">
                  <a:solidFill>
                    <a:srgbClr val="C00000"/>
                  </a:solidFill>
                </a:rPr>
                <a:t>TRUE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the row is retrieved.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8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2668"/>
              </p:ext>
            </p:extLst>
          </p:nvPr>
        </p:nvGraphicFramePr>
        <p:xfrm>
          <a:off x="1687894" y="180783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(Option 2) using OR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15022" y="330734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7995"/>
              </p:ext>
            </p:extLst>
          </p:nvPr>
        </p:nvGraphicFramePr>
        <p:xfrm>
          <a:off x="1653335" y="5561354"/>
          <a:ext cx="4359409" cy="100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</a:t>
                      </a:r>
                      <a:r>
                        <a:rPr lang="en-SG" sz="1100" baseline="0" dirty="0"/>
                        <a:t> Pants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175723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17719"/>
              </p:ext>
            </p:extLst>
          </p:nvPr>
        </p:nvGraphicFramePr>
        <p:xfrm>
          <a:off x="1658265" y="3696867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‘Body Pants’ OR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 ‘Dress Colour’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69198" y="575395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3066293" y="5842469"/>
            <a:ext cx="1533492" cy="6988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96764" y="1641163"/>
            <a:ext cx="2510566" cy="2022815"/>
            <a:chOff x="1856264" y="5786418"/>
            <a:chExt cx="4387773" cy="1196932"/>
          </a:xfrm>
        </p:grpSpPr>
        <p:sp>
          <p:nvSpPr>
            <p:cNvPr id="10" name="TextBox 9"/>
            <p:cNvSpPr txBox="1"/>
            <p:nvPr/>
          </p:nvSpPr>
          <p:spPr>
            <a:xfrm>
              <a:off x="2147254" y="5963862"/>
              <a:ext cx="4053553" cy="101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are ‘Body Pants’ or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565" y="2985862"/>
            <a:ext cx="1255272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2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12818"/>
              </p:ext>
            </p:extLst>
          </p:nvPr>
        </p:nvGraphicFramePr>
        <p:xfrm>
          <a:off x="1703513" y="178218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38" y="79637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NOT IN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03513" y="325344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34743"/>
              </p:ext>
            </p:extLst>
          </p:nvPr>
        </p:nvGraphicFramePr>
        <p:xfrm>
          <a:off x="1684047" y="5328152"/>
          <a:ext cx="399936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20346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55791" y="2374391"/>
            <a:ext cx="1347716" cy="5509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77186"/>
              </p:ext>
            </p:extLst>
          </p:nvPr>
        </p:nvGraphicFramePr>
        <p:xfrm>
          <a:off x="1703513" y="3544737"/>
          <a:ext cx="8708958" cy="17664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NOT IN (‘Body Pants’, ‘Dress Colour’)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3416" y="532869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832508" y="5683045"/>
            <a:ext cx="1368152" cy="7203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799647" y="1335398"/>
            <a:ext cx="2446901" cy="2024174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7" y="5912339"/>
              <a:ext cx="405355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unit </a:t>
              </a:r>
              <a:r>
                <a:rPr lang="en-SG" dirty="0" err="1"/>
                <a:t>px</a:t>
              </a:r>
              <a:r>
                <a:rPr lang="en-SG" dirty="0"/>
                <a:t> of product where the product description are not ‘Body Pants’ and ‘Dress Colour’.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93858" y="5365453"/>
            <a:ext cx="4040684" cy="1075219"/>
            <a:chOff x="5494886" y="5635958"/>
            <a:chExt cx="3512590" cy="1294269"/>
          </a:xfrm>
        </p:grpSpPr>
        <p:sp>
          <p:nvSpPr>
            <p:cNvPr id="24" name="Rounded Rectangle 23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9032" y="5840684"/>
              <a:ext cx="3198444" cy="60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IN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check the </a:t>
              </a:r>
              <a:r>
                <a:rPr lang="en-SG" b="1" dirty="0">
                  <a:solidFill>
                    <a:srgbClr val="C00000"/>
                  </a:solidFill>
                </a:rPr>
                <a:t>Column value with the condition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If it is </a:t>
              </a:r>
              <a:r>
                <a:rPr lang="en-SG" b="1" dirty="0">
                  <a:solidFill>
                    <a:srgbClr val="C00000"/>
                  </a:solidFill>
                </a:rPr>
                <a:t>not match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, the predicate is </a:t>
              </a:r>
              <a:r>
                <a:rPr lang="en-SG" b="1" dirty="0">
                  <a:solidFill>
                    <a:srgbClr val="C00000"/>
                  </a:solidFill>
                </a:rPr>
                <a:t>TRUE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the row is retrieved.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2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5176"/>
              </p:ext>
            </p:extLst>
          </p:nvPr>
        </p:nvGraphicFramePr>
        <p:xfrm>
          <a:off x="1707559" y="1601156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7" y="70215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23178" y="3040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9" y="5229200"/>
          <a:ext cx="3816425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59837" y="2206700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13529" y="3417379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LIKE ‘D%’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33467" y="534682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2999656" y="5537819"/>
            <a:ext cx="1368152" cy="705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12224" y="1330880"/>
            <a:ext cx="2500048" cy="2017058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32905" y="6071333"/>
              <a:ext cx="4053552" cy="75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start with ‘D’.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91295" y="2721861"/>
            <a:ext cx="1255272" cy="331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126101" y="5122841"/>
            <a:ext cx="4631432" cy="1008817"/>
            <a:chOff x="6493833" y="5675188"/>
            <a:chExt cx="3509935" cy="1008817"/>
          </a:xfrm>
        </p:grpSpPr>
        <p:sp>
          <p:nvSpPr>
            <p:cNvPr id="21" name="Rounded Rectangle 20"/>
            <p:cNvSpPr/>
            <p:nvPr/>
          </p:nvSpPr>
          <p:spPr>
            <a:xfrm>
              <a:off x="6493833" y="5675188"/>
              <a:ext cx="3509935" cy="100881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3768" y="5729898"/>
              <a:ext cx="3407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LIKE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</a:t>
              </a:r>
              <a:r>
                <a:rPr lang="en-SG" b="1" dirty="0">
                  <a:solidFill>
                    <a:srgbClr val="C00000"/>
                  </a:solidFill>
                </a:rPr>
                <a:t>% sign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represents any </a:t>
              </a:r>
              <a:r>
                <a:rPr lang="en-SG" b="1" dirty="0">
                  <a:solidFill>
                    <a:srgbClr val="C00000"/>
                  </a:solidFill>
                </a:rPr>
                <a:t>sequence of zero or more characters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It is </a:t>
              </a:r>
              <a:r>
                <a:rPr lang="en-SG" b="1" dirty="0">
                  <a:solidFill>
                    <a:srgbClr val="C00000"/>
                  </a:solidFill>
                </a:rPr>
                <a:t>like wildcard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A row is selected if it </a:t>
              </a:r>
              <a:r>
                <a:rPr lang="en-SG" b="1" dirty="0">
                  <a:solidFill>
                    <a:srgbClr val="C00000"/>
                  </a:solidFill>
                </a:rPr>
                <a:t>matches the pattern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7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74711"/>
              </p:ext>
            </p:extLst>
          </p:nvPr>
        </p:nvGraphicFramePr>
        <p:xfrm>
          <a:off x="1687894" y="1719752"/>
          <a:ext cx="6282926" cy="149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NOT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7894" y="310960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9" y="5229200"/>
          <a:ext cx="374441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40172" y="2068238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13529" y="3417379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NOT LIKE ‘D%’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3880" y="532641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3056096" y="5553261"/>
            <a:ext cx="1368152" cy="811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461307" y="1483867"/>
            <a:ext cx="2555776" cy="1833010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8" y="5912339"/>
              <a:ext cx="4053554" cy="954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description does not start with ‘D’.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740172" y="2607631"/>
            <a:ext cx="1255272" cy="2803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112476" y="5217806"/>
            <a:ext cx="4703440" cy="927355"/>
            <a:chOff x="5494886" y="5635958"/>
            <a:chExt cx="3509936" cy="1294269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29426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0779" y="5729898"/>
              <a:ext cx="31984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NOT LIKE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operator is also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 if it </a:t>
              </a:r>
              <a:r>
                <a:rPr lang="en-SG" b="1" dirty="0">
                  <a:solidFill>
                    <a:srgbClr val="C00000"/>
                  </a:solidFill>
                </a:rPr>
                <a:t>does not match the pattern.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8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1374"/>
              </p:ext>
            </p:extLst>
          </p:nvPr>
        </p:nvGraphicFramePr>
        <p:xfrm>
          <a:off x="1687894" y="1698727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Set Membership LIKE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7736" y="3170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45456"/>
              </p:ext>
            </p:extLst>
          </p:nvPr>
        </p:nvGraphicFramePr>
        <p:xfrm>
          <a:off x="1677736" y="5262386"/>
          <a:ext cx="40324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547795" y="2330314"/>
            <a:ext cx="1255272" cy="2999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47626"/>
              </p:ext>
            </p:extLst>
          </p:nvPr>
        </p:nvGraphicFramePr>
        <p:xfrm>
          <a:off x="1677736" y="3477953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LIKE ‘R_8996’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79976" y="547933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1698600" y="5551427"/>
            <a:ext cx="1217975" cy="3394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051675" y="1399898"/>
            <a:ext cx="2555776" cy="1948040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8" y="5912339"/>
              <a:ext cx="4053554" cy="8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of product where the product code start with ‘R’ and end with ‘8996’.  List in Ascending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0067" y="5397643"/>
            <a:ext cx="4484234" cy="954108"/>
            <a:chOff x="7242467" y="5897313"/>
            <a:chExt cx="3564648" cy="1037055"/>
          </a:xfrm>
        </p:grpSpPr>
        <p:sp>
          <p:nvSpPr>
            <p:cNvPr id="21" name="Rounded Rectangle 20"/>
            <p:cNvSpPr/>
            <p:nvPr/>
          </p:nvSpPr>
          <p:spPr>
            <a:xfrm>
              <a:off x="7242467" y="5897313"/>
              <a:ext cx="3283646" cy="10370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9931" y="5897314"/>
              <a:ext cx="3407184" cy="103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_ sign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also used to perform </a:t>
              </a:r>
              <a:r>
                <a:rPr lang="en-SG" b="1" dirty="0">
                  <a:solidFill>
                    <a:srgbClr val="C00000"/>
                  </a:solidFill>
                </a:rPr>
                <a:t>Pattern recognition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and it represents </a:t>
              </a:r>
              <a:r>
                <a:rPr lang="en-SG" b="1" dirty="0">
                  <a:solidFill>
                    <a:srgbClr val="C00000"/>
                  </a:solidFill>
                </a:rPr>
                <a:t>any single characters.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 A row is selected if it </a:t>
              </a:r>
              <a:r>
                <a:rPr lang="en-SG" b="1" dirty="0">
                  <a:solidFill>
                    <a:srgbClr val="C00000"/>
                  </a:solidFill>
                </a:rPr>
                <a:t>matches the pattern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15606" y="5127744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03512" y="1423588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43" y="357204"/>
            <a:ext cx="11029616" cy="1013800"/>
          </a:xfrm>
        </p:spPr>
        <p:txBody>
          <a:bodyPr/>
          <a:lstStyle/>
          <a:p>
            <a:r>
              <a:rPr lang="en-SG" dirty="0"/>
              <a:t>Database update - Update all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3" y="255503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6258359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968208" y="5037141"/>
            <a:ext cx="1251992" cy="13751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7968208" y="1333814"/>
            <a:ext cx="1251992" cy="13751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17035" y="2897670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0.9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4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Specific Rows: WHERE Clause </a:t>
            </a:r>
            <a:br>
              <a:rPr lang="en-GB" dirty="0"/>
            </a:br>
            <a:r>
              <a:rPr lang="en-SG" dirty="0"/>
              <a:t>Pattern Matching characters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4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590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4283"/>
              </p:ext>
            </p:extLst>
          </p:nvPr>
        </p:nvGraphicFramePr>
        <p:xfrm>
          <a:off x="1687894" y="1692405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IS NULL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7894" y="31516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8" y="5229200"/>
          <a:ext cx="356166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983933" y="2321842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16576"/>
              </p:ext>
            </p:extLst>
          </p:nvPr>
        </p:nvGraphicFramePr>
        <p:xfrm>
          <a:off x="1801586" y="3487220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IS NULL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41767" y="529266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316361" y="5600439"/>
            <a:ext cx="919883" cy="67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12224" y="1493839"/>
            <a:ext cx="2416598" cy="1630064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92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selling price  of product where premium is NULL.  Descending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66210" y="5193033"/>
            <a:ext cx="4919464" cy="824309"/>
            <a:chOff x="5494886" y="5635958"/>
            <a:chExt cx="3509936" cy="1720247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72024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7638" y="5895916"/>
              <a:ext cx="3407184" cy="69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IS NULL operator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used to search for the </a:t>
              </a:r>
              <a:r>
                <a:rPr lang="en-SG" b="1" dirty="0">
                  <a:solidFill>
                    <a:srgbClr val="C00000"/>
                  </a:solidFill>
                </a:rPr>
                <a:t>absence of value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selected if it is </a:t>
              </a:r>
              <a:r>
                <a:rPr lang="en-SG" b="1" dirty="0">
                  <a:solidFill>
                    <a:srgbClr val="C00000"/>
                  </a:solidFill>
                </a:rPr>
                <a:t>NULL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983933" y="2846100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4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0225"/>
              </p:ext>
            </p:extLst>
          </p:nvPr>
        </p:nvGraphicFramePr>
        <p:xfrm>
          <a:off x="1687894" y="1723022"/>
          <a:ext cx="6282926" cy="14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000" u="sng" dirty="0" err="1"/>
                        <a:t>Product_Code</a:t>
                      </a:r>
                      <a:endParaRPr lang="en-SG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Selling_price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Prod_Description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u="none" dirty="0"/>
                        <a:t>Premium</a:t>
                      </a:r>
                      <a:endParaRPr lang="en-SG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Waiting_list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/>
                        <a:t>Qty_on_hand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17.60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Body Pants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NULL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22.00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Dress Yellow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0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Top</a:t>
                      </a:r>
                      <a:r>
                        <a:rPr lang="en-SG" sz="1000" baseline="0" dirty="0"/>
                        <a:t> + Skirt White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0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IS NOT NULL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80399" y="313952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47528" y="5229200"/>
          <a:ext cx="405207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</a:t>
                      </a:r>
                      <a:r>
                        <a:rPr lang="en-SG" sz="1100" baseline="0" dirty="0" err="1"/>
                        <a:t>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Prod_Description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983933" y="2089506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21906"/>
              </p:ext>
            </p:extLst>
          </p:nvPr>
        </p:nvGraphicFramePr>
        <p:xfrm>
          <a:off x="1741521" y="3439141"/>
          <a:ext cx="8708958" cy="1612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6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15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prod_description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 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SELECT &lt;List of columns&gt;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do</a:t>
                      </a:r>
                      <a:r>
                        <a:rPr lang="en-SG" sz="1200" baseline="0" dirty="0"/>
                        <a:t> you want to do?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Product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table do you want to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premium IS NOT NULL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2 DESC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What is the sorting order?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59560" y="540834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Table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4719483" y="5562229"/>
            <a:ext cx="619433" cy="67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52529" y="1553294"/>
            <a:ext cx="2416598" cy="1474167"/>
            <a:chOff x="1856264" y="5786418"/>
            <a:chExt cx="4387773" cy="1093685"/>
          </a:xfrm>
        </p:grpSpPr>
        <p:sp>
          <p:nvSpPr>
            <p:cNvPr id="10" name="TextBox 9"/>
            <p:cNvSpPr txBox="1"/>
            <p:nvPr/>
          </p:nvSpPr>
          <p:spPr>
            <a:xfrm>
              <a:off x="2062456" y="5912339"/>
              <a:ext cx="4053553" cy="86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List the product code, description and premium of those premium products.  Descending order of description.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8"/>
              <a:ext cx="4387773" cy="1093685"/>
            </a:xfrm>
            <a:prstGeom prst="wedgeRoundRectCallout">
              <a:avLst>
                <a:gd name="adj1" fmla="val -2135"/>
                <a:gd name="adj2" fmla="val -7202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5699" y="5268485"/>
            <a:ext cx="4378501" cy="884928"/>
            <a:chOff x="5494886" y="5635958"/>
            <a:chExt cx="3509936" cy="1720247"/>
          </a:xfrm>
        </p:grpSpPr>
        <p:sp>
          <p:nvSpPr>
            <p:cNvPr id="21" name="Rounded Rectangle 20"/>
            <p:cNvSpPr/>
            <p:nvPr/>
          </p:nvSpPr>
          <p:spPr>
            <a:xfrm>
              <a:off x="5494886" y="5635958"/>
              <a:ext cx="3509936" cy="172024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7638" y="5895916"/>
              <a:ext cx="3407184" cy="97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IS NOT NULL operator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used to search for </a:t>
              </a:r>
              <a:r>
                <a:rPr lang="en-SG" b="1" dirty="0">
                  <a:solidFill>
                    <a:srgbClr val="C00000"/>
                  </a:solidFill>
                </a:rPr>
                <a:t>the present of value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  A row is selected if it is </a:t>
              </a:r>
              <a:r>
                <a:rPr lang="en-SG" b="1" dirty="0">
                  <a:solidFill>
                    <a:srgbClr val="C00000"/>
                  </a:solidFill>
                </a:rPr>
                <a:t>NOT NULL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983933" y="2583488"/>
            <a:ext cx="915668" cy="2527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6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89" y="552494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OR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4666" y="195595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241"/>
              </p:ext>
            </p:extLst>
          </p:nvPr>
        </p:nvGraphicFramePr>
        <p:xfrm>
          <a:off x="452172" y="3210561"/>
          <a:ext cx="9311261" cy="35278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5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7878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OR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EXAMPLE</a:t>
                      </a:r>
                      <a:r>
                        <a:rPr lang="en-SG" sz="1400" baseline="0" dirty="0"/>
                        <a:t>: WHAT WILL THE FOLLOWING OR CONDITIONS RETURN?</a:t>
                      </a:r>
                      <a:endParaRPr lang="en-S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(condition A)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Premium (condition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B)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Resulting table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(True)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DT4732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RQ8996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 (True)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RQ5503 (</a:t>
                      </a:r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65223" y="4029488"/>
            <a:ext cx="6198210" cy="27089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17955"/>
              </p:ext>
            </p:extLst>
          </p:nvPr>
        </p:nvGraphicFramePr>
        <p:xfrm>
          <a:off x="3884632" y="1433883"/>
          <a:ext cx="7488832" cy="177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99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Selling_price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Qty_on_hand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5" y="591036"/>
            <a:ext cx="11029616" cy="1013800"/>
          </a:xfrm>
        </p:spPr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AND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3594178" y="226555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87359"/>
              </p:ext>
            </p:extLst>
          </p:nvPr>
        </p:nvGraphicFramePr>
        <p:xfrm>
          <a:off x="551695" y="3209871"/>
          <a:ext cx="9723015" cy="35041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14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AND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EXAMPLE</a:t>
                      </a:r>
                      <a:r>
                        <a:rPr lang="en-SG" sz="1400" baseline="0" dirty="0"/>
                        <a:t>: WHAT WILL THE FOLLOWING AND CONDITIONS RETURN?</a:t>
                      </a:r>
                      <a:endParaRPr lang="en-S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(condition A)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Premium (condition B)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Resulting</a:t>
                      </a:r>
                      <a:r>
                        <a:rPr lang="en-SG" sz="1200" baseline="0" dirty="0">
                          <a:solidFill>
                            <a:schemeClr val="bg1"/>
                          </a:solidFill>
                        </a:rPr>
                        <a:t> table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HG4953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&gt; 20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20 (false)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DT9901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rgbClr val="C00000"/>
                          </a:solidFill>
                        </a:rPr>
                        <a:t>RQ5503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Y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(False)</a:t>
                      </a:r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RQ5503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98328"/>
              </p:ext>
            </p:extLst>
          </p:nvPr>
        </p:nvGraphicFramePr>
        <p:xfrm>
          <a:off x="4768538" y="1491811"/>
          <a:ext cx="6440236" cy="174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119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24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1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2230" y="4005064"/>
            <a:ext cx="6462479" cy="27089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7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Retrieving Specific Rows: WHERE Clause </a:t>
            </a:r>
            <a:br>
              <a:rPr lang="en-GB" sz="3200" dirty="0"/>
            </a:br>
            <a:r>
              <a:rPr lang="en-GB" sz="3200" dirty="0"/>
              <a:t>Search condition using Logical operator NOT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2960424" y="24859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98428" y="3721509"/>
          <a:ext cx="8640973" cy="14312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NOT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USAGE</a:t>
                      </a:r>
                      <a:r>
                        <a:rPr lang="en-SG" sz="1400" baseline="0" dirty="0"/>
                        <a:t> OF NOT CONDITION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Condition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NOT 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86088"/>
              </p:ext>
            </p:extLst>
          </p:nvPr>
        </p:nvGraphicFramePr>
        <p:xfrm>
          <a:off x="4132214" y="1784171"/>
          <a:ext cx="5463148" cy="171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Premium</a:t>
                      </a:r>
                      <a:endParaRPr lang="en-SG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Waiting_list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HG4953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DT4732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9">
                <a:tc>
                  <a:txBody>
                    <a:bodyPr/>
                    <a:lstStyle/>
                    <a:p>
                      <a:r>
                        <a:rPr lang="en-SG" sz="1200" dirty="0"/>
                        <a:t>RQ5503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r>
                        <a:rPr lang="en-SG" sz="1200" dirty="0"/>
                        <a:t>DT9901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</a:t>
                      </a:r>
                      <a:r>
                        <a:rPr lang="en-SG" sz="1200" baseline="0" dirty="0"/>
                        <a:t> 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98871" y="430366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LIKE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3028" y="4488335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BETWEEN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1984" y="467300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IS NOT NULL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62247" y="5445224"/>
            <a:ext cx="4824536" cy="658984"/>
            <a:chOff x="2267744" y="5445224"/>
            <a:chExt cx="4824536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2267744" y="5445224"/>
              <a:ext cx="4824536" cy="10801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5524" y="5631631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NOT is a unary operator and it operates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on one condition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9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97" y="289254"/>
            <a:ext cx="11029616" cy="1013800"/>
          </a:xfrm>
        </p:spPr>
        <p:txBody>
          <a:bodyPr/>
          <a:lstStyle/>
          <a:p>
            <a:r>
              <a:rPr lang="en-SG" dirty="0"/>
              <a:t>SQL Query - Update specific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730" y="267620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878729" y="6358482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74381"/>
              </p:ext>
            </p:extLst>
          </p:nvPr>
        </p:nvGraphicFramePr>
        <p:xfrm>
          <a:off x="2987410" y="3093391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0.8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86700"/>
              </p:ext>
            </p:extLst>
          </p:nvPr>
        </p:nvGraphicFramePr>
        <p:xfrm>
          <a:off x="2878729" y="1488950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878729" y="1821977"/>
            <a:ext cx="871296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78972"/>
              </p:ext>
            </p:extLst>
          </p:nvPr>
        </p:nvGraphicFramePr>
        <p:xfrm>
          <a:off x="2890823" y="5176905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78729" y="5494385"/>
            <a:ext cx="871296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581191" y="2087754"/>
            <a:ext cx="19850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HCH812 - 20% discount !</a:t>
            </a:r>
          </a:p>
        </p:txBody>
      </p:sp>
    </p:spTree>
    <p:extLst>
      <p:ext uri="{BB962C8B-B14F-4D97-AF65-F5344CB8AC3E}">
        <p14:creationId xmlns:p14="http://schemas.microsoft.com/office/powerpoint/2010/main" val="2052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949" y="254959"/>
            <a:ext cx="11029616" cy="1013800"/>
          </a:xfrm>
        </p:spPr>
        <p:txBody>
          <a:bodyPr/>
          <a:lstStyle/>
          <a:p>
            <a:r>
              <a:rPr lang="en-SG" dirty="0"/>
              <a:t>Database update - Update specific rows, multiple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8584" y="266880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578583" y="6351088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7070"/>
              </p:ext>
            </p:extLst>
          </p:nvPr>
        </p:nvGraphicFramePr>
        <p:xfrm>
          <a:off x="2687264" y="3085997"/>
          <a:ext cx="8640960" cy="195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SG" sz="1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* 0.6,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Qty_on_hand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3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3867"/>
              </p:ext>
            </p:extLst>
          </p:nvPr>
        </p:nvGraphicFramePr>
        <p:xfrm>
          <a:off x="2578583" y="1481556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571282" y="1814991"/>
            <a:ext cx="871296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036"/>
              </p:ext>
            </p:extLst>
          </p:nvPr>
        </p:nvGraphicFramePr>
        <p:xfrm>
          <a:off x="2590677" y="5169511"/>
          <a:ext cx="87664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571282" y="5552019"/>
            <a:ext cx="871296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02007" y="1994481"/>
            <a:ext cx="25934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HCH812 – 40% DISCOUNT NOW !</a:t>
            </a: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" panose="020B0604020202020204" charset="0"/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" panose="020B0604020202020204" charset="0"/>
              </a:rPr>
              <a:t>LAST 3 PIECES 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613" y="4279749"/>
            <a:ext cx="1999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Selling_price</a:t>
            </a:r>
            <a:r>
              <a:rPr lang="en-SG" dirty="0"/>
              <a:t> and </a:t>
            </a:r>
            <a:r>
              <a:rPr lang="en-SG" dirty="0" err="1"/>
              <a:t>Qty_on_hand</a:t>
            </a:r>
            <a:r>
              <a:rPr lang="en-SG" dirty="0"/>
              <a:t> </a:t>
            </a:r>
          </a:p>
          <a:p>
            <a:r>
              <a:rPr lang="en-SG" dirty="0"/>
              <a:t>must be </a:t>
            </a:r>
            <a:r>
              <a:rPr lang="en-SG" b="1" u="sng" dirty="0"/>
              <a:t>NUMERIC</a:t>
            </a:r>
            <a:r>
              <a:rPr lang="en-SG" dirty="0"/>
              <a:t>, if it meant to </a:t>
            </a:r>
          </a:p>
          <a:p>
            <a:r>
              <a:rPr lang="en-SG" dirty="0"/>
              <a:t>use for computation.</a:t>
            </a:r>
          </a:p>
        </p:txBody>
      </p:sp>
    </p:spTree>
    <p:extLst>
      <p:ext uri="{BB962C8B-B14F-4D97-AF65-F5344CB8AC3E}">
        <p14:creationId xmlns:p14="http://schemas.microsoft.com/office/powerpoint/2010/main" val="6511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  <p:bldP spid="12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5818"/>
              </p:ext>
            </p:extLst>
          </p:nvPr>
        </p:nvGraphicFramePr>
        <p:xfrm>
          <a:off x="2753824" y="5029901"/>
          <a:ext cx="87664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7007"/>
              </p:ext>
            </p:extLst>
          </p:nvPr>
        </p:nvGraphicFramePr>
        <p:xfrm>
          <a:off x="2813647" y="1708755"/>
          <a:ext cx="8766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HCH812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HCH812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3844"/>
          </a:xfrm>
        </p:spPr>
        <p:txBody>
          <a:bodyPr/>
          <a:lstStyle/>
          <a:p>
            <a:r>
              <a:rPr lang="en-SG" dirty="0"/>
              <a:t>Database Update - Delete specific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825" y="28507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753824" y="588601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53824" y="2031496"/>
            <a:ext cx="8856984" cy="3449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6118"/>
              </p:ext>
            </p:extLst>
          </p:nvPr>
        </p:nvGraphicFramePr>
        <p:xfrm>
          <a:off x="2779297" y="3401283"/>
          <a:ext cx="86409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delete?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Product_code</a:t>
                      </a:r>
                      <a:r>
                        <a:rPr lang="en-SG" sz="1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= ‘HCH812’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is the condition?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123" y="1954733"/>
            <a:ext cx="2025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panose="020B0604020202020204" charset="0"/>
                <a:ea typeface="+mn-ea"/>
                <a:cs typeface="+mn-cs"/>
              </a:rPr>
              <a:t>SOLD OUT ! HCH812 !</a:t>
            </a:r>
          </a:p>
        </p:txBody>
      </p:sp>
    </p:spTree>
    <p:extLst>
      <p:ext uri="{BB962C8B-B14F-4D97-AF65-F5344CB8AC3E}">
        <p14:creationId xmlns:p14="http://schemas.microsoft.com/office/powerpoint/2010/main" val="34082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Update - Delete all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3" y="259000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703512" y="515719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Product (Result set)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28985" y="3140968"/>
          <a:ext cx="864096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DELETE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</a:t>
                      </a:r>
                      <a:r>
                        <a:rPr lang="en-SG" sz="1400" baseline="0" dirty="0"/>
                        <a:t> do you want to delete?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03512" y="1785256"/>
          <a:ext cx="8766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/>
                        <a:t>HG9123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HG9123 BLOUSE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03512" y="4769586"/>
          <a:ext cx="87664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Product_code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Preimum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Waiting_list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Product_Type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Selling_price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Qty_on_hand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89" y="403882"/>
            <a:ext cx="11029616" cy="1013800"/>
          </a:xfrm>
        </p:spPr>
        <p:txBody>
          <a:bodyPr/>
          <a:lstStyle/>
          <a:p>
            <a:r>
              <a:rPr lang="en-GB" dirty="0"/>
              <a:t>Retrieve from and populating table - retrieve all the data (Method 1)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1713" y="1417682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Title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Email (PK)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Password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DOB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LindaS@hotmail.com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NULL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DavidL@gmail.com 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Da12lee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13/09/1997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LSoh@hotmail.com</a:t>
                      </a:r>
                      <a:r>
                        <a:rPr lang="en-GB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20/12/1998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296619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>
            <a:off x="8845331" y="329655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4670" y="3316160"/>
          <a:ext cx="6696744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do</a:t>
                      </a:r>
                      <a:r>
                        <a:rPr lang="en-SG" sz="1400" baseline="0" dirty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What are the columns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Which table to display?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8845331" y="4922741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472264" y="4142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SQL commands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75520" y="5003097"/>
          <a:ext cx="6696744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SELECT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Title,</a:t>
                      </a:r>
                      <a:r>
                        <a:rPr lang="en-SG" sz="1400" baseline="0" dirty="0"/>
                        <a:t> </a:t>
                      </a:r>
                      <a:r>
                        <a:rPr lang="en-SG" sz="1400" baseline="0" dirty="0" err="1"/>
                        <a:t>First_name</a:t>
                      </a:r>
                      <a:r>
                        <a:rPr lang="en-SG" sz="1400" baseline="0" dirty="0"/>
                        <a:t>, </a:t>
                      </a:r>
                      <a:r>
                        <a:rPr lang="en-SG" sz="1400" baseline="0" dirty="0" err="1"/>
                        <a:t>Last_name</a:t>
                      </a:r>
                      <a:r>
                        <a:rPr lang="en-SG" sz="1400" baseline="0" dirty="0"/>
                        <a:t>, Email Password, DOB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400" baseline="0" dirty="0">
                          <a:solidFill>
                            <a:srgbClr val="C00000"/>
                          </a:solidFill>
                        </a:rPr>
                        <a:t> List&gt;)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/>
                        <a:t>Customer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rgbClr val="C00000"/>
                          </a:solidFill>
                        </a:rPr>
                        <a:t>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" grpId="0" animBg="1"/>
      <p:bldP spid="11" grpId="0" animBg="1"/>
      <p:bldP spid="14" grpId="0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6628</Words>
  <Application>Microsoft Office PowerPoint</Application>
  <PresentationFormat>Widescreen</PresentationFormat>
  <Paragraphs>2189</Paragraphs>
  <Slides>45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Gill Sans</vt:lpstr>
      <vt:lpstr>Noto Sans Symbols</vt:lpstr>
      <vt:lpstr>Calibri</vt:lpstr>
      <vt:lpstr>Arial</vt:lpstr>
      <vt:lpstr>Dividend</vt:lpstr>
      <vt:lpstr>Topic C   SQL QUERY #1 Select Insert/Update/Delete</vt:lpstr>
      <vt:lpstr>SQL QUERY 1 (Select/Insert/Update/Delete)</vt:lpstr>
      <vt:lpstr>Database Update – Update all rows</vt:lpstr>
      <vt:lpstr>Database update - Update all rows</vt:lpstr>
      <vt:lpstr>SQL Query - Update specific rows</vt:lpstr>
      <vt:lpstr>Database update - Update specific rows, multiple columns</vt:lpstr>
      <vt:lpstr>Database Update - Delete specific rows</vt:lpstr>
      <vt:lpstr>Database Update - Delete all rows</vt:lpstr>
      <vt:lpstr>Retrieve from and populating table - retrieve all the data (Method 1)</vt:lpstr>
      <vt:lpstr>Retrieve from and populating table - retrieve all the data (Method 2)</vt:lpstr>
      <vt:lpstr>How to insert a Row Into a Table?</vt:lpstr>
      <vt:lpstr>Insert a row into a table -  Column List and Column Value List</vt:lpstr>
      <vt:lpstr>Insert a row into a table -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Insert a row into a table -  Column List and Column Value List</vt:lpstr>
      <vt:lpstr>Retrieving specific columns</vt:lpstr>
      <vt:lpstr>Removing duplicates : DISTINCT Operator</vt:lpstr>
      <vt:lpstr>Change column label or heading (ALIAS) using keyword AS</vt:lpstr>
      <vt:lpstr>Change column label or heading (ALIAS) WITHOUT keyword AS</vt:lpstr>
      <vt:lpstr>Change column label or heading using underscore in ALIAS</vt:lpstr>
      <vt:lpstr>Sorting Resulting (Single Column Sorting)</vt:lpstr>
      <vt:lpstr>Sorting Resulting (Using Column Number as Shortcut)</vt:lpstr>
      <vt:lpstr>Retrieving Specific Rows: WHERE Clause  Search condition using comparison</vt:lpstr>
      <vt:lpstr>Retrieving Specific Rows: WHERE Clause Single Search Condition</vt:lpstr>
      <vt:lpstr>Retrieving Specific Rows: WHERE Clause Single Search Condition</vt:lpstr>
      <vt:lpstr>Retrieving Specific Rows: WHERE Clause  Search condition using Range: Between</vt:lpstr>
      <vt:lpstr>Retrieving Specific Rows: WHERE Clause  Search condition using Range: (Option 1)Not Between</vt:lpstr>
      <vt:lpstr>Retrieving Specific Rows: WHERE Clause  Search condition using Range: Option 2: using OR</vt:lpstr>
      <vt:lpstr>Retrieving Specific Rows: WHERE Clause  Search condition using (Option 1)Set Membership IN</vt:lpstr>
      <vt:lpstr>Retrieving Specific Rows: WHERE Clause  Search condition (Option 2) using OR</vt:lpstr>
      <vt:lpstr>Retrieving Specific Rows: WHERE Clause  Search condition using Set Membership NOT IN</vt:lpstr>
      <vt:lpstr>Retrieving Specific Rows: WHERE Clause  Search condition using Set Membership LIKE</vt:lpstr>
      <vt:lpstr>Retrieving Specific Rows: WHERE Clause  Search condition using Set Membership NOT LIKE</vt:lpstr>
      <vt:lpstr>Retrieving Specific Rows: WHERE Clause  Search condition using Set Membership LIKE</vt:lpstr>
      <vt:lpstr>Retrieving Specific Rows: WHERE Clause  Pattern Matching characters</vt:lpstr>
      <vt:lpstr>Retrieving Specific Rows: WHERE Clause  Search condition using IS NULL</vt:lpstr>
      <vt:lpstr>Retrieving Specific Rows: WHERE Clause  Search condition using IS NOT NULL</vt:lpstr>
      <vt:lpstr>Retrieving Specific Rows: WHERE Clause  Search condition using Logical operator OR</vt:lpstr>
      <vt:lpstr>Retrieving Specific Rows: WHERE Clause  Search condition using Logical operator AND</vt:lpstr>
      <vt:lpstr>Retrieving Specific Rows: WHERE Clause  Search condition using Logical operator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RELATIONSHIP DATABASE MODEL</dc:title>
  <dc:creator>Loh Kwong Khuin</dc:creator>
  <cp:lastModifiedBy>Leong Fong Sow</cp:lastModifiedBy>
  <cp:revision>90</cp:revision>
  <dcterms:modified xsi:type="dcterms:W3CDTF">2020-03-05T13:55:25Z</dcterms:modified>
</cp:coreProperties>
</file>