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Gill Sans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7411A-153C-40D6-AFB9-4045E36749EA}" type="doc">
      <dgm:prSet loTypeId="urn:microsoft.com/office/officeart/2009/layout/ReverseList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D443ADA4-4E3C-4C03-AADB-60C731893526}">
      <dgm:prSet phldrT="[Text]"/>
      <dgm:spPr/>
      <dgm:t>
        <a:bodyPr/>
        <a:lstStyle/>
        <a:p>
          <a:r>
            <a:rPr lang="en-SG" dirty="0"/>
            <a:t>A </a:t>
          </a:r>
          <a:r>
            <a:rPr lang="en-SG" dirty="0" err="1"/>
            <a:t>subexpression</a:t>
          </a:r>
          <a:r>
            <a:rPr lang="en-SG" dirty="0"/>
            <a:t> in the bracket is evaluated first</a:t>
          </a:r>
        </a:p>
      </dgm:t>
    </dgm:pt>
    <dgm:pt modelId="{17247409-8F7A-46E9-BF33-A837A6E67B61}" type="parTrans" cxnId="{F1B68372-CFB7-4FBC-A0BE-FCCB2CB0B4A6}">
      <dgm:prSet/>
      <dgm:spPr/>
      <dgm:t>
        <a:bodyPr/>
        <a:lstStyle/>
        <a:p>
          <a:endParaRPr lang="en-SG"/>
        </a:p>
      </dgm:t>
    </dgm:pt>
    <dgm:pt modelId="{18FC953B-CCCC-43E0-B633-3E87D68B9D82}" type="sibTrans" cxnId="{F1B68372-CFB7-4FBC-A0BE-FCCB2CB0B4A6}">
      <dgm:prSet/>
      <dgm:spPr/>
      <dgm:t>
        <a:bodyPr/>
        <a:lstStyle/>
        <a:p>
          <a:endParaRPr lang="en-SG"/>
        </a:p>
      </dgm:t>
    </dgm:pt>
    <dgm:pt modelId="{E682E1AE-42EB-4724-B735-3C93F71B457D}">
      <dgm:prSet phldrT="[Text]"/>
      <dgm:spPr/>
      <dgm:t>
        <a:bodyPr/>
        <a:lstStyle/>
        <a:p>
          <a:r>
            <a:rPr lang="en-SG" dirty="0" err="1"/>
            <a:t>Unit_px</a:t>
          </a:r>
          <a:r>
            <a:rPr lang="en-SG" dirty="0"/>
            <a:t> / </a:t>
          </a:r>
          <a:r>
            <a:rPr lang="en-SG" dirty="0">
              <a:solidFill>
                <a:srgbClr val="FF0000"/>
              </a:solidFill>
            </a:rPr>
            <a:t>(ISNULL (</a:t>
          </a:r>
          <a:r>
            <a:rPr lang="en-SG" dirty="0" err="1">
              <a:solidFill>
                <a:srgbClr val="FF0000"/>
              </a:solidFill>
            </a:rPr>
            <a:t>accessary_px</a:t>
          </a:r>
          <a:r>
            <a:rPr lang="en-SG" dirty="0">
              <a:solidFill>
                <a:srgbClr val="FF0000"/>
              </a:solidFill>
            </a:rPr>
            <a:t>) + </a:t>
          </a:r>
          <a:r>
            <a:rPr lang="en-SG" dirty="0" err="1">
              <a:solidFill>
                <a:srgbClr val="FF0000"/>
              </a:solidFill>
            </a:rPr>
            <a:t>Unit_px</a:t>
          </a:r>
          <a:r>
            <a:rPr lang="en-SG" dirty="0">
              <a:solidFill>
                <a:srgbClr val="FF0000"/>
              </a:solidFill>
            </a:rPr>
            <a:t> * 2.0)</a:t>
          </a:r>
        </a:p>
      </dgm:t>
    </dgm:pt>
    <dgm:pt modelId="{7B5F773C-1B92-4200-81ED-34465B647601}" type="parTrans" cxnId="{DE4D464D-5794-48ED-99EB-5CB20E1F6883}">
      <dgm:prSet/>
      <dgm:spPr/>
      <dgm:t>
        <a:bodyPr/>
        <a:lstStyle/>
        <a:p>
          <a:endParaRPr lang="en-SG"/>
        </a:p>
      </dgm:t>
    </dgm:pt>
    <dgm:pt modelId="{EC2CE2AE-BCCF-4AF0-AB55-D388C3EC637A}" type="sibTrans" cxnId="{DE4D464D-5794-48ED-99EB-5CB20E1F6883}">
      <dgm:prSet/>
      <dgm:spPr/>
      <dgm:t>
        <a:bodyPr/>
        <a:lstStyle/>
        <a:p>
          <a:endParaRPr lang="en-SG"/>
        </a:p>
      </dgm:t>
    </dgm:pt>
    <dgm:pt modelId="{6DC6C222-C81B-4AA5-AF07-EEBB4B5BE4F0}" type="pres">
      <dgm:prSet presAssocID="{BDF7411A-153C-40D6-AFB9-4045E36749EA}" presName="Name0" presStyleCnt="0">
        <dgm:presLayoutVars>
          <dgm:chMax val="2"/>
          <dgm:chPref val="2"/>
          <dgm:animLvl val="lvl"/>
        </dgm:presLayoutVars>
      </dgm:prSet>
      <dgm:spPr/>
    </dgm:pt>
    <dgm:pt modelId="{9D65B520-9E9B-44E4-931B-3A0385AAE9D0}" type="pres">
      <dgm:prSet presAssocID="{BDF7411A-153C-40D6-AFB9-4045E36749EA}" presName="LeftText" presStyleLbl="revTx" presStyleIdx="0" presStyleCnt="0">
        <dgm:presLayoutVars>
          <dgm:bulletEnabled val="1"/>
        </dgm:presLayoutVars>
      </dgm:prSet>
      <dgm:spPr/>
    </dgm:pt>
    <dgm:pt modelId="{1421819C-7AFF-4C10-8A62-F50DCE5C1B34}" type="pres">
      <dgm:prSet presAssocID="{BDF7411A-153C-40D6-AFB9-4045E36749EA}" presName="LeftNode" presStyleLbl="bgImgPlace1" presStyleIdx="0" presStyleCnt="2" custScaleX="163502" custScaleY="98745" custLinFactNeighborX="-32955" custLinFactNeighborY="463">
        <dgm:presLayoutVars>
          <dgm:chMax val="2"/>
          <dgm:chPref val="2"/>
        </dgm:presLayoutVars>
      </dgm:prSet>
      <dgm:spPr/>
    </dgm:pt>
    <dgm:pt modelId="{F6F3485E-39F8-4BC0-AE8D-A7029C54D3B7}" type="pres">
      <dgm:prSet presAssocID="{BDF7411A-153C-40D6-AFB9-4045E36749EA}" presName="RightText" presStyleLbl="revTx" presStyleIdx="0" presStyleCnt="0">
        <dgm:presLayoutVars>
          <dgm:bulletEnabled val="1"/>
        </dgm:presLayoutVars>
      </dgm:prSet>
      <dgm:spPr/>
    </dgm:pt>
    <dgm:pt modelId="{930FE5B7-EFEA-4EB0-B04F-283868E989D9}" type="pres">
      <dgm:prSet presAssocID="{BDF7411A-153C-40D6-AFB9-4045E36749EA}" presName="RightNode" presStyleLbl="bgImgPlace1" presStyleIdx="1" presStyleCnt="2" custScaleX="146047" custScaleY="97819" custLinFactNeighborX="18176" custLinFactNeighborY="0">
        <dgm:presLayoutVars>
          <dgm:chMax val="0"/>
          <dgm:chPref val="0"/>
        </dgm:presLayoutVars>
      </dgm:prSet>
      <dgm:spPr/>
    </dgm:pt>
    <dgm:pt modelId="{1CFCF545-312E-474F-B2F1-000D4A60F8D7}" type="pres">
      <dgm:prSet presAssocID="{BDF7411A-153C-40D6-AFB9-4045E36749EA}" presName="TopArrow" presStyleLbl="node1" presStyleIdx="0" presStyleCnt="2"/>
      <dgm:spPr/>
    </dgm:pt>
    <dgm:pt modelId="{222E49E2-058B-4F7A-A1DD-6BF6D8BC29F7}" type="pres">
      <dgm:prSet presAssocID="{BDF7411A-153C-40D6-AFB9-4045E36749EA}" presName="BottomArrow" presStyleLbl="node1" presStyleIdx="1" presStyleCnt="2" custLinFactNeighborX="-4164" custLinFactNeighborY="-35347"/>
      <dgm:spPr/>
    </dgm:pt>
  </dgm:ptLst>
  <dgm:cxnLst>
    <dgm:cxn modelId="{F8B4C50D-868E-4B10-BEA5-8F2933FC0D0A}" type="presOf" srcId="{E682E1AE-42EB-4724-B735-3C93F71B457D}" destId="{F6F3485E-39F8-4BC0-AE8D-A7029C54D3B7}" srcOrd="0" destOrd="0" presId="urn:microsoft.com/office/officeart/2009/layout/ReverseList"/>
    <dgm:cxn modelId="{A8EC3D3E-FB26-4DA1-A0F2-C6486775E571}" type="presOf" srcId="{D443ADA4-4E3C-4C03-AADB-60C731893526}" destId="{9D65B520-9E9B-44E4-931B-3A0385AAE9D0}" srcOrd="0" destOrd="0" presId="urn:microsoft.com/office/officeart/2009/layout/ReverseList"/>
    <dgm:cxn modelId="{DE4D464D-5794-48ED-99EB-5CB20E1F6883}" srcId="{BDF7411A-153C-40D6-AFB9-4045E36749EA}" destId="{E682E1AE-42EB-4724-B735-3C93F71B457D}" srcOrd="1" destOrd="0" parTransId="{7B5F773C-1B92-4200-81ED-34465B647601}" sibTransId="{EC2CE2AE-BCCF-4AF0-AB55-D388C3EC637A}"/>
    <dgm:cxn modelId="{F02DC250-2279-4F26-92C9-2F301B29E2AD}" type="presOf" srcId="{D443ADA4-4E3C-4C03-AADB-60C731893526}" destId="{1421819C-7AFF-4C10-8A62-F50DCE5C1B34}" srcOrd="1" destOrd="0" presId="urn:microsoft.com/office/officeart/2009/layout/ReverseList"/>
    <dgm:cxn modelId="{F1B68372-CFB7-4FBC-A0BE-FCCB2CB0B4A6}" srcId="{BDF7411A-153C-40D6-AFB9-4045E36749EA}" destId="{D443ADA4-4E3C-4C03-AADB-60C731893526}" srcOrd="0" destOrd="0" parTransId="{17247409-8F7A-46E9-BF33-A837A6E67B61}" sibTransId="{18FC953B-CCCC-43E0-B633-3E87D68B9D82}"/>
    <dgm:cxn modelId="{4A0F3BA5-BBEC-4E4E-8EF9-4C385CE7E1A4}" type="presOf" srcId="{E682E1AE-42EB-4724-B735-3C93F71B457D}" destId="{930FE5B7-EFEA-4EB0-B04F-283868E989D9}" srcOrd="1" destOrd="0" presId="urn:microsoft.com/office/officeart/2009/layout/ReverseList"/>
    <dgm:cxn modelId="{84404CE7-2B14-4509-B225-295D8DA633B6}" type="presOf" srcId="{BDF7411A-153C-40D6-AFB9-4045E36749EA}" destId="{6DC6C222-C81B-4AA5-AF07-EEBB4B5BE4F0}" srcOrd="0" destOrd="0" presId="urn:microsoft.com/office/officeart/2009/layout/ReverseList"/>
    <dgm:cxn modelId="{3A77153E-36EC-4771-B1A6-C2BE9D9E6076}" type="presParOf" srcId="{6DC6C222-C81B-4AA5-AF07-EEBB4B5BE4F0}" destId="{9D65B520-9E9B-44E4-931B-3A0385AAE9D0}" srcOrd="0" destOrd="0" presId="urn:microsoft.com/office/officeart/2009/layout/ReverseList"/>
    <dgm:cxn modelId="{34C1D6C8-9A65-4981-BC44-C4E93A43A618}" type="presParOf" srcId="{6DC6C222-C81B-4AA5-AF07-EEBB4B5BE4F0}" destId="{1421819C-7AFF-4C10-8A62-F50DCE5C1B34}" srcOrd="1" destOrd="0" presId="urn:microsoft.com/office/officeart/2009/layout/ReverseList"/>
    <dgm:cxn modelId="{C6E30838-2689-4A46-84B8-B05641B23285}" type="presParOf" srcId="{6DC6C222-C81B-4AA5-AF07-EEBB4B5BE4F0}" destId="{F6F3485E-39F8-4BC0-AE8D-A7029C54D3B7}" srcOrd="2" destOrd="0" presId="urn:microsoft.com/office/officeart/2009/layout/ReverseList"/>
    <dgm:cxn modelId="{A02DC97C-369A-44A5-88BA-7411D5350895}" type="presParOf" srcId="{6DC6C222-C81B-4AA5-AF07-EEBB4B5BE4F0}" destId="{930FE5B7-EFEA-4EB0-B04F-283868E989D9}" srcOrd="3" destOrd="0" presId="urn:microsoft.com/office/officeart/2009/layout/ReverseList"/>
    <dgm:cxn modelId="{7667E664-2544-49B3-93CC-CADF03C72E70}" type="presParOf" srcId="{6DC6C222-C81B-4AA5-AF07-EEBB4B5BE4F0}" destId="{1CFCF545-312E-474F-B2F1-000D4A60F8D7}" srcOrd="4" destOrd="0" presId="urn:microsoft.com/office/officeart/2009/layout/ReverseList"/>
    <dgm:cxn modelId="{C8352239-B093-43F6-B1DD-A67C7EFD29DC}" type="presParOf" srcId="{6DC6C222-C81B-4AA5-AF07-EEBB4B5BE4F0}" destId="{222E49E2-058B-4F7A-A1DD-6BF6D8BC29F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B7E05-8070-42DB-8C94-BB205491870B}" type="doc">
      <dgm:prSet loTypeId="urn:microsoft.com/office/officeart/2005/8/layout/arrow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88C4779D-E5C2-4BDA-80C8-FF0CF0D74004}">
      <dgm:prSet phldrT="[Text]"/>
      <dgm:spPr/>
      <dgm:t>
        <a:bodyPr/>
        <a:lstStyle/>
        <a:p>
          <a:r>
            <a:rPr lang="en-SG" dirty="0"/>
            <a:t>WHERE clause is executed first to filter rows before grouping them</a:t>
          </a:r>
        </a:p>
      </dgm:t>
    </dgm:pt>
    <dgm:pt modelId="{CF52633B-94A4-443A-A9FA-F6FF6105FACB}" type="parTrans" cxnId="{7E009D6A-96AE-47C9-AF10-4756977E9CFF}">
      <dgm:prSet/>
      <dgm:spPr/>
      <dgm:t>
        <a:bodyPr/>
        <a:lstStyle/>
        <a:p>
          <a:endParaRPr lang="en-SG"/>
        </a:p>
      </dgm:t>
    </dgm:pt>
    <dgm:pt modelId="{32C4FDFC-07C7-47F7-9249-160227D1FD1B}" type="sibTrans" cxnId="{7E009D6A-96AE-47C9-AF10-4756977E9CFF}">
      <dgm:prSet/>
      <dgm:spPr/>
      <dgm:t>
        <a:bodyPr/>
        <a:lstStyle/>
        <a:p>
          <a:endParaRPr lang="en-SG"/>
        </a:p>
      </dgm:t>
    </dgm:pt>
    <dgm:pt modelId="{97CFB035-9F80-4C61-9D50-39EED046C122}">
      <dgm:prSet phldrT="[Text]"/>
      <dgm:spPr/>
      <dgm:t>
        <a:bodyPr/>
        <a:lstStyle/>
        <a:p>
          <a:r>
            <a:rPr lang="en-SG" dirty="0"/>
            <a:t>HAVING clause filters groups for display</a:t>
          </a:r>
        </a:p>
      </dgm:t>
    </dgm:pt>
    <dgm:pt modelId="{044EEECA-B89B-41C0-BEA9-3FB96BF6F231}" type="parTrans" cxnId="{695DA592-9733-4B7F-8625-EF0F03E139B7}">
      <dgm:prSet/>
      <dgm:spPr/>
      <dgm:t>
        <a:bodyPr/>
        <a:lstStyle/>
        <a:p>
          <a:endParaRPr lang="en-SG"/>
        </a:p>
      </dgm:t>
    </dgm:pt>
    <dgm:pt modelId="{9B8BA6FE-85D5-4968-B0D3-D17E10966928}" type="sibTrans" cxnId="{695DA592-9733-4B7F-8625-EF0F03E139B7}">
      <dgm:prSet/>
      <dgm:spPr/>
      <dgm:t>
        <a:bodyPr/>
        <a:lstStyle/>
        <a:p>
          <a:endParaRPr lang="en-SG"/>
        </a:p>
      </dgm:t>
    </dgm:pt>
    <dgm:pt modelId="{C7F89522-FB21-4157-8451-E7F6F5F845F3}" type="pres">
      <dgm:prSet presAssocID="{7AFB7E05-8070-42DB-8C94-BB205491870B}" presName="compositeShape" presStyleCnt="0">
        <dgm:presLayoutVars>
          <dgm:chMax val="2"/>
          <dgm:dir/>
          <dgm:resizeHandles val="exact"/>
        </dgm:presLayoutVars>
      </dgm:prSet>
      <dgm:spPr/>
    </dgm:pt>
    <dgm:pt modelId="{6BC4D32A-A32F-4A36-81B8-66ABC7BA8CFE}" type="pres">
      <dgm:prSet presAssocID="{88C4779D-E5C2-4BDA-80C8-FF0CF0D74004}" presName="upArrow" presStyleLbl="node1" presStyleIdx="0" presStyleCnt="2"/>
      <dgm:spPr/>
    </dgm:pt>
    <dgm:pt modelId="{7BA4BB1D-22A4-4F51-BA4B-576E0A01629C}" type="pres">
      <dgm:prSet presAssocID="{88C4779D-E5C2-4BDA-80C8-FF0CF0D74004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BCC08CA-E7D9-4C0E-BD79-92A88222D82D}" type="pres">
      <dgm:prSet presAssocID="{97CFB035-9F80-4C61-9D50-39EED046C122}" presName="downArrow" presStyleLbl="node1" presStyleIdx="1" presStyleCnt="2"/>
      <dgm:spPr/>
    </dgm:pt>
    <dgm:pt modelId="{8BBBC952-C7AE-4441-802D-7C7B8A215E0E}" type="pres">
      <dgm:prSet presAssocID="{97CFB035-9F80-4C61-9D50-39EED046C12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E009D6A-96AE-47C9-AF10-4756977E9CFF}" srcId="{7AFB7E05-8070-42DB-8C94-BB205491870B}" destId="{88C4779D-E5C2-4BDA-80C8-FF0CF0D74004}" srcOrd="0" destOrd="0" parTransId="{CF52633B-94A4-443A-A9FA-F6FF6105FACB}" sibTransId="{32C4FDFC-07C7-47F7-9249-160227D1FD1B}"/>
    <dgm:cxn modelId="{FC226370-6227-48DF-A460-63AD668F7C99}" type="presOf" srcId="{7AFB7E05-8070-42DB-8C94-BB205491870B}" destId="{C7F89522-FB21-4157-8451-E7F6F5F845F3}" srcOrd="0" destOrd="0" presId="urn:microsoft.com/office/officeart/2005/8/layout/arrow4"/>
    <dgm:cxn modelId="{68737955-12A1-442C-8381-07835CBAE3FC}" type="presOf" srcId="{88C4779D-E5C2-4BDA-80C8-FF0CF0D74004}" destId="{7BA4BB1D-22A4-4F51-BA4B-576E0A01629C}" srcOrd="0" destOrd="0" presId="urn:microsoft.com/office/officeart/2005/8/layout/arrow4"/>
    <dgm:cxn modelId="{695DA592-9733-4B7F-8625-EF0F03E139B7}" srcId="{7AFB7E05-8070-42DB-8C94-BB205491870B}" destId="{97CFB035-9F80-4C61-9D50-39EED046C122}" srcOrd="1" destOrd="0" parTransId="{044EEECA-B89B-41C0-BEA9-3FB96BF6F231}" sibTransId="{9B8BA6FE-85D5-4968-B0D3-D17E10966928}"/>
    <dgm:cxn modelId="{1EE775F4-98AD-4959-B5DF-5570B2818B92}" type="presOf" srcId="{97CFB035-9F80-4C61-9D50-39EED046C122}" destId="{8BBBC952-C7AE-4441-802D-7C7B8A215E0E}" srcOrd="0" destOrd="0" presId="urn:microsoft.com/office/officeart/2005/8/layout/arrow4"/>
    <dgm:cxn modelId="{14E7041F-C47F-4E4E-ABF7-1AFF603F8415}" type="presParOf" srcId="{C7F89522-FB21-4157-8451-E7F6F5F845F3}" destId="{6BC4D32A-A32F-4A36-81B8-66ABC7BA8CFE}" srcOrd="0" destOrd="0" presId="urn:microsoft.com/office/officeart/2005/8/layout/arrow4"/>
    <dgm:cxn modelId="{1BD3CECD-D73A-416B-8FED-87BEF14A5FC0}" type="presParOf" srcId="{C7F89522-FB21-4157-8451-E7F6F5F845F3}" destId="{7BA4BB1D-22A4-4F51-BA4B-576E0A01629C}" srcOrd="1" destOrd="0" presId="urn:microsoft.com/office/officeart/2005/8/layout/arrow4"/>
    <dgm:cxn modelId="{EF15C29A-A2F6-4B9B-B7B4-62C3BCC42457}" type="presParOf" srcId="{C7F89522-FB21-4157-8451-E7F6F5F845F3}" destId="{FBCC08CA-E7D9-4C0E-BD79-92A88222D82D}" srcOrd="2" destOrd="0" presId="urn:microsoft.com/office/officeart/2005/8/layout/arrow4"/>
    <dgm:cxn modelId="{83F5FBA3-6E23-4C96-9ADC-FDAE8A5B8901}" type="presParOf" srcId="{C7F89522-FB21-4157-8451-E7F6F5F845F3}" destId="{8BBBC952-C7AE-4441-802D-7C7B8A215E0E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1819C-7AFF-4C10-8A62-F50DCE5C1B34}">
      <dsp:nvSpPr>
        <dsp:cNvPr id="0" name=""/>
        <dsp:cNvSpPr/>
      </dsp:nvSpPr>
      <dsp:spPr>
        <a:xfrm rot="16200000">
          <a:off x="1008184" y="938067"/>
          <a:ext cx="3274880" cy="33137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06680" tIns="177800" rIns="160020" bIns="1778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A </a:t>
          </a:r>
          <a:r>
            <a:rPr lang="en-SG" sz="2800" kern="1200" dirty="0" err="1"/>
            <a:t>subexpression</a:t>
          </a:r>
          <a:r>
            <a:rPr lang="en-SG" sz="2800" kern="1200" dirty="0"/>
            <a:t> in the bracket is evaluated first</a:t>
          </a:r>
        </a:p>
      </dsp:txBody>
      <dsp:txXfrm rot="5400000">
        <a:off x="1148644" y="1117398"/>
        <a:ext cx="3153856" cy="2955090"/>
      </dsp:txXfrm>
    </dsp:sp>
    <dsp:sp modelId="{930FE5B7-EFEA-4EB0-B04F-283868E989D9}">
      <dsp:nvSpPr>
        <dsp:cNvPr id="0" name=""/>
        <dsp:cNvSpPr/>
      </dsp:nvSpPr>
      <dsp:spPr>
        <a:xfrm rot="5400000">
          <a:off x="4178594" y="1099595"/>
          <a:ext cx="3244169" cy="29599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tint val="50000"/>
            <a:hueOff val="5834687"/>
            <a:satOff val="-19367"/>
            <a:lumOff val="1228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54305" tIns="171450" rIns="102870" bIns="17145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 err="1"/>
            <a:t>Unit_px</a:t>
          </a:r>
          <a:r>
            <a:rPr lang="en-SG" sz="2700" kern="1200" dirty="0"/>
            <a:t> / </a:t>
          </a:r>
          <a:r>
            <a:rPr lang="en-SG" sz="2700" kern="1200" dirty="0">
              <a:solidFill>
                <a:srgbClr val="FF0000"/>
              </a:solidFill>
            </a:rPr>
            <a:t>(ISNULL (</a:t>
          </a:r>
          <a:r>
            <a:rPr lang="en-SG" sz="2700" kern="1200" dirty="0" err="1">
              <a:solidFill>
                <a:srgbClr val="FF0000"/>
              </a:solidFill>
            </a:rPr>
            <a:t>accessary_px</a:t>
          </a:r>
          <a:r>
            <a:rPr lang="en-SG" sz="2700" kern="1200" dirty="0">
              <a:solidFill>
                <a:srgbClr val="FF0000"/>
              </a:solidFill>
            </a:rPr>
            <a:t>) + </a:t>
          </a:r>
          <a:r>
            <a:rPr lang="en-SG" sz="2700" kern="1200" dirty="0" err="1">
              <a:solidFill>
                <a:srgbClr val="FF0000"/>
              </a:solidFill>
            </a:rPr>
            <a:t>Unit_px</a:t>
          </a:r>
          <a:r>
            <a:rPr lang="en-SG" sz="2700" kern="1200" dirty="0">
              <a:solidFill>
                <a:srgbClr val="FF0000"/>
              </a:solidFill>
            </a:rPr>
            <a:t> * 2.0)</a:t>
          </a:r>
        </a:p>
      </dsp:txBody>
      <dsp:txXfrm rot="-5400000">
        <a:off x="4320686" y="1102025"/>
        <a:ext cx="2815464" cy="2955127"/>
      </dsp:txXfrm>
    </dsp:sp>
    <dsp:sp modelId="{1CFCF545-312E-474F-B2F1-000D4A60F8D7}">
      <dsp:nvSpPr>
        <dsp:cNvPr id="0" name=""/>
        <dsp:cNvSpPr/>
      </dsp:nvSpPr>
      <dsp:spPr>
        <a:xfrm>
          <a:off x="3313328" y="0"/>
          <a:ext cx="2118764" cy="211866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2E49E2-058B-4F7A-A1DD-6BF6D8BC29F7}">
      <dsp:nvSpPr>
        <dsp:cNvPr id="0" name=""/>
        <dsp:cNvSpPr/>
      </dsp:nvSpPr>
      <dsp:spPr>
        <a:xfrm rot="10800000">
          <a:off x="3225102" y="2291115"/>
          <a:ext cx="2118764" cy="211866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4D32A-A32F-4A36-81B8-66ABC7BA8CFE}">
      <dsp:nvSpPr>
        <dsp:cNvPr id="0" name=""/>
        <dsp:cNvSpPr/>
      </dsp:nvSpPr>
      <dsp:spPr>
        <a:xfrm>
          <a:off x="3352" y="0"/>
          <a:ext cx="2011680" cy="1950720"/>
        </a:xfrm>
        <a:prstGeom prst="up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4BB1D-22A4-4F51-BA4B-576E0A01629C}">
      <dsp:nvSpPr>
        <dsp:cNvPr id="0" name=""/>
        <dsp:cNvSpPr/>
      </dsp:nvSpPr>
      <dsp:spPr>
        <a:xfrm>
          <a:off x="2075383" y="0"/>
          <a:ext cx="3413760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WHERE clause is executed first to filter rows before grouping them</a:t>
          </a:r>
        </a:p>
      </dsp:txBody>
      <dsp:txXfrm>
        <a:off x="2075383" y="0"/>
        <a:ext cx="3413760" cy="1950720"/>
      </dsp:txXfrm>
    </dsp:sp>
    <dsp:sp modelId="{FBCC08CA-E7D9-4C0E-BD79-92A88222D82D}">
      <dsp:nvSpPr>
        <dsp:cNvPr id="0" name=""/>
        <dsp:cNvSpPr/>
      </dsp:nvSpPr>
      <dsp:spPr>
        <a:xfrm>
          <a:off x="606856" y="2113280"/>
          <a:ext cx="2011680" cy="1950720"/>
        </a:xfrm>
        <a:prstGeom prst="downArrow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BC952-C7AE-4441-802D-7C7B8A215E0E}">
      <dsp:nvSpPr>
        <dsp:cNvPr id="0" name=""/>
        <dsp:cNvSpPr/>
      </dsp:nvSpPr>
      <dsp:spPr>
        <a:xfrm>
          <a:off x="2678887" y="2113280"/>
          <a:ext cx="3413760" cy="195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HAVING clause filters groups for display</a:t>
          </a:r>
        </a:p>
      </dsp:txBody>
      <dsp:txXfrm>
        <a:off x="2678887" y="2113280"/>
        <a:ext cx="3413760" cy="195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41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947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85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78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01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93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723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03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49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89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82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43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99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76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276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6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57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38AC3"/>
              </a:buClr>
              <a:buSzPts val="2000"/>
              <a:buFont typeface="Gill Sans"/>
              <a:buNone/>
              <a:defRPr sz="2000" b="0">
                <a:solidFill>
                  <a:srgbClr val="738AC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12148" y="-1585537"/>
            <a:ext cx="4367703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8682" y="646958"/>
            <a:ext cx="11029616" cy="88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745420"/>
            <a:ext cx="11029616" cy="43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1513000" y="36995"/>
            <a:ext cx="648885" cy="616135"/>
          </a:xfrm>
          <a:prstGeom prst="dodecagon">
            <a:avLst/>
          </a:prstGeom>
          <a:solidFill>
            <a:srgbClr val="4A66AC"/>
          </a:solidFill>
          <a:ln w="22225" cap="rnd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114999"/>
            <a:ext cx="1340076" cy="276999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ST1501 DENG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705" r="11125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296274" y="1419225"/>
            <a:ext cx="3197635" cy="257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lang="en-US" sz="2500" dirty="0">
                <a:solidFill>
                  <a:srgbClr val="FFFFFF"/>
                </a:solidFill>
              </a:rPr>
              <a:t>Topic C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SQL QUERY 2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SG" sz="2500" dirty="0">
                <a:solidFill>
                  <a:srgbClr val="FFFFFF"/>
                </a:solidFill>
              </a:rPr>
              <a:t>(Row-wise/Aggregate Functions/Summarizing Results By Group)</a:t>
            </a:r>
            <a:endParaRPr sz="2500" dirty="0">
              <a:solidFill>
                <a:srgbClr val="FFFFFF"/>
              </a:solidFill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9" name="Google Shape;8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06" y="702156"/>
            <a:ext cx="11060202" cy="595162"/>
          </a:xfrm>
        </p:spPr>
        <p:txBody>
          <a:bodyPr/>
          <a:lstStyle/>
          <a:p>
            <a:r>
              <a:rPr lang="en-GB" sz="3200" dirty="0"/>
              <a:t>Row-wise </a:t>
            </a:r>
            <a:r>
              <a:rPr lang="en-GB" sz="3200" dirty="0" err="1"/>
              <a:t>opeataion</a:t>
            </a:r>
            <a:r>
              <a:rPr lang="en-GB" sz="3200" dirty="0"/>
              <a:t> - Using built-in function – SUBSTRING</a:t>
            </a:r>
            <a:r>
              <a:rPr lang="en-GB" dirty="0"/>
              <a:t>()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4980" y="1406237"/>
          <a:ext cx="6255236" cy="15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Selling_price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Prod_Description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_price</a:t>
                      </a:r>
                      <a:endParaRPr lang="en-SG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2.40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1" y="300038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24" y="1273829"/>
            <a:ext cx="1219200" cy="1219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84232" y="1628820"/>
            <a:ext cx="2417568" cy="1556708"/>
            <a:chOff x="1856264" y="5786419"/>
            <a:chExt cx="4387773" cy="317243"/>
          </a:xfrm>
        </p:grpSpPr>
        <p:sp>
          <p:nvSpPr>
            <p:cNvPr id="10" name="TextBox 9"/>
            <p:cNvSpPr txBox="1"/>
            <p:nvPr/>
          </p:nvSpPr>
          <p:spPr>
            <a:xfrm>
              <a:off x="1928274" y="5821412"/>
              <a:ext cx="4315763" cy="282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How to </a:t>
              </a:r>
              <a:r>
                <a:rPr lang="en-SG" b="1" dirty="0">
                  <a:solidFill>
                    <a:srgbClr val="FF0000"/>
                  </a:solidFill>
                </a:rPr>
                <a:t>extract 3 characters</a:t>
              </a:r>
              <a:br>
                <a:rPr lang="en-SG" dirty="0"/>
              </a:br>
              <a:r>
                <a:rPr lang="en-SG" dirty="0"/>
                <a:t>starting </a:t>
              </a:r>
              <a:r>
                <a:rPr lang="en-SG" b="1" dirty="0">
                  <a:solidFill>
                    <a:srgbClr val="FF0000"/>
                  </a:solidFill>
                </a:rPr>
                <a:t>from 2</a:t>
              </a:r>
              <a:r>
                <a:rPr lang="en-SG" b="1" baseline="30000" dirty="0">
                  <a:solidFill>
                    <a:srgbClr val="FF0000"/>
                  </a:solidFill>
                </a:rPr>
                <a:t>nd</a:t>
              </a:r>
              <a:r>
                <a:rPr lang="en-SG" b="1" dirty="0">
                  <a:solidFill>
                    <a:srgbClr val="FF0000"/>
                  </a:solidFill>
                </a:rPr>
                <a:t> character</a:t>
              </a:r>
              <a:br>
                <a:rPr lang="en-SG" dirty="0"/>
              </a:br>
              <a:r>
                <a:rPr lang="en-SG" dirty="0"/>
                <a:t>of the description?</a:t>
              </a:r>
              <a:br>
                <a:rPr lang="en-SG" dirty="0"/>
              </a:br>
              <a:r>
                <a:rPr lang="en-SG" dirty="0"/>
                <a:t>Example: </a:t>
              </a:r>
              <a:r>
                <a:rPr lang="en-SG" dirty="0" err="1"/>
                <a:t>ody</a:t>
              </a:r>
              <a:r>
                <a:rPr lang="en-SG" dirty="0"/>
                <a:t> from Body Pants + bell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317243"/>
            </a:xfrm>
            <a:prstGeom prst="wedgeRoundRectCallout">
              <a:avLst>
                <a:gd name="adj1" fmla="val 18127"/>
                <a:gd name="adj2" fmla="val -7428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95153" y="3429000"/>
          <a:ext cx="8663880" cy="137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</a:t>
                      </a:r>
                      <a:r>
                        <a:rPr lang="en-SG" sz="1800" baseline="0" dirty="0" err="1"/>
                        <a:t>prod_description</a:t>
                      </a:r>
                      <a:r>
                        <a:rPr lang="en-SG" sz="1800" baseline="0" dirty="0"/>
                        <a:t>, SUBSTRING(</a:t>
                      </a:r>
                      <a:r>
                        <a:rPr lang="en-SG" sz="1800" baseline="0" dirty="0" err="1"/>
                        <a:t>prod_description</a:t>
                      </a:r>
                      <a:r>
                        <a:rPr lang="en-SG" sz="1800" baseline="0" dirty="0"/>
                        <a:t>, 2, 3) as ‘Extract 3 characters from 2</a:t>
                      </a:r>
                      <a:r>
                        <a:rPr lang="en-SG" sz="1800" baseline="30000" dirty="0"/>
                        <a:t>nd</a:t>
                      </a:r>
                      <a:r>
                        <a:rPr lang="en-SG" sz="1800" baseline="0" dirty="0"/>
                        <a:t> position’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FROM</a:t>
                      </a:r>
                      <a:r>
                        <a:rPr lang="en-SG" sz="1800" baseline="0" dirty="0"/>
                        <a:t>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00516"/>
              </p:ext>
            </p:extLst>
          </p:nvPr>
        </p:nvGraphicFramePr>
        <p:xfrm>
          <a:off x="1759201" y="4880409"/>
          <a:ext cx="4491404" cy="167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717"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Prod_Description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Extract 3 characters from 2</a:t>
                      </a:r>
                      <a:r>
                        <a:rPr lang="en-SG" sz="1100" baseline="30000" dirty="0"/>
                        <a:t>nd</a:t>
                      </a:r>
                      <a:r>
                        <a:rPr lang="en-SG" sz="1100" dirty="0"/>
                        <a:t> </a:t>
                      </a:r>
                      <a:r>
                        <a:rPr lang="en-SG" sz="1100" dirty="0" err="1"/>
                        <a:t>positioin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ody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90"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77846" y="603319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2145" y="55532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11824" y="3671898"/>
            <a:ext cx="5245030" cy="2046840"/>
            <a:chOff x="2555776" y="3671898"/>
            <a:chExt cx="5763808" cy="204684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5007216" y="4854642"/>
              <a:ext cx="3312368" cy="864096"/>
            </a:xfrm>
            <a:prstGeom prst="wedgeRoundRectCallout">
              <a:avLst>
                <a:gd name="adj1" fmla="val -59646"/>
                <a:gd name="adj2" fmla="val -123053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55776" y="3671898"/>
              <a:ext cx="3096344" cy="5491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3216" y="5073279"/>
              <a:ext cx="260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To extract part of the string.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32320" y="2948307"/>
            <a:ext cx="2817417" cy="896190"/>
            <a:chOff x="3908319" y="2948307"/>
            <a:chExt cx="2817417" cy="896190"/>
          </a:xfrm>
        </p:grpSpPr>
        <p:sp>
          <p:nvSpPr>
            <p:cNvPr id="3" name="TextBox 2"/>
            <p:cNvSpPr txBox="1"/>
            <p:nvPr/>
          </p:nvSpPr>
          <p:spPr>
            <a:xfrm>
              <a:off x="3908319" y="2948307"/>
              <a:ext cx="2817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Start from 2</a:t>
              </a:r>
              <a:r>
                <a:rPr lang="en-SG" b="1" baseline="30000" dirty="0">
                  <a:solidFill>
                    <a:srgbClr val="FF0000"/>
                  </a:solidFill>
                </a:rPr>
                <a:t>nd</a:t>
              </a:r>
              <a:r>
                <a:rPr lang="en-SG" b="1" dirty="0">
                  <a:solidFill>
                    <a:srgbClr val="FF0000"/>
                  </a:solidFill>
                </a:rPr>
                <a:t> character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868144" y="3296153"/>
              <a:ext cx="504056" cy="548344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92144" y="4042193"/>
            <a:ext cx="3047256" cy="630689"/>
            <a:chOff x="5868144" y="4042192"/>
            <a:chExt cx="3047256" cy="630689"/>
          </a:xfrm>
        </p:grpSpPr>
        <p:sp>
          <p:nvSpPr>
            <p:cNvPr id="14" name="TextBox 13"/>
            <p:cNvSpPr txBox="1"/>
            <p:nvPr/>
          </p:nvSpPr>
          <p:spPr>
            <a:xfrm>
              <a:off x="5868144" y="4365104"/>
              <a:ext cx="304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Extract 3 characters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660232" y="4042192"/>
              <a:ext cx="327708" cy="381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6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Row-wise operation - Using Day, Month, Year function to extract </a:t>
            </a:r>
            <a:r>
              <a:rPr lang="en-GB" sz="3200" dirty="0" err="1"/>
              <a:t>dd</a:t>
            </a:r>
            <a:r>
              <a:rPr lang="en-GB" sz="3200" dirty="0"/>
              <a:t>, mm, </a:t>
            </a:r>
            <a:r>
              <a:rPr lang="en-GB" sz="3200" dirty="0" err="1"/>
              <a:t>yyyy</a:t>
            </a:r>
            <a:r>
              <a:rPr lang="en-GB" sz="3200" dirty="0"/>
              <a:t> of a date attribute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75521" y="300038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76" y="1353278"/>
            <a:ext cx="1219200" cy="1219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64339" y="2140437"/>
            <a:ext cx="2417568" cy="864081"/>
            <a:chOff x="1856264" y="5786419"/>
            <a:chExt cx="4387773" cy="176092"/>
          </a:xfrm>
        </p:grpSpPr>
        <p:sp>
          <p:nvSpPr>
            <p:cNvPr id="10" name="TextBox 9"/>
            <p:cNvSpPr txBox="1"/>
            <p:nvPr/>
          </p:nvSpPr>
          <p:spPr>
            <a:xfrm>
              <a:off x="1928274" y="5821412"/>
              <a:ext cx="4315763" cy="106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To list the year each customer was born.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176092"/>
            </a:xfrm>
            <a:prstGeom prst="wedgeRoundRectCallout">
              <a:avLst>
                <a:gd name="adj1" fmla="val 18127"/>
                <a:gd name="adj2" fmla="val -7428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95153" y="3429000"/>
          <a:ext cx="866388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email, dob, YEAR(dob)    </a:t>
                      </a:r>
                      <a:r>
                        <a:rPr lang="en-SG" sz="1800" baseline="0" dirty="0" err="1"/>
                        <a:t>Year_of_Birth</a:t>
                      </a:r>
                      <a:endParaRPr lang="en-SG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FROM</a:t>
                      </a:r>
                      <a:r>
                        <a:rPr lang="en-SG" sz="1800" baseline="0" dirty="0"/>
                        <a:t> Customer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59203" y="4955680"/>
          <a:ext cx="4589898" cy="1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17">
                <a:tc>
                  <a:txBody>
                    <a:bodyPr/>
                    <a:lstStyle/>
                    <a:p>
                      <a:r>
                        <a:rPr lang="en-GB" sz="1200" dirty="0"/>
                        <a:t>Email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DOB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Year_of_Birth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r>
                        <a:rPr lang="en-GB" sz="1200" dirty="0"/>
                        <a:t>LindaS@hotmail.com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GB" sz="1200" dirty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13/09/1997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90">
                <a:tc>
                  <a:txBody>
                    <a:bodyPr/>
                    <a:lstStyle/>
                    <a:p>
                      <a:r>
                        <a:rPr lang="en-GB" sz="1200" dirty="0"/>
                        <a:t>LSoh@hotmail.com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dirty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20/12/1998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55870" y="601369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2145" y="55532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07768" y="3691062"/>
            <a:ext cx="6431632" cy="2231506"/>
            <a:chOff x="792826" y="3671898"/>
            <a:chExt cx="6431632" cy="2231506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912090" y="4854642"/>
              <a:ext cx="3312368" cy="1048762"/>
            </a:xfrm>
            <a:prstGeom prst="wedgeRoundRectCallout">
              <a:avLst>
                <a:gd name="adj1" fmla="val -104969"/>
                <a:gd name="adj2" fmla="val -129371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92826" y="3671898"/>
              <a:ext cx="1224136" cy="5491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8090" y="5073279"/>
              <a:ext cx="23807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To extract the year from the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date.</a:t>
              </a:r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86854"/>
              </p:ext>
            </p:extLst>
          </p:nvPr>
        </p:nvGraphicFramePr>
        <p:xfrm>
          <a:off x="2915912" y="1730940"/>
          <a:ext cx="49685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LSoh@hotmail.com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Row-wise operation </a:t>
            </a:r>
            <a:br>
              <a:rPr lang="en-SG" dirty="0"/>
            </a:br>
            <a:r>
              <a:rPr lang="en-SG" dirty="0"/>
              <a:t>Summary of built-in functions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57898"/>
              </p:ext>
            </p:extLst>
          </p:nvPr>
        </p:nvGraphicFramePr>
        <p:xfrm>
          <a:off x="1211614" y="1970032"/>
          <a:ext cx="8229600" cy="423301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823">
                <a:tc>
                  <a:txBody>
                    <a:bodyPr/>
                    <a:lstStyle/>
                    <a:p>
                      <a:r>
                        <a:rPr lang="en-SG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FF00"/>
                          </a:solidFill>
                        </a:rPr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Current date/time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64">
                <a:tc>
                  <a:txBody>
                    <a:bodyPr/>
                    <a:lstStyle/>
                    <a:p>
                      <a:r>
                        <a:rPr lang="en-SG" dirty="0"/>
                        <a:t>UPPER(string)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Convert string to uppercase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en-SG" dirty="0"/>
                        <a:t>LOWER(string)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Convert string to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229">
                <a:tc>
                  <a:txBody>
                    <a:bodyPr/>
                    <a:lstStyle/>
                    <a:p>
                      <a:r>
                        <a:rPr lang="en-SG" dirty="0"/>
                        <a:t>SUBSTRING(Source, s, 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Part of source starting at position s of length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80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FF00"/>
                          </a:solidFill>
                        </a:rPr>
                        <a:t>LEN(string)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number</a:t>
                      </a:r>
                      <a:r>
                        <a:rPr lang="en-SG" baseline="0" dirty="0"/>
                        <a:t> of character of source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FF00"/>
                          </a:solidFill>
                        </a:rPr>
                        <a:t>Cast(</a:t>
                      </a:r>
                      <a:r>
                        <a:rPr lang="en-SG" b="1" dirty="0" err="1">
                          <a:solidFill>
                            <a:srgbClr val="FFFF00"/>
                          </a:solidFill>
                        </a:rPr>
                        <a:t>columnName</a:t>
                      </a:r>
                      <a:r>
                        <a:rPr lang="en-SG" b="1" baseline="0" dirty="0">
                          <a:solidFill>
                            <a:srgbClr val="FFFF00"/>
                          </a:solidFill>
                        </a:rPr>
                        <a:t> as datatype(size))</a:t>
                      </a:r>
                      <a:endParaRPr lang="en-SG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change datatype for</a:t>
                      </a:r>
                      <a:r>
                        <a:rPr lang="en-SG" baseline="0" dirty="0"/>
                        <a:t> a given column/expression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rgbClr val="FFFF00"/>
                          </a:solidFill>
                        </a:rPr>
                        <a:t>Convert(datatype(size),</a:t>
                      </a:r>
                      <a:r>
                        <a:rPr lang="en-SG" b="1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SG" b="1" baseline="0" dirty="0" err="1">
                          <a:solidFill>
                            <a:srgbClr val="FFFF00"/>
                          </a:solidFill>
                        </a:rPr>
                        <a:t>columnName</a:t>
                      </a:r>
                      <a:r>
                        <a:rPr lang="en-SG" b="1" baseline="0" dirty="0">
                          <a:solidFill>
                            <a:srgbClr val="FFFF00"/>
                          </a:solidFill>
                        </a:rPr>
                        <a:t>, [style])</a:t>
                      </a:r>
                      <a:endParaRPr lang="en-SG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change datatype for a given column/</a:t>
                      </a:r>
                      <a:r>
                        <a:rPr lang="en-SG" dirty="0" err="1"/>
                        <a:t>expresession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4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Aggregate functions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9" y="2093898"/>
            <a:ext cx="8358340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7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functions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4982" y="1628800"/>
          <a:ext cx="8654418" cy="476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endParaRPr lang="en-SG" sz="1200" u="none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SG" sz="1200" b="0" u="none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Column</a:t>
                      </a:r>
                      <a:r>
                        <a:rPr lang="en-SG" sz="1200" b="0" u="non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Expression (Argument to Aggregation Function)</a:t>
                      </a:r>
                      <a:endParaRPr lang="en-SG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 u="non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u="none" dirty="0"/>
                        <a:t>Aggregate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u="sng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u="none" dirty="0">
                          <a:solidFill>
                            <a:schemeClr val="bg1"/>
                          </a:solidFill>
                        </a:rPr>
                        <a:t>Accessory</a:t>
                      </a:r>
                      <a:r>
                        <a:rPr lang="en-GB" sz="1200" u="none" baseline="0" dirty="0">
                          <a:solidFill>
                            <a:schemeClr val="bg1"/>
                          </a:solidFill>
                        </a:rPr>
                        <a:t> _</a:t>
                      </a:r>
                      <a:r>
                        <a:rPr lang="en-GB" sz="1200" u="none" baseline="0" dirty="0" err="1">
                          <a:solidFill>
                            <a:schemeClr val="bg1"/>
                          </a:solidFill>
                        </a:rPr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u="none" dirty="0"/>
                        <a:t>(</a:t>
                      </a:r>
                      <a:r>
                        <a:rPr lang="en-SG" sz="1200" u="none" dirty="0" err="1"/>
                        <a:t>Unit_px</a:t>
                      </a:r>
                      <a:r>
                        <a:rPr lang="en-SG" sz="1200" u="none" baseline="0" dirty="0"/>
                        <a:t> + </a:t>
                      </a:r>
                      <a:r>
                        <a:rPr lang="en-SG" sz="1200" u="none" baseline="0" dirty="0" err="1"/>
                        <a:t>Accessory_px</a:t>
                      </a:r>
                      <a:r>
                        <a:rPr lang="en-SG" sz="1200" u="none" baseline="0" dirty="0"/>
                        <a:t>) * 5</a:t>
                      </a:r>
                      <a:endParaRPr lang="en-SG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 rowSpan="4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SG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1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03">
                <a:tc gridSpan="6"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Body Pant</a:t>
                      </a:r>
                      <a:r>
                        <a:rPr lang="en-SG" sz="1200" baseline="0" dirty="0"/>
                        <a:t>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Count(*)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645333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55640" y="4149080"/>
            <a:ext cx="7583760" cy="3600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2855640" y="4509120"/>
            <a:ext cx="7583760" cy="3600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2855640" y="4869160"/>
            <a:ext cx="7583760" cy="3600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2855640" y="5229200"/>
            <a:ext cx="7583760" cy="3600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2855640" y="5589240"/>
            <a:ext cx="7583760" cy="3600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855640" y="5949280"/>
            <a:ext cx="7583760" cy="36004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2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4" y="702156"/>
            <a:ext cx="10893053" cy="727780"/>
          </a:xfrm>
        </p:spPr>
        <p:txBody>
          <a:bodyPr/>
          <a:lstStyle/>
          <a:p>
            <a:r>
              <a:rPr lang="en-GB" sz="3200" dirty="0"/>
              <a:t>Aggregate functions - AVG (</a:t>
            </a:r>
            <a:r>
              <a:rPr lang="en-GB" sz="3200" dirty="0" err="1"/>
              <a:t>Column_Expression</a:t>
            </a:r>
            <a:r>
              <a:rPr lang="en-GB" sz="3200" dirty="0"/>
              <a:t>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34491"/>
          <a:ext cx="5834716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839105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47320" y="1700808"/>
            <a:ext cx="2417568" cy="936108"/>
          </a:xfrm>
          <a:prstGeom prst="wedgeRoundRectCallout">
            <a:avLst>
              <a:gd name="adj1" fmla="val 30547"/>
              <a:gd name="adj2" fmla="val -964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8240016" y="1833825"/>
            <a:ext cx="2232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What is the average </a:t>
            </a:r>
            <a:r>
              <a:rPr lang="en-SG" dirty="0" err="1"/>
              <a:t>Accessory_px</a:t>
            </a:r>
            <a:r>
              <a:rPr lang="en-SG" dirty="0"/>
              <a:t> for the products 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8312" y="3429000"/>
          <a:ext cx="866388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AVG(</a:t>
                      </a:r>
                      <a:r>
                        <a:rPr lang="en-SG" sz="1800" baseline="0" dirty="0" err="1"/>
                        <a:t>accessory_px</a:t>
                      </a:r>
                      <a:r>
                        <a:rPr lang="en-SG" sz="1800" baseline="0" dirty="0"/>
                        <a:t>)   ‘Average Accessory Price’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43104" y="4797152"/>
          <a:ext cx="3128760" cy="741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1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Average Accessory</a:t>
                      </a:r>
                      <a:r>
                        <a:rPr lang="en-SG" baseline="0" dirty="0"/>
                        <a:t> 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1504" y="566124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20747" y="4827220"/>
            <a:ext cx="3240360" cy="1141806"/>
            <a:chOff x="5496747" y="4827220"/>
            <a:chExt cx="3240360" cy="1656184"/>
          </a:xfrm>
        </p:grpSpPr>
        <p:sp>
          <p:nvSpPr>
            <p:cNvPr id="11" name="Rounded Rectangle 10"/>
            <p:cNvSpPr/>
            <p:nvPr/>
          </p:nvSpPr>
          <p:spPr>
            <a:xfrm>
              <a:off x="5496747" y="4827220"/>
              <a:ext cx="3240360" cy="16561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6543" y="5120807"/>
              <a:ext cx="2800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Average the NON-NULL values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defined by the column expression </a:t>
              </a:r>
              <a:br>
                <a:rPr lang="en-SG" b="1" dirty="0">
                  <a:solidFill>
                    <a:srgbClr val="C00000"/>
                  </a:solidFill>
                </a:rPr>
              </a:b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8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44" y="370901"/>
            <a:ext cx="11029616" cy="1013800"/>
          </a:xfrm>
        </p:spPr>
        <p:txBody>
          <a:bodyPr/>
          <a:lstStyle/>
          <a:p>
            <a:r>
              <a:rPr lang="en-GB" sz="3200" dirty="0"/>
              <a:t>Aggregate functions - SUM (</a:t>
            </a:r>
            <a:r>
              <a:rPr lang="en-GB" sz="3200" dirty="0" err="1"/>
              <a:t>Column_Expression</a:t>
            </a:r>
            <a:r>
              <a:rPr lang="en-GB" sz="3200" dirty="0"/>
              <a:t>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34491"/>
          <a:ext cx="5834716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839105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47320" y="1700808"/>
            <a:ext cx="2417568" cy="936108"/>
          </a:xfrm>
          <a:prstGeom prst="wedgeRoundRectCallout">
            <a:avLst>
              <a:gd name="adj1" fmla="val 30547"/>
              <a:gd name="adj2" fmla="val -964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8240016" y="1799530"/>
            <a:ext cx="2232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What is the sum of </a:t>
            </a:r>
            <a:r>
              <a:rPr lang="en-SG" dirty="0" err="1"/>
              <a:t>Accessory_px</a:t>
            </a:r>
            <a:r>
              <a:rPr lang="en-SG" dirty="0"/>
              <a:t> for the products 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8312" y="3429000"/>
          <a:ext cx="866388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SUM(</a:t>
                      </a:r>
                      <a:r>
                        <a:rPr lang="en-SG" sz="1800" baseline="0" dirty="0" err="1"/>
                        <a:t>accessory_px</a:t>
                      </a:r>
                      <a:r>
                        <a:rPr lang="en-SG" sz="1800" baseline="0" dirty="0"/>
                        <a:t>)   ‘Total Accessory Price’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43104" y="4797152"/>
          <a:ext cx="3128760" cy="741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1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Total Accessory</a:t>
                      </a:r>
                      <a:r>
                        <a:rPr lang="en-SG" baseline="0" dirty="0"/>
                        <a:t> 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1504" y="566124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20747" y="4827220"/>
            <a:ext cx="3240360" cy="1141806"/>
            <a:chOff x="5496747" y="4827220"/>
            <a:chExt cx="3240360" cy="1656184"/>
          </a:xfrm>
        </p:grpSpPr>
        <p:sp>
          <p:nvSpPr>
            <p:cNvPr id="11" name="Rounded Rectangle 10"/>
            <p:cNvSpPr/>
            <p:nvPr/>
          </p:nvSpPr>
          <p:spPr>
            <a:xfrm>
              <a:off x="5496747" y="4827220"/>
              <a:ext cx="3240360" cy="16561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6543" y="5120807"/>
              <a:ext cx="2800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Total the NON-NULL values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defined by the column expression </a:t>
              </a:r>
              <a:br>
                <a:rPr lang="en-SG" b="1" dirty="0">
                  <a:solidFill>
                    <a:srgbClr val="C00000"/>
                  </a:solidFill>
                </a:rPr>
              </a:b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1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44" y="278518"/>
            <a:ext cx="11029616" cy="1013800"/>
          </a:xfrm>
        </p:spPr>
        <p:txBody>
          <a:bodyPr/>
          <a:lstStyle/>
          <a:p>
            <a:r>
              <a:rPr lang="en-GB" sz="3200" dirty="0"/>
              <a:t>Aggregate functions - COUNT (</a:t>
            </a:r>
            <a:r>
              <a:rPr lang="en-GB" sz="3200" dirty="0" err="1"/>
              <a:t>Column_Expression</a:t>
            </a:r>
            <a:r>
              <a:rPr lang="en-GB" sz="3200" dirty="0"/>
              <a:t>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34491"/>
          <a:ext cx="5834716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839105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47320" y="1700808"/>
            <a:ext cx="2417568" cy="936108"/>
          </a:xfrm>
          <a:prstGeom prst="wedgeRoundRectCallout">
            <a:avLst>
              <a:gd name="adj1" fmla="val 30547"/>
              <a:gd name="adj2" fmla="val -964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8240016" y="1873467"/>
            <a:ext cx="223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How many products have </a:t>
            </a:r>
            <a:r>
              <a:rPr lang="en-SG" dirty="0" err="1"/>
              <a:t>Accessory_px</a:t>
            </a:r>
            <a:r>
              <a:rPr lang="en-SG" dirty="0"/>
              <a:t> 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8312" y="3429000"/>
          <a:ext cx="866388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COUNT(</a:t>
                      </a:r>
                      <a:r>
                        <a:rPr lang="en-SG" sz="1800" baseline="0" dirty="0" err="1"/>
                        <a:t>accessory_px</a:t>
                      </a:r>
                      <a:r>
                        <a:rPr lang="en-SG" sz="1800" baseline="0" dirty="0"/>
                        <a:t>)   ‘Number of products with accessory price’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43104" y="4797152"/>
          <a:ext cx="3128760" cy="889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1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Number</a:t>
                      </a:r>
                      <a:r>
                        <a:rPr lang="en-SG" baseline="0" dirty="0"/>
                        <a:t> of products with accessory 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1504" y="595180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20748" y="4797152"/>
            <a:ext cx="3240360" cy="1043209"/>
            <a:chOff x="5496747" y="4827220"/>
            <a:chExt cx="3240360" cy="1656184"/>
          </a:xfrm>
        </p:grpSpPr>
        <p:sp>
          <p:nvSpPr>
            <p:cNvPr id="11" name="Rounded Rectangle 10"/>
            <p:cNvSpPr/>
            <p:nvPr/>
          </p:nvSpPr>
          <p:spPr>
            <a:xfrm>
              <a:off x="5496747" y="4827220"/>
              <a:ext cx="3240360" cy="165618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6543" y="5120807"/>
              <a:ext cx="2800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Count the NON-NULL values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defined by the column expression </a:t>
              </a:r>
              <a:br>
                <a:rPr lang="en-SG" b="1" dirty="0">
                  <a:solidFill>
                    <a:srgbClr val="C00000"/>
                  </a:solidFill>
                </a:rPr>
              </a:b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7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44" y="369644"/>
            <a:ext cx="11029616" cy="1013800"/>
          </a:xfrm>
        </p:spPr>
        <p:txBody>
          <a:bodyPr/>
          <a:lstStyle/>
          <a:p>
            <a:r>
              <a:rPr lang="en-GB" sz="3200" dirty="0"/>
              <a:t>Aggregate functions COUNT (</a:t>
            </a:r>
            <a:r>
              <a:rPr lang="en-GB" sz="3200" dirty="0" err="1"/>
              <a:t>Column_Expression</a:t>
            </a:r>
            <a:r>
              <a:rPr lang="en-GB" sz="3200" dirty="0"/>
              <a:t>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1434491"/>
          <a:ext cx="5834716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839105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47320" y="1700808"/>
            <a:ext cx="2417568" cy="936108"/>
          </a:xfrm>
          <a:prstGeom prst="wedgeRoundRectCallout">
            <a:avLst>
              <a:gd name="adj1" fmla="val 30547"/>
              <a:gd name="adj2" fmla="val -964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8240016" y="1873467"/>
            <a:ext cx="223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Can I count the number of NULL?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8312" y="3429000"/>
          <a:ext cx="866388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COUNT(</a:t>
                      </a:r>
                      <a:r>
                        <a:rPr lang="en-SG" sz="1800" baseline="0" dirty="0" err="1"/>
                        <a:t>accessory_px</a:t>
                      </a:r>
                      <a:r>
                        <a:rPr lang="en-SG" sz="1800" baseline="0" dirty="0"/>
                        <a:t>)   ‘Number of NULL’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43104" y="4797152"/>
          <a:ext cx="3128760" cy="741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1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Number</a:t>
                      </a:r>
                      <a:r>
                        <a:rPr lang="en-SG" baseline="0" dirty="0"/>
                        <a:t> of NULL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1504" y="595180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79976" y="1700809"/>
            <a:ext cx="1728192" cy="14503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8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Aggregate function-MAX (</a:t>
            </a:r>
            <a:r>
              <a:rPr lang="en-GB" sz="3200" dirty="0" err="1"/>
              <a:t>column_expression</a:t>
            </a:r>
            <a:r>
              <a:rPr lang="en-GB" sz="3200" dirty="0"/>
              <a:t>) &amp; MIN (</a:t>
            </a:r>
            <a:r>
              <a:rPr lang="en-GB" sz="3200" dirty="0" err="1"/>
              <a:t>column_expression</a:t>
            </a:r>
            <a:r>
              <a:rPr lang="en-GB" sz="3200" dirty="0"/>
              <a:t>)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45048"/>
              </p:ext>
            </p:extLst>
          </p:nvPr>
        </p:nvGraphicFramePr>
        <p:xfrm>
          <a:off x="1703512" y="1654498"/>
          <a:ext cx="5834716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839105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47320" y="1811604"/>
            <a:ext cx="2417568" cy="936108"/>
          </a:xfrm>
          <a:prstGeom prst="wedgeRoundRectCallout">
            <a:avLst>
              <a:gd name="adj1" fmla="val 30547"/>
              <a:gd name="adj2" fmla="val -964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8240016" y="1935954"/>
            <a:ext cx="223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What is the highest and lowest accessory price?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16155"/>
              </p:ext>
            </p:extLst>
          </p:nvPr>
        </p:nvGraphicFramePr>
        <p:xfrm>
          <a:off x="1597227" y="3433781"/>
          <a:ext cx="8663880" cy="1463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MAX(</a:t>
                      </a:r>
                      <a:r>
                        <a:rPr lang="en-SG" sz="1800" baseline="0" dirty="0" err="1"/>
                        <a:t>accessory_px</a:t>
                      </a:r>
                      <a:r>
                        <a:rPr lang="en-SG" sz="1800" baseline="0" dirty="0"/>
                        <a:t>)   ‘Highest accessory price’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MIN(</a:t>
                      </a:r>
                      <a:r>
                        <a:rPr lang="en-SG" sz="1800" dirty="0" err="1">
                          <a:solidFill>
                            <a:schemeClr val="dk1"/>
                          </a:solidFill>
                        </a:rPr>
                        <a:t>accessory_px</a:t>
                      </a:r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) ‘Lowest accessory price’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47683"/>
              </p:ext>
            </p:extLst>
          </p:nvPr>
        </p:nvGraphicFramePr>
        <p:xfrm>
          <a:off x="1703512" y="5180154"/>
          <a:ext cx="4946924" cy="741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47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Highest accessory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Lowest</a:t>
                      </a:r>
                      <a:r>
                        <a:rPr lang="en-SG" baseline="0" dirty="0"/>
                        <a:t> accessory 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03512" y="606436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81577" y="5294964"/>
            <a:ext cx="3240360" cy="1028193"/>
            <a:chOff x="5496747" y="4827220"/>
            <a:chExt cx="3240360" cy="1829448"/>
          </a:xfrm>
        </p:grpSpPr>
        <p:sp>
          <p:nvSpPr>
            <p:cNvPr id="11" name="Rounded Rectangle 10"/>
            <p:cNvSpPr/>
            <p:nvPr/>
          </p:nvSpPr>
          <p:spPr>
            <a:xfrm>
              <a:off x="5496747" y="4827220"/>
              <a:ext cx="3240360" cy="182944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6543" y="4846153"/>
              <a:ext cx="2800767" cy="116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Return the HIGHEST/LOWEST  NON-NULL values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of the column expression of any data type (numeric, text or date)</a:t>
              </a:r>
              <a:br>
                <a:rPr lang="en-SG" b="1" dirty="0">
                  <a:solidFill>
                    <a:srgbClr val="C00000"/>
                  </a:solidFill>
                </a:rPr>
              </a:b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31442" y="692322"/>
            <a:ext cx="11029616" cy="98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2800"/>
            </a:pPr>
            <a:r>
              <a:rPr lang="en-US" sz="3200" dirty="0"/>
              <a:t>SQL Query 2 </a:t>
            </a:r>
            <a:r>
              <a:rPr lang="en-SG" sz="3200" dirty="0">
                <a:solidFill>
                  <a:srgbClr val="FFFFFF"/>
                </a:solidFill>
              </a:rPr>
              <a:t>(Row-wise/Aggregate Functions/Summarizing Results By Group)</a:t>
            </a:r>
            <a:endParaRPr sz="32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75804" y="2025446"/>
            <a:ext cx="11029616" cy="299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dirty="0"/>
              <a:t>CONTENT	</a:t>
            </a:r>
            <a:endParaRPr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dirty="0"/>
              <a:t> Row-wise operations</a:t>
            </a:r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dirty="0"/>
              <a:t> Aggregate functions</a:t>
            </a:r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dirty="0"/>
              <a:t> Summarizing results by group</a:t>
            </a:r>
          </a:p>
          <a:p>
            <a:pPr marL="41656" indent="0">
              <a:buNone/>
            </a:pPr>
            <a:endParaRPr lang="en-SG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Aggregate function - Usage of DISTINCT keyword in Aggregate functions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0684"/>
              </p:ext>
            </p:extLst>
          </p:nvPr>
        </p:nvGraphicFramePr>
        <p:xfrm>
          <a:off x="2648912" y="1434491"/>
          <a:ext cx="7200800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Type_Of_product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NULL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9047889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59" y="1274240"/>
            <a:ext cx="1219200" cy="1219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8312" y="3270924"/>
          <a:ext cx="8663880" cy="1463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COUNT(</a:t>
                      </a:r>
                      <a:r>
                        <a:rPr lang="en-SG" sz="1800" baseline="0" dirty="0" err="1"/>
                        <a:t>type_of_product</a:t>
                      </a:r>
                      <a:r>
                        <a:rPr lang="en-SG" sz="1800" baseline="0" dirty="0"/>
                        <a:t>) ‘Number of product (Duplicates),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COUNT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 (DISTINCT </a:t>
                      </a:r>
                      <a:r>
                        <a:rPr lang="en-SG" sz="1800" baseline="0" dirty="0" err="1">
                          <a:solidFill>
                            <a:schemeClr val="dk1"/>
                          </a:solidFill>
                        </a:rPr>
                        <a:t>type_of_product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) ‘Number of product (No Duplicates)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28736" y="4922763"/>
          <a:ext cx="4946924" cy="889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47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Number of Product (Duplicates)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Number of product (No Duplicates)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03512" y="606436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77304" y="1428187"/>
            <a:ext cx="1512168" cy="17229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7099406" y="5009917"/>
            <a:ext cx="3240360" cy="960266"/>
            <a:chOff x="5496747" y="4827220"/>
            <a:chExt cx="3240360" cy="1829448"/>
          </a:xfrm>
        </p:grpSpPr>
        <p:sp>
          <p:nvSpPr>
            <p:cNvPr id="13" name="Rounded Rectangle 12"/>
            <p:cNvSpPr/>
            <p:nvPr/>
          </p:nvSpPr>
          <p:spPr>
            <a:xfrm>
              <a:off x="5496747" y="4827220"/>
              <a:ext cx="3240360" cy="182944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3633" y="4827220"/>
              <a:ext cx="28007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C00000"/>
                  </a:solidFill>
                </a:rPr>
                <a:t>If DISTINCT keyword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is used in the column expression, then </a:t>
              </a:r>
              <a:r>
                <a:rPr lang="en-SG" b="1" dirty="0">
                  <a:solidFill>
                    <a:srgbClr val="C00000"/>
                  </a:solidFill>
                </a:rPr>
                <a:t>duplicate values 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of the column expression are </a:t>
              </a:r>
              <a:r>
                <a:rPr lang="en-SG" b="1" dirty="0">
                  <a:solidFill>
                    <a:srgbClr val="C00000"/>
                  </a:solidFill>
                </a:rPr>
                <a:t>ignored</a:t>
              </a:r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82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Aggregate function - Usage of DISTINCT keyword in Aggregate functions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12566"/>
              </p:ext>
            </p:extLst>
          </p:nvPr>
        </p:nvGraphicFramePr>
        <p:xfrm>
          <a:off x="2648912" y="1434491"/>
          <a:ext cx="7200800" cy="171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chemeClr val="bg1"/>
                          </a:solidFill>
                        </a:rPr>
                        <a:t>Type_Of_product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Unit_px</a:t>
                      </a:r>
                      <a:endParaRPr lang="en-SG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</a:t>
                      </a:r>
                      <a:r>
                        <a:rPr lang="en-GB" sz="1200" u="none" baseline="0" dirty="0" err="1"/>
                        <a:t>px</a:t>
                      </a:r>
                      <a:endParaRPr lang="en-SG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9047889" y="284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864" y="1200756"/>
            <a:ext cx="1219200" cy="1219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8312" y="3270924"/>
          <a:ext cx="8663880" cy="1463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AVG(</a:t>
                      </a:r>
                      <a:r>
                        <a:rPr lang="en-SG" sz="1800" baseline="0" dirty="0" err="1"/>
                        <a:t>unit_px</a:t>
                      </a:r>
                      <a:r>
                        <a:rPr lang="en-SG" sz="1800" baseline="0" dirty="0"/>
                        <a:t>) ‘Average unit price (Duplicates),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AVG (DISTINCT </a:t>
                      </a:r>
                      <a:r>
                        <a:rPr lang="en-SG" sz="1800" baseline="0" dirty="0" err="1">
                          <a:solidFill>
                            <a:schemeClr val="dk1"/>
                          </a:solidFill>
                        </a:rPr>
                        <a:t>unit_px</a:t>
                      </a:r>
                      <a:r>
                        <a:rPr lang="en-SG" sz="1800" baseline="0" dirty="0">
                          <a:solidFill>
                            <a:schemeClr val="dk1"/>
                          </a:solidFill>
                        </a:rPr>
                        <a:t>) ‘Average unit price (No Duplicates)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dk1"/>
                          </a:solidFill>
                        </a:rPr>
                        <a:t>FROM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28736" y="4922763"/>
          <a:ext cx="4946924" cy="889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47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Average unit price (Duplicates)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Average unit price (No Duplicates)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47064" y="592906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17464" y="1437007"/>
            <a:ext cx="936104" cy="17229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2648912" y="5883214"/>
            <a:ext cx="2487911" cy="407515"/>
            <a:chOff x="2012081" y="6064362"/>
            <a:chExt cx="2487911" cy="677006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2012081" y="6064362"/>
              <a:ext cx="2487911" cy="677006"/>
            </a:xfrm>
            <a:prstGeom prst="wedgeRoundRectCallout">
              <a:avLst>
                <a:gd name="adj1" fmla="val -75586"/>
                <a:gd name="adj2" fmla="val -86014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1519" y="6218199"/>
              <a:ext cx="1659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(45+25+30+25) / 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67367" y="5092028"/>
            <a:ext cx="2487911" cy="492904"/>
            <a:chOff x="2012081" y="6064362"/>
            <a:chExt cx="2487911" cy="677006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2012081" y="6064362"/>
              <a:ext cx="2487911" cy="677006"/>
            </a:xfrm>
            <a:prstGeom prst="wedgeRoundRectCallout">
              <a:avLst>
                <a:gd name="adj1" fmla="val -138671"/>
                <a:gd name="adj2" fmla="val 55099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07085" y="6218199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(45+25+30) /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2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/>
              <a:t>Summarizing results by group - </a:t>
            </a:r>
            <a:r>
              <a:rPr lang="en-SG" sz="3200" dirty="0"/>
              <a:t>Using GROUP BY clau</a:t>
            </a:r>
            <a:r>
              <a:rPr lang="en-SG" sz="3600" dirty="0"/>
              <a:t>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76277"/>
              </p:ext>
            </p:extLst>
          </p:nvPr>
        </p:nvGraphicFramePr>
        <p:xfrm>
          <a:off x="946462" y="3478855"/>
          <a:ext cx="6485992" cy="275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865">
                <a:tc>
                  <a:txBody>
                    <a:bodyPr/>
                    <a:lstStyle/>
                    <a:p>
                      <a:r>
                        <a:rPr lang="en-SG" sz="1400" b="1" u="none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Unit_px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Qty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Dress White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49">
                <a:tc>
                  <a:txBody>
                    <a:bodyPr/>
                    <a:lstStyle/>
                    <a:p>
                      <a:r>
                        <a:rPr lang="en-SG" sz="1400" dirty="0"/>
                        <a:t>HG9298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Sale</a:t>
                      </a:r>
                      <a:r>
                        <a:rPr lang="en-SG" sz="14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20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SG" sz="14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r>
                        <a:rPr lang="en-GB" sz="14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Dress</a:t>
                      </a:r>
                      <a:r>
                        <a:rPr lang="en-SG" sz="1400" baseline="0" dirty="0"/>
                        <a:t> Blue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SG" sz="14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574" y="1881397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234395" y="2170045"/>
            <a:ext cx="5400600" cy="958453"/>
          </a:xfrm>
          <a:prstGeom prst="wedgeRoundRectCallout">
            <a:avLst>
              <a:gd name="adj1" fmla="val 36026"/>
              <a:gd name="adj2" fmla="val -7989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392974" y="2353922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is the average price and quantity for each </a:t>
            </a:r>
          </a:p>
          <a:p>
            <a:r>
              <a:rPr lang="en-SG" dirty="0"/>
              <a:t>Supplier?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818" y="310059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375066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702156"/>
            <a:ext cx="10961879" cy="682984"/>
          </a:xfrm>
        </p:spPr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GROUP BY clause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23509"/>
              </p:ext>
            </p:extLst>
          </p:nvPr>
        </p:nvGraphicFramePr>
        <p:xfrm>
          <a:off x="1741949" y="1409615"/>
          <a:ext cx="6485992" cy="194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200" b="1" u="none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Unit_px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Qty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Dress White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64">
                <a:tc>
                  <a:txBody>
                    <a:bodyPr/>
                    <a:lstStyle/>
                    <a:p>
                      <a:r>
                        <a:rPr lang="en-SG" sz="1200" dirty="0"/>
                        <a:t>HG9298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Sale</a:t>
                      </a:r>
                      <a:r>
                        <a:rPr lang="en-SG" sz="12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SG" sz="12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GB" sz="12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</a:t>
                      </a:r>
                      <a:r>
                        <a:rPr lang="en-SG" sz="1200" baseline="0" dirty="0"/>
                        <a:t> Blue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31">
                <a:tc>
                  <a:txBody>
                    <a:bodyPr/>
                    <a:lstStyle/>
                    <a:p>
                      <a:r>
                        <a:rPr lang="en-SG" sz="12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988" y="5321259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219534" y="5334563"/>
            <a:ext cx="3084891" cy="612683"/>
          </a:xfrm>
          <a:prstGeom prst="wedgeRoundRectCallout">
            <a:avLst>
              <a:gd name="adj1" fmla="val 52838"/>
              <a:gd name="adj2" fmla="val 10276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285816" y="529049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What is the average price and quantity for each supplier?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2215" y="235764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Stock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15008"/>
              </p:ext>
            </p:extLst>
          </p:nvPr>
        </p:nvGraphicFramePr>
        <p:xfrm>
          <a:off x="1769775" y="3429207"/>
          <a:ext cx="8640960" cy="162442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265">
                <a:tc>
                  <a:txBody>
                    <a:bodyPr/>
                    <a:lstStyle/>
                    <a:p>
                      <a:r>
                        <a:rPr lang="en-SG" sz="12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‘Supplier ID’,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SELECT &lt;List of Grouping columns&gt;,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AVG(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  ‘Average Unit Price’,</a:t>
                      </a:r>
                    </a:p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AVG(</a:t>
                      </a:r>
                      <a:r>
                        <a:rPr lang="en-SG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‘Average Quantity’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aseline="0" dirty="0">
                          <a:solidFill>
                            <a:srgbClr val="C00000"/>
                          </a:solidFill>
                        </a:rPr>
                        <a:t>&lt;Aggregate Function&gt;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GROUP</a:t>
                      </a:r>
                      <a:r>
                        <a:rPr lang="en-SG" sz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BY </a:t>
                      </a:r>
                      <a:r>
                        <a:rPr lang="en-SG" sz="12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C00000"/>
                          </a:solidFill>
                        </a:rPr>
                        <a:t>GROUP BY &lt;List of Grouping Columns&gt;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648965" y="4447196"/>
            <a:ext cx="3013024" cy="595809"/>
            <a:chOff x="1259632" y="5785519"/>
            <a:chExt cx="3013024" cy="595809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1259632" y="6093296"/>
              <a:ext cx="1296144" cy="288032"/>
            </a:xfrm>
            <a:prstGeom prst="wedgeRoundRectCallout">
              <a:avLst>
                <a:gd name="adj1" fmla="val 87621"/>
                <a:gd name="adj2" fmla="val -55957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5785519"/>
              <a:ext cx="1716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Grouping Attributes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70996"/>
              </p:ext>
            </p:extLst>
          </p:nvPr>
        </p:nvGraphicFramePr>
        <p:xfrm>
          <a:off x="1769775" y="5132882"/>
          <a:ext cx="4087282" cy="12801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87">
                <a:tc>
                  <a:txBody>
                    <a:bodyPr/>
                    <a:lstStyle/>
                    <a:p>
                      <a:r>
                        <a:rPr lang="en-SG" sz="1200" dirty="0"/>
                        <a:t>Supplier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Average 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Average</a:t>
                      </a:r>
                      <a:r>
                        <a:rPr lang="en-SG" sz="1200" baseline="0" dirty="0"/>
                        <a:t> Quantity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6"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US" sz="1200" dirty="0"/>
                        <a:t>S1001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40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r>
                        <a:rPr lang="en-SG" sz="12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0255" y="620947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</p:spTree>
    <p:extLst>
      <p:ext uri="{BB962C8B-B14F-4D97-AF65-F5344CB8AC3E}">
        <p14:creationId xmlns:p14="http://schemas.microsoft.com/office/powerpoint/2010/main" val="2198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GROUP BY clause for Group 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3" y="1106356"/>
            <a:ext cx="1219200" cy="12192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45636"/>
              </p:ext>
            </p:extLst>
          </p:nvPr>
        </p:nvGraphicFramePr>
        <p:xfrm>
          <a:off x="1703512" y="2065397"/>
          <a:ext cx="4027926" cy="17368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02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5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5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SELECT</a:t>
                      </a:r>
                      <a:r>
                        <a:rPr lang="en-SG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SG" sz="14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Supplier_ID</a:t>
                      </a:r>
                      <a:r>
                        <a:rPr lang="en-SG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‘Supplier ID’, 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AVG(</a:t>
                      </a:r>
                      <a:r>
                        <a:rPr lang="en-SG" sz="14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unit_px</a:t>
                      </a:r>
                      <a:r>
                        <a:rPr lang="en-SG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  ‘Average Unit Price’,</a:t>
                      </a:r>
                    </a:p>
                    <a:p>
                      <a:r>
                        <a:rPr lang="en-SG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AVG(</a:t>
                      </a:r>
                      <a:r>
                        <a:rPr lang="en-SG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qty</a:t>
                      </a:r>
                      <a:r>
                        <a:rPr lang="en-SG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SG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‘Average Quantity’ 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5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FROM stock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58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GROUP</a:t>
                      </a:r>
                      <a:r>
                        <a:rPr lang="en-SG" sz="14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BY </a:t>
                      </a:r>
                      <a:r>
                        <a:rPr lang="en-SG" sz="14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Supplier_ID</a:t>
                      </a:r>
                      <a:endParaRPr lang="en-SG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19792"/>
              </p:ext>
            </p:extLst>
          </p:nvPr>
        </p:nvGraphicFramePr>
        <p:xfrm>
          <a:off x="6073868" y="2066237"/>
          <a:ext cx="4360637" cy="162933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79">
                <a:tc>
                  <a:txBody>
                    <a:bodyPr/>
                    <a:lstStyle/>
                    <a:p>
                      <a:r>
                        <a:rPr lang="en-SG" sz="1400" dirty="0"/>
                        <a:t>Supplier ID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Average Unit Price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Average</a:t>
                      </a:r>
                      <a:r>
                        <a:rPr lang="en-SG" sz="1400" baseline="0" dirty="0"/>
                        <a:t> Quantity</a:t>
                      </a:r>
                      <a:endParaRPr lang="en-SG" sz="1400" dirty="0"/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24"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15.45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24"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r>
                        <a:rPr lang="en-SG" sz="1400" dirty="0"/>
                        <a:t>1001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17.85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24"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r>
                        <a:rPr lang="en-SG" sz="1400" dirty="0"/>
                        <a:t>1002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</a:t>
                      </a:r>
                    </a:p>
                  </a:txBody>
                  <a:tcPr marL="91337" marR="91337" marT="45669" marB="45669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40 </a:t>
                      </a:r>
                    </a:p>
                  </a:txBody>
                  <a:tcPr marL="91337" marR="91337" marT="45669" marB="456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0" y="380224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5522" y="4226681"/>
            <a:ext cx="6414750" cy="13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dirty="0"/>
              <a:t>GROUP BY queries uses a GROUP BY clause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dirty="0"/>
              <a:t>Group rows by specific column values to produce a single summary row for</a:t>
            </a:r>
            <a:br>
              <a:rPr lang="en-SG" dirty="0"/>
            </a:br>
            <a:r>
              <a:rPr lang="en-SG" dirty="0"/>
              <a:t>each group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b="1" dirty="0">
                <a:solidFill>
                  <a:srgbClr val="C00000"/>
                </a:solidFill>
              </a:rPr>
              <a:t>NULL values </a:t>
            </a:r>
            <a:r>
              <a:rPr lang="en-SG" dirty="0"/>
              <a:t>are grouped together as a </a:t>
            </a:r>
            <a:r>
              <a:rPr lang="en-SG" b="1" dirty="0">
                <a:solidFill>
                  <a:srgbClr val="C00000"/>
                </a:solidFill>
              </a:rPr>
              <a:t>NULL group</a:t>
            </a:r>
          </a:p>
        </p:txBody>
      </p:sp>
    </p:spTree>
    <p:extLst>
      <p:ext uri="{BB962C8B-B14F-4D97-AF65-F5344CB8AC3E}">
        <p14:creationId xmlns:p14="http://schemas.microsoft.com/office/powerpoint/2010/main" val="209700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HAVING clause for selecting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9965" y="1539203"/>
          <a:ext cx="5195687" cy="198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b="1" u="none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GB" sz="11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Blue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31">
                <a:tc>
                  <a:txBody>
                    <a:bodyPr/>
                    <a:lstStyle/>
                    <a:p>
                      <a:r>
                        <a:rPr lang="en-SG" sz="11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32" y="496756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544272" y="1551327"/>
            <a:ext cx="1978778" cy="1969426"/>
          </a:xfrm>
          <a:prstGeom prst="wedgeRoundRectCallout">
            <a:avLst>
              <a:gd name="adj1" fmla="val -4017"/>
              <a:gd name="adj2" fmla="val -66652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8776856" y="1628099"/>
            <a:ext cx="1728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is the average price and quantity for each supplier? </a:t>
            </a:r>
          </a:p>
          <a:p>
            <a:r>
              <a:rPr lang="en-SG" dirty="0"/>
              <a:t>Display those average quantity that is more than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0680" y="321297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Stock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70131"/>
              </p:ext>
            </p:extLst>
          </p:nvPr>
        </p:nvGraphicFramePr>
        <p:xfrm>
          <a:off x="1766560" y="3584676"/>
          <a:ext cx="8640960" cy="17221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‘Supplier ID’,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SELECT &lt;List of Grouping columns&gt;,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AVG(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  ‘Average Unit Price’,</a:t>
                      </a:r>
                    </a:p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AVG(</a:t>
                      </a:r>
                      <a:r>
                        <a:rPr lang="en-SG" sz="11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‘Average quantity’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&lt;Aggregate Function&gt;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GROUP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BY 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GROUP BY &lt;List of Grouping Columns&gt;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HAVING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AVG(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 &gt; 20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HAVING &lt;Group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selection criteria&gt;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51984" y="609329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67025"/>
              </p:ext>
            </p:extLst>
          </p:nvPr>
        </p:nvGraphicFramePr>
        <p:xfrm>
          <a:off x="1709404" y="5431661"/>
          <a:ext cx="4087282" cy="10363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687">
                <a:tc>
                  <a:txBody>
                    <a:bodyPr/>
                    <a:lstStyle/>
                    <a:p>
                      <a:r>
                        <a:rPr lang="en-SG" sz="1100" dirty="0"/>
                        <a:t>Supplier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 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</a:t>
                      </a:r>
                      <a:r>
                        <a:rPr lang="en-SG" sz="1100" baseline="0" dirty="0"/>
                        <a:t> Quantity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28"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40"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640"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13" y="5039492"/>
            <a:ext cx="8688108" cy="32864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01243" y="6266602"/>
            <a:ext cx="4103604" cy="402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7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WHERE clause with GROUP BY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46816" y="1483846"/>
          <a:ext cx="5195687" cy="198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b="1" u="none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GB" sz="11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Blue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31">
                <a:tc>
                  <a:txBody>
                    <a:bodyPr/>
                    <a:lstStyle/>
                    <a:p>
                      <a:r>
                        <a:rPr lang="en-SG" sz="11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227" y="555725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544272" y="1551327"/>
            <a:ext cx="1978778" cy="1969426"/>
          </a:xfrm>
          <a:prstGeom prst="wedgeRoundRectCallout">
            <a:avLst>
              <a:gd name="adj1" fmla="val -4017"/>
              <a:gd name="adj2" fmla="val -66652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8669565" y="1581760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What is the average price and quantity    for each supplier? </a:t>
            </a:r>
          </a:p>
          <a:p>
            <a:r>
              <a:rPr lang="en-SG" sz="1200" dirty="0"/>
              <a:t>Display only those average quantity that is more than 20      and exclude those without supplier ID.  Sort the supplier ID in descending order.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5388" y="32091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Stock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5520" y="3708584"/>
          <a:ext cx="8747530" cy="2240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7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‘Supplier ID’,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SELECT &lt;List of Grouping columns&gt;,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AVG(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unit_px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  ‘Average Unit Price’,</a:t>
                      </a:r>
                    </a:p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AVG(</a:t>
                      </a:r>
                      <a:r>
                        <a:rPr lang="en-SG" sz="11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‘Average quantity’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&lt;Aggregate Function&gt;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FROM &lt;Table&gt;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IS NOT NULL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WHERE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&lt;row selection criteria&gt;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GROUP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BY 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GROUP BY &lt;List of Grouping Columns&gt;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HAVING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AVG(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qty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 &gt; 20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HAVING &lt;Group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selection criteria&gt;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BY </a:t>
                      </a:r>
                      <a:r>
                        <a:rPr lang="en-SG" sz="1100" baseline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Supplier_ID</a:t>
                      </a:r>
                      <a:r>
                        <a:rPr lang="en-SG" sz="11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DESC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rgbClr val="C00000"/>
                          </a:solidFill>
                        </a:rPr>
                        <a:t>ORDER BY &lt;Sorting</a:t>
                      </a:r>
                      <a:r>
                        <a:rPr lang="en-SG" sz="1100" baseline="0" dirty="0">
                          <a:solidFill>
                            <a:srgbClr val="C00000"/>
                          </a:solidFill>
                        </a:rPr>
                        <a:t> criteria&gt;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42" y="3955351"/>
            <a:ext cx="8782718" cy="7222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57" y="4654724"/>
            <a:ext cx="8756491" cy="2667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56" y="4905874"/>
            <a:ext cx="8756491" cy="266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89" y="5153492"/>
            <a:ext cx="8756491" cy="2667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58" y="5423793"/>
            <a:ext cx="8756491" cy="2667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59" y="5682787"/>
            <a:ext cx="8756491" cy="2584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37916" y="6051369"/>
            <a:ext cx="2704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what is the result?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69566" y="1581761"/>
            <a:ext cx="1602899" cy="426671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8669566" y="2204864"/>
            <a:ext cx="1602899" cy="504056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8691175" y="2683921"/>
            <a:ext cx="1602899" cy="43332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8691174" y="3125356"/>
            <a:ext cx="1602899" cy="39539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ounded Rectangle 28"/>
          <p:cNvSpPr/>
          <p:nvPr/>
        </p:nvSpPr>
        <p:spPr>
          <a:xfrm>
            <a:off x="8680370" y="2004552"/>
            <a:ext cx="1602899" cy="19614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46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76" y="740122"/>
            <a:ext cx="11029616" cy="1013800"/>
          </a:xfrm>
        </p:spPr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WHERE clause with GROUP BY (Step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6107" y="2074508"/>
          <a:ext cx="5195687" cy="198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b="1" u="none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GB" sz="11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Blue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31">
                <a:tc>
                  <a:txBody>
                    <a:bodyPr/>
                    <a:lstStyle/>
                    <a:p>
                      <a:r>
                        <a:rPr lang="en-SG" sz="11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01" y="1101303"/>
            <a:ext cx="1219200" cy="12192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246375" y="2438408"/>
            <a:ext cx="3667432" cy="835734"/>
          </a:xfrm>
          <a:prstGeom prst="wedgeRoundRectCallout">
            <a:avLst>
              <a:gd name="adj1" fmla="val 57070"/>
              <a:gd name="adj2" fmla="val -4152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531716" y="2536816"/>
            <a:ext cx="321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sz="2000" b="1" dirty="0">
                <a:solidFill>
                  <a:srgbClr val="C00000"/>
                </a:solidFill>
              </a:rPr>
              <a:t>WHERE </a:t>
            </a:r>
            <a:r>
              <a:rPr lang="en-SG" sz="2000" b="1" dirty="0" err="1">
                <a:solidFill>
                  <a:srgbClr val="C00000"/>
                </a:solidFill>
              </a:rPr>
              <a:t>Supplier_ID</a:t>
            </a:r>
            <a:r>
              <a:rPr lang="en-SG" sz="2000" b="1" dirty="0">
                <a:solidFill>
                  <a:srgbClr val="C00000"/>
                </a:solidFill>
              </a:rPr>
              <a:t> is not null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881908" y="4583122"/>
          <a:ext cx="5195687" cy="198979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9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328">
                <a:tc>
                  <a:txBody>
                    <a:bodyPr/>
                    <a:lstStyle/>
                    <a:p>
                      <a:r>
                        <a:rPr lang="en-SG" sz="1100" u="none" baseline="0" dirty="0"/>
                        <a:t>Prod_Code</a:t>
                      </a:r>
                      <a:endParaRPr lang="en-SG" sz="1100" b="1" u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Prod_Desc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GB" sz="1100" dirty="0"/>
                        <a:t>HG7166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Blue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31">
                <a:tc>
                  <a:txBody>
                    <a:bodyPr/>
                    <a:lstStyle/>
                    <a:p>
                      <a:r>
                        <a:rPr lang="en-SG" sz="1100" dirty="0"/>
                        <a:t>HT5402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Pink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Curved Left Arrow 15"/>
          <p:cNvSpPr/>
          <p:nvPr/>
        </p:nvSpPr>
        <p:spPr>
          <a:xfrm>
            <a:off x="7320137" y="4045714"/>
            <a:ext cx="1213097" cy="1152128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76510" y="5766126"/>
            <a:ext cx="5521484" cy="27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1524000" y="6329035"/>
            <a:ext cx="7524328" cy="374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1744063" y="171090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44063" y="4252447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Intermediate Table 1</a:t>
            </a:r>
          </a:p>
        </p:txBody>
      </p:sp>
    </p:spTree>
    <p:extLst>
      <p:ext uri="{BB962C8B-B14F-4D97-AF65-F5344CB8AC3E}">
        <p14:creationId xmlns:p14="http://schemas.microsoft.com/office/powerpoint/2010/main" val="36803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WHERE clause with GROUP BY (Step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7529" y="2224583"/>
          <a:ext cx="51956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b="1" u="none" baseline="0" dirty="0"/>
                        <a:t>Prod_Code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/>
                        <a:t>Prod_Desc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Unit_px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/>
                        <a:t>Qty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HG7160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Dress White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SG" sz="1100" dirty="0"/>
                        <a:t>HG9298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Sale</a:t>
                      </a:r>
                      <a:r>
                        <a:rPr lang="en-SG" sz="1100" baseline="0" dirty="0"/>
                        <a:t> Top + Skirt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RQ0207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aseline="0" dirty="0"/>
                        <a:t>Dress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HG6159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Sale Dress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35" y="1341879"/>
            <a:ext cx="1219200" cy="12192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6351580" y="1671805"/>
            <a:ext cx="3267121" cy="596929"/>
          </a:xfrm>
          <a:prstGeom prst="wedgeRoundRectCallout">
            <a:avLst>
              <a:gd name="adj1" fmla="val 57070"/>
              <a:gd name="adj2" fmla="val -4152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351580" y="1820887"/>
            <a:ext cx="321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sz="2000" b="1" dirty="0">
                <a:solidFill>
                  <a:srgbClr val="C00000"/>
                </a:solidFill>
              </a:rPr>
              <a:t>GROUP BY </a:t>
            </a:r>
            <a:r>
              <a:rPr lang="en-SG" sz="2000" b="1" dirty="0" err="1">
                <a:solidFill>
                  <a:srgbClr val="C00000"/>
                </a:solidFill>
              </a:rPr>
              <a:t>Supplier_ID</a:t>
            </a:r>
            <a:endParaRPr lang="en-SG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847528" y="4233158"/>
          <a:ext cx="5472608" cy="7772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78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</a:t>
                      </a:r>
                      <a:r>
                        <a:rPr lang="en-SG" sz="1100" baseline="0" dirty="0"/>
                        <a:t> Unit 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75521" y="179759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Intermediate Table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861049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Intermediate Table 2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7536161" y="3284984"/>
            <a:ext cx="1213097" cy="1152128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Using WHERE clause with GROUP BY (Step 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69" y="1990969"/>
            <a:ext cx="1219200" cy="12192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7495408" y="1624742"/>
            <a:ext cx="3267121" cy="596929"/>
          </a:xfrm>
          <a:prstGeom prst="wedgeRoundRectCallout">
            <a:avLst>
              <a:gd name="adj1" fmla="val 57070"/>
              <a:gd name="adj2" fmla="val -4152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652787" y="1723150"/>
            <a:ext cx="295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sz="2000" b="1" dirty="0">
                <a:solidFill>
                  <a:srgbClr val="C00000"/>
                </a:solidFill>
              </a:rPr>
              <a:t>HAVING </a:t>
            </a:r>
            <a:r>
              <a:rPr lang="en-SG" sz="2000" b="1" dirty="0" err="1">
                <a:solidFill>
                  <a:srgbClr val="C00000"/>
                </a:solidFill>
              </a:rPr>
              <a:t>Avg</a:t>
            </a:r>
            <a:r>
              <a:rPr lang="en-SG" sz="2000" b="1" dirty="0">
                <a:solidFill>
                  <a:srgbClr val="C00000"/>
                </a:solidFill>
              </a:rPr>
              <a:t>(</a:t>
            </a:r>
            <a:r>
              <a:rPr lang="en-SG" sz="2000" b="1" dirty="0" err="1">
                <a:solidFill>
                  <a:srgbClr val="C00000"/>
                </a:solidFill>
              </a:rPr>
              <a:t>Qty</a:t>
            </a:r>
            <a:r>
              <a:rPr lang="en-SG" sz="2000" b="1" dirty="0">
                <a:solidFill>
                  <a:srgbClr val="C00000"/>
                </a:solidFill>
              </a:rPr>
              <a:t>) &gt; 20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022800" y="2112133"/>
          <a:ext cx="547260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</a:t>
                      </a:r>
                      <a:r>
                        <a:rPr lang="en-SG" sz="1100" baseline="0" dirty="0"/>
                        <a:t> Unit 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0938" y="176336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Intermediate Table 2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7986659" y="2488195"/>
            <a:ext cx="1213097" cy="1152128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938" y="3270992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Intermediate Table 3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91511" y="3572136"/>
          <a:ext cx="5472608" cy="7772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78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</a:t>
                      </a:r>
                      <a:r>
                        <a:rPr lang="en-SG" sz="1100" baseline="0" dirty="0"/>
                        <a:t> Unit 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15249" y="5589240"/>
          <a:ext cx="5472608" cy="7772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8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114">
                <a:tc>
                  <a:txBody>
                    <a:bodyPr/>
                    <a:lstStyle/>
                    <a:p>
                      <a:r>
                        <a:rPr lang="en-SG" sz="1100" dirty="0"/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</a:t>
                      </a:r>
                      <a:r>
                        <a:rPr lang="en-SG" sz="1100" baseline="0" dirty="0"/>
                        <a:t> Unit Price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Average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S1002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28">
                <a:tc>
                  <a:txBody>
                    <a:bodyPr/>
                    <a:lstStyle/>
                    <a:p>
                      <a:r>
                        <a:rPr lang="en-SG" sz="1100" dirty="0"/>
                        <a:t>S1001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19537" y="5251518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Result table 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7954330" y="5129061"/>
            <a:ext cx="2844301" cy="834264"/>
          </a:xfrm>
          <a:prstGeom prst="wedgeRoundRectCallout">
            <a:avLst>
              <a:gd name="adj1" fmla="val 33413"/>
              <a:gd name="adj2" fmla="val -31919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8111880" y="5129061"/>
            <a:ext cx="2952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SG" sz="2000" b="1" dirty="0">
                <a:solidFill>
                  <a:srgbClr val="C00000"/>
                </a:solidFill>
              </a:rPr>
              <a:t>ORDER BY </a:t>
            </a:r>
            <a:r>
              <a:rPr lang="en-SG" sz="2000" b="1" dirty="0" err="1">
                <a:solidFill>
                  <a:srgbClr val="C00000"/>
                </a:solidFill>
              </a:rPr>
              <a:t>Supplier_ID</a:t>
            </a:r>
            <a:r>
              <a:rPr lang="en-SG" sz="2000" b="1" dirty="0">
                <a:solidFill>
                  <a:srgbClr val="C00000"/>
                </a:solidFill>
              </a:rPr>
              <a:t> DESC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56825" y="4596013"/>
            <a:ext cx="720080" cy="840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7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0" grpId="0" animBg="1"/>
      <p:bldP spid="21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43" y="302675"/>
            <a:ext cx="11029616" cy="1013800"/>
          </a:xfrm>
        </p:spPr>
        <p:txBody>
          <a:bodyPr/>
          <a:lstStyle/>
          <a:p>
            <a:r>
              <a:rPr lang="en-GB" sz="3200" dirty="0"/>
              <a:t>Row-wise operation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4980" y="1406237"/>
          <a:ext cx="6255236" cy="15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Selling_price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Prod_Description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_price</a:t>
                      </a:r>
                      <a:endParaRPr lang="en-SG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2.40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1" y="300038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75520" y="2565440"/>
            <a:ext cx="6264696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1775520" y="2030880"/>
            <a:ext cx="6264696" cy="3231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8184232" y="1628796"/>
            <a:ext cx="2483768" cy="1584180"/>
            <a:chOff x="1856264" y="5786419"/>
            <a:chExt cx="4507923" cy="538062"/>
          </a:xfrm>
        </p:grpSpPr>
        <p:sp>
          <p:nvSpPr>
            <p:cNvPr id="10" name="TextBox 9"/>
            <p:cNvSpPr txBox="1"/>
            <p:nvPr/>
          </p:nvSpPr>
          <p:spPr>
            <a:xfrm>
              <a:off x="2048424" y="5853864"/>
              <a:ext cx="4315763" cy="397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What is the total selling price for each product?</a:t>
              </a:r>
            </a:p>
            <a:p>
              <a:endParaRPr lang="en-SG" dirty="0"/>
            </a:p>
            <a:p>
              <a:r>
                <a:rPr lang="en-SG" dirty="0"/>
                <a:t>How much will it cost if I buy 5 of each product?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538062"/>
            </a:xfrm>
            <a:prstGeom prst="wedgeRoundRectCallout">
              <a:avLst>
                <a:gd name="adj1" fmla="val 14740"/>
                <a:gd name="adj2" fmla="val -7018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31504" y="3645024"/>
          <a:ext cx="8970295" cy="251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Original cost price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Total selling</a:t>
                      </a:r>
                      <a:r>
                        <a:rPr lang="en-SG" sz="1400" baseline="0" dirty="0"/>
                        <a:t> price per product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Total selling price for 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bg1"/>
                          </a:solidFill>
                        </a:rPr>
                        <a:t>Accessory_price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SG" sz="1400" dirty="0" err="1">
                          <a:solidFill>
                            <a:schemeClr val="bg1"/>
                          </a:solidFill>
                        </a:rPr>
                        <a:t>accessory_pice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14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r>
                        <a:rPr lang="en-SG" sz="1400" baseline="0" dirty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SG" sz="1400" baseline="0" dirty="0" err="1">
                          <a:solidFill>
                            <a:schemeClr val="bg1"/>
                          </a:solidFill>
                        </a:rPr>
                        <a:t>accessory_price</a:t>
                      </a:r>
                      <a:r>
                        <a:rPr lang="en-SG" sz="1400" baseline="0" dirty="0">
                          <a:solidFill>
                            <a:schemeClr val="bg1"/>
                          </a:solidFill>
                        </a:rPr>
                        <a:t>) * 5 </a:t>
                      </a:r>
                      <a:endParaRPr lang="en-SG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631504" y="5085184"/>
            <a:ext cx="8970296" cy="3065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631504" y="5786204"/>
            <a:ext cx="8970296" cy="3791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results by group - </a:t>
            </a:r>
            <a:r>
              <a:rPr lang="en-SG" sz="3200" dirty="0"/>
              <a:t>Difference between WHERE and HAVING clauses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218335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370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40B9-56FC-4D74-BD34-D679695A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0C149-B9CE-41F1-B31A-3FD0F26B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8" y="2284281"/>
            <a:ext cx="11163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33" y="304338"/>
            <a:ext cx="11029616" cy="1013800"/>
          </a:xfrm>
        </p:spPr>
        <p:txBody>
          <a:bodyPr/>
          <a:lstStyle/>
          <a:p>
            <a:r>
              <a:rPr lang="en-GB" sz="3200" dirty="0"/>
              <a:t>Row-wise operation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75521" y="300038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708538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184232" y="2339259"/>
            <a:ext cx="2417568" cy="1512172"/>
          </a:xfrm>
          <a:prstGeom prst="wedgeRoundRectCallout">
            <a:avLst>
              <a:gd name="adj1" fmla="val 14740"/>
              <a:gd name="adj2" fmla="val -701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23860"/>
              </p:ext>
            </p:extLst>
          </p:nvPr>
        </p:nvGraphicFramePr>
        <p:xfrm>
          <a:off x="1775521" y="4186740"/>
          <a:ext cx="8657718" cy="213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SELECT</a:t>
                      </a:r>
                      <a:r>
                        <a:rPr lang="en-SG" sz="1400" baseline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 err="1"/>
                        <a:t>Product_code</a:t>
                      </a:r>
                      <a:r>
                        <a:rPr lang="en-SG" sz="1400" baseline="0" dirty="0"/>
                        <a:t>  ‘Product code’,    </a:t>
                      </a:r>
                      <a:r>
                        <a:rPr lang="en-SG" sz="1400" baseline="0" dirty="0" err="1"/>
                        <a:t>Prod_Description</a:t>
                      </a:r>
                      <a:r>
                        <a:rPr lang="en-SG" sz="1400" baseline="0" dirty="0"/>
                        <a:t> ‘Product description’ 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 err="1"/>
                        <a:t>Selling_price</a:t>
                      </a:r>
                      <a:r>
                        <a:rPr lang="en-SG" sz="1400" baseline="0" dirty="0"/>
                        <a:t>  ‘Unit price’,     </a:t>
                      </a:r>
                      <a:r>
                        <a:rPr lang="en-SG" sz="1400" baseline="0" dirty="0" err="1"/>
                        <a:t>Accessory_price</a:t>
                      </a:r>
                      <a:r>
                        <a:rPr lang="en-SG" sz="1400" baseline="0" dirty="0"/>
                        <a:t>  ‘Accessory price’,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baseline="0" dirty="0" err="1"/>
                        <a:t>Selling_price</a:t>
                      </a:r>
                      <a:r>
                        <a:rPr lang="en-SG" sz="1400" baseline="0" dirty="0"/>
                        <a:t> + </a:t>
                      </a:r>
                      <a:r>
                        <a:rPr lang="en-SG" sz="1400" baseline="0" dirty="0" err="1"/>
                        <a:t>accessory_price</a:t>
                      </a:r>
                      <a:r>
                        <a:rPr lang="en-SG" sz="1400" baseline="0" dirty="0"/>
                        <a:t>    ‘Total selling price’,     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(</a:t>
                      </a:r>
                      <a:r>
                        <a:rPr lang="en-SG" sz="1400" baseline="0" dirty="0" err="1"/>
                        <a:t>Selling_price</a:t>
                      </a:r>
                      <a:r>
                        <a:rPr lang="en-SG" sz="1400" baseline="0" dirty="0"/>
                        <a:t> + </a:t>
                      </a:r>
                      <a:r>
                        <a:rPr lang="en-SG" sz="1400" baseline="0" dirty="0" err="1"/>
                        <a:t>accessory_price</a:t>
                      </a:r>
                      <a:r>
                        <a:rPr lang="en-SG" sz="1400" baseline="0" dirty="0"/>
                        <a:t>) * 5   ‘Total selling price for 5’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FROM</a:t>
                      </a:r>
                      <a:r>
                        <a:rPr lang="en-SG" sz="1400" baseline="0" dirty="0"/>
                        <a:t> Product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47889"/>
              </p:ext>
            </p:extLst>
          </p:nvPr>
        </p:nvGraphicFramePr>
        <p:xfrm>
          <a:off x="1775521" y="1727012"/>
          <a:ext cx="6203195" cy="19775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15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100" dirty="0" err="1"/>
                        <a:t>Orignal</a:t>
                      </a:r>
                      <a:r>
                        <a:rPr lang="en-SG" sz="1100" dirty="0"/>
                        <a:t> cost price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</a:t>
                      </a:r>
                      <a:r>
                        <a:rPr lang="en-SG" sz="1100" baseline="0" dirty="0"/>
                        <a:t> price per item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 for 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51">
                <a:tc>
                  <a:txBody>
                    <a:bodyPr/>
                    <a:lstStyle/>
                    <a:p>
                      <a:r>
                        <a:rPr lang="en-SG" sz="1100" dirty="0" err="1">
                          <a:solidFill>
                            <a:schemeClr val="bg1"/>
                          </a:solidFill>
                        </a:rPr>
                        <a:t>Product_code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>
                          <a:solidFill>
                            <a:schemeClr val="bg1"/>
                          </a:solidFill>
                        </a:rPr>
                        <a:t>Accessory_price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r>
                        <a:rPr lang="en-SG" sz="1100" dirty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SG" sz="1100" dirty="0" err="1">
                          <a:solidFill>
                            <a:schemeClr val="bg1"/>
                          </a:solidFill>
                        </a:rPr>
                        <a:t>accessory_price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1100" dirty="0" err="1">
                          <a:solidFill>
                            <a:schemeClr val="bg1"/>
                          </a:solidFill>
                        </a:rPr>
                        <a:t>Selling_price</a:t>
                      </a:r>
                      <a:r>
                        <a:rPr lang="en-SG" sz="1100" baseline="0" dirty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SG" sz="1100" baseline="0" dirty="0" err="1">
                          <a:solidFill>
                            <a:schemeClr val="bg1"/>
                          </a:solidFill>
                        </a:rPr>
                        <a:t>accessory_price</a:t>
                      </a:r>
                      <a:r>
                        <a:rPr lang="en-SG" sz="1100" baseline="0" dirty="0">
                          <a:solidFill>
                            <a:schemeClr val="bg1"/>
                          </a:solidFill>
                        </a:rPr>
                        <a:t>) * 5 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2">
                <a:tc>
                  <a:txBody>
                    <a:bodyPr/>
                    <a:lstStyle/>
                    <a:p>
                      <a:r>
                        <a:rPr lang="en-SG" sz="11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2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2">
                <a:tc>
                  <a:txBody>
                    <a:bodyPr/>
                    <a:lstStyle/>
                    <a:p>
                      <a:r>
                        <a:rPr lang="en-SG" sz="11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81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90108" y="2518168"/>
            <a:ext cx="2377892" cy="11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is the total selling price for each product?</a:t>
            </a:r>
          </a:p>
          <a:p>
            <a:endParaRPr lang="en-SG" dirty="0"/>
          </a:p>
          <a:p>
            <a:r>
              <a:rPr lang="en-SG" dirty="0"/>
              <a:t>How much will it cost if I buy 5 of each product?</a:t>
            </a:r>
          </a:p>
        </p:txBody>
      </p:sp>
    </p:spTree>
    <p:extLst>
      <p:ext uri="{BB962C8B-B14F-4D97-AF65-F5344CB8AC3E}">
        <p14:creationId xmlns:p14="http://schemas.microsoft.com/office/powerpoint/2010/main" val="39978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66" y="450806"/>
            <a:ext cx="11029616" cy="1013800"/>
          </a:xfrm>
        </p:spPr>
        <p:txBody>
          <a:bodyPr/>
          <a:lstStyle/>
          <a:p>
            <a:r>
              <a:rPr lang="en-GB" sz="3200" dirty="0"/>
              <a:t>Row-wise operation</a:t>
            </a:r>
            <a:endParaRPr lang="en-SG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01" y="500361"/>
            <a:ext cx="1219200" cy="1219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45060" y="4267738"/>
          <a:ext cx="7015236" cy="18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106"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Selling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Accessory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  <a:r>
                        <a:rPr lang="en-SG" sz="1100" baseline="0" dirty="0"/>
                        <a:t> for 5 items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79">
                <a:tc>
                  <a:txBody>
                    <a:bodyPr/>
                    <a:lstStyle/>
                    <a:p>
                      <a:r>
                        <a:rPr lang="en-SG" sz="11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 + 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yellow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42">
                <a:tc>
                  <a:txBody>
                    <a:bodyPr/>
                    <a:lstStyle/>
                    <a:p>
                      <a:r>
                        <a:rPr lang="en-SG" sz="11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White dress +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15880" y="5085184"/>
            <a:ext cx="3600400" cy="3814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5015880" y="5768251"/>
            <a:ext cx="3600400" cy="4389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794951" y="620717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04313" y="4077072"/>
            <a:ext cx="1753599" cy="2160240"/>
            <a:chOff x="7380312" y="4077072"/>
            <a:chExt cx="1753599" cy="216024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7380312" y="4077072"/>
              <a:ext cx="1697488" cy="2160240"/>
            </a:xfrm>
            <a:prstGeom prst="wedgeRoundRectCallout">
              <a:avLst>
                <a:gd name="adj1" fmla="val -61033"/>
                <a:gd name="adj2" fmla="val 36703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6924" y="4240401"/>
              <a:ext cx="163698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If one of the 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columns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involve in a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column 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expression is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b="1" i="1" dirty="0">
                  <a:solidFill>
                    <a:srgbClr val="C00000"/>
                  </a:solidFill>
                </a:rPr>
                <a:t>NULL</a:t>
              </a:r>
              <a:r>
                <a:rPr lang="en-SG" dirty="0">
                  <a:solidFill>
                    <a:srgbClr val="C00000"/>
                  </a:solidFill>
                </a:rPr>
                <a:t>, the column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expression 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returns a </a:t>
              </a:r>
              <a:r>
                <a:rPr lang="en-SG" b="1" i="1" dirty="0">
                  <a:solidFill>
                    <a:srgbClr val="C00000"/>
                  </a:solidFill>
                </a:rPr>
                <a:t>NULL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83546"/>
              </p:ext>
            </p:extLst>
          </p:nvPr>
        </p:nvGraphicFramePr>
        <p:xfrm>
          <a:off x="1791615" y="1624228"/>
          <a:ext cx="8657718" cy="213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SELECT</a:t>
                      </a:r>
                      <a:r>
                        <a:rPr lang="en-SG" sz="1400" baseline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 err="1"/>
                        <a:t>product_code</a:t>
                      </a:r>
                      <a:r>
                        <a:rPr lang="en-SG" sz="1400" baseline="0" dirty="0"/>
                        <a:t>  ‘Product code’,   </a:t>
                      </a:r>
                      <a:r>
                        <a:rPr lang="en-SG" sz="1400" baseline="0" dirty="0" err="1"/>
                        <a:t>Prod_Description</a:t>
                      </a:r>
                      <a:r>
                        <a:rPr lang="en-SG" sz="1400" baseline="0" dirty="0"/>
                        <a:t>  ‘Product description’ 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 err="1"/>
                        <a:t>Selling_price</a:t>
                      </a:r>
                      <a:r>
                        <a:rPr lang="en-SG" sz="1400" baseline="0" dirty="0"/>
                        <a:t> ‘Selling price’,  </a:t>
                      </a:r>
                      <a:r>
                        <a:rPr lang="en-SG" sz="1400" baseline="0" dirty="0" err="1"/>
                        <a:t>accessory_price</a:t>
                      </a:r>
                      <a:r>
                        <a:rPr lang="en-SG" sz="1400" baseline="0" dirty="0"/>
                        <a:t>   ‘Accessory price’,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baseline="0" dirty="0" err="1"/>
                        <a:t>Selling_price</a:t>
                      </a:r>
                      <a:r>
                        <a:rPr lang="en-SG" sz="1400" baseline="0" dirty="0"/>
                        <a:t> + </a:t>
                      </a:r>
                      <a:r>
                        <a:rPr lang="en-SG" sz="1400" baseline="0" dirty="0" err="1"/>
                        <a:t>accessory_price</a:t>
                      </a:r>
                      <a:r>
                        <a:rPr lang="en-SG" sz="1400" baseline="0" dirty="0"/>
                        <a:t>    ‘Total selling price’,     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aseline="0" dirty="0"/>
                        <a:t>(</a:t>
                      </a:r>
                      <a:r>
                        <a:rPr lang="en-SG" sz="1400" baseline="0" dirty="0" err="1"/>
                        <a:t>Selling_price</a:t>
                      </a:r>
                      <a:r>
                        <a:rPr lang="en-SG" sz="1400" baseline="0" dirty="0"/>
                        <a:t> + </a:t>
                      </a:r>
                      <a:r>
                        <a:rPr lang="en-SG" sz="1400" baseline="0" dirty="0" err="1"/>
                        <a:t>accessory_price</a:t>
                      </a:r>
                      <a:r>
                        <a:rPr lang="en-SG" sz="1400" baseline="0" dirty="0"/>
                        <a:t>) * 5         ‘Total selling price for 5’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FROM</a:t>
                      </a:r>
                      <a:r>
                        <a:rPr lang="en-SG" sz="1400" baseline="0" dirty="0"/>
                        <a:t> Product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89" y="686326"/>
            <a:ext cx="11029616" cy="1013800"/>
          </a:xfrm>
        </p:spPr>
        <p:txBody>
          <a:bodyPr/>
          <a:lstStyle/>
          <a:p>
            <a:r>
              <a:rPr lang="en-GB" sz="3200" dirty="0"/>
              <a:t>Row-wise operations - ISNULL function</a:t>
            </a:r>
            <a:endParaRPr lang="en-SG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40953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602740" y="3740103"/>
            <a:ext cx="2417568" cy="742500"/>
          </a:xfrm>
          <a:prstGeom prst="wedgeRoundRectCallout">
            <a:avLst>
              <a:gd name="adj1" fmla="val 97161"/>
              <a:gd name="adj2" fmla="val -6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642416" y="3740103"/>
            <a:ext cx="237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resolve the NULL issue?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6335"/>
              </p:ext>
            </p:extLst>
          </p:nvPr>
        </p:nvGraphicFramePr>
        <p:xfrm>
          <a:off x="1775520" y="1792783"/>
          <a:ext cx="7015236" cy="18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106"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Accessory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  <a:r>
                        <a:rPr lang="en-SG" sz="1100" baseline="0" dirty="0"/>
                        <a:t> for 5 items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79">
                <a:tc>
                  <a:txBody>
                    <a:bodyPr/>
                    <a:lstStyle/>
                    <a:p>
                      <a:r>
                        <a:rPr lang="en-SG" sz="11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 + 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yellow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42">
                <a:tc>
                  <a:txBody>
                    <a:bodyPr/>
                    <a:lstStyle/>
                    <a:p>
                      <a:r>
                        <a:rPr lang="en-SG" sz="11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White dress +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11324" y="2632834"/>
            <a:ext cx="3600400" cy="318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4985582" y="3270539"/>
            <a:ext cx="3600400" cy="3780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9010804" y="226276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775520" y="4642056"/>
            <a:ext cx="7056784" cy="1379233"/>
          </a:xfrm>
          <a:prstGeom prst="wedgeRoundRectCallout">
            <a:avLst>
              <a:gd name="adj1" fmla="val 58267"/>
              <a:gd name="adj2" fmla="val -5279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dirty="0">
              <a:solidFill>
                <a:srgbClr val="C00000"/>
              </a:solidFill>
            </a:endParaRPr>
          </a:p>
          <a:p>
            <a:pPr algn="ctr"/>
            <a:r>
              <a:rPr lang="en-SG" sz="2000" dirty="0">
                <a:solidFill>
                  <a:srgbClr val="C00000"/>
                </a:solidFill>
              </a:rPr>
              <a:t>If argument1 is NULL, then return argument2</a:t>
            </a:r>
          </a:p>
          <a:p>
            <a:pPr algn="ctr"/>
            <a:r>
              <a:rPr lang="en-SG" sz="2000" dirty="0">
                <a:solidFill>
                  <a:srgbClr val="C00000"/>
                </a:solidFill>
              </a:rPr>
              <a:t>If argument1 is not NULL, then return argument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7598" y="4758209"/>
            <a:ext cx="4112216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ISNULL (argument1, argument2)</a:t>
            </a:r>
          </a:p>
        </p:txBody>
      </p:sp>
    </p:spTree>
    <p:extLst>
      <p:ext uri="{BB962C8B-B14F-4D97-AF65-F5344CB8AC3E}">
        <p14:creationId xmlns:p14="http://schemas.microsoft.com/office/powerpoint/2010/main" val="21509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44" y="279155"/>
            <a:ext cx="11029616" cy="1013800"/>
          </a:xfrm>
        </p:spPr>
        <p:txBody>
          <a:bodyPr/>
          <a:lstStyle/>
          <a:p>
            <a:r>
              <a:rPr lang="en-GB" sz="3200" dirty="0"/>
              <a:t>Row-wise operation - ISNULL function</a:t>
            </a:r>
            <a:endParaRPr lang="en-SG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882628" y="21594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7740"/>
            <a:ext cx="1219200" cy="121920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75545"/>
              </p:ext>
            </p:extLst>
          </p:nvPr>
        </p:nvGraphicFramePr>
        <p:xfrm>
          <a:off x="1775520" y="3209687"/>
          <a:ext cx="7027776" cy="1493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2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SELECT</a:t>
                      </a:r>
                      <a:r>
                        <a:rPr lang="en-SG" sz="1100" baseline="0" dirty="0"/>
                        <a:t> </a:t>
                      </a:r>
                    </a:p>
                    <a:p>
                      <a:r>
                        <a:rPr lang="en-SG" sz="1100" baseline="0" dirty="0" err="1"/>
                        <a:t>product_code</a:t>
                      </a:r>
                      <a:r>
                        <a:rPr lang="en-SG" sz="1100" baseline="0" dirty="0"/>
                        <a:t>                              ‘Product code’,            </a:t>
                      </a:r>
                      <a:r>
                        <a:rPr lang="en-SG" sz="1100" baseline="0" dirty="0" err="1"/>
                        <a:t>Prod_Description</a:t>
                      </a:r>
                      <a:r>
                        <a:rPr lang="en-SG" sz="1100" baseline="0" dirty="0"/>
                        <a:t>                       ‘Product description’ , </a:t>
                      </a:r>
                    </a:p>
                    <a:p>
                      <a:r>
                        <a:rPr lang="en-SG" sz="1100" baseline="0" dirty="0" err="1"/>
                        <a:t>Selling_price</a:t>
                      </a:r>
                      <a:r>
                        <a:rPr lang="en-SG" sz="1100" baseline="0" dirty="0"/>
                        <a:t>                               ‘Selling price’               </a:t>
                      </a:r>
                      <a:r>
                        <a:rPr lang="en-SG" sz="1100" baseline="0" dirty="0" err="1"/>
                        <a:t>accessory_price</a:t>
                      </a:r>
                      <a:r>
                        <a:rPr lang="en-SG" sz="1100" baseline="0" dirty="0"/>
                        <a:t>                        ‘Accessory price’, </a:t>
                      </a:r>
                    </a:p>
                    <a:p>
                      <a:r>
                        <a:rPr lang="en-SG" sz="1100" baseline="0" dirty="0"/>
                        <a:t>ISNULL(</a:t>
                      </a:r>
                      <a:r>
                        <a:rPr lang="en-SG" sz="1100" baseline="0" dirty="0" err="1"/>
                        <a:t>selling_price</a:t>
                      </a:r>
                      <a:r>
                        <a:rPr lang="en-SG" sz="1100" baseline="0" dirty="0"/>
                        <a:t>, 0) + ISNULL(</a:t>
                      </a:r>
                      <a:r>
                        <a:rPr lang="en-SG" sz="1100" baseline="0" dirty="0" err="1"/>
                        <a:t>accessory_price</a:t>
                      </a:r>
                      <a:r>
                        <a:rPr lang="en-SG" sz="1100" baseline="0" dirty="0"/>
                        <a:t>, 0)             ‘Total selling price’,     </a:t>
                      </a:r>
                    </a:p>
                    <a:p>
                      <a:r>
                        <a:rPr lang="en-SG" sz="1100" baseline="0" dirty="0"/>
                        <a:t>(ISNULL(</a:t>
                      </a:r>
                      <a:r>
                        <a:rPr lang="en-SG" sz="1100" baseline="0" dirty="0" err="1"/>
                        <a:t>selling_price</a:t>
                      </a:r>
                      <a:r>
                        <a:rPr lang="en-SG" sz="1100" baseline="0" dirty="0"/>
                        <a:t>. 0) + ISNULL(</a:t>
                      </a:r>
                      <a:r>
                        <a:rPr lang="en-SG" sz="1100" baseline="0" dirty="0" err="1"/>
                        <a:t>accessory_price</a:t>
                      </a:r>
                      <a:r>
                        <a:rPr lang="en-SG" sz="1100" baseline="0" dirty="0"/>
                        <a:t>, 0)) * 5     ‘Total selling price for 5’</a:t>
                      </a:r>
                      <a:endParaRPr lang="en-SG" sz="1100" baseline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100" dirty="0"/>
                        <a:t>FROM</a:t>
                      </a:r>
                      <a:r>
                        <a:rPr lang="en-SG" sz="1100" baseline="0" dirty="0"/>
                        <a:t> Product</a:t>
                      </a:r>
                      <a:endParaRPr lang="en-SG" sz="11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45462"/>
              </p:ext>
            </p:extLst>
          </p:nvPr>
        </p:nvGraphicFramePr>
        <p:xfrm>
          <a:off x="1759599" y="4761654"/>
          <a:ext cx="9350853" cy="163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17"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Accessory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  <a:r>
                        <a:rPr lang="en-SG" sz="1100" baseline="0" dirty="0"/>
                        <a:t> for 5 items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r>
                        <a:rPr lang="en-SG" sz="11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 + 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yellow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16">
                <a:tc>
                  <a:txBody>
                    <a:bodyPr/>
                    <a:lstStyle/>
                    <a:p>
                      <a:r>
                        <a:rPr lang="en-SG" sz="11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White dress +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132.50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796313" y="4019226"/>
            <a:ext cx="3939648" cy="4941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464873" y="448342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57285" y="6044951"/>
            <a:ext cx="5761462" cy="326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88747"/>
              </p:ext>
            </p:extLst>
          </p:nvPr>
        </p:nvGraphicFramePr>
        <p:xfrm>
          <a:off x="1796313" y="1277016"/>
          <a:ext cx="8663880" cy="18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106"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Product</a:t>
                      </a:r>
                      <a:r>
                        <a:rPr lang="en-SG" sz="1100" baseline="0" dirty="0"/>
                        <a:t> description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Accessory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Total selling price</a:t>
                      </a:r>
                      <a:r>
                        <a:rPr lang="en-SG" sz="1100" baseline="0" dirty="0"/>
                        <a:t> for 5 items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79">
                <a:tc>
                  <a:txBody>
                    <a:bodyPr/>
                    <a:lstStyle/>
                    <a:p>
                      <a:r>
                        <a:rPr lang="en-SG" sz="11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Body pants + 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yellow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42">
                <a:tc>
                  <a:txBody>
                    <a:bodyPr/>
                    <a:lstStyle/>
                    <a:p>
                      <a:r>
                        <a:rPr lang="en-SG" sz="11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Top + White dress +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57285" y="5497754"/>
            <a:ext cx="5783560" cy="29895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4703411" y="2088785"/>
            <a:ext cx="5724941" cy="3836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le 22"/>
          <p:cNvSpPr/>
          <p:nvPr/>
        </p:nvSpPr>
        <p:spPr>
          <a:xfrm>
            <a:off x="4703411" y="2755455"/>
            <a:ext cx="5711676" cy="3836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ular Callout 12"/>
          <p:cNvSpPr/>
          <p:nvPr/>
        </p:nvSpPr>
        <p:spPr>
          <a:xfrm>
            <a:off x="9033951" y="3308158"/>
            <a:ext cx="1430922" cy="1329157"/>
          </a:xfrm>
          <a:prstGeom prst="wedgeRoundRectCallout">
            <a:avLst>
              <a:gd name="adj1" fmla="val -154443"/>
              <a:gd name="adj2" fmla="val 358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75000"/>
                  </a:schemeClr>
                </a:solidFill>
              </a:rPr>
              <a:t>ALL NULL REPLACE BY 0</a:t>
            </a:r>
          </a:p>
        </p:txBody>
      </p:sp>
    </p:spTree>
    <p:extLst>
      <p:ext uri="{BB962C8B-B14F-4D97-AF65-F5344CB8AC3E}">
        <p14:creationId xmlns:p14="http://schemas.microsoft.com/office/powerpoint/2010/main" val="3557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20" grpId="0" animBg="1"/>
      <p:bldP spid="2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Row-wise operation - Using numeric operator in expression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7971270"/>
              </p:ext>
            </p:extLst>
          </p:nvPr>
        </p:nvGraphicFramePr>
        <p:xfrm>
          <a:off x="1811524" y="1917290"/>
          <a:ext cx="8568952" cy="515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5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85" y="330302"/>
            <a:ext cx="11029616" cy="1013800"/>
          </a:xfrm>
        </p:spPr>
        <p:txBody>
          <a:bodyPr/>
          <a:lstStyle/>
          <a:p>
            <a:r>
              <a:rPr lang="en-GB" sz="3200" dirty="0"/>
              <a:t>Row-wise operation - Using string operator in expression</a:t>
            </a:r>
            <a:endParaRPr lang="en-S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4980" y="1406237"/>
          <a:ext cx="6255236" cy="15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SG" sz="1200" u="sng" dirty="0" err="1"/>
                        <a:t>Product_Code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Selling_price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Prod_Description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Accessory</a:t>
                      </a:r>
                      <a:r>
                        <a:rPr lang="en-GB" sz="1200" u="none" baseline="0" dirty="0"/>
                        <a:t> _price</a:t>
                      </a:r>
                      <a:endParaRPr lang="en-SG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HG5000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17.60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Body Pants + bell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2.40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RQ8996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Dress Yellow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1">
                <a:tc>
                  <a:txBody>
                    <a:bodyPr/>
                    <a:lstStyle/>
                    <a:p>
                      <a:r>
                        <a:rPr lang="en-SG" sz="1200" dirty="0"/>
                        <a:t>DT4000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Top</a:t>
                      </a:r>
                      <a:r>
                        <a:rPr lang="en-SG" sz="1200" baseline="0" dirty="0"/>
                        <a:t> + Skirt White + necklace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SG" sz="1200" dirty="0"/>
                        <a:t>RQ7601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Dress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03513" y="305908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426" y="406822"/>
            <a:ext cx="1219200" cy="1219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84232" y="1628796"/>
            <a:ext cx="2483768" cy="1584180"/>
            <a:chOff x="1856264" y="5786419"/>
            <a:chExt cx="4507923" cy="538062"/>
          </a:xfrm>
        </p:grpSpPr>
        <p:sp>
          <p:nvSpPr>
            <p:cNvPr id="10" name="TextBox 9"/>
            <p:cNvSpPr txBox="1"/>
            <p:nvPr/>
          </p:nvSpPr>
          <p:spPr>
            <a:xfrm>
              <a:off x="2048424" y="5853864"/>
              <a:ext cx="4315763" cy="397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To display  the product code with description by embedding a space between them. Example: RQ8996 Dress Yellow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856264" y="5786419"/>
              <a:ext cx="4387773" cy="538062"/>
            </a:xfrm>
            <a:prstGeom prst="wedgeRoundRectCallout">
              <a:avLst>
                <a:gd name="adj1" fmla="val 14740"/>
                <a:gd name="adj2" fmla="val -7018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795153" y="3429000"/>
          <a:ext cx="866388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SELECT</a:t>
                      </a:r>
                      <a:r>
                        <a:rPr lang="en-SG" sz="1800" baseline="0" dirty="0"/>
                        <a:t> </a:t>
                      </a:r>
                      <a:r>
                        <a:rPr lang="en-SG" sz="1800" baseline="0" dirty="0" err="1"/>
                        <a:t>product_code</a:t>
                      </a:r>
                      <a:r>
                        <a:rPr lang="en-SG" sz="1800" baseline="0" dirty="0"/>
                        <a:t> + ‘ ‘ + </a:t>
                      </a:r>
                      <a:r>
                        <a:rPr lang="en-SG" sz="1800" baseline="0" dirty="0" err="1"/>
                        <a:t>prod_description</a:t>
                      </a:r>
                      <a:r>
                        <a:rPr lang="en-SG" sz="1800" baseline="0" dirty="0"/>
                        <a:t> as </a:t>
                      </a:r>
                      <a:r>
                        <a:rPr lang="en-SG" sz="1800" baseline="0" dirty="0" err="1"/>
                        <a:t>Name_of_Product</a:t>
                      </a:r>
                      <a:endParaRPr lang="en-SG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800" dirty="0"/>
                        <a:t>FROM</a:t>
                      </a:r>
                      <a:r>
                        <a:rPr lang="en-SG" sz="1800" baseline="0" dirty="0"/>
                        <a:t> Product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75520" y="4797153"/>
          <a:ext cx="3168352" cy="182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717">
                <a:tc>
                  <a:txBody>
                    <a:bodyPr/>
                    <a:lstStyle/>
                    <a:p>
                      <a:r>
                        <a:rPr lang="en-SG" sz="1100" dirty="0" err="1"/>
                        <a:t>Name</a:t>
                      </a:r>
                      <a:r>
                        <a:rPr lang="en-SG" sz="1100" baseline="0" dirty="0" err="1"/>
                        <a:t>_of_Product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5">
                <a:tc>
                  <a:txBody>
                    <a:bodyPr/>
                    <a:lstStyle/>
                    <a:p>
                      <a:r>
                        <a:rPr lang="en-SG" sz="1100" dirty="0"/>
                        <a:t>HG5000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Body pants + bell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SG" sz="1100" dirty="0"/>
                        <a:t>RQ8996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Dress</a:t>
                      </a:r>
                      <a:r>
                        <a:rPr lang="en-SG" sz="1100" baseline="0" dirty="0"/>
                        <a:t> yellow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4">
                <a:tc>
                  <a:txBody>
                    <a:bodyPr/>
                    <a:lstStyle/>
                    <a:p>
                      <a:r>
                        <a:rPr lang="en-SG" sz="1100" dirty="0"/>
                        <a:t>DT4000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Top + White dress + necklace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65">
                <a:tc>
                  <a:txBody>
                    <a:bodyPr/>
                    <a:lstStyle/>
                    <a:p>
                      <a:r>
                        <a:rPr lang="en-SG" sz="1100" dirty="0"/>
                        <a:t>RQ7601</a:t>
                      </a:r>
                      <a:r>
                        <a:rPr lang="en-SG" sz="1100" baseline="0" dirty="0"/>
                        <a:t> </a:t>
                      </a:r>
                      <a:r>
                        <a:rPr lang="en-SG" sz="1100" dirty="0"/>
                        <a:t>Dress 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3872" y="630932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Resulting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2145" y="55532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95800" y="3671898"/>
            <a:ext cx="6143600" cy="2250670"/>
            <a:chOff x="2771800" y="3671898"/>
            <a:chExt cx="6143600" cy="225067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851920" y="4797152"/>
              <a:ext cx="5063480" cy="1125416"/>
            </a:xfrm>
            <a:prstGeom prst="wedgeRoundRectCallout">
              <a:avLst>
                <a:gd name="adj1" fmla="val -58568"/>
                <a:gd name="adj2" fmla="val -100941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71800" y="3671898"/>
              <a:ext cx="631442" cy="50405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8090" y="4937931"/>
              <a:ext cx="35798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The ‘+’ sign represents the string operation</a:t>
              </a:r>
              <a:br>
                <a:rPr lang="en-SG" dirty="0">
                  <a:solidFill>
                    <a:srgbClr val="C00000"/>
                  </a:solidFill>
                </a:rPr>
              </a:br>
              <a:r>
                <a:rPr lang="en-SG" dirty="0">
                  <a:solidFill>
                    <a:srgbClr val="C00000"/>
                  </a:solidFill>
                </a:rPr>
                <a:t>known as concatenation.</a:t>
              </a:r>
            </a:p>
            <a:p>
              <a:r>
                <a:rPr lang="en-SG" dirty="0">
                  <a:solidFill>
                    <a:srgbClr val="C00000"/>
                  </a:solidFill>
                </a:rPr>
                <a:t>The ‘ ‘ represents a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5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3128</Words>
  <Application>Microsoft Office PowerPoint</Application>
  <PresentationFormat>Widescreen</PresentationFormat>
  <Paragraphs>1079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Gill Sans</vt:lpstr>
      <vt:lpstr>Calibri</vt:lpstr>
      <vt:lpstr>Noto Sans Symbols</vt:lpstr>
      <vt:lpstr>Arial</vt:lpstr>
      <vt:lpstr>Wingdings</vt:lpstr>
      <vt:lpstr>Dividend</vt:lpstr>
      <vt:lpstr>Topic C  SQL QUERY 2 (Row-wise/Aggregate Functions/Summarizing Results By Group)</vt:lpstr>
      <vt:lpstr>SQL Query 2 (Row-wise/Aggregate Functions/Summarizing Results By Group)</vt:lpstr>
      <vt:lpstr>Row-wise operation</vt:lpstr>
      <vt:lpstr>Row-wise operation</vt:lpstr>
      <vt:lpstr>Row-wise operation</vt:lpstr>
      <vt:lpstr>Row-wise operations - ISNULL function</vt:lpstr>
      <vt:lpstr>Row-wise operation - ISNULL function</vt:lpstr>
      <vt:lpstr>Row-wise operation - Using numeric operator in expression</vt:lpstr>
      <vt:lpstr>Row-wise operation - Using string operator in expression</vt:lpstr>
      <vt:lpstr>Row-wise opeataion - Using built-in function – SUBSTRING()</vt:lpstr>
      <vt:lpstr>Row-wise operation - Using Day, Month, Year function to extract dd, mm, yyyy of a date attribute</vt:lpstr>
      <vt:lpstr>Row-wise operation  Summary of built-in functions</vt:lpstr>
      <vt:lpstr>Aggregate functions </vt:lpstr>
      <vt:lpstr>Aggregate functions</vt:lpstr>
      <vt:lpstr>Aggregate functions - AVG (Column_Expression)</vt:lpstr>
      <vt:lpstr>Aggregate functions - SUM (Column_Expression)</vt:lpstr>
      <vt:lpstr>Aggregate functions - COUNT (Column_Expression)</vt:lpstr>
      <vt:lpstr>Aggregate functions COUNT (Column_Expression)</vt:lpstr>
      <vt:lpstr>Aggregate function-MAX (column_expression) &amp; MIN (column_expression)</vt:lpstr>
      <vt:lpstr>Aggregate function - Usage of DISTINCT keyword in Aggregate functions</vt:lpstr>
      <vt:lpstr>Aggregate function - Usage of DISTINCT keyword in Aggregate functions</vt:lpstr>
      <vt:lpstr>Summarizing results by group - Using GROUP BY clause</vt:lpstr>
      <vt:lpstr>Summarizing results by group - Using GROUP BY clause</vt:lpstr>
      <vt:lpstr>Summarizing results by group - Using GROUP BY clause for Group Summary</vt:lpstr>
      <vt:lpstr>Summarizing results by group - Using HAVING clause for selecting group</vt:lpstr>
      <vt:lpstr>Summarizing results by group - Using WHERE clause with GROUP BY</vt:lpstr>
      <vt:lpstr>Summarizing results by group - Using WHERE clause with GROUP BY (Step 1)</vt:lpstr>
      <vt:lpstr>Summarizing results by group - Using WHERE clause with GROUP BY (Step 2)</vt:lpstr>
      <vt:lpstr>Summarizing results by group - Using WHERE clause with GROUP BY (Step 3)</vt:lpstr>
      <vt:lpstr>Summarizing results by group - Difference between WHERE and HAVING clauses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RELATIONSHIP DATABASE MODEL</dc:title>
  <dc:creator>Loh Kwong Khuin</dc:creator>
  <cp:lastModifiedBy>Leong Fong Sow</cp:lastModifiedBy>
  <cp:revision>105</cp:revision>
  <dcterms:modified xsi:type="dcterms:W3CDTF">2020-03-17T09:56:16Z</dcterms:modified>
</cp:coreProperties>
</file>