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Gill Sans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576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20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415544" algn="l">
              <a:spcBef>
                <a:spcPts val="640"/>
              </a:spcBef>
              <a:spcAft>
                <a:spcPts val="0"/>
              </a:spcAft>
              <a:buSzPts val="2944"/>
              <a:buChar char="◼"/>
              <a:defRPr sz="3200"/>
            </a:lvl1pPr>
            <a:lvl2pPr marL="914400" lvl="1" indent="-392176" algn="l">
              <a:spcBef>
                <a:spcPts val="600"/>
              </a:spcBef>
              <a:spcAft>
                <a:spcPts val="0"/>
              </a:spcAft>
              <a:buSzPts val="2576"/>
              <a:buChar char="◼"/>
              <a:defRPr sz="2800"/>
            </a:lvl2pPr>
            <a:lvl3pPr marL="1371600" lvl="2" indent="-368808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3pPr>
            <a:lvl4pPr marL="1828800" lvl="3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 sz="2000"/>
            </a:lvl4pPr>
            <a:lvl5pPr marL="2286000" lvl="4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 sz="2000"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0" y="6321262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0" y="6321262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0" y="6321262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38AC3"/>
              </a:buClr>
              <a:buSzPts val="2000"/>
              <a:buFont typeface="Gill Sans"/>
              <a:buNone/>
              <a:defRPr sz="2000" b="0">
                <a:solidFill>
                  <a:srgbClr val="738AC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0" y="6321262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0" y="6321262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 rot="5400000">
            <a:off x="3912148" y="-1585537"/>
            <a:ext cx="4367703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15544" algn="l">
              <a:spcBef>
                <a:spcPts val="640"/>
              </a:spcBef>
              <a:spcAft>
                <a:spcPts val="0"/>
              </a:spcAft>
              <a:buSzPts val="2944"/>
              <a:buChar char="◼"/>
              <a:defRPr/>
            </a:lvl1pPr>
            <a:lvl2pPr marL="914400" lvl="1" indent="-392176" algn="l">
              <a:spcBef>
                <a:spcPts val="600"/>
              </a:spcBef>
              <a:spcAft>
                <a:spcPts val="0"/>
              </a:spcAft>
              <a:buSzPts val="2576"/>
              <a:buChar char="◼"/>
              <a:defRPr/>
            </a:lvl2pPr>
            <a:lvl3pPr marL="1371600" lvl="2" indent="-368808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/>
            </a:lvl3pPr>
            <a:lvl4pPr marL="1828800" lvl="3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/>
            </a:lvl4pPr>
            <a:lvl5pPr marL="2286000" lvl="4" indent="-345439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0" y="6321262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738AC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8682" y="646958"/>
            <a:ext cx="11029616" cy="88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1745420"/>
            <a:ext cx="11029616" cy="4367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15544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9217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6880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5439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1513000" y="63628"/>
            <a:ext cx="648885" cy="616135"/>
          </a:xfrm>
          <a:prstGeom prst="dodecagon">
            <a:avLst/>
          </a:prstGeom>
          <a:solidFill>
            <a:srgbClr val="4A66AC"/>
          </a:solidFill>
          <a:ln w="22225" cap="rnd" cmpd="sng">
            <a:solidFill>
              <a:srgbClr val="364A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</a:t>
            </a: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114999"/>
            <a:ext cx="1340076" cy="276999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ST1501 DENG</a:t>
            </a:r>
            <a:endParaRPr sz="12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l="705" r="11125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Gill Sans"/>
              <a:buNone/>
            </a:pPr>
            <a:r>
              <a:rPr lang="en-SG" sz="2500" dirty="0">
                <a:solidFill>
                  <a:srgbClr val="FFFFFF"/>
                </a:solidFill>
              </a:rPr>
              <a:t>Topic E </a:t>
            </a:r>
            <a:br>
              <a:rPr lang="en-SG" sz="2500" dirty="0">
                <a:solidFill>
                  <a:srgbClr val="FFFFFF"/>
                </a:solidFill>
              </a:rPr>
            </a:br>
            <a:r>
              <a:rPr lang="en-SG" sz="2500" dirty="0">
                <a:solidFill>
                  <a:srgbClr val="FFFFFF"/>
                </a:solidFill>
              </a:rPr>
              <a:t>Data Integration &amp; ETL Process</a:t>
            </a:r>
            <a:endParaRPr sz="2500" dirty="0">
              <a:solidFill>
                <a:srgbClr val="FFFFFF"/>
              </a:solidFill>
            </a:endParaRPr>
          </a:p>
        </p:txBody>
      </p:sp>
      <p:grpSp>
        <p:nvGrpSpPr>
          <p:cNvPr id="88" name="Google Shape;88;p13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89" name="Google Shape;89;p13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/>
              <a:t>Data Quality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cleaning is one those things that everyone does but no one really talks about</a:t>
            </a:r>
          </a:p>
          <a:p>
            <a:r>
              <a:rPr lang="en-US" dirty="0"/>
              <a:t>However, proper data cleaning can make or break your project. Professional data scientists usually spend a very large portion of their time on this step.</a:t>
            </a:r>
          </a:p>
          <a:p>
            <a:pPr fontAlgn="base"/>
            <a:r>
              <a:rPr lang="en-US" dirty="0"/>
              <a:t>Why? Because of a simple truth in machine learning:</a:t>
            </a:r>
          </a:p>
          <a:p>
            <a:pPr lvl="1" fontAlgn="base"/>
            <a:r>
              <a:rPr lang="en-US" b="1" dirty="0"/>
              <a:t>Better data beats fancier algorithms.</a:t>
            </a: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0785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30723"/>
            <a:ext cx="11029616" cy="1013800"/>
          </a:xfrm>
        </p:spPr>
        <p:txBody>
          <a:bodyPr/>
          <a:lstStyle/>
          <a:p>
            <a:br>
              <a:rPr lang="en-SG" dirty="0"/>
            </a:br>
            <a:r>
              <a:rPr lang="en-SG" sz="3200" dirty="0"/>
              <a:t>Data Quality- Better Data &gt; Fancier Algorithms</a:t>
            </a:r>
            <a:br>
              <a:rPr lang="en-SG" b="1" dirty="0"/>
            </a:b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944523"/>
            <a:ext cx="11029615" cy="1644252"/>
          </a:xfrm>
        </p:spPr>
        <p:txBody>
          <a:bodyPr/>
          <a:lstStyle/>
          <a:p>
            <a:pPr fontAlgn="base"/>
            <a:r>
              <a:rPr lang="en-US" sz="2000" b="1" dirty="0"/>
              <a:t>Remove Unwanted observations</a:t>
            </a:r>
          </a:p>
          <a:p>
            <a:pPr fontAlgn="base"/>
            <a:r>
              <a:rPr lang="en-US" sz="2000" dirty="0"/>
              <a:t>The first step to data cleaning is removing unwanted observations from your dataset.</a:t>
            </a:r>
          </a:p>
          <a:p>
            <a:pPr fontAlgn="base"/>
            <a:r>
              <a:rPr lang="en-US" sz="2000" dirty="0"/>
              <a:t>This includes </a:t>
            </a:r>
            <a:r>
              <a:rPr lang="en-US" sz="2000" b="1" dirty="0"/>
              <a:t>duplicate</a:t>
            </a:r>
            <a:r>
              <a:rPr lang="en-US" sz="2000" dirty="0"/>
              <a:t> or </a:t>
            </a:r>
            <a:r>
              <a:rPr lang="en-US" sz="2000" b="1" dirty="0"/>
              <a:t>irrelevant </a:t>
            </a:r>
            <a:r>
              <a:rPr lang="en-US" sz="2000" dirty="0"/>
              <a:t>observations.</a:t>
            </a:r>
          </a:p>
          <a:p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969022" y="3522375"/>
            <a:ext cx="3883742" cy="2308324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1800" b="1" dirty="0">
                <a:solidFill>
                  <a:srgbClr val="181818"/>
                </a:solidFill>
                <a:latin typeface="Gill Sans" panose="020B0604020202020204" charset="0"/>
              </a:rPr>
              <a:t>Duplicate observations</a:t>
            </a:r>
          </a:p>
          <a:p>
            <a:pPr fontAlgn="base"/>
            <a:r>
              <a:rPr lang="en-US" sz="1800" dirty="0">
                <a:solidFill>
                  <a:srgbClr val="444444"/>
                </a:solidFill>
                <a:latin typeface="Gill Sans" panose="020B0604020202020204" charset="0"/>
              </a:rPr>
              <a:t>Duplicate observations most frequently arise during </a:t>
            </a:r>
            <a:r>
              <a:rPr lang="en-US" sz="1800" b="1" dirty="0">
                <a:solidFill>
                  <a:srgbClr val="444444"/>
                </a:solidFill>
                <a:latin typeface="Gill Sans" panose="020B0604020202020204" charset="0"/>
              </a:rPr>
              <a:t>data collection</a:t>
            </a:r>
            <a:r>
              <a:rPr lang="en-US" sz="1800" dirty="0">
                <a:solidFill>
                  <a:srgbClr val="444444"/>
                </a:solidFill>
                <a:latin typeface="Gill Sans" panose="020B0604020202020204" charset="0"/>
              </a:rPr>
              <a:t>, such as when you: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44444"/>
                </a:solidFill>
                <a:latin typeface="Gill Sans" panose="020B0604020202020204" charset="0"/>
              </a:rPr>
              <a:t>Combine datasets from multiple places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44444"/>
                </a:solidFill>
                <a:latin typeface="Gill Sans" panose="020B0604020202020204" charset="0"/>
              </a:rPr>
              <a:t>Scrape data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44444"/>
                </a:solidFill>
                <a:latin typeface="Gill Sans" panose="020B0604020202020204" charset="0"/>
              </a:rPr>
              <a:t>Receive data from clients/other departments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5183785" y="3161022"/>
            <a:ext cx="6096000" cy="3416320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fontAlgn="base"/>
            <a:r>
              <a:rPr lang="en-US" sz="1800" b="1" dirty="0">
                <a:solidFill>
                  <a:srgbClr val="181818"/>
                </a:solidFill>
                <a:latin typeface="Gill Sans" panose="020B0604020202020204" charset="0"/>
              </a:rPr>
              <a:t>Irrelevant observations</a:t>
            </a:r>
          </a:p>
          <a:p>
            <a:pPr fontAlgn="base"/>
            <a:r>
              <a:rPr lang="en-US" sz="1800" i="1" dirty="0">
                <a:solidFill>
                  <a:srgbClr val="444444"/>
                </a:solidFill>
                <a:latin typeface="Gill Sans" panose="020B0604020202020204" charset="0"/>
              </a:rPr>
              <a:t>Irrelevant observations</a:t>
            </a:r>
            <a:r>
              <a:rPr lang="en-US" sz="1800" dirty="0">
                <a:solidFill>
                  <a:srgbClr val="444444"/>
                </a:solidFill>
                <a:latin typeface="Gill Sans" panose="020B0604020202020204" charset="0"/>
              </a:rPr>
              <a:t> are those that don’t actually fit the </a:t>
            </a:r>
            <a:r>
              <a:rPr lang="en-US" sz="1800" b="1" dirty="0">
                <a:solidFill>
                  <a:srgbClr val="444444"/>
                </a:solidFill>
                <a:latin typeface="Gill Sans" panose="020B0604020202020204" charset="0"/>
              </a:rPr>
              <a:t>specific problem</a:t>
            </a:r>
            <a:r>
              <a:rPr lang="en-US" sz="1800" dirty="0">
                <a:solidFill>
                  <a:srgbClr val="444444"/>
                </a:solidFill>
                <a:latin typeface="Gill Sans" panose="020B0604020202020204" charset="0"/>
              </a:rPr>
              <a:t> that you’re trying to solve.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44444"/>
                </a:solidFill>
                <a:latin typeface="Gill Sans" panose="020B0604020202020204" charset="0"/>
              </a:rPr>
              <a:t>For example, if you were building a model for Single-Family homes only, you wouldn't want observations for Apartments in there.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44444"/>
                </a:solidFill>
                <a:latin typeface="Gill Sans" panose="020B0604020202020204" charset="0"/>
              </a:rPr>
              <a:t>This is also a great time to review your charts from Exploratory Analysis. You can look at the distribution charts for categorical features to see if there are any classes that shouldn’t be there.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44444"/>
                </a:solidFill>
                <a:latin typeface="Gill Sans" panose="020B0604020202020204" charset="0"/>
              </a:rPr>
              <a:t>Checking for irrelevant observations </a:t>
            </a:r>
            <a:r>
              <a:rPr lang="en-US" sz="1800" b="1" dirty="0">
                <a:solidFill>
                  <a:srgbClr val="444444"/>
                </a:solidFill>
                <a:latin typeface="Gill Sans" panose="020B0604020202020204" charset="0"/>
              </a:rPr>
              <a:t>before engineering features</a:t>
            </a:r>
            <a:r>
              <a:rPr lang="en-US" sz="1800" dirty="0">
                <a:solidFill>
                  <a:srgbClr val="444444"/>
                </a:solidFill>
                <a:latin typeface="Gill Sans" panose="020B0604020202020204" charset="0"/>
              </a:rPr>
              <a:t> can save you many headaches down the road.</a:t>
            </a:r>
          </a:p>
        </p:txBody>
      </p:sp>
    </p:spTree>
    <p:extLst>
      <p:ext uri="{BB962C8B-B14F-4D97-AF65-F5344CB8AC3E}">
        <p14:creationId xmlns:p14="http://schemas.microsoft.com/office/powerpoint/2010/main" val="2949265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1017794"/>
            <a:ext cx="11029616" cy="1013800"/>
          </a:xfrm>
        </p:spPr>
        <p:txBody>
          <a:bodyPr/>
          <a:lstStyle/>
          <a:p>
            <a:r>
              <a:rPr lang="en-SG" sz="3200" dirty="0"/>
              <a:t>Data Quality– Fix Structural Errors</a:t>
            </a:r>
            <a:br>
              <a:rPr lang="en-SG" b="1" dirty="0"/>
            </a:b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876" y="1934690"/>
            <a:ext cx="5672124" cy="3678303"/>
          </a:xfrm>
        </p:spPr>
        <p:txBody>
          <a:bodyPr/>
          <a:lstStyle/>
          <a:p>
            <a:pPr fontAlgn="base"/>
            <a:r>
              <a:rPr lang="en-US" sz="2000" dirty="0"/>
              <a:t>The next bucket under data cleaning involves fixing structural errors.</a:t>
            </a:r>
          </a:p>
          <a:p>
            <a:pPr fontAlgn="base"/>
            <a:r>
              <a:rPr lang="en-US" sz="2000" dirty="0"/>
              <a:t>Structural errors are those that arise during measurement, data transfer, or other types of </a:t>
            </a:r>
            <a:r>
              <a:rPr lang="en-US" sz="2000" b="1" dirty="0"/>
              <a:t>"poor housekeeping."</a:t>
            </a:r>
            <a:endParaRPr lang="en-US" sz="2000" dirty="0"/>
          </a:p>
          <a:p>
            <a:pPr fontAlgn="base"/>
            <a:r>
              <a:rPr lang="en-US" sz="2000" dirty="0"/>
              <a:t>For instance, you can check for </a:t>
            </a:r>
            <a:r>
              <a:rPr lang="en-US" sz="2000" b="1" dirty="0"/>
              <a:t>typos </a:t>
            </a:r>
            <a:r>
              <a:rPr lang="en-US" sz="2000" dirty="0"/>
              <a:t>or </a:t>
            </a:r>
            <a:r>
              <a:rPr lang="en-US" sz="2000" b="1" dirty="0"/>
              <a:t>inconsistent capitalization.</a:t>
            </a:r>
            <a:r>
              <a:rPr lang="en-US" sz="2000" dirty="0"/>
              <a:t> This is mostly a concern for categorical features, and you can look at your bar plots to check</a:t>
            </a:r>
          </a:p>
          <a:p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938981" y="5380672"/>
            <a:ext cx="9153832" cy="147732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1800" dirty="0">
                <a:solidFill>
                  <a:srgbClr val="444444"/>
                </a:solidFill>
                <a:latin typeface="Gill Sans" panose="020B0604020202020204" charset="0"/>
              </a:rPr>
              <a:t>As you can see: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44444"/>
                </a:solidFill>
                <a:latin typeface="Gill Sans" panose="020B0604020202020204" charset="0"/>
              </a:rPr>
              <a:t>'composition' is the same as 'Composition'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44444"/>
                </a:solidFill>
                <a:latin typeface="Gill Sans" panose="020B0604020202020204" charset="0"/>
              </a:rPr>
              <a:t>'asphalt' should be 'Asphalt'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44444"/>
                </a:solidFill>
                <a:latin typeface="Gill Sans" panose="020B0604020202020204" charset="0"/>
              </a:rPr>
              <a:t>'shake-shingle' should be 'Shake Shingle'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44444"/>
                </a:solidFill>
                <a:latin typeface="Gill Sans" panose="020B0604020202020204" charset="0"/>
              </a:rPr>
              <a:t>'</a:t>
            </a:r>
            <a:r>
              <a:rPr lang="en-US" sz="1800" dirty="0" err="1">
                <a:solidFill>
                  <a:srgbClr val="444444"/>
                </a:solidFill>
                <a:latin typeface="Gill Sans" panose="020B0604020202020204" charset="0"/>
              </a:rPr>
              <a:t>asphalt,shake</a:t>
            </a:r>
            <a:r>
              <a:rPr lang="en-US" sz="1800" dirty="0">
                <a:solidFill>
                  <a:srgbClr val="444444"/>
                </a:solidFill>
                <a:latin typeface="Gill Sans" panose="020B0604020202020204" charset="0"/>
              </a:rPr>
              <a:t>-shingle' could probably just be 'Shake Shingle' as well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1594"/>
            <a:ext cx="5787632" cy="313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49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82148"/>
            <a:ext cx="11029616" cy="1013800"/>
          </a:xfrm>
        </p:spPr>
        <p:txBody>
          <a:bodyPr/>
          <a:lstStyle/>
          <a:p>
            <a:br>
              <a:rPr lang="en-SG" sz="3200" dirty="0"/>
            </a:br>
            <a:r>
              <a:rPr lang="en-SG" sz="3200" dirty="0"/>
              <a:t>Data Quality– Fix Structural Errors</a:t>
            </a:r>
            <a:br>
              <a:rPr lang="en-SG" b="1" dirty="0"/>
            </a:b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180496"/>
            <a:ext cx="4472589" cy="3678303"/>
          </a:xfrm>
        </p:spPr>
        <p:txBody>
          <a:bodyPr/>
          <a:lstStyle/>
          <a:p>
            <a:r>
              <a:rPr lang="en-US" sz="2000" dirty="0"/>
              <a:t>After we replace the typos and inconsistent capitalization, the class distribution becomes much cleaner</a:t>
            </a:r>
            <a:endParaRPr lang="en-US" dirty="0"/>
          </a:p>
          <a:p>
            <a:pPr fontAlgn="base"/>
            <a:r>
              <a:rPr lang="en-US" sz="2000" dirty="0"/>
              <a:t>Finally, check for </a:t>
            </a:r>
            <a:r>
              <a:rPr lang="en-US" sz="2000" b="1" dirty="0"/>
              <a:t>mislabeled classes</a:t>
            </a:r>
            <a:r>
              <a:rPr lang="en-US" sz="2000" dirty="0"/>
              <a:t>, i.e. separate classes that should really be the same.</a:t>
            </a:r>
          </a:p>
          <a:p>
            <a:pPr fontAlgn="base"/>
            <a:r>
              <a:rPr lang="en-US" sz="2000" dirty="0"/>
              <a:t>e.g. If ’N/A’ and ’Not Applicable’ appear as two separate classes, you should combine them.</a:t>
            </a:r>
          </a:p>
          <a:p>
            <a:pPr fontAlgn="base"/>
            <a:r>
              <a:rPr lang="en-US" sz="2000" dirty="0"/>
              <a:t>e.g. ’IT’ and ’</a:t>
            </a:r>
            <a:r>
              <a:rPr lang="en-US" sz="2000" dirty="0" err="1"/>
              <a:t>information_technology</a:t>
            </a:r>
            <a:r>
              <a:rPr lang="en-US" sz="2000" dirty="0"/>
              <a:t>’ should be a single class.</a:t>
            </a:r>
          </a:p>
          <a:p>
            <a:endParaRPr lang="en-SG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831" y="1995948"/>
            <a:ext cx="6440977" cy="352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73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1065949"/>
            <a:ext cx="11029616" cy="1013800"/>
          </a:xfrm>
        </p:spPr>
        <p:txBody>
          <a:bodyPr/>
          <a:lstStyle/>
          <a:p>
            <a:r>
              <a:rPr lang="en-SG" sz="3200" dirty="0"/>
              <a:t>Data Quality- Filter Unwanted Outliers</a:t>
            </a:r>
            <a:br>
              <a:rPr lang="en-SG" b="1" dirty="0"/>
            </a:b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2400" dirty="0"/>
              <a:t>Outliers can cause problems with certain types of models. For example, linear regression models are less robust to outliers than decision tree models.</a:t>
            </a:r>
          </a:p>
          <a:p>
            <a:pPr fontAlgn="base"/>
            <a:r>
              <a:rPr lang="en-US" sz="2400" dirty="0"/>
              <a:t>In general, if you have a </a:t>
            </a:r>
            <a:r>
              <a:rPr lang="en-US" sz="2400" b="1" dirty="0"/>
              <a:t>legitimate </a:t>
            </a:r>
            <a:r>
              <a:rPr lang="en-US" sz="2400" dirty="0"/>
              <a:t>reason to remove an outlier, it will help your model’s performance.</a:t>
            </a:r>
          </a:p>
          <a:p>
            <a:pPr fontAlgn="base"/>
            <a:r>
              <a:rPr lang="en-US" sz="2400" dirty="0"/>
              <a:t>However, outliers are </a:t>
            </a:r>
            <a:r>
              <a:rPr lang="en-US" sz="2400" b="1" dirty="0"/>
              <a:t>innocent until proven guilty.</a:t>
            </a:r>
            <a:r>
              <a:rPr lang="en-US" sz="2400" dirty="0"/>
              <a:t> You should never remove an outlier just because it’s a "big number." That big number could be very informative for your model.</a:t>
            </a:r>
          </a:p>
          <a:p>
            <a:pPr fontAlgn="base"/>
            <a:r>
              <a:rPr lang="en-US" sz="2400" dirty="0"/>
              <a:t>We can’t stress this enough: you must have a good reason for removing an outlier, such as suspicious measurements that are unlikely to be real data.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83999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1166696"/>
            <a:ext cx="11029616" cy="1013800"/>
          </a:xfrm>
        </p:spPr>
        <p:txBody>
          <a:bodyPr/>
          <a:lstStyle/>
          <a:p>
            <a:r>
              <a:rPr lang="en-SG" sz="3200" dirty="0"/>
              <a:t>Data Quality- Handle Missing Data</a:t>
            </a:r>
            <a:br>
              <a:rPr lang="en-SG" b="1" dirty="0"/>
            </a:b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534457"/>
            <a:ext cx="11029615" cy="3678303"/>
          </a:xfrm>
        </p:spPr>
        <p:txBody>
          <a:bodyPr/>
          <a:lstStyle/>
          <a:p>
            <a:pPr fontAlgn="base"/>
            <a:r>
              <a:rPr lang="en-US" sz="2400" dirty="0"/>
              <a:t>Missing data is a deceptively tricky issue in applied machine learning.</a:t>
            </a:r>
          </a:p>
          <a:p>
            <a:pPr fontAlgn="base"/>
            <a:r>
              <a:rPr lang="en-US" sz="2400" dirty="0"/>
              <a:t>First, just to be clear, </a:t>
            </a:r>
            <a:r>
              <a:rPr lang="en-US" sz="2400" b="1" dirty="0"/>
              <a:t>you cannot simply ignore missing values in your dataset.</a:t>
            </a:r>
            <a:r>
              <a:rPr lang="en-US" sz="2400" dirty="0"/>
              <a:t> You must handle them in some way for the very practical reason that most algorithms do not accept missing values.</a:t>
            </a:r>
          </a:p>
          <a:p>
            <a:pPr fontAlgn="base"/>
            <a:r>
              <a:rPr lang="en-US" sz="2400" b="1" dirty="0"/>
              <a:t>"Common sense" is not sensible here</a:t>
            </a:r>
          </a:p>
          <a:p>
            <a:pPr fontAlgn="base"/>
            <a:r>
              <a:rPr lang="en-US" sz="2400" dirty="0"/>
              <a:t>Unfortunately, from our experience, the 2 most commonly recommended ways of dealing with missing data actually suck.</a:t>
            </a:r>
          </a:p>
          <a:p>
            <a:pPr fontAlgn="base"/>
            <a:r>
              <a:rPr lang="en-US" sz="2400" dirty="0"/>
              <a:t>They are:</a:t>
            </a:r>
          </a:p>
          <a:p>
            <a:pPr lvl="1" fontAlgn="base"/>
            <a:r>
              <a:rPr lang="en-US" sz="2000" b="1" dirty="0"/>
              <a:t>Dropping </a:t>
            </a:r>
            <a:r>
              <a:rPr lang="en-US" sz="2000" dirty="0"/>
              <a:t>observations that have missing values</a:t>
            </a:r>
          </a:p>
          <a:p>
            <a:pPr lvl="1" fontAlgn="base"/>
            <a:r>
              <a:rPr lang="en-US" sz="2000" b="1" dirty="0"/>
              <a:t>Imputing </a:t>
            </a:r>
            <a:r>
              <a:rPr lang="en-US" sz="2000" dirty="0"/>
              <a:t>the missing values based on other observations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5343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442" y="970050"/>
            <a:ext cx="11029616" cy="1013800"/>
          </a:xfrm>
        </p:spPr>
        <p:txBody>
          <a:bodyPr/>
          <a:lstStyle/>
          <a:p>
            <a:r>
              <a:rPr lang="en-SG" sz="3200" dirty="0"/>
              <a:t>Data Quality- Handle Missing Data</a:t>
            </a:r>
            <a:br>
              <a:rPr lang="en-SG" b="1" dirty="0"/>
            </a:b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024" y="2632780"/>
            <a:ext cx="7392769" cy="3678303"/>
          </a:xfrm>
        </p:spPr>
        <p:txBody>
          <a:bodyPr/>
          <a:lstStyle/>
          <a:p>
            <a:pPr fontAlgn="base"/>
            <a:r>
              <a:rPr lang="en-US" sz="2000" dirty="0"/>
              <a:t>Dropping missing values is sub-optimal because when you drop observations, you </a:t>
            </a:r>
            <a:r>
              <a:rPr lang="en-US" sz="2000" b="1" dirty="0"/>
              <a:t>drop information.</a:t>
            </a:r>
            <a:endParaRPr lang="en-US" sz="2000" dirty="0"/>
          </a:p>
          <a:p>
            <a:pPr fontAlgn="base"/>
            <a:r>
              <a:rPr lang="en-US" sz="2000" dirty="0"/>
              <a:t>The fact that the value was missing may be informative in itself.</a:t>
            </a:r>
          </a:p>
          <a:p>
            <a:pPr fontAlgn="base"/>
            <a:r>
              <a:rPr lang="en-US" sz="2000" dirty="0"/>
              <a:t>Plus, in the real world, you often need to make predictions on new data even if some of the features are missing!</a:t>
            </a:r>
          </a:p>
          <a:p>
            <a:pPr fontAlgn="base"/>
            <a:r>
              <a:rPr lang="en-US" sz="2000" dirty="0"/>
              <a:t>Imputing missing values is sub-optimal because the value was originally missing but you filled it in, which always leads to a loss in information, no matter how sophisticated your imputation method is.</a:t>
            </a:r>
          </a:p>
          <a:p>
            <a:pPr fontAlgn="base"/>
            <a:r>
              <a:rPr lang="en-US" sz="2000" dirty="0"/>
              <a:t>Again, </a:t>
            </a:r>
            <a:r>
              <a:rPr lang="en-US" sz="2000" b="1" dirty="0"/>
              <a:t>"</a:t>
            </a:r>
            <a:r>
              <a:rPr lang="en-US" sz="2000" b="1" dirty="0" err="1"/>
              <a:t>missingness</a:t>
            </a:r>
            <a:r>
              <a:rPr lang="en-US" sz="2000" b="1" dirty="0"/>
              <a:t>"</a:t>
            </a:r>
            <a:r>
              <a:rPr lang="en-US" sz="2000" dirty="0"/>
              <a:t> is almost always informative in itself, and you should </a:t>
            </a:r>
            <a:r>
              <a:rPr lang="en-US" sz="2000" b="1" dirty="0"/>
              <a:t>tell your algorithm</a:t>
            </a:r>
            <a:r>
              <a:rPr lang="en-US" sz="2000" dirty="0"/>
              <a:t> if a value was missing.</a:t>
            </a:r>
          </a:p>
          <a:p>
            <a:pPr fontAlgn="base"/>
            <a:r>
              <a:rPr lang="en-US" sz="2000" dirty="0"/>
              <a:t>Even if you build a model to impute your values, you’re not adding any real information. You’re just reinforcing the patterns already provided by other features.</a:t>
            </a:r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636" y="2212259"/>
            <a:ext cx="3989732" cy="348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17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/>
              <a:t>Data Quality- Handle Missing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072341"/>
            <a:ext cx="9536202" cy="1349285"/>
          </a:xfrm>
        </p:spPr>
        <p:txBody>
          <a:bodyPr/>
          <a:lstStyle/>
          <a:p>
            <a:pPr fontAlgn="base"/>
            <a:r>
              <a:rPr lang="en-US" sz="2400" dirty="0"/>
              <a:t>In short, you should always tell your algorithm that a value was missing because </a:t>
            </a:r>
            <a:r>
              <a:rPr lang="en-US" sz="2400" b="1" dirty="0" err="1"/>
              <a:t>missingness</a:t>
            </a:r>
            <a:r>
              <a:rPr lang="en-US" sz="2400" b="1" dirty="0"/>
              <a:t> is informative</a:t>
            </a:r>
            <a:r>
              <a:rPr lang="en-US" sz="2400" dirty="0"/>
              <a:t>.</a:t>
            </a:r>
          </a:p>
          <a:p>
            <a:pPr fontAlgn="base"/>
            <a:r>
              <a:rPr lang="en-US" sz="2400" dirty="0"/>
              <a:t>So how can you do so?</a:t>
            </a:r>
          </a:p>
          <a:p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707923" y="3287111"/>
            <a:ext cx="3854245" cy="2862322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1800" b="1" dirty="0">
                <a:solidFill>
                  <a:srgbClr val="181818"/>
                </a:solidFill>
                <a:latin typeface="Gill Sans" panose="020B0604020202020204" charset="0"/>
              </a:rPr>
              <a:t>Missing categorical data</a:t>
            </a:r>
          </a:p>
          <a:p>
            <a:pPr fontAlgn="base"/>
            <a:r>
              <a:rPr lang="en-US" sz="1800" dirty="0">
                <a:solidFill>
                  <a:srgbClr val="444444"/>
                </a:solidFill>
                <a:latin typeface="Gill Sans" panose="020B0604020202020204" charset="0"/>
              </a:rPr>
              <a:t>The best way to handle missing data for </a:t>
            </a:r>
            <a:r>
              <a:rPr lang="en-US" sz="1800" i="1" dirty="0">
                <a:solidFill>
                  <a:srgbClr val="444444"/>
                </a:solidFill>
                <a:latin typeface="Gill Sans" panose="020B0604020202020204" charset="0"/>
              </a:rPr>
              <a:t>categorical</a:t>
            </a:r>
            <a:r>
              <a:rPr lang="en-US" sz="1800" dirty="0">
                <a:solidFill>
                  <a:srgbClr val="444444"/>
                </a:solidFill>
                <a:latin typeface="Gill Sans" panose="020B0604020202020204" charset="0"/>
              </a:rPr>
              <a:t> features is to simply label them as ’Missing’!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44444"/>
                </a:solidFill>
                <a:latin typeface="Gill Sans" panose="020B0604020202020204" charset="0"/>
              </a:rPr>
              <a:t>You’re essentially adding a </a:t>
            </a:r>
            <a:r>
              <a:rPr lang="en-US" sz="1800" i="1" dirty="0">
                <a:solidFill>
                  <a:srgbClr val="444444"/>
                </a:solidFill>
                <a:latin typeface="Gill Sans" panose="020B0604020202020204" charset="0"/>
              </a:rPr>
              <a:t>new class</a:t>
            </a:r>
            <a:r>
              <a:rPr lang="en-US" sz="1800" dirty="0">
                <a:solidFill>
                  <a:srgbClr val="444444"/>
                </a:solidFill>
                <a:latin typeface="Gill Sans" panose="020B0604020202020204" charset="0"/>
              </a:rPr>
              <a:t> for the feature.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44444"/>
                </a:solidFill>
                <a:latin typeface="Gill Sans" panose="020B0604020202020204" charset="0"/>
              </a:rPr>
              <a:t>This tells the algorithm that the value was missing.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44444"/>
                </a:solidFill>
                <a:latin typeface="Gill Sans" panose="020B0604020202020204" charset="0"/>
              </a:rPr>
              <a:t>This also gets around the technical requirement for no missing values.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698731" y="2742166"/>
            <a:ext cx="4168878" cy="3693319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1800" b="1" dirty="0">
                <a:solidFill>
                  <a:srgbClr val="181818"/>
                </a:solidFill>
                <a:latin typeface="Gill Sans" panose="020B0604020202020204" charset="0"/>
              </a:rPr>
              <a:t>Missing numeric data</a:t>
            </a:r>
          </a:p>
          <a:p>
            <a:pPr fontAlgn="base"/>
            <a:r>
              <a:rPr lang="en-US" sz="1800" dirty="0">
                <a:solidFill>
                  <a:srgbClr val="444444"/>
                </a:solidFill>
                <a:latin typeface="Gill Sans" panose="020B0604020202020204" charset="0"/>
              </a:rPr>
              <a:t>For missing </a:t>
            </a:r>
            <a:r>
              <a:rPr lang="en-US" sz="1800" i="1" dirty="0">
                <a:solidFill>
                  <a:srgbClr val="444444"/>
                </a:solidFill>
                <a:latin typeface="Gill Sans" panose="020B0604020202020204" charset="0"/>
              </a:rPr>
              <a:t>numeric</a:t>
            </a:r>
            <a:r>
              <a:rPr lang="en-US" sz="1800" dirty="0">
                <a:solidFill>
                  <a:srgbClr val="444444"/>
                </a:solidFill>
                <a:latin typeface="Gill Sans" panose="020B0604020202020204" charset="0"/>
              </a:rPr>
              <a:t> data, you should </a:t>
            </a:r>
            <a:r>
              <a:rPr lang="en-US" sz="1800" b="1" dirty="0">
                <a:solidFill>
                  <a:srgbClr val="444444"/>
                </a:solidFill>
                <a:latin typeface="Gill Sans" panose="020B0604020202020204" charset="0"/>
              </a:rPr>
              <a:t>flag and fill</a:t>
            </a:r>
            <a:r>
              <a:rPr lang="en-US" sz="1800" dirty="0">
                <a:solidFill>
                  <a:srgbClr val="444444"/>
                </a:solidFill>
                <a:latin typeface="Gill Sans" panose="020B0604020202020204" charset="0"/>
              </a:rPr>
              <a:t> the values.</a:t>
            </a:r>
          </a:p>
          <a:p>
            <a:pPr fontAlgn="base">
              <a:buFont typeface="+mj-lt"/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Gill Sans" panose="020B0604020202020204" charset="0"/>
              </a:rPr>
              <a:t>Flag the observation with an indicator variable of </a:t>
            </a:r>
            <a:r>
              <a:rPr lang="en-US" sz="1800" dirty="0" err="1">
                <a:solidFill>
                  <a:srgbClr val="444444"/>
                </a:solidFill>
                <a:latin typeface="Gill Sans" panose="020B0604020202020204" charset="0"/>
              </a:rPr>
              <a:t>missingness</a:t>
            </a:r>
            <a:r>
              <a:rPr lang="en-US" sz="1800" dirty="0">
                <a:solidFill>
                  <a:srgbClr val="444444"/>
                </a:solidFill>
                <a:latin typeface="Gill Sans" panose="020B0604020202020204" charset="0"/>
              </a:rPr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sz="1800" dirty="0">
                <a:solidFill>
                  <a:srgbClr val="444444"/>
                </a:solidFill>
                <a:latin typeface="Gill Sans" panose="020B0604020202020204" charset="0"/>
              </a:rPr>
              <a:t>Then, fill the original missing value with 0 just to meet the technical requirement of no missing values.</a:t>
            </a:r>
          </a:p>
          <a:p>
            <a:pPr fontAlgn="base"/>
            <a:r>
              <a:rPr lang="en-US" sz="1800" dirty="0">
                <a:solidFill>
                  <a:srgbClr val="444444"/>
                </a:solidFill>
                <a:latin typeface="Gill Sans" panose="020B0604020202020204" charset="0"/>
              </a:rPr>
              <a:t>By using this technique of flagging and filling, you are essentially </a:t>
            </a:r>
            <a:r>
              <a:rPr lang="en-US" sz="1800" b="1" dirty="0">
                <a:solidFill>
                  <a:srgbClr val="444444"/>
                </a:solidFill>
                <a:latin typeface="Gill Sans" panose="020B0604020202020204" charset="0"/>
              </a:rPr>
              <a:t>allowing the algorithm to estimate the optimal constant for </a:t>
            </a:r>
            <a:r>
              <a:rPr lang="en-US" sz="1800" b="1" dirty="0" err="1">
                <a:solidFill>
                  <a:srgbClr val="444444"/>
                </a:solidFill>
                <a:latin typeface="Gill Sans" panose="020B0604020202020204" charset="0"/>
              </a:rPr>
              <a:t>missingness</a:t>
            </a:r>
            <a:r>
              <a:rPr lang="en-US" sz="1800" dirty="0">
                <a:solidFill>
                  <a:srgbClr val="444444"/>
                </a:solidFill>
                <a:latin typeface="Gill Sans" panose="020B0604020202020204" charset="0"/>
              </a:rPr>
              <a:t>, instead of just filling it in with the mean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172" y="2760797"/>
            <a:ext cx="2879856" cy="309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29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/>
              <a:t>Data Cleansing Cycle (Methodology)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49" y="2234381"/>
            <a:ext cx="4105275" cy="396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99587" y="2084439"/>
            <a:ext cx="6027174" cy="415498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SG" sz="2400" b="1" dirty="0">
                <a:solidFill>
                  <a:srgbClr val="FF0000"/>
                </a:solidFill>
              </a:rPr>
              <a:t>1 Plan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First off, you want to identify the set of data that is critical.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Focus on high priority data, and start small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Create and put into place specific validation rules at this point to standardize and cleanse the existing data as well as automate this process for the future. 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67493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/>
              <a:t>Data Cleansing Cycle (Methodology)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49" y="2234381"/>
            <a:ext cx="4105275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70091" y="1964353"/>
            <a:ext cx="6027174" cy="452431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SG" sz="2400" b="1" dirty="0">
                <a:solidFill>
                  <a:srgbClr val="FF0000"/>
                </a:solidFill>
              </a:rPr>
              <a:t>2 </a:t>
            </a:r>
            <a:r>
              <a:rPr lang="en-SG" sz="2400" b="1" dirty="0" err="1">
                <a:solidFill>
                  <a:srgbClr val="FF0000"/>
                </a:solidFill>
              </a:rPr>
              <a:t>Analyze</a:t>
            </a:r>
            <a:r>
              <a:rPr lang="en-SG" sz="2400" b="1" dirty="0">
                <a:solidFill>
                  <a:srgbClr val="FF0000"/>
                </a:solidFill>
              </a:rPr>
              <a:t> to Cleanse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Go through the data you already have in order to see what is missing, what can be thrown out, and what, if any, are gaps between them.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Identify a set of resources to handle and manually cleanse exceptions to your rules.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The amount of manual intervention is directly correlated to the amount of acceptable levels of data quality 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02075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464294" y="1887795"/>
            <a:ext cx="11029616" cy="336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944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944"/>
              <a:buNone/>
            </a:pPr>
            <a:r>
              <a:rPr lang="en-US" dirty="0"/>
              <a:t>CONTENT	</a:t>
            </a:r>
            <a:endParaRPr dirty="0"/>
          </a:p>
          <a:p>
            <a:r>
              <a:rPr lang="en-SG" dirty="0"/>
              <a:t>Components of a BI Solution</a:t>
            </a:r>
          </a:p>
          <a:p>
            <a:r>
              <a:rPr lang="en-SG" dirty="0"/>
              <a:t>Describe the ETL process</a:t>
            </a:r>
          </a:p>
          <a:p>
            <a:r>
              <a:rPr lang="en-SG" dirty="0"/>
              <a:t>The importance of Data Quality</a:t>
            </a:r>
          </a:p>
          <a:p>
            <a:r>
              <a:rPr lang="en-SG" dirty="0"/>
              <a:t>Data Cleansing Methodology</a:t>
            </a:r>
          </a:p>
          <a:p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>
                <a:solidFill>
                  <a:srgbClr val="FFFFFF"/>
                </a:solidFill>
              </a:rPr>
              <a:t>Data Integration &amp; ETL Process</a:t>
            </a:r>
            <a:endParaRPr lang="en-SG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/>
              <a:t>Data Cleansing Cycle (Methodology)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49" y="2234381"/>
            <a:ext cx="4105275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99587" y="2084439"/>
            <a:ext cx="6027174" cy="304698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SG" sz="2400" b="1" dirty="0">
                <a:solidFill>
                  <a:srgbClr val="FF0000"/>
                </a:solidFill>
              </a:rPr>
              <a:t>3 Implement Automation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Begin to standardize and cleanse the flow of new data as it enters the system by creating scripts or workflows. These can be run in real-time or in batch (daily, weekly, monthly).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These routines can be applied to new data, or to previously keyed-in data.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03815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/>
              <a:t>Data Cleansing Cycle (Methodology)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49" y="2234381"/>
            <a:ext cx="4105275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99587" y="2084439"/>
            <a:ext cx="6027174" cy="267765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SG" sz="2400" b="1" dirty="0">
                <a:solidFill>
                  <a:srgbClr val="FF0000"/>
                </a:solidFill>
              </a:rPr>
              <a:t>4 Append Missing Data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 It is important especially for records that cannot be automatically corrected. Examples of this are emails, phone numbers, industry, company size, etc.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It’s important to identify the correct way of getting a hold of the missing data,</a:t>
            </a:r>
          </a:p>
        </p:txBody>
      </p:sp>
    </p:spTree>
    <p:extLst>
      <p:ext uri="{BB962C8B-B14F-4D97-AF65-F5344CB8AC3E}">
        <p14:creationId xmlns:p14="http://schemas.microsoft.com/office/powerpoint/2010/main" val="367339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/>
              <a:t>Data Cleansing Cycle (Methodology)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49" y="2234381"/>
            <a:ext cx="4105275" cy="396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99587" y="1964353"/>
            <a:ext cx="6027174" cy="489364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SG" sz="2400" b="1" dirty="0">
                <a:solidFill>
                  <a:srgbClr val="FF0000"/>
                </a:solidFill>
              </a:rPr>
              <a:t>5 Monitor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Set up a periodic review so that you can monitor issues before they become a major problem</a:t>
            </a:r>
            <a:r>
              <a:rPr lang="en-US" dirty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Bring the whole process full circle. Revisit your plans from the first step and reevaluate.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Can priorities be changed? Do the rules you implemented still fit into your overall business strategy? 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Conduct periodic reviews to make sure that your data cleansing is running with smoothness and accuracy.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74087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/>
              <a:t>Components of a BI Solution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1192" y="0"/>
            <a:ext cx="10934700" cy="413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921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54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54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>
              <a:buFont typeface="Noto Sans Symbols"/>
              <a:buNone/>
            </a:pPr>
            <a:r>
              <a:rPr lang="en-SG" sz="2400" dirty="0"/>
              <a:t>A typical BI solution in an enterprise consists of the following components: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276" y="2349286"/>
            <a:ext cx="25610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SG" sz="2400" dirty="0">
                <a:solidFill>
                  <a:srgbClr val="C00000"/>
                </a:solidFill>
              </a:rPr>
              <a:t>Data Sources</a:t>
            </a:r>
            <a:r>
              <a:rPr lang="en-SG" sz="2400" dirty="0"/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400" dirty="0">
                <a:solidFill>
                  <a:srgbClr val="C00000"/>
                </a:solidFill>
              </a:rPr>
              <a:t>Data preparation</a:t>
            </a:r>
            <a:endParaRPr lang="en-SG" sz="2400" dirty="0"/>
          </a:p>
          <a:p>
            <a:pPr marL="514350" indent="-514350">
              <a:buFont typeface="+mj-lt"/>
              <a:buAutoNum type="arabicPeriod"/>
            </a:pPr>
            <a:r>
              <a:rPr lang="en-SG" sz="2400" dirty="0">
                <a:solidFill>
                  <a:srgbClr val="C00000"/>
                </a:solidFill>
              </a:rPr>
              <a:t>Data Warehouse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400" dirty="0">
                <a:solidFill>
                  <a:srgbClr val="C00000"/>
                </a:solidFill>
              </a:rPr>
              <a:t>Data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400" dirty="0">
                <a:solidFill>
                  <a:srgbClr val="C00000"/>
                </a:solidFill>
              </a:rPr>
              <a:t>Data presentation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237" y="2269333"/>
            <a:ext cx="8468571" cy="441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1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/>
              <a:t>What is ETL?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1193" y="2563954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ETL (Extract, Transform and Load)</a:t>
            </a:r>
            <a:r>
              <a:rPr lang="en-SG" sz="2800" dirty="0"/>
              <a:t> is a process in data warehousing responsible for pulling data out of the source systems and placing it into a data warehouse.</a:t>
            </a:r>
          </a:p>
          <a:p>
            <a:pPr marL="685800" lvl="1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SG" dirty="0"/>
              <a:t>The ETL process is </a:t>
            </a:r>
            <a:r>
              <a:rPr lang="en-SG" dirty="0">
                <a:solidFill>
                  <a:srgbClr val="C00000"/>
                </a:solidFill>
              </a:rPr>
              <a:t>critical to a successful data warehouse</a:t>
            </a:r>
          </a:p>
          <a:p>
            <a:pPr marL="685800" lvl="1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ETL must ensure the data loaded into the data warehouse is </a:t>
            </a:r>
            <a:r>
              <a:rPr lang="en-US" dirty="0">
                <a:solidFill>
                  <a:srgbClr val="C00000"/>
                </a:solidFill>
              </a:rPr>
              <a:t>high-quality</a:t>
            </a:r>
            <a:r>
              <a:rPr lang="en-US" dirty="0"/>
              <a:t>, accurate, relevant, useful and accessible</a:t>
            </a:r>
          </a:p>
          <a:p>
            <a:pPr marL="685800" lvl="1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ETL is the most </a:t>
            </a:r>
            <a:r>
              <a:rPr lang="en-US" dirty="0">
                <a:solidFill>
                  <a:srgbClr val="C00000"/>
                </a:solidFill>
              </a:rPr>
              <a:t>time-consuming</a:t>
            </a:r>
            <a:r>
              <a:rPr lang="en-US" dirty="0"/>
              <a:t> phase in building a data warehouse as routines must be developed to select the required fields from numerous sources of data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333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/>
              <a:t>What is ETL? – The tasks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969" y="2596919"/>
            <a:ext cx="38100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24046" y="1726944"/>
            <a:ext cx="284607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The ETL process is often represented by gears icons</a:t>
            </a:r>
            <a:endParaRPr lang="en-SG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3121" y="2050109"/>
            <a:ext cx="7383497" cy="3564392"/>
          </a:xfrm>
          <a:prstGeom prst="rect">
            <a:avLst/>
          </a:prstGeom>
          <a:ln w="31750">
            <a:solidFill>
              <a:schemeClr val="accent6">
                <a:lumMod val="50000"/>
              </a:schemeClr>
            </a:solidFill>
            <a:prstDash val="dash"/>
          </a:ln>
        </p:spPr>
        <p:txBody>
          <a:bodyPr wrap="square" lIns="324000" tIns="180000" rIns="180000" bIns="180000">
            <a:spAutoFit/>
          </a:bodyPr>
          <a:lstStyle>
            <a:defPPr>
              <a:defRPr lang="en-US"/>
            </a:defPPr>
            <a:lvl1pPr>
              <a:defRPr sz="4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600" b="1" dirty="0">
                <a:solidFill>
                  <a:srgbClr val="FF0000"/>
                </a:solidFill>
              </a:rPr>
              <a:t>Extract</a:t>
            </a:r>
            <a:r>
              <a:rPr lang="en-SG" sz="2600" dirty="0"/>
              <a:t> : the process of reading data from a source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600" b="1" dirty="0">
                <a:solidFill>
                  <a:srgbClr val="FF0000"/>
                </a:solidFill>
              </a:rPr>
              <a:t>Transform</a:t>
            </a:r>
            <a:r>
              <a:rPr lang="en-SG" sz="2600" dirty="0"/>
              <a:t> : the process of converting the extracted data from its previous form into the form it needs to be in so that it can be placed into another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600" b="1" dirty="0">
                <a:solidFill>
                  <a:srgbClr val="FF0000"/>
                </a:solidFill>
              </a:rPr>
              <a:t>Load</a:t>
            </a:r>
            <a:r>
              <a:rPr lang="en-SG" sz="2600" b="1" dirty="0"/>
              <a:t> </a:t>
            </a:r>
            <a:r>
              <a:rPr lang="en-SG" sz="2600" dirty="0"/>
              <a:t>: the process of writing the data into the target database.</a:t>
            </a:r>
          </a:p>
        </p:txBody>
      </p:sp>
    </p:spTree>
    <p:extLst>
      <p:ext uri="{BB962C8B-B14F-4D97-AF65-F5344CB8AC3E}">
        <p14:creationId xmlns:p14="http://schemas.microsoft.com/office/powerpoint/2010/main" val="203345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/>
              <a:t>What is ETL? - Extraction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057" y="2094270"/>
            <a:ext cx="6982884" cy="36379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2116" y="1922591"/>
            <a:ext cx="46408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800" dirty="0"/>
              <a:t>In this phase, the required data is identified and extracted from different sources</a:t>
            </a:r>
          </a:p>
          <a:p>
            <a:r>
              <a:rPr lang="en-SG" sz="1800" dirty="0"/>
              <a:t>The extracted data is then held in temporary storage (</a:t>
            </a:r>
            <a:r>
              <a:rPr lang="en-SG" sz="1800" dirty="0">
                <a:solidFill>
                  <a:srgbClr val="C00000"/>
                </a:solidFill>
              </a:rPr>
              <a:t>Staging Area</a:t>
            </a:r>
            <a:r>
              <a:rPr lang="en-SG" sz="1800" dirty="0"/>
              <a:t>) until the “Transform” and “Load” phases can be executed</a:t>
            </a:r>
          </a:p>
          <a:p>
            <a:endParaRPr lang="en-SG" sz="1800" dirty="0"/>
          </a:p>
          <a:p>
            <a:r>
              <a:rPr lang="en-SG" sz="1800" dirty="0"/>
              <a:t>During extraction, </a:t>
            </a:r>
            <a:r>
              <a:rPr lang="en-SG" sz="1800" dirty="0">
                <a:solidFill>
                  <a:srgbClr val="C00000"/>
                </a:solidFill>
              </a:rPr>
              <a:t>validation</a:t>
            </a:r>
            <a:r>
              <a:rPr lang="en-SG" sz="1800" dirty="0"/>
              <a:t> rules are applied to test whether data has expected values essential to the data warehouse</a:t>
            </a:r>
          </a:p>
          <a:p>
            <a:endParaRPr lang="en-SG" sz="1800" dirty="0"/>
          </a:p>
          <a:p>
            <a:r>
              <a:rPr lang="en-SG" sz="1800" dirty="0"/>
              <a:t>Data that fails the validation is rejected and further processed to discover why it failed validation and remediate if possible.</a:t>
            </a:r>
          </a:p>
          <a:p>
            <a:r>
              <a:rPr lang="en-US" sz="1800" dirty="0"/>
              <a:t>E.g. </a:t>
            </a:r>
            <a:r>
              <a:rPr lang="en-US" sz="1800" dirty="0" err="1"/>
              <a:t>CustomerID</a:t>
            </a:r>
            <a:r>
              <a:rPr lang="en-US" sz="1800" dirty="0"/>
              <a:t> in Orders table that does not exist in Customers table, empty fields </a:t>
            </a:r>
            <a:r>
              <a:rPr lang="en-US" sz="1800" dirty="0" err="1"/>
              <a:t>etc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196490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/>
              <a:t>What is ETL? – Transform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980" y="2399072"/>
            <a:ext cx="6283009" cy="32389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3011" y="1849770"/>
            <a:ext cx="478830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SG" sz="1800" dirty="0"/>
              <a:t>In this phase, data is fetched from the staging area, “cleansed” and transformed.</a:t>
            </a:r>
          </a:p>
          <a:p>
            <a:pPr>
              <a:spcBef>
                <a:spcPts val="1200"/>
              </a:spcBef>
            </a:pPr>
            <a:r>
              <a:rPr lang="en-SG" sz="1800" dirty="0">
                <a:solidFill>
                  <a:srgbClr val="C00000"/>
                </a:solidFill>
              </a:rPr>
              <a:t>Data cleansing </a:t>
            </a:r>
            <a:r>
              <a:rPr lang="en-SG" sz="1800" dirty="0"/>
              <a:t>or data scrubbing is the process of detecting and correcting (or removing) data anomalies to improve the data quality.</a:t>
            </a:r>
          </a:p>
          <a:p>
            <a:pPr>
              <a:spcBef>
                <a:spcPts val="1200"/>
              </a:spcBef>
            </a:pPr>
            <a:r>
              <a:rPr lang="en-SG" sz="1800" dirty="0"/>
              <a:t>Examples of </a:t>
            </a:r>
            <a:r>
              <a:rPr lang="en-SG" sz="1800" dirty="0">
                <a:solidFill>
                  <a:srgbClr val="C00000"/>
                </a:solidFill>
              </a:rPr>
              <a:t>data anomalies </a:t>
            </a:r>
            <a:r>
              <a:rPr lang="en-SG" sz="1800" dirty="0"/>
              <a:t>or inaccurate records are: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SG" sz="1800" dirty="0"/>
              <a:t>A delivery date is earlier than the order date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SG" sz="1800" dirty="0"/>
              <a:t>A phone number that contains alphabetical characters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SG" sz="1800" dirty="0"/>
              <a:t>A birthdate that is in the future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 missing value e.g. postal code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Order record refers to a customer id that is missing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138968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1013800"/>
          </a:xfrm>
        </p:spPr>
        <p:txBody>
          <a:bodyPr/>
          <a:lstStyle/>
          <a:p>
            <a:r>
              <a:rPr lang="en-SG" sz="3200" dirty="0"/>
              <a:t>What is ETL? – Data Quality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9557346"/>
              </p:ext>
            </p:extLst>
          </p:nvPr>
        </p:nvGraphicFramePr>
        <p:xfrm>
          <a:off x="581192" y="2475550"/>
          <a:ext cx="11050588" cy="4297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30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9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518"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Incorrect</a:t>
                      </a:r>
                      <a:r>
                        <a:rPr lang="en-US" sz="2000" b="1" baseline="0"/>
                        <a:t> Data</a:t>
                      </a:r>
                      <a:endParaRPr lang="en-SG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Data with values that are obviously</a:t>
                      </a:r>
                      <a:r>
                        <a:rPr lang="en-US" sz="2000" baseline="0"/>
                        <a:t> incorrect, e.g. Age = 200</a:t>
                      </a:r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Inaccurate</a:t>
                      </a:r>
                      <a:r>
                        <a:rPr lang="en-US" sz="2000" baseline="0"/>
                        <a:t> Data</a:t>
                      </a:r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Data with</a:t>
                      </a:r>
                      <a:r>
                        <a:rPr lang="en-US" sz="2000" baseline="0"/>
                        <a:t> values that are correct but inaccurate e.g. Singapore Polytechnic, Malaysia</a:t>
                      </a:r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Business Rules Violation</a:t>
                      </a:r>
                      <a:endParaRPr lang="en-SG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Data sets </a:t>
                      </a:r>
                      <a:r>
                        <a:rPr lang="en-US" sz="2000" baseline="0"/>
                        <a:t>that do not comply to business rules, e.g. Payment Types can only be Cash/CreditCard/Cheque but data has “Card”</a:t>
                      </a:r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Inconsistent Data</a:t>
                      </a:r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In one table, customer is called “Mary Tan”,</a:t>
                      </a:r>
                      <a:r>
                        <a:rPr lang="en-US" sz="2000" baseline="0"/>
                        <a:t> another table, is “Tan Mary”</a:t>
                      </a:r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Incomplete Data</a:t>
                      </a:r>
                      <a:endParaRPr lang="en-SG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Marketing segmentation</a:t>
                      </a:r>
                      <a:r>
                        <a:rPr lang="en-US" sz="2000" baseline="0"/>
                        <a:t> data missing because gender of c</a:t>
                      </a:r>
                      <a:r>
                        <a:rPr lang="en-US" sz="2000"/>
                        <a:t>ustomer</a:t>
                      </a:r>
                      <a:r>
                        <a:rPr lang="en-US" sz="2000" baseline="0"/>
                        <a:t> was not captured at point of purchase</a:t>
                      </a:r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Non-integrated Data</a:t>
                      </a:r>
                      <a:endParaRPr lang="en-S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Customer A with Primary Key 123 on one system and Primary Key 321 on another</a:t>
                      </a:r>
                      <a:r>
                        <a:rPr lang="en-US" sz="2000" baseline="0" dirty="0"/>
                        <a:t> system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1192" y="1803365"/>
            <a:ext cx="5338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Some examples of “</a:t>
            </a:r>
            <a:r>
              <a:rPr lang="en-US" sz="3200" dirty="0">
                <a:solidFill>
                  <a:srgbClr val="FF0000"/>
                </a:solidFill>
              </a:rPr>
              <a:t>Dirty Data</a:t>
            </a:r>
            <a:r>
              <a:rPr lang="en-US" sz="3200" dirty="0"/>
              <a:t>”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98650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21821"/>
            <a:ext cx="11029616" cy="1013800"/>
          </a:xfrm>
        </p:spPr>
        <p:txBody>
          <a:bodyPr/>
          <a:lstStyle/>
          <a:p>
            <a:r>
              <a:rPr lang="en-SG" sz="3200" dirty="0"/>
              <a:t>What is ETL? – Load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81192" y="2029818"/>
            <a:ext cx="4846214" cy="4109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SG" sz="1800" dirty="0"/>
              <a:t>In this phase, data is loaded unto the end target, usually a data warehouse or data mart</a:t>
            </a:r>
          </a:p>
          <a:p>
            <a:pPr>
              <a:lnSpc>
                <a:spcPct val="110000"/>
              </a:lnSpc>
            </a:pPr>
            <a:r>
              <a:rPr lang="en-SG" sz="1800" dirty="0"/>
              <a:t>This process varies widely depending on the requirements of the organization.</a:t>
            </a:r>
          </a:p>
          <a:p>
            <a:pPr marL="285750" lvl="1" indent="-28575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SG" sz="1800" dirty="0"/>
              <a:t>Some data warehouses may add new data in an historical form at regular intervals — for example, hourly.</a:t>
            </a:r>
          </a:p>
          <a:p>
            <a:pPr marL="285750" lvl="1" indent="-28575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SG" sz="1800" dirty="0"/>
              <a:t>Some data warehouses may overwrite existing information with cumulative information</a:t>
            </a:r>
          </a:p>
          <a:p>
            <a:pPr marL="285750" lvl="1" indent="-28575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SG" sz="1800" dirty="0"/>
              <a:t>Updating extracted data is frequently done on a daily, weekly, or monthly basis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802" y="2462432"/>
            <a:ext cx="6368634" cy="344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1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ividend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1912</Words>
  <Application>Microsoft Office PowerPoint</Application>
  <PresentationFormat>Widescreen</PresentationFormat>
  <Paragraphs>152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Noto Sans Symbols</vt:lpstr>
      <vt:lpstr>Gill Sans</vt:lpstr>
      <vt:lpstr>Calibri</vt:lpstr>
      <vt:lpstr>Dividend</vt:lpstr>
      <vt:lpstr>Topic E  Data Integration &amp; ETL Process</vt:lpstr>
      <vt:lpstr>Data Integration &amp; ETL Process</vt:lpstr>
      <vt:lpstr>Components of a BI Solution</vt:lpstr>
      <vt:lpstr>What is ETL?</vt:lpstr>
      <vt:lpstr>What is ETL? – The tasks</vt:lpstr>
      <vt:lpstr>What is ETL? - Extraction</vt:lpstr>
      <vt:lpstr>What is ETL? – Transform</vt:lpstr>
      <vt:lpstr>What is ETL? – Data Quality</vt:lpstr>
      <vt:lpstr>What is ETL? – Load</vt:lpstr>
      <vt:lpstr>Data Quality</vt:lpstr>
      <vt:lpstr> Data Quality- Better Data &gt; Fancier Algorithms </vt:lpstr>
      <vt:lpstr>Data Quality– Fix Structural Errors </vt:lpstr>
      <vt:lpstr> Data Quality– Fix Structural Errors </vt:lpstr>
      <vt:lpstr>Data Quality- Filter Unwanted Outliers </vt:lpstr>
      <vt:lpstr>Data Quality- Handle Missing Data </vt:lpstr>
      <vt:lpstr>Data Quality- Handle Missing Data </vt:lpstr>
      <vt:lpstr>Data Quality- Handle Missing Data</vt:lpstr>
      <vt:lpstr>Data Cleansing Cycle (Methodology)</vt:lpstr>
      <vt:lpstr>Data Cleansing Cycle (Methodology)</vt:lpstr>
      <vt:lpstr>Data Cleansing Cycle (Methodology)</vt:lpstr>
      <vt:lpstr>Data Cleansing Cycle (Methodology)</vt:lpstr>
      <vt:lpstr>Data Cleansing Cycle (Methodology)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RELATIONSHIP DATABASE MODEL</dc:title>
  <dc:creator>Loh Kwong Khuin</dc:creator>
  <cp:lastModifiedBy>Leong Fong Sow</cp:lastModifiedBy>
  <cp:revision>101</cp:revision>
  <dcterms:modified xsi:type="dcterms:W3CDTF">2020-03-23T03:50:35Z</dcterms:modified>
</cp:coreProperties>
</file>