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32"/>
  </p:notesMasterIdLst>
  <p:sldIdLst>
    <p:sldId id="256" r:id="rId2"/>
    <p:sldId id="285" r:id="rId3"/>
    <p:sldId id="286" r:id="rId4"/>
    <p:sldId id="287" r:id="rId5"/>
    <p:sldId id="288" r:id="rId6"/>
    <p:sldId id="289" r:id="rId7"/>
    <p:sldId id="290" r:id="rId8"/>
    <p:sldId id="291" r:id="rId9"/>
    <p:sldId id="292" r:id="rId10"/>
    <p:sldId id="258" r:id="rId11"/>
    <p:sldId id="259" r:id="rId12"/>
    <p:sldId id="307" r:id="rId13"/>
    <p:sldId id="308" r:id="rId14"/>
    <p:sldId id="309" r:id="rId15"/>
    <p:sldId id="310" r:id="rId16"/>
    <p:sldId id="311" r:id="rId17"/>
    <p:sldId id="312" r:id="rId18"/>
    <p:sldId id="313" r:id="rId19"/>
    <p:sldId id="295" r:id="rId20"/>
    <p:sldId id="298" r:id="rId21"/>
    <p:sldId id="263" r:id="rId22"/>
    <p:sldId id="299" r:id="rId23"/>
    <p:sldId id="301" r:id="rId24"/>
    <p:sldId id="302" r:id="rId25"/>
    <p:sldId id="314" r:id="rId26"/>
    <p:sldId id="300" r:id="rId27"/>
    <p:sldId id="315" r:id="rId28"/>
    <p:sldId id="316" r:id="rId29"/>
    <p:sldId id="318" r:id="rId30"/>
    <p:sldId id="319" r:id="rId31"/>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66AC"/>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57956" autoAdjust="0"/>
  </p:normalViewPr>
  <p:slideViewPr>
    <p:cSldViewPr snapToGrid="0">
      <p:cViewPr varScale="1">
        <p:scale>
          <a:sx n="42" d="100"/>
          <a:sy n="42" d="100"/>
        </p:scale>
        <p:origin x="1454"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827EE9-D770-426C-AF2C-2034C5C761C6}"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86BBA577-F5F3-4063-995C-569FBE5301CA}">
      <dgm:prSet/>
      <dgm:spPr/>
      <dgm:t>
        <a:bodyPr/>
        <a:lstStyle/>
        <a:p>
          <a:r>
            <a:rPr lang="en-US"/>
            <a:t>Transformation</a:t>
          </a:r>
        </a:p>
      </dgm:t>
    </dgm:pt>
    <dgm:pt modelId="{8BEA5FCA-FFE9-4E3C-B1CE-5200B94049F8}" type="parTrans" cxnId="{FEE56667-08BA-44D2-AA67-06582EBEFD69}">
      <dgm:prSet/>
      <dgm:spPr/>
      <dgm:t>
        <a:bodyPr/>
        <a:lstStyle/>
        <a:p>
          <a:endParaRPr lang="en-US"/>
        </a:p>
      </dgm:t>
    </dgm:pt>
    <dgm:pt modelId="{75BC6DCC-8780-49F1-80D2-05F38E28D4E7}" type="sibTrans" cxnId="{FEE56667-08BA-44D2-AA67-06582EBEFD69}">
      <dgm:prSet/>
      <dgm:spPr/>
      <dgm:t>
        <a:bodyPr/>
        <a:lstStyle/>
        <a:p>
          <a:endParaRPr lang="en-US"/>
        </a:p>
      </dgm:t>
    </dgm:pt>
    <dgm:pt modelId="{2E09B81A-3231-4BBC-B099-1BF8E8C9B70A}">
      <dgm:prSet/>
      <dgm:spPr/>
      <dgm:t>
        <a:bodyPr/>
        <a:lstStyle/>
        <a:p>
          <a:r>
            <a:rPr lang="en-US"/>
            <a:t>Tell Spark how you would like to modify the data to do what you what.</a:t>
          </a:r>
        </a:p>
      </dgm:t>
    </dgm:pt>
    <dgm:pt modelId="{41FF187C-8FDE-482F-A57C-41ED3826ABB6}" type="parTrans" cxnId="{D369B99D-38F5-4F76-A5D9-35E2CD3C531A}">
      <dgm:prSet/>
      <dgm:spPr/>
      <dgm:t>
        <a:bodyPr/>
        <a:lstStyle/>
        <a:p>
          <a:endParaRPr lang="en-US"/>
        </a:p>
      </dgm:t>
    </dgm:pt>
    <dgm:pt modelId="{AA97E135-A77E-49B2-9598-4E41FCAB63D7}" type="sibTrans" cxnId="{D369B99D-38F5-4F76-A5D9-35E2CD3C531A}">
      <dgm:prSet/>
      <dgm:spPr/>
      <dgm:t>
        <a:bodyPr/>
        <a:lstStyle/>
        <a:p>
          <a:endParaRPr lang="en-US"/>
        </a:p>
      </dgm:t>
    </dgm:pt>
    <dgm:pt modelId="{C46A7EBD-101A-4898-97B5-70427A10651B}">
      <dgm:prSet/>
      <dgm:spPr/>
      <dgm:t>
        <a:bodyPr/>
        <a:lstStyle/>
        <a:p>
          <a:r>
            <a:rPr lang="en-US"/>
            <a:t>To build up our logical transformation plan</a:t>
          </a:r>
        </a:p>
      </dgm:t>
    </dgm:pt>
    <dgm:pt modelId="{443D4009-6CCD-4B8C-BD71-0CEACC9C077A}" type="parTrans" cxnId="{3A401942-597E-42A9-850F-37C0C0700D25}">
      <dgm:prSet/>
      <dgm:spPr/>
      <dgm:t>
        <a:bodyPr/>
        <a:lstStyle/>
        <a:p>
          <a:endParaRPr lang="en-US"/>
        </a:p>
      </dgm:t>
    </dgm:pt>
    <dgm:pt modelId="{2E3AC0D0-0DBE-4954-AA7C-C83CDF520985}" type="sibTrans" cxnId="{3A401942-597E-42A9-850F-37C0C0700D25}">
      <dgm:prSet/>
      <dgm:spPr/>
      <dgm:t>
        <a:bodyPr/>
        <a:lstStyle/>
        <a:p>
          <a:endParaRPr lang="en-US"/>
        </a:p>
      </dgm:t>
    </dgm:pt>
    <dgm:pt modelId="{D7ACEE7C-CEA5-49E0-9B19-761CC2524CA6}">
      <dgm:prSet/>
      <dgm:spPr/>
      <dgm:t>
        <a:bodyPr/>
        <a:lstStyle/>
        <a:p>
          <a:r>
            <a:rPr lang="en-US" dirty="0"/>
            <a:t>Spark will </a:t>
          </a:r>
          <a:r>
            <a:rPr lang="en-US" u="sng" dirty="0"/>
            <a:t>not</a:t>
          </a:r>
          <a:r>
            <a:rPr lang="en-US" dirty="0"/>
            <a:t> act on transformation until we call an </a:t>
          </a:r>
          <a:r>
            <a:rPr lang="en-US" u="sng" dirty="0"/>
            <a:t>action</a:t>
          </a:r>
          <a:r>
            <a:rPr lang="en-US" dirty="0"/>
            <a:t>.</a:t>
          </a:r>
        </a:p>
      </dgm:t>
    </dgm:pt>
    <dgm:pt modelId="{2194AE96-78CB-4B2E-9777-A69E81FD4A4F}" type="parTrans" cxnId="{29D585E8-585F-479D-86AF-C7BECB541784}">
      <dgm:prSet/>
      <dgm:spPr/>
      <dgm:t>
        <a:bodyPr/>
        <a:lstStyle/>
        <a:p>
          <a:endParaRPr lang="en-US"/>
        </a:p>
      </dgm:t>
    </dgm:pt>
    <dgm:pt modelId="{56397AC8-0B06-4465-9660-9F7C200D2273}" type="sibTrans" cxnId="{29D585E8-585F-479D-86AF-C7BECB541784}">
      <dgm:prSet/>
      <dgm:spPr/>
      <dgm:t>
        <a:bodyPr/>
        <a:lstStyle/>
        <a:p>
          <a:endParaRPr lang="en-US"/>
        </a:p>
      </dgm:t>
    </dgm:pt>
    <dgm:pt modelId="{4414367A-E4EF-4E6E-9F8A-A7D6AF473C61}">
      <dgm:prSet/>
      <dgm:spPr/>
      <dgm:t>
        <a:bodyPr/>
        <a:lstStyle/>
        <a:p>
          <a:r>
            <a:rPr lang="en-US"/>
            <a:t>Action</a:t>
          </a:r>
        </a:p>
      </dgm:t>
    </dgm:pt>
    <dgm:pt modelId="{3DB37539-9AD5-47E7-9CF5-5A6957800396}" type="parTrans" cxnId="{10C884D4-24DA-45F4-84BF-3FF89A8F7B97}">
      <dgm:prSet/>
      <dgm:spPr/>
      <dgm:t>
        <a:bodyPr/>
        <a:lstStyle/>
        <a:p>
          <a:endParaRPr lang="en-US"/>
        </a:p>
      </dgm:t>
    </dgm:pt>
    <dgm:pt modelId="{6B3AD2B2-926E-479F-AD78-2523D721C5EB}" type="sibTrans" cxnId="{10C884D4-24DA-45F4-84BF-3FF89A8F7B97}">
      <dgm:prSet/>
      <dgm:spPr/>
      <dgm:t>
        <a:bodyPr/>
        <a:lstStyle/>
        <a:p>
          <a:endParaRPr lang="en-US"/>
        </a:p>
      </dgm:t>
    </dgm:pt>
    <dgm:pt modelId="{62065CBB-D3E6-4C2C-90A2-E43FC68DF1FF}">
      <dgm:prSet/>
      <dgm:spPr/>
      <dgm:t>
        <a:bodyPr/>
        <a:lstStyle/>
        <a:p>
          <a:r>
            <a:rPr lang="en-US" dirty="0"/>
            <a:t>Instruct Spark to compute a result from a series of transform.</a:t>
          </a:r>
        </a:p>
      </dgm:t>
    </dgm:pt>
    <dgm:pt modelId="{B12CCF90-2327-48C4-AEAC-D7B124945F59}" type="parTrans" cxnId="{C16FDE03-45F5-4CC3-AEDE-2FC7A1DF6599}">
      <dgm:prSet/>
      <dgm:spPr/>
      <dgm:t>
        <a:bodyPr/>
        <a:lstStyle/>
        <a:p>
          <a:endParaRPr lang="en-US"/>
        </a:p>
      </dgm:t>
    </dgm:pt>
    <dgm:pt modelId="{43277A87-3196-4EDE-AB6B-CF3EDA2CCC1C}" type="sibTrans" cxnId="{C16FDE03-45F5-4CC3-AEDE-2FC7A1DF6599}">
      <dgm:prSet/>
      <dgm:spPr/>
      <dgm:t>
        <a:bodyPr/>
        <a:lstStyle/>
        <a:p>
          <a:endParaRPr lang="en-US"/>
        </a:p>
      </dgm:t>
    </dgm:pt>
    <dgm:pt modelId="{EBA2012F-E212-4EC9-90D5-42A25F94C39D}" type="pres">
      <dgm:prSet presAssocID="{3D827EE9-D770-426C-AF2C-2034C5C761C6}" presName="linear" presStyleCnt="0">
        <dgm:presLayoutVars>
          <dgm:dir/>
          <dgm:animLvl val="lvl"/>
          <dgm:resizeHandles val="exact"/>
        </dgm:presLayoutVars>
      </dgm:prSet>
      <dgm:spPr/>
    </dgm:pt>
    <dgm:pt modelId="{6B8B9EB5-45D9-4825-9A0E-7BB111F52CC6}" type="pres">
      <dgm:prSet presAssocID="{86BBA577-F5F3-4063-995C-569FBE5301CA}" presName="parentLin" presStyleCnt="0"/>
      <dgm:spPr/>
    </dgm:pt>
    <dgm:pt modelId="{1AD2E181-4129-49D9-BB4C-F902BCF68EA6}" type="pres">
      <dgm:prSet presAssocID="{86BBA577-F5F3-4063-995C-569FBE5301CA}" presName="parentLeftMargin" presStyleLbl="node1" presStyleIdx="0" presStyleCnt="2"/>
      <dgm:spPr/>
    </dgm:pt>
    <dgm:pt modelId="{1E806196-B80B-4169-BD2C-459BB5703690}" type="pres">
      <dgm:prSet presAssocID="{86BBA577-F5F3-4063-995C-569FBE5301CA}" presName="parentText" presStyleLbl="node1" presStyleIdx="0" presStyleCnt="2">
        <dgm:presLayoutVars>
          <dgm:chMax val="0"/>
          <dgm:bulletEnabled val="1"/>
        </dgm:presLayoutVars>
      </dgm:prSet>
      <dgm:spPr/>
    </dgm:pt>
    <dgm:pt modelId="{6D85EA1A-77A7-4F54-AE28-5D7FDCCE888F}" type="pres">
      <dgm:prSet presAssocID="{86BBA577-F5F3-4063-995C-569FBE5301CA}" presName="negativeSpace" presStyleCnt="0"/>
      <dgm:spPr/>
    </dgm:pt>
    <dgm:pt modelId="{D784F3EC-FF26-4DAC-B4FA-19B5AAF68EC0}" type="pres">
      <dgm:prSet presAssocID="{86BBA577-F5F3-4063-995C-569FBE5301CA}" presName="childText" presStyleLbl="conFgAcc1" presStyleIdx="0" presStyleCnt="2">
        <dgm:presLayoutVars>
          <dgm:bulletEnabled val="1"/>
        </dgm:presLayoutVars>
      </dgm:prSet>
      <dgm:spPr/>
    </dgm:pt>
    <dgm:pt modelId="{05507CAA-B47D-48F2-A40D-6455B808F531}" type="pres">
      <dgm:prSet presAssocID="{75BC6DCC-8780-49F1-80D2-05F38E28D4E7}" presName="spaceBetweenRectangles" presStyleCnt="0"/>
      <dgm:spPr/>
    </dgm:pt>
    <dgm:pt modelId="{73407D70-5FD1-4311-BA0F-1E67C39B1973}" type="pres">
      <dgm:prSet presAssocID="{4414367A-E4EF-4E6E-9F8A-A7D6AF473C61}" presName="parentLin" presStyleCnt="0"/>
      <dgm:spPr/>
    </dgm:pt>
    <dgm:pt modelId="{BAC1D092-7906-4AB3-A5E4-7832A2760672}" type="pres">
      <dgm:prSet presAssocID="{4414367A-E4EF-4E6E-9F8A-A7D6AF473C61}" presName="parentLeftMargin" presStyleLbl="node1" presStyleIdx="0" presStyleCnt="2"/>
      <dgm:spPr/>
    </dgm:pt>
    <dgm:pt modelId="{58EACDC9-AF3D-4ED5-B3AA-E077522BC6CB}" type="pres">
      <dgm:prSet presAssocID="{4414367A-E4EF-4E6E-9F8A-A7D6AF473C61}" presName="parentText" presStyleLbl="node1" presStyleIdx="1" presStyleCnt="2">
        <dgm:presLayoutVars>
          <dgm:chMax val="0"/>
          <dgm:bulletEnabled val="1"/>
        </dgm:presLayoutVars>
      </dgm:prSet>
      <dgm:spPr/>
    </dgm:pt>
    <dgm:pt modelId="{8E232988-80E7-4BCF-BB9E-01436801D07B}" type="pres">
      <dgm:prSet presAssocID="{4414367A-E4EF-4E6E-9F8A-A7D6AF473C61}" presName="negativeSpace" presStyleCnt="0"/>
      <dgm:spPr/>
    </dgm:pt>
    <dgm:pt modelId="{4F1C2C3C-BC00-4BB4-BADA-C5BA84A88879}" type="pres">
      <dgm:prSet presAssocID="{4414367A-E4EF-4E6E-9F8A-A7D6AF473C61}" presName="childText" presStyleLbl="conFgAcc1" presStyleIdx="1" presStyleCnt="2">
        <dgm:presLayoutVars>
          <dgm:bulletEnabled val="1"/>
        </dgm:presLayoutVars>
      </dgm:prSet>
      <dgm:spPr/>
    </dgm:pt>
  </dgm:ptLst>
  <dgm:cxnLst>
    <dgm:cxn modelId="{DBC40200-0AA2-422D-BE77-31C3DC070EBB}" type="presOf" srcId="{D7ACEE7C-CEA5-49E0-9B19-761CC2524CA6}" destId="{D784F3EC-FF26-4DAC-B4FA-19B5AAF68EC0}" srcOrd="0" destOrd="2" presId="urn:microsoft.com/office/officeart/2005/8/layout/list1"/>
    <dgm:cxn modelId="{6C18F702-F235-471D-9CD7-AA9ED1E07A08}" type="presOf" srcId="{4414367A-E4EF-4E6E-9F8A-A7D6AF473C61}" destId="{58EACDC9-AF3D-4ED5-B3AA-E077522BC6CB}" srcOrd="1" destOrd="0" presId="urn:microsoft.com/office/officeart/2005/8/layout/list1"/>
    <dgm:cxn modelId="{C16FDE03-45F5-4CC3-AEDE-2FC7A1DF6599}" srcId="{4414367A-E4EF-4E6E-9F8A-A7D6AF473C61}" destId="{62065CBB-D3E6-4C2C-90A2-E43FC68DF1FF}" srcOrd="0" destOrd="0" parTransId="{B12CCF90-2327-48C4-AEAC-D7B124945F59}" sibTransId="{43277A87-3196-4EDE-AB6B-CF3EDA2CCC1C}"/>
    <dgm:cxn modelId="{D6ED595B-3EDB-4C39-8484-F2D766364EFF}" type="presOf" srcId="{86BBA577-F5F3-4063-995C-569FBE5301CA}" destId="{1E806196-B80B-4169-BD2C-459BB5703690}" srcOrd="1" destOrd="0" presId="urn:microsoft.com/office/officeart/2005/8/layout/list1"/>
    <dgm:cxn modelId="{9FF3975D-C4E0-4337-884E-2F6260B51C1A}" type="presOf" srcId="{62065CBB-D3E6-4C2C-90A2-E43FC68DF1FF}" destId="{4F1C2C3C-BC00-4BB4-BADA-C5BA84A88879}" srcOrd="0" destOrd="0" presId="urn:microsoft.com/office/officeart/2005/8/layout/list1"/>
    <dgm:cxn modelId="{3A401942-597E-42A9-850F-37C0C0700D25}" srcId="{86BBA577-F5F3-4063-995C-569FBE5301CA}" destId="{C46A7EBD-101A-4898-97B5-70427A10651B}" srcOrd="1" destOrd="0" parTransId="{443D4009-6CCD-4B8C-BD71-0CEACC9C077A}" sibTransId="{2E3AC0D0-0DBE-4954-AA7C-C83CDF520985}"/>
    <dgm:cxn modelId="{FEE56667-08BA-44D2-AA67-06582EBEFD69}" srcId="{3D827EE9-D770-426C-AF2C-2034C5C761C6}" destId="{86BBA577-F5F3-4063-995C-569FBE5301CA}" srcOrd="0" destOrd="0" parTransId="{8BEA5FCA-FFE9-4E3C-B1CE-5200B94049F8}" sibTransId="{75BC6DCC-8780-49F1-80D2-05F38E28D4E7}"/>
    <dgm:cxn modelId="{E21B2D4E-64CB-45A0-983A-F9E706C04424}" type="presOf" srcId="{86BBA577-F5F3-4063-995C-569FBE5301CA}" destId="{1AD2E181-4129-49D9-BB4C-F902BCF68EA6}" srcOrd="0" destOrd="0" presId="urn:microsoft.com/office/officeart/2005/8/layout/list1"/>
    <dgm:cxn modelId="{D369B99D-38F5-4F76-A5D9-35E2CD3C531A}" srcId="{86BBA577-F5F3-4063-995C-569FBE5301CA}" destId="{2E09B81A-3231-4BBC-B099-1BF8E8C9B70A}" srcOrd="0" destOrd="0" parTransId="{41FF187C-8FDE-482F-A57C-41ED3826ABB6}" sibTransId="{AA97E135-A77E-49B2-9598-4E41FCAB63D7}"/>
    <dgm:cxn modelId="{0CB7FAAE-000D-48EF-8E1C-F86820BA2944}" type="presOf" srcId="{2E09B81A-3231-4BBC-B099-1BF8E8C9B70A}" destId="{D784F3EC-FF26-4DAC-B4FA-19B5AAF68EC0}" srcOrd="0" destOrd="0" presId="urn:microsoft.com/office/officeart/2005/8/layout/list1"/>
    <dgm:cxn modelId="{9B59A2BD-5A4B-4B94-9039-0ADE3E122C65}" type="presOf" srcId="{4414367A-E4EF-4E6E-9F8A-A7D6AF473C61}" destId="{BAC1D092-7906-4AB3-A5E4-7832A2760672}" srcOrd="0" destOrd="0" presId="urn:microsoft.com/office/officeart/2005/8/layout/list1"/>
    <dgm:cxn modelId="{673AFABE-AD38-40FF-8FC4-F6CECCD53C3A}" type="presOf" srcId="{C46A7EBD-101A-4898-97B5-70427A10651B}" destId="{D784F3EC-FF26-4DAC-B4FA-19B5AAF68EC0}" srcOrd="0" destOrd="1" presId="urn:microsoft.com/office/officeart/2005/8/layout/list1"/>
    <dgm:cxn modelId="{10C884D4-24DA-45F4-84BF-3FF89A8F7B97}" srcId="{3D827EE9-D770-426C-AF2C-2034C5C761C6}" destId="{4414367A-E4EF-4E6E-9F8A-A7D6AF473C61}" srcOrd="1" destOrd="0" parTransId="{3DB37539-9AD5-47E7-9CF5-5A6957800396}" sibTransId="{6B3AD2B2-926E-479F-AD78-2523D721C5EB}"/>
    <dgm:cxn modelId="{29D585E8-585F-479D-86AF-C7BECB541784}" srcId="{86BBA577-F5F3-4063-995C-569FBE5301CA}" destId="{D7ACEE7C-CEA5-49E0-9B19-761CC2524CA6}" srcOrd="2" destOrd="0" parTransId="{2194AE96-78CB-4B2E-9777-A69E81FD4A4F}" sibTransId="{56397AC8-0B06-4465-9660-9F7C200D2273}"/>
    <dgm:cxn modelId="{8CFA4EED-E39B-4424-A70C-C8E47DA40186}" type="presOf" srcId="{3D827EE9-D770-426C-AF2C-2034C5C761C6}" destId="{EBA2012F-E212-4EC9-90D5-42A25F94C39D}" srcOrd="0" destOrd="0" presId="urn:microsoft.com/office/officeart/2005/8/layout/list1"/>
    <dgm:cxn modelId="{9A1DD7E4-0096-4309-A9A5-7551498FF950}" type="presParOf" srcId="{EBA2012F-E212-4EC9-90D5-42A25F94C39D}" destId="{6B8B9EB5-45D9-4825-9A0E-7BB111F52CC6}" srcOrd="0" destOrd="0" presId="urn:microsoft.com/office/officeart/2005/8/layout/list1"/>
    <dgm:cxn modelId="{2CBA4A3C-17B8-4E88-88D3-028241BF4B0C}" type="presParOf" srcId="{6B8B9EB5-45D9-4825-9A0E-7BB111F52CC6}" destId="{1AD2E181-4129-49D9-BB4C-F902BCF68EA6}" srcOrd="0" destOrd="0" presId="urn:microsoft.com/office/officeart/2005/8/layout/list1"/>
    <dgm:cxn modelId="{F51227D0-69C3-4E0D-AC11-1C4659B1AE70}" type="presParOf" srcId="{6B8B9EB5-45D9-4825-9A0E-7BB111F52CC6}" destId="{1E806196-B80B-4169-BD2C-459BB5703690}" srcOrd="1" destOrd="0" presId="urn:microsoft.com/office/officeart/2005/8/layout/list1"/>
    <dgm:cxn modelId="{B7BF0AD1-7FFD-4A41-B818-B2BA274290F5}" type="presParOf" srcId="{EBA2012F-E212-4EC9-90D5-42A25F94C39D}" destId="{6D85EA1A-77A7-4F54-AE28-5D7FDCCE888F}" srcOrd="1" destOrd="0" presId="urn:microsoft.com/office/officeart/2005/8/layout/list1"/>
    <dgm:cxn modelId="{7A23D69B-B43A-48F1-A9D7-1440268D46EE}" type="presParOf" srcId="{EBA2012F-E212-4EC9-90D5-42A25F94C39D}" destId="{D784F3EC-FF26-4DAC-B4FA-19B5AAF68EC0}" srcOrd="2" destOrd="0" presId="urn:microsoft.com/office/officeart/2005/8/layout/list1"/>
    <dgm:cxn modelId="{D7DD1D3E-B930-42AF-BDF7-B3B2C78A5568}" type="presParOf" srcId="{EBA2012F-E212-4EC9-90D5-42A25F94C39D}" destId="{05507CAA-B47D-48F2-A40D-6455B808F531}" srcOrd="3" destOrd="0" presId="urn:microsoft.com/office/officeart/2005/8/layout/list1"/>
    <dgm:cxn modelId="{A3B79E54-7396-4FDA-B729-21C4FA80FC08}" type="presParOf" srcId="{EBA2012F-E212-4EC9-90D5-42A25F94C39D}" destId="{73407D70-5FD1-4311-BA0F-1E67C39B1973}" srcOrd="4" destOrd="0" presId="urn:microsoft.com/office/officeart/2005/8/layout/list1"/>
    <dgm:cxn modelId="{AC837B0E-6EEA-441B-B462-F96121BA1B0F}" type="presParOf" srcId="{73407D70-5FD1-4311-BA0F-1E67C39B1973}" destId="{BAC1D092-7906-4AB3-A5E4-7832A2760672}" srcOrd="0" destOrd="0" presId="urn:microsoft.com/office/officeart/2005/8/layout/list1"/>
    <dgm:cxn modelId="{B1D0890C-74D4-4B05-9B1C-493E47AD1D09}" type="presParOf" srcId="{73407D70-5FD1-4311-BA0F-1E67C39B1973}" destId="{58EACDC9-AF3D-4ED5-B3AA-E077522BC6CB}" srcOrd="1" destOrd="0" presId="urn:microsoft.com/office/officeart/2005/8/layout/list1"/>
    <dgm:cxn modelId="{2858787F-BA87-4126-89C5-8973E5E83522}" type="presParOf" srcId="{EBA2012F-E212-4EC9-90D5-42A25F94C39D}" destId="{8E232988-80E7-4BCF-BB9E-01436801D07B}" srcOrd="5" destOrd="0" presId="urn:microsoft.com/office/officeart/2005/8/layout/list1"/>
    <dgm:cxn modelId="{3CD47CE9-6D64-4AD4-B758-932A0AFF10AE}" type="presParOf" srcId="{EBA2012F-E212-4EC9-90D5-42A25F94C39D}" destId="{4F1C2C3C-BC00-4BB4-BADA-C5BA84A8887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4F3EC-FF26-4DAC-B4FA-19B5AAF68EC0}">
      <dsp:nvSpPr>
        <dsp:cNvPr id="0" name=""/>
        <dsp:cNvSpPr/>
      </dsp:nvSpPr>
      <dsp:spPr>
        <a:xfrm>
          <a:off x="0" y="437565"/>
          <a:ext cx="7012370" cy="2381400"/>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4238" tIns="499872" rIns="54423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Tell Spark how you would like to modify the data to do what you what.</a:t>
          </a:r>
        </a:p>
        <a:p>
          <a:pPr marL="228600" lvl="1" indent="-228600" algn="l" defTabSz="1066800">
            <a:lnSpc>
              <a:spcPct val="90000"/>
            </a:lnSpc>
            <a:spcBef>
              <a:spcPct val="0"/>
            </a:spcBef>
            <a:spcAft>
              <a:spcPct val="15000"/>
            </a:spcAft>
            <a:buChar char="•"/>
          </a:pPr>
          <a:r>
            <a:rPr lang="en-US" sz="2400" kern="1200"/>
            <a:t>To build up our logical transformation plan</a:t>
          </a:r>
        </a:p>
        <a:p>
          <a:pPr marL="228600" lvl="1" indent="-228600" algn="l" defTabSz="1066800">
            <a:lnSpc>
              <a:spcPct val="90000"/>
            </a:lnSpc>
            <a:spcBef>
              <a:spcPct val="0"/>
            </a:spcBef>
            <a:spcAft>
              <a:spcPct val="15000"/>
            </a:spcAft>
            <a:buChar char="•"/>
          </a:pPr>
          <a:r>
            <a:rPr lang="en-US" sz="2400" kern="1200" dirty="0"/>
            <a:t>Spark will </a:t>
          </a:r>
          <a:r>
            <a:rPr lang="en-US" sz="2400" u="sng" kern="1200" dirty="0"/>
            <a:t>not</a:t>
          </a:r>
          <a:r>
            <a:rPr lang="en-US" sz="2400" kern="1200" dirty="0"/>
            <a:t> act on transformation until we call an </a:t>
          </a:r>
          <a:r>
            <a:rPr lang="en-US" sz="2400" u="sng" kern="1200" dirty="0"/>
            <a:t>action</a:t>
          </a:r>
          <a:r>
            <a:rPr lang="en-US" sz="2400" kern="1200" dirty="0"/>
            <a:t>.</a:t>
          </a:r>
        </a:p>
      </dsp:txBody>
      <dsp:txXfrm>
        <a:off x="0" y="437565"/>
        <a:ext cx="7012370" cy="2381400"/>
      </dsp:txXfrm>
    </dsp:sp>
    <dsp:sp modelId="{1E806196-B80B-4169-BD2C-459BB5703690}">
      <dsp:nvSpPr>
        <dsp:cNvPr id="0" name=""/>
        <dsp:cNvSpPr/>
      </dsp:nvSpPr>
      <dsp:spPr>
        <a:xfrm>
          <a:off x="350618" y="83325"/>
          <a:ext cx="4908659" cy="708480"/>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5536" tIns="0" rIns="185536" bIns="0" numCol="1" spcCol="1270" anchor="ctr" anchorCtr="0">
          <a:noAutofit/>
        </a:bodyPr>
        <a:lstStyle/>
        <a:p>
          <a:pPr marL="0" lvl="0" indent="0" algn="l" defTabSz="1066800">
            <a:lnSpc>
              <a:spcPct val="90000"/>
            </a:lnSpc>
            <a:spcBef>
              <a:spcPct val="0"/>
            </a:spcBef>
            <a:spcAft>
              <a:spcPct val="35000"/>
            </a:spcAft>
            <a:buNone/>
          </a:pPr>
          <a:r>
            <a:rPr lang="en-US" sz="2400" kern="1200"/>
            <a:t>Transformation</a:t>
          </a:r>
        </a:p>
      </dsp:txBody>
      <dsp:txXfrm>
        <a:off x="385203" y="117910"/>
        <a:ext cx="4839489" cy="639310"/>
      </dsp:txXfrm>
    </dsp:sp>
    <dsp:sp modelId="{4F1C2C3C-BC00-4BB4-BADA-C5BA84A88879}">
      <dsp:nvSpPr>
        <dsp:cNvPr id="0" name=""/>
        <dsp:cNvSpPr/>
      </dsp:nvSpPr>
      <dsp:spPr>
        <a:xfrm>
          <a:off x="0" y="3302805"/>
          <a:ext cx="7012370" cy="1323000"/>
        </a:xfrm>
        <a:prstGeom prst="rect">
          <a:avLst/>
        </a:prstGeom>
        <a:solidFill>
          <a:schemeClr val="lt1">
            <a:alpha val="90000"/>
            <a:hueOff val="0"/>
            <a:satOff val="0"/>
            <a:lumOff val="0"/>
            <a:alphaOff val="0"/>
          </a:schemeClr>
        </a:solidFill>
        <a:ln w="12700" cap="rnd" cmpd="sng" algn="ctr">
          <a:solidFill>
            <a:schemeClr val="accent2">
              <a:hueOff val="113439"/>
              <a:satOff val="13039"/>
              <a:lumOff val="-1039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4238" tIns="499872" rIns="54423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Instruct Spark to compute a result from a series of transform.</a:t>
          </a:r>
        </a:p>
      </dsp:txBody>
      <dsp:txXfrm>
        <a:off x="0" y="3302805"/>
        <a:ext cx="7012370" cy="1323000"/>
      </dsp:txXfrm>
    </dsp:sp>
    <dsp:sp modelId="{58EACDC9-AF3D-4ED5-B3AA-E077522BC6CB}">
      <dsp:nvSpPr>
        <dsp:cNvPr id="0" name=""/>
        <dsp:cNvSpPr/>
      </dsp:nvSpPr>
      <dsp:spPr>
        <a:xfrm>
          <a:off x="350618" y="2948565"/>
          <a:ext cx="4908659" cy="708480"/>
        </a:xfrm>
        <a:prstGeom prst="roundRect">
          <a:avLst/>
        </a:prstGeom>
        <a:gradFill rotWithShape="0">
          <a:gsLst>
            <a:gs pos="0">
              <a:schemeClr val="accent2">
                <a:hueOff val="113439"/>
                <a:satOff val="13039"/>
                <a:lumOff val="-10393"/>
                <a:alphaOff val="0"/>
                <a:tint val="98000"/>
                <a:lumMod val="110000"/>
              </a:schemeClr>
            </a:gs>
            <a:gs pos="84000">
              <a:schemeClr val="accent2">
                <a:hueOff val="113439"/>
                <a:satOff val="13039"/>
                <a:lumOff val="-10393"/>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5536" tIns="0" rIns="185536" bIns="0" numCol="1" spcCol="1270" anchor="ctr" anchorCtr="0">
          <a:noAutofit/>
        </a:bodyPr>
        <a:lstStyle/>
        <a:p>
          <a:pPr marL="0" lvl="0" indent="0" algn="l" defTabSz="1066800">
            <a:lnSpc>
              <a:spcPct val="90000"/>
            </a:lnSpc>
            <a:spcBef>
              <a:spcPct val="0"/>
            </a:spcBef>
            <a:spcAft>
              <a:spcPct val="35000"/>
            </a:spcAft>
            <a:buNone/>
          </a:pPr>
          <a:r>
            <a:rPr lang="en-US" sz="2400" kern="1200"/>
            <a:t>Action</a:t>
          </a:r>
        </a:p>
      </dsp:txBody>
      <dsp:txXfrm>
        <a:off x="385203" y="2983150"/>
        <a:ext cx="4839489"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SG"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88F12A8-E5B2-4F42-AC06-84380DA2A917}" type="datetimeFigureOut">
              <a:rPr lang="en-SG" smtClean="0"/>
              <a:t>27/3/2020</a:t>
            </a:fld>
            <a:endParaRPr lang="en-SG"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SG"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SG"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7849FBA-04FB-41BB-B16F-BD5E844C62EB}" type="slidenum">
              <a:rPr lang="en-SG" smtClean="0"/>
              <a:t>‹#›</a:t>
            </a:fld>
            <a:endParaRPr lang="en-SG" dirty="0"/>
          </a:p>
        </p:txBody>
      </p:sp>
    </p:spTree>
    <p:extLst>
      <p:ext uri="{BB962C8B-B14F-4D97-AF65-F5344CB8AC3E}">
        <p14:creationId xmlns:p14="http://schemas.microsoft.com/office/powerpoint/2010/main" val="3744156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atabricks.com/blog/2015/07/15/introducing-window-functions-in-spark-sql.html"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atabricks.com/blog/2015/07/15/introducing-window-functions-in-spark-sql.html"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bmbigdatahub.com/sites/default/files/infographic_file/4-Vs-of-big-data.jp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ata-flair.training/blogs/hadoop-ecosystem-components/"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intellipaat.com/blog/tutorial/hadoop-tutorial/introduction-hadoop/"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7849FBA-04FB-41BB-B16F-BD5E844C62EB}" type="slidenum">
              <a:rPr lang="en-SG" smtClean="0"/>
              <a:t>1</a:t>
            </a:fld>
            <a:endParaRPr lang="en-SG" dirty="0"/>
          </a:p>
        </p:txBody>
      </p:sp>
    </p:spTree>
    <p:extLst>
      <p:ext uri="{BB962C8B-B14F-4D97-AF65-F5344CB8AC3E}">
        <p14:creationId xmlns:p14="http://schemas.microsoft.com/office/powerpoint/2010/main" val="3212192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Driver Process: sits on a node in the cluster, (a) maintaining information about the Spark Application (b) responding to a user program (c) managing work across executors</a:t>
            </a:r>
          </a:p>
          <a:p>
            <a:r>
              <a:rPr lang="en-SG" dirty="0"/>
              <a:t>2. Executors: carrying the work that the driver assigns to them</a:t>
            </a:r>
          </a:p>
        </p:txBody>
      </p:sp>
      <p:sp>
        <p:nvSpPr>
          <p:cNvPr id="4" name="Slide Number Placeholder 3"/>
          <p:cNvSpPr>
            <a:spLocks noGrp="1"/>
          </p:cNvSpPr>
          <p:nvPr>
            <p:ph type="sldNum" sz="quarter" idx="5"/>
          </p:nvPr>
        </p:nvSpPr>
        <p:spPr/>
        <p:txBody>
          <a:bodyPr/>
          <a:lstStyle/>
          <a:p>
            <a:fld id="{87849FBA-04FB-41BB-B16F-BD5E844C62EB}" type="slidenum">
              <a:rPr lang="en-SG" smtClean="0"/>
              <a:t>12</a:t>
            </a:fld>
            <a:endParaRPr lang="en-SG" dirty="0"/>
          </a:p>
        </p:txBody>
      </p:sp>
    </p:spTree>
    <p:extLst>
      <p:ext uri="{BB962C8B-B14F-4D97-AF65-F5344CB8AC3E}">
        <p14:creationId xmlns:p14="http://schemas.microsoft.com/office/powerpoint/2010/main" val="22236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AutoNum type="alphaLcParenBoth"/>
            </a:pPr>
            <a:r>
              <a:rPr lang="en-US" dirty="0" err="1"/>
              <a:t>DataFrame</a:t>
            </a:r>
            <a:r>
              <a:rPr lang="en-US" dirty="0"/>
              <a:t>: A table of data with rows and columns</a:t>
            </a:r>
          </a:p>
          <a:p>
            <a:pPr marL="241653" indent="-241653">
              <a:buAutoNum type="alphaLcParenBoth"/>
            </a:pPr>
            <a:r>
              <a:rPr lang="en-US" dirty="0"/>
              <a:t>Schema: The list that defines the columns and types within those columns </a:t>
            </a:r>
          </a:p>
          <a:p>
            <a:pPr marL="241653" indent="-241653">
              <a:buAutoNum type="alphaLcParenBoth"/>
            </a:pPr>
            <a:r>
              <a:rPr lang="en-US" dirty="0"/>
              <a:t>Partition: Spark breaks up the data into chunks called partition. A </a:t>
            </a:r>
            <a:r>
              <a:rPr lang="en-US" dirty="0" err="1"/>
              <a:t>Dataframe’s</a:t>
            </a:r>
            <a:r>
              <a:rPr lang="en-US" dirty="0"/>
              <a:t> partition represent how data is physically distributed across the cluster of machines during execution. </a:t>
            </a:r>
            <a:endParaRPr lang="en-SG" dirty="0"/>
          </a:p>
        </p:txBody>
      </p:sp>
      <p:sp>
        <p:nvSpPr>
          <p:cNvPr id="4" name="Slide Number Placeholder 3"/>
          <p:cNvSpPr>
            <a:spLocks noGrp="1"/>
          </p:cNvSpPr>
          <p:nvPr>
            <p:ph type="sldNum" sz="quarter" idx="5"/>
          </p:nvPr>
        </p:nvSpPr>
        <p:spPr/>
        <p:txBody>
          <a:bodyPr/>
          <a:lstStyle/>
          <a:p>
            <a:fld id="{87849FBA-04FB-41BB-B16F-BD5E844C62EB}" type="slidenum">
              <a:rPr lang="en-SG" smtClean="0"/>
              <a:t>13</a:t>
            </a:fld>
            <a:endParaRPr lang="en-SG" dirty="0"/>
          </a:p>
        </p:txBody>
      </p:sp>
    </p:spTree>
    <p:extLst>
      <p:ext uri="{BB962C8B-B14F-4D97-AF65-F5344CB8AC3E}">
        <p14:creationId xmlns:p14="http://schemas.microsoft.com/office/powerpoint/2010/main" val="2869321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Illustration for students with Python </a:t>
            </a:r>
            <a:r>
              <a:rPr lang="en-US" dirty="0" err="1"/>
              <a:t>Dataframe</a:t>
            </a:r>
            <a:r>
              <a:rPr lang="en-US" dirty="0"/>
              <a:t> background</a:t>
            </a:r>
          </a:p>
          <a:p>
            <a:r>
              <a:rPr lang="en-US" dirty="0"/>
              <a:t>- Pandas </a:t>
            </a:r>
            <a:r>
              <a:rPr lang="en-US" dirty="0" err="1"/>
              <a:t>DataFrame</a:t>
            </a:r>
            <a:r>
              <a:rPr lang="en-US" dirty="0"/>
              <a:t> can be updated.</a:t>
            </a:r>
            <a:endParaRPr lang="en-SG" dirty="0"/>
          </a:p>
        </p:txBody>
      </p:sp>
      <p:sp>
        <p:nvSpPr>
          <p:cNvPr id="4" name="Slide Number Placeholder 3"/>
          <p:cNvSpPr>
            <a:spLocks noGrp="1"/>
          </p:cNvSpPr>
          <p:nvPr>
            <p:ph type="sldNum" sz="quarter" idx="5"/>
          </p:nvPr>
        </p:nvSpPr>
        <p:spPr/>
        <p:txBody>
          <a:bodyPr/>
          <a:lstStyle/>
          <a:p>
            <a:fld id="{87849FBA-04FB-41BB-B16F-BD5E844C62EB}" type="slidenum">
              <a:rPr lang="en-SG" smtClean="0"/>
              <a:t>14</a:t>
            </a:fld>
            <a:endParaRPr lang="en-SG" dirty="0"/>
          </a:p>
        </p:txBody>
      </p:sp>
    </p:spTree>
    <p:extLst>
      <p:ext uri="{BB962C8B-B14F-4D97-AF65-F5344CB8AC3E}">
        <p14:creationId xmlns:p14="http://schemas.microsoft.com/office/powerpoint/2010/main" val="1074687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Actions: Take, Collect</a:t>
            </a:r>
            <a:endParaRPr lang="en-SG" dirty="0"/>
          </a:p>
        </p:txBody>
      </p:sp>
      <p:sp>
        <p:nvSpPr>
          <p:cNvPr id="4" name="Slide Number Placeholder 3"/>
          <p:cNvSpPr>
            <a:spLocks noGrp="1"/>
          </p:cNvSpPr>
          <p:nvPr>
            <p:ph type="sldNum" sz="quarter" idx="5"/>
          </p:nvPr>
        </p:nvSpPr>
        <p:spPr/>
        <p:txBody>
          <a:bodyPr/>
          <a:lstStyle/>
          <a:p>
            <a:fld id="{87849FBA-04FB-41BB-B16F-BD5E844C62EB}" type="slidenum">
              <a:rPr lang="en-SG" smtClean="0"/>
              <a:t>15</a:t>
            </a:fld>
            <a:endParaRPr lang="en-SG" dirty="0"/>
          </a:p>
        </p:txBody>
      </p:sp>
    </p:spTree>
    <p:extLst>
      <p:ext uri="{BB962C8B-B14F-4D97-AF65-F5344CB8AC3E}">
        <p14:creationId xmlns:p14="http://schemas.microsoft.com/office/powerpoint/2010/main" val="1272002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7849FBA-04FB-41BB-B16F-BD5E844C62EB}" type="slidenum">
              <a:rPr lang="en-SG" smtClean="0"/>
              <a:t>19</a:t>
            </a:fld>
            <a:endParaRPr lang="en-SG" dirty="0"/>
          </a:p>
        </p:txBody>
      </p:sp>
    </p:spTree>
    <p:extLst>
      <p:ext uri="{BB962C8B-B14F-4D97-AF65-F5344CB8AC3E}">
        <p14:creationId xmlns:p14="http://schemas.microsoft.com/office/powerpoint/2010/main" val="1322170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 Have a quick demo and ask to student create an account and do the </a:t>
            </a:r>
            <a:r>
              <a:rPr lang="en-US"/>
              <a:t>first practical.</a:t>
            </a:r>
            <a:endParaRPr lang="en-SG"/>
          </a:p>
        </p:txBody>
      </p:sp>
      <p:sp>
        <p:nvSpPr>
          <p:cNvPr id="4" name="Slide Number Placeholder 3"/>
          <p:cNvSpPr>
            <a:spLocks noGrp="1"/>
          </p:cNvSpPr>
          <p:nvPr>
            <p:ph type="sldNum" sz="quarter" idx="5"/>
          </p:nvPr>
        </p:nvSpPr>
        <p:spPr/>
        <p:txBody>
          <a:bodyPr/>
          <a:lstStyle/>
          <a:p>
            <a:fld id="{87849FBA-04FB-41BB-B16F-BD5E844C62EB}" type="slidenum">
              <a:rPr lang="en-SG" smtClean="0"/>
              <a:t>21</a:t>
            </a:fld>
            <a:endParaRPr lang="en-SG" dirty="0"/>
          </a:p>
        </p:txBody>
      </p:sp>
    </p:spTree>
    <p:extLst>
      <p:ext uri="{BB962C8B-B14F-4D97-AF65-F5344CB8AC3E}">
        <p14:creationId xmlns:p14="http://schemas.microsoft.com/office/powerpoint/2010/main" val="4192779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Teaching Notes: Demo one practical for them to learn quickly the interface</a:t>
            </a:r>
            <a:endParaRPr lang="en-SG" dirty="0"/>
          </a:p>
        </p:txBody>
      </p:sp>
      <p:sp>
        <p:nvSpPr>
          <p:cNvPr id="4" name="Slide Number Placeholder 3"/>
          <p:cNvSpPr>
            <a:spLocks noGrp="1"/>
          </p:cNvSpPr>
          <p:nvPr>
            <p:ph type="sldNum" sz="quarter" idx="5"/>
          </p:nvPr>
        </p:nvSpPr>
        <p:spPr/>
        <p:txBody>
          <a:bodyPr/>
          <a:lstStyle/>
          <a:p>
            <a:fld id="{87849FBA-04FB-41BB-B16F-BD5E844C62EB}" type="slidenum">
              <a:rPr lang="en-SG" smtClean="0"/>
              <a:t>22</a:t>
            </a:fld>
            <a:endParaRPr lang="en-SG" dirty="0"/>
          </a:p>
        </p:txBody>
      </p:sp>
    </p:spTree>
    <p:extLst>
      <p:ext uri="{BB962C8B-B14F-4D97-AF65-F5344CB8AC3E}">
        <p14:creationId xmlns:p14="http://schemas.microsoft.com/office/powerpoint/2010/main" val="215462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and next to illustrate the limitation of a local computer. </a:t>
            </a:r>
            <a:endParaRPr lang="en-SG" dirty="0"/>
          </a:p>
        </p:txBody>
      </p:sp>
      <p:sp>
        <p:nvSpPr>
          <p:cNvPr id="4" name="Slide Number Placeholder 3"/>
          <p:cNvSpPr>
            <a:spLocks noGrp="1"/>
          </p:cNvSpPr>
          <p:nvPr>
            <p:ph type="sldNum" sz="quarter" idx="5"/>
          </p:nvPr>
        </p:nvSpPr>
        <p:spPr/>
        <p:txBody>
          <a:bodyPr/>
          <a:lstStyle/>
          <a:p>
            <a:fld id="{87849FBA-04FB-41BB-B16F-BD5E844C62EB}" type="slidenum">
              <a:rPr lang="en-SG" smtClean="0"/>
              <a:t>23</a:t>
            </a:fld>
            <a:endParaRPr lang="en-SG" dirty="0"/>
          </a:p>
        </p:txBody>
      </p:sp>
    </p:spTree>
    <p:extLst>
      <p:ext uri="{BB962C8B-B14F-4D97-AF65-F5344CB8AC3E}">
        <p14:creationId xmlns:p14="http://schemas.microsoft.com/office/powerpoint/2010/main" val="2744573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7849FBA-04FB-41BB-B16F-BD5E844C62EB}" type="slidenum">
              <a:rPr lang="en-SG" smtClean="0"/>
              <a:t>25</a:t>
            </a:fld>
            <a:endParaRPr lang="en-SG" dirty="0"/>
          </a:p>
        </p:txBody>
      </p:sp>
    </p:spTree>
    <p:extLst>
      <p:ext uri="{BB962C8B-B14F-4D97-AF65-F5344CB8AC3E}">
        <p14:creationId xmlns:p14="http://schemas.microsoft.com/office/powerpoint/2010/main" val="3514670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Spark SQL Create Table – from a variety of data sources (CSV, JSON). – Using clause</a:t>
            </a:r>
          </a:p>
          <a:p>
            <a:r>
              <a:rPr lang="en-US" dirty="0"/>
              <a:t>The Practical will illustrate more of these options. </a:t>
            </a:r>
            <a:endParaRPr lang="en-SG" dirty="0"/>
          </a:p>
        </p:txBody>
      </p:sp>
      <p:sp>
        <p:nvSpPr>
          <p:cNvPr id="4" name="Slide Number Placeholder 3"/>
          <p:cNvSpPr>
            <a:spLocks noGrp="1"/>
          </p:cNvSpPr>
          <p:nvPr>
            <p:ph type="sldNum" sz="quarter" idx="5"/>
          </p:nvPr>
        </p:nvSpPr>
        <p:spPr/>
        <p:txBody>
          <a:bodyPr/>
          <a:lstStyle/>
          <a:p>
            <a:fld id="{87849FBA-04FB-41BB-B16F-BD5E844C62EB}" type="slidenum">
              <a:rPr lang="en-SG" smtClean="0"/>
              <a:t>26</a:t>
            </a:fld>
            <a:endParaRPr lang="en-SG" dirty="0"/>
          </a:p>
        </p:txBody>
      </p:sp>
    </p:spTree>
    <p:extLst>
      <p:ext uri="{BB962C8B-B14F-4D97-AF65-F5344CB8AC3E}">
        <p14:creationId xmlns:p14="http://schemas.microsoft.com/office/powerpoint/2010/main" val="1819051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7849FBA-04FB-41BB-B16F-BD5E844C62EB}" type="slidenum">
              <a:rPr lang="en-SG" smtClean="0"/>
              <a:t>2</a:t>
            </a:fld>
            <a:endParaRPr lang="en-SG" dirty="0"/>
          </a:p>
        </p:txBody>
      </p:sp>
    </p:spTree>
    <p:extLst>
      <p:ext uri="{BB962C8B-B14F-4D97-AF65-F5344CB8AC3E}">
        <p14:creationId xmlns:p14="http://schemas.microsoft.com/office/powerpoint/2010/main" val="13214353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87849FBA-04FB-41BB-B16F-BD5E844C62EB}" type="slidenum">
              <a:rPr lang="en-SG" smtClean="0"/>
              <a:t>27</a:t>
            </a:fld>
            <a:endParaRPr lang="en-SG" dirty="0"/>
          </a:p>
        </p:txBody>
      </p:sp>
    </p:spTree>
    <p:extLst>
      <p:ext uri="{BB962C8B-B14F-4D97-AF65-F5344CB8AC3E}">
        <p14:creationId xmlns:p14="http://schemas.microsoft.com/office/powerpoint/2010/main" val="97703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t>
            </a:r>
            <a:r>
              <a:rPr lang="en-SG" dirty="0">
                <a:hlinkClick r:id="rId3"/>
              </a:rPr>
              <a:t>https://databricks.com/blog/2015/07/15/introducing-window-functions-in-spark-sql.html</a:t>
            </a:r>
            <a:endParaRPr lang="en-SG" dirty="0"/>
          </a:p>
          <a:p>
            <a:endParaRPr lang="en-SG" dirty="0"/>
          </a:p>
          <a:p>
            <a:r>
              <a:rPr lang="en-US" sz="1300" dirty="0"/>
              <a:t>A window specification includes three parts:</a:t>
            </a:r>
          </a:p>
          <a:p>
            <a:r>
              <a:rPr lang="en-US" sz="1300" dirty="0"/>
              <a:t>Partitioning Specification: controls which rows will be in the same partition with the given row. Also, the user might want to make sure all rows having the same value for  the category column are collected to the same machine before ordering and calculating the frame.  If no partitioning specification is given, then all data must be collected to a single machine.</a:t>
            </a:r>
          </a:p>
          <a:p>
            <a:r>
              <a:rPr lang="en-US" sz="1300" dirty="0"/>
              <a:t>Ordering Specification: controls the way that rows in a partition are ordered, determining the position of the given row in its partition.</a:t>
            </a:r>
          </a:p>
          <a:p>
            <a:r>
              <a:rPr lang="en-US" sz="1300" dirty="0"/>
              <a:t>Frame Specification: states which rows will be included in the frame for the current input row, based on their relative position to the current row.  For example, “the three rows preceding the current row to the current row” describes a frame including the current input row and three rows appearing before the current row.</a:t>
            </a:r>
          </a:p>
          <a:p>
            <a:endParaRPr lang="en-SG" dirty="0"/>
          </a:p>
        </p:txBody>
      </p:sp>
      <p:sp>
        <p:nvSpPr>
          <p:cNvPr id="4" name="Slide Number Placeholder 3"/>
          <p:cNvSpPr>
            <a:spLocks noGrp="1"/>
          </p:cNvSpPr>
          <p:nvPr>
            <p:ph type="sldNum" sz="quarter" idx="5"/>
          </p:nvPr>
        </p:nvSpPr>
        <p:spPr/>
        <p:txBody>
          <a:bodyPr/>
          <a:lstStyle/>
          <a:p>
            <a:fld id="{87849FBA-04FB-41BB-B16F-BD5E844C62EB}" type="slidenum">
              <a:rPr lang="en-SG" smtClean="0"/>
              <a:t>28</a:t>
            </a:fld>
            <a:endParaRPr lang="en-SG" dirty="0"/>
          </a:p>
        </p:txBody>
      </p:sp>
    </p:spTree>
    <p:extLst>
      <p:ext uri="{BB962C8B-B14F-4D97-AF65-F5344CB8AC3E}">
        <p14:creationId xmlns:p14="http://schemas.microsoft.com/office/powerpoint/2010/main" val="2423243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t>
            </a:r>
            <a:r>
              <a:rPr lang="en-SG" dirty="0">
                <a:hlinkClick r:id="rId3"/>
              </a:rPr>
              <a:t>https://databricks.com/blog/2015/07/15/introducing-window-functions-in-spark-sql.html</a:t>
            </a:r>
            <a:endParaRPr lang="en-SG" dirty="0"/>
          </a:p>
          <a:p>
            <a:endParaRPr lang="en-SG" dirty="0"/>
          </a:p>
          <a:p>
            <a:r>
              <a:rPr lang="en-US" sz="1300" dirty="0"/>
              <a:t>A window specification includes three parts:</a:t>
            </a:r>
          </a:p>
          <a:p>
            <a:r>
              <a:rPr lang="en-US" sz="1300" dirty="0"/>
              <a:t>Partitioning Specification: controls which rows will be in the same partition with the given row. Also, the user might want to make sure all rows having the same value for  the category column are collected to the same machine before ordering and calculating the frame.  If no partitioning specification is given, then all data must be collected to a single machine.</a:t>
            </a:r>
          </a:p>
          <a:p>
            <a:r>
              <a:rPr lang="en-US" sz="1300" dirty="0"/>
              <a:t>Ordering Specification: controls the way that rows in a partition are ordered, determining the position of the given row in its partition.</a:t>
            </a:r>
          </a:p>
          <a:p>
            <a:r>
              <a:rPr lang="en-US" sz="1300" dirty="0"/>
              <a:t>Frame Specification: states which rows will be included in the frame for the current input row, based on their relative position to the current row.  For example, “the three rows preceding the current row to the current row” describes a frame including the current input row and three rows appearing before the current row.</a:t>
            </a:r>
          </a:p>
          <a:p>
            <a:endParaRPr lang="en-SG" dirty="0"/>
          </a:p>
        </p:txBody>
      </p:sp>
      <p:sp>
        <p:nvSpPr>
          <p:cNvPr id="4" name="Slide Number Placeholder 3"/>
          <p:cNvSpPr>
            <a:spLocks noGrp="1"/>
          </p:cNvSpPr>
          <p:nvPr>
            <p:ph type="sldNum" sz="quarter" idx="5"/>
          </p:nvPr>
        </p:nvSpPr>
        <p:spPr/>
        <p:txBody>
          <a:bodyPr/>
          <a:lstStyle/>
          <a:p>
            <a:fld id="{87849FBA-04FB-41BB-B16F-BD5E844C62EB}" type="slidenum">
              <a:rPr lang="en-SG" smtClean="0"/>
              <a:t>29</a:t>
            </a:fld>
            <a:endParaRPr lang="en-SG" dirty="0"/>
          </a:p>
        </p:txBody>
      </p:sp>
    </p:spTree>
    <p:extLst>
      <p:ext uri="{BB962C8B-B14F-4D97-AF65-F5344CB8AC3E}">
        <p14:creationId xmlns:p14="http://schemas.microsoft.com/office/powerpoint/2010/main" val="3777572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t>
            </a:r>
            <a:r>
              <a:rPr lang="en-SG" dirty="0">
                <a:hlinkClick r:id="rId3"/>
              </a:rPr>
              <a:t>https://www.ibmbigdatahub.com/sites/default/files/infographic_file/4-Vs-of-big-data.jpg</a:t>
            </a:r>
            <a:r>
              <a:rPr lang="en-SG" dirty="0"/>
              <a:t> access on 1 Dec 2019</a:t>
            </a:r>
          </a:p>
          <a:p>
            <a:endParaRPr lang="en-SG" dirty="0"/>
          </a:p>
        </p:txBody>
      </p:sp>
      <p:sp>
        <p:nvSpPr>
          <p:cNvPr id="4" name="Slide Number Placeholder 3"/>
          <p:cNvSpPr>
            <a:spLocks noGrp="1"/>
          </p:cNvSpPr>
          <p:nvPr>
            <p:ph type="sldNum" sz="quarter" idx="5"/>
          </p:nvPr>
        </p:nvSpPr>
        <p:spPr/>
        <p:txBody>
          <a:bodyPr/>
          <a:lstStyle/>
          <a:p>
            <a:fld id="{87849FBA-04FB-41BB-B16F-BD5E844C62EB}" type="slidenum">
              <a:rPr lang="en-SG" smtClean="0"/>
              <a:t>3</a:t>
            </a:fld>
            <a:endParaRPr lang="en-SG" dirty="0"/>
          </a:p>
        </p:txBody>
      </p:sp>
    </p:spTree>
    <p:extLst>
      <p:ext uri="{BB962C8B-B14F-4D97-AF65-F5344CB8AC3E}">
        <p14:creationId xmlns:p14="http://schemas.microsoft.com/office/powerpoint/2010/main" val="2532872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Every byte of data needs resources. CPU cycles to process, memory and disc to store, and bandwidth to move. The higher the volume, the more the resources you will need. The challenge starts increasing exponentially when a single processor or pipeline cannot handle the expected volume. This demands building pipelines that can provide horizontal scalability in order to handle volume while maintaining latency requirements.</a:t>
            </a:r>
            <a:endParaRPr lang="en-SG" dirty="0"/>
          </a:p>
        </p:txBody>
      </p:sp>
      <p:sp>
        <p:nvSpPr>
          <p:cNvPr id="4" name="Slide Number Placeholder 3"/>
          <p:cNvSpPr>
            <a:spLocks noGrp="1"/>
          </p:cNvSpPr>
          <p:nvPr>
            <p:ph type="sldNum" sz="quarter" idx="5"/>
          </p:nvPr>
        </p:nvSpPr>
        <p:spPr/>
        <p:txBody>
          <a:bodyPr/>
          <a:lstStyle/>
          <a:p>
            <a:fld id="{87849FBA-04FB-41BB-B16F-BD5E844C62EB}" type="slidenum">
              <a:rPr lang="en-SG" smtClean="0"/>
              <a:t>5</a:t>
            </a:fld>
            <a:endParaRPr lang="en-SG" dirty="0"/>
          </a:p>
        </p:txBody>
      </p:sp>
    </p:spTree>
    <p:extLst>
      <p:ext uri="{BB962C8B-B14F-4D97-AF65-F5344CB8AC3E}">
        <p14:creationId xmlns:p14="http://schemas.microsoft.com/office/powerpoint/2010/main" val="2577321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300" dirty="0"/>
              <a:t>Data from browsers, sensors, social media, and mobile phones generating continuous data at alarming volumes. The data processing pipeline needs to keep up with this kind of speed and produce results with low latency. Lags in processing can quickly build up queues that is impossible to catch up. This again calls for parallel transport and computing architectures. </a:t>
            </a:r>
            <a:endParaRPr lang="en-SG" dirty="0"/>
          </a:p>
        </p:txBody>
      </p:sp>
      <p:sp>
        <p:nvSpPr>
          <p:cNvPr id="4" name="Slide Number Placeholder 3"/>
          <p:cNvSpPr>
            <a:spLocks noGrp="1"/>
          </p:cNvSpPr>
          <p:nvPr>
            <p:ph type="sldNum" sz="quarter" idx="5"/>
          </p:nvPr>
        </p:nvSpPr>
        <p:spPr/>
        <p:txBody>
          <a:bodyPr/>
          <a:lstStyle/>
          <a:p>
            <a:fld id="{87849FBA-04FB-41BB-B16F-BD5E844C62EB}" type="slidenum">
              <a:rPr lang="en-SG" smtClean="0"/>
              <a:t>6</a:t>
            </a:fld>
            <a:endParaRPr lang="en-SG" dirty="0"/>
          </a:p>
        </p:txBody>
      </p:sp>
    </p:spTree>
    <p:extLst>
      <p:ext uri="{BB962C8B-B14F-4D97-AF65-F5344CB8AC3E}">
        <p14:creationId xmlns:p14="http://schemas.microsoft.com/office/powerpoint/2010/main" val="2820624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300" dirty="0"/>
              <a:t>Unlike old business applications that produce numbers only, the Big Data world produces text, audio, video, and image data. They not only need more resources to store and transport, they also need sophisticated CPU consuming algorithms to analyse and create metrics for different data types. Such resources need to be stored and served also at very low latency.</a:t>
            </a:r>
            <a:endParaRPr lang="en-SG" dirty="0"/>
          </a:p>
        </p:txBody>
      </p:sp>
      <p:sp>
        <p:nvSpPr>
          <p:cNvPr id="4" name="Slide Number Placeholder 3"/>
          <p:cNvSpPr>
            <a:spLocks noGrp="1"/>
          </p:cNvSpPr>
          <p:nvPr>
            <p:ph type="sldNum" sz="quarter" idx="5"/>
          </p:nvPr>
        </p:nvSpPr>
        <p:spPr/>
        <p:txBody>
          <a:bodyPr/>
          <a:lstStyle/>
          <a:p>
            <a:fld id="{87849FBA-04FB-41BB-B16F-BD5E844C62EB}" type="slidenum">
              <a:rPr lang="en-SG" smtClean="0"/>
              <a:t>7</a:t>
            </a:fld>
            <a:endParaRPr lang="en-SG" dirty="0"/>
          </a:p>
        </p:txBody>
      </p:sp>
    </p:spTree>
    <p:extLst>
      <p:ext uri="{BB962C8B-B14F-4D97-AF65-F5344CB8AC3E}">
        <p14:creationId xmlns:p14="http://schemas.microsoft.com/office/powerpoint/2010/main" val="2180483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300" dirty="0"/>
              <a:t>Data from browsers, sensors, social media, and mobile phones generating continuous data at alarming volumes. The data processing pipeline needs to keep up with this kind of speed and produce results with low latency. Lags in processing can quickly build up queues that is impossible to catch up. This again calls for parallel transport and computing architectures. </a:t>
            </a:r>
            <a:endParaRPr lang="en-SG" dirty="0"/>
          </a:p>
        </p:txBody>
      </p:sp>
      <p:sp>
        <p:nvSpPr>
          <p:cNvPr id="4" name="Slide Number Placeholder 3"/>
          <p:cNvSpPr>
            <a:spLocks noGrp="1"/>
          </p:cNvSpPr>
          <p:nvPr>
            <p:ph type="sldNum" sz="quarter" idx="5"/>
          </p:nvPr>
        </p:nvSpPr>
        <p:spPr/>
        <p:txBody>
          <a:bodyPr/>
          <a:lstStyle/>
          <a:p>
            <a:fld id="{87849FBA-04FB-41BB-B16F-BD5E844C62EB}" type="slidenum">
              <a:rPr lang="en-SG" smtClean="0"/>
              <a:t>8</a:t>
            </a:fld>
            <a:endParaRPr lang="en-SG" dirty="0"/>
          </a:p>
        </p:txBody>
      </p:sp>
    </p:spTree>
    <p:extLst>
      <p:ext uri="{BB962C8B-B14F-4D97-AF65-F5344CB8AC3E}">
        <p14:creationId xmlns:p14="http://schemas.microsoft.com/office/powerpoint/2010/main" val="4142900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t>
            </a:r>
            <a:r>
              <a:rPr lang="en-SG" dirty="0">
                <a:hlinkClick r:id="rId3"/>
              </a:rPr>
              <a:t>https://data-flair.training/blogs/hadoop-ecosystem-components/</a:t>
            </a:r>
            <a:r>
              <a:rPr lang="en-SG" dirty="0"/>
              <a:t>, access 1 Dec 2019</a:t>
            </a:r>
          </a:p>
          <a:p>
            <a:r>
              <a:rPr lang="en-SG" dirty="0"/>
              <a:t>Source: </a:t>
            </a:r>
            <a:r>
              <a:rPr lang="en-SG" dirty="0">
                <a:hlinkClick r:id="rId4"/>
              </a:rPr>
              <a:t>https://intellipaat.com/blog/tutorial/hadoop-tutorial/introduction-hadoop/</a:t>
            </a:r>
            <a:r>
              <a:rPr lang="en-SG" dirty="0"/>
              <a:t>, access 1 Dec 2019</a:t>
            </a:r>
          </a:p>
        </p:txBody>
      </p:sp>
      <p:sp>
        <p:nvSpPr>
          <p:cNvPr id="4" name="Slide Number Placeholder 3"/>
          <p:cNvSpPr>
            <a:spLocks noGrp="1"/>
          </p:cNvSpPr>
          <p:nvPr>
            <p:ph type="sldNum" sz="quarter" idx="5"/>
          </p:nvPr>
        </p:nvSpPr>
        <p:spPr/>
        <p:txBody>
          <a:bodyPr/>
          <a:lstStyle/>
          <a:p>
            <a:fld id="{87849FBA-04FB-41BB-B16F-BD5E844C62EB}" type="slidenum">
              <a:rPr lang="en-SG" smtClean="0"/>
              <a:t>9</a:t>
            </a:fld>
            <a:endParaRPr lang="en-SG" dirty="0"/>
          </a:p>
        </p:txBody>
      </p:sp>
    </p:spTree>
    <p:extLst>
      <p:ext uri="{BB962C8B-B14F-4D97-AF65-F5344CB8AC3E}">
        <p14:creationId xmlns:p14="http://schemas.microsoft.com/office/powerpoint/2010/main" val="2888451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SG" sz="1300" dirty="0"/>
              <a:t>Spark Core: includes task distribution, scheduling, and the input/output operations.</a:t>
            </a:r>
          </a:p>
          <a:p>
            <a:pPr fontAlgn="base"/>
            <a:r>
              <a:rPr lang="en-SG" sz="1300" dirty="0"/>
              <a:t> </a:t>
            </a:r>
          </a:p>
          <a:p>
            <a:pPr fontAlgn="base"/>
            <a:r>
              <a:rPr lang="en-SG" sz="1300" dirty="0"/>
              <a:t>Spark SQL: allows Data Science professional to do their work in ANSI standard SQL.</a:t>
            </a:r>
          </a:p>
          <a:p>
            <a:pPr fontAlgn="base"/>
            <a:r>
              <a:rPr lang="en-SG" sz="1300" dirty="0"/>
              <a:t> </a:t>
            </a:r>
          </a:p>
          <a:p>
            <a:pPr fontAlgn="base"/>
            <a:r>
              <a:rPr lang="en-SG" sz="1300" dirty="0"/>
              <a:t>Spark Streaming is the component that enables our jobs to process new data as it comes in. To be specific, Spark Streaming runs micro batches, which operate just like normal batch operations, just much more frequently on smaller datasets. </a:t>
            </a:r>
          </a:p>
          <a:p>
            <a:pPr fontAlgn="base"/>
            <a:r>
              <a:rPr lang="en-SG" sz="1300" dirty="0"/>
              <a:t> </a:t>
            </a:r>
          </a:p>
          <a:p>
            <a:pPr fontAlgn="base"/>
            <a:r>
              <a:rPr lang="en-SG" sz="1300" dirty="0"/>
              <a:t>The </a:t>
            </a:r>
            <a:r>
              <a:rPr lang="en-SG" sz="1300" dirty="0" err="1"/>
              <a:t>MLlib</a:t>
            </a:r>
            <a:r>
              <a:rPr lang="en-SG" sz="1300" dirty="0"/>
              <a:t> component of Spark is what enables our machine learning algorithms to run. </a:t>
            </a:r>
          </a:p>
          <a:p>
            <a:pPr fontAlgn="base"/>
            <a:r>
              <a:rPr lang="en-SG" sz="1300" dirty="0"/>
              <a:t> </a:t>
            </a:r>
          </a:p>
          <a:p>
            <a:pPr fontAlgn="base"/>
            <a:r>
              <a:rPr lang="en-SG" sz="1300" dirty="0"/>
              <a:t>Now </a:t>
            </a:r>
            <a:r>
              <a:rPr lang="en-SG" sz="1300" dirty="0" err="1"/>
              <a:t>GraphX</a:t>
            </a:r>
            <a:r>
              <a:rPr lang="en-SG" sz="1300" dirty="0"/>
              <a:t> is a way to do graph processing in Spark. I'm not talking about making charts here, but running graph database jobs where you do things like identify relationships between entities in your data and then query that using those relationships.</a:t>
            </a:r>
          </a:p>
          <a:p>
            <a:endParaRPr lang="en-SG" dirty="0"/>
          </a:p>
        </p:txBody>
      </p:sp>
      <p:sp>
        <p:nvSpPr>
          <p:cNvPr id="4" name="Slide Number Placeholder 3"/>
          <p:cNvSpPr>
            <a:spLocks noGrp="1"/>
          </p:cNvSpPr>
          <p:nvPr>
            <p:ph type="sldNum" sz="quarter" idx="5"/>
          </p:nvPr>
        </p:nvSpPr>
        <p:spPr/>
        <p:txBody>
          <a:bodyPr/>
          <a:lstStyle/>
          <a:p>
            <a:fld id="{87849FBA-04FB-41BB-B16F-BD5E844C62EB}" type="slidenum">
              <a:rPr lang="en-SG" smtClean="0"/>
              <a:t>11</a:t>
            </a:fld>
            <a:endParaRPr lang="en-SG" dirty="0"/>
          </a:p>
        </p:txBody>
      </p:sp>
    </p:spTree>
    <p:extLst>
      <p:ext uri="{BB962C8B-B14F-4D97-AF65-F5344CB8AC3E}">
        <p14:creationId xmlns:p14="http://schemas.microsoft.com/office/powerpoint/2010/main" val="3652297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446534" y="3085765"/>
            <a:ext cx="11262866" cy="3304800"/>
          </a:xfrm>
          <a:prstGeom prst="rect">
            <a:avLst/>
          </a:prstGeom>
          <a:solidFill>
            <a:srgbClr val="4A66AC"/>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477008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605951" y="5956137"/>
            <a:ext cx="2844799" cy="365125"/>
          </a:xfrm>
          <a:prstGeom prst="rect">
            <a:avLst/>
          </a:prstGeom>
        </p:spPr>
        <p:txBody>
          <a:bodyPr/>
          <a:lstStyle/>
          <a:p>
            <a:fld id="{2CED4963-E985-44C4-B8C4-FDD613B7C2F8}" type="datetime1">
              <a:rPr lang="en-US" smtClean="0"/>
              <a:t>3/27/2020</a:t>
            </a:fld>
            <a:endParaRPr lang="en-US" dirty="0"/>
          </a:p>
        </p:txBody>
      </p:sp>
      <p:sp>
        <p:nvSpPr>
          <p:cNvPr id="5" name="Footer Placeholder 4"/>
          <p:cNvSpPr>
            <a:spLocks noGrp="1"/>
          </p:cNvSpPr>
          <p:nvPr>
            <p:ph type="ftr" sz="quarter" idx="11"/>
          </p:nvPr>
        </p:nvSpPr>
        <p:spPr>
          <a:xfrm>
            <a:off x="0" y="6321262"/>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558300" y="5956137"/>
            <a:ext cx="105251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46236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a:prstGeom prst="rect">
            <a:avLst/>
          </a:prstGeom>
        </p:spPr>
        <p:txBody>
          <a:bodyPr/>
          <a:lstStyle>
            <a:lvl1pPr>
              <a:defRPr>
                <a:solidFill>
                  <a:schemeClr val="accent1">
                    <a:lumMod val="75000"/>
                    <a:lumOff val="25000"/>
                  </a:schemeClr>
                </a:solidFill>
              </a:defRPr>
            </a:lvl1pPr>
          </a:lstStyle>
          <a:p>
            <a:fld id="{ED291B17-9318-49DB-B28B-6E5994AE9581}" type="datetime1">
              <a:rPr lang="en-US" smtClean="0"/>
              <a:t>3/27/2020</a:t>
            </a:fld>
            <a:endParaRPr lang="en-US" dirty="0"/>
          </a:p>
        </p:txBody>
      </p:sp>
      <p:sp>
        <p:nvSpPr>
          <p:cNvPr id="5" name="Footer Placeholder 4"/>
          <p:cNvSpPr>
            <a:spLocks noGrp="1"/>
          </p:cNvSpPr>
          <p:nvPr>
            <p:ph type="ftr" sz="quarter" idx="11"/>
          </p:nvPr>
        </p:nvSpPr>
        <p:spPr>
          <a:xfrm>
            <a:off x="774923" y="5951811"/>
            <a:ext cx="789627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a:prstGeom prst="rect">
            <a:avLst/>
          </a:prstGeom>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46107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lvl1pPr>
              <a:defRPr sz="3200"/>
            </a:lvl1pPr>
            <a:lvl2pPr>
              <a:defRPr sz="2800"/>
            </a:lvl2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0" y="6321262"/>
            <a:ext cx="6917210" cy="365125"/>
          </a:xfrm>
          <a:prstGeom prst="rect">
            <a:avLst/>
          </a:prstGeom>
        </p:spPr>
        <p:txBody>
          <a:bodyPr/>
          <a:lstStyle/>
          <a:p>
            <a:endParaRPr lang="en-US" dirty="0"/>
          </a:p>
        </p:txBody>
      </p:sp>
    </p:spTree>
    <p:extLst>
      <p:ext uri="{BB962C8B-B14F-4D97-AF65-F5344CB8AC3E}">
        <p14:creationId xmlns:p14="http://schemas.microsoft.com/office/powerpoint/2010/main" val="3967153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userDrawn="1"/>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0" y="6321262"/>
            <a:ext cx="6917210" cy="365125"/>
          </a:xfrm>
          <a:prstGeom prst="rect">
            <a:avLst/>
          </a:prstGeom>
        </p:spPr>
        <p:txBody>
          <a:bodyPr/>
          <a:lstStyle>
            <a:lvl1pPr>
              <a:defRPr>
                <a:solidFill>
                  <a:schemeClr val="accent1">
                    <a:lumMod val="75000"/>
                    <a:lumOff val="25000"/>
                  </a:schemeClr>
                </a:solidFill>
              </a:defRPr>
            </a:lvl1pPr>
          </a:lstStyle>
          <a:p>
            <a:endParaRPr lang="en-US" dirty="0"/>
          </a:p>
        </p:txBody>
      </p:sp>
    </p:spTree>
    <p:extLst>
      <p:ext uri="{BB962C8B-B14F-4D97-AF65-F5344CB8AC3E}">
        <p14:creationId xmlns:p14="http://schemas.microsoft.com/office/powerpoint/2010/main" val="2655038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0" y="6321262"/>
            <a:ext cx="6917210" cy="365125"/>
          </a:xfrm>
          <a:prstGeom prst="rect">
            <a:avLst/>
          </a:prstGeom>
        </p:spPr>
        <p:txBody>
          <a:bodyPr/>
          <a:lstStyle/>
          <a:p>
            <a:endParaRPr lang="en-US" dirty="0"/>
          </a:p>
        </p:txBody>
      </p:sp>
    </p:spTree>
    <p:extLst>
      <p:ext uri="{BB962C8B-B14F-4D97-AF65-F5344CB8AC3E}">
        <p14:creationId xmlns:p14="http://schemas.microsoft.com/office/powerpoint/2010/main" val="2621114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a:xfrm>
            <a:off x="0" y="6321262"/>
            <a:ext cx="6917210" cy="365125"/>
          </a:xfrm>
          <a:prstGeom prst="rect">
            <a:avLst/>
          </a:prstGeom>
        </p:spPr>
        <p:txBody>
          <a:bodyPr/>
          <a:lstStyle/>
          <a:p>
            <a:endParaRPr lang="en-US" dirty="0"/>
          </a:p>
        </p:txBody>
      </p:sp>
    </p:spTree>
    <p:extLst>
      <p:ext uri="{BB962C8B-B14F-4D97-AF65-F5344CB8AC3E}">
        <p14:creationId xmlns:p14="http://schemas.microsoft.com/office/powerpoint/2010/main" val="4074939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4" name="Footer Placeholder 3"/>
          <p:cNvSpPr>
            <a:spLocks noGrp="1"/>
          </p:cNvSpPr>
          <p:nvPr>
            <p:ph type="ftr" sz="quarter" idx="11"/>
          </p:nvPr>
        </p:nvSpPr>
        <p:spPr>
          <a:xfrm>
            <a:off x="0" y="6321262"/>
            <a:ext cx="6917210" cy="365125"/>
          </a:xfrm>
          <a:prstGeom prst="rect">
            <a:avLst/>
          </a:prstGeom>
        </p:spPr>
        <p:txBody>
          <a:bodyPr/>
          <a:lstStyle/>
          <a:p>
            <a:endParaRPr lang="en-US" dirty="0"/>
          </a:p>
        </p:txBody>
      </p:sp>
    </p:spTree>
    <p:extLst>
      <p:ext uri="{BB962C8B-B14F-4D97-AF65-F5344CB8AC3E}">
        <p14:creationId xmlns:p14="http://schemas.microsoft.com/office/powerpoint/2010/main" val="1433214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05951" y="5956137"/>
            <a:ext cx="2844799" cy="365125"/>
          </a:xfrm>
          <a:prstGeom prst="rect">
            <a:avLst/>
          </a:prstGeom>
        </p:spPr>
        <p:txBody>
          <a:bodyPr/>
          <a:lstStyle/>
          <a:p>
            <a:fld id="{4EDE50D6-574B-40AF-946F-D52A04ADE379}" type="datetime1">
              <a:rPr lang="en-US" smtClean="0"/>
              <a:t>3/27/2020</a:t>
            </a:fld>
            <a:endParaRPr lang="en-US" dirty="0"/>
          </a:p>
        </p:txBody>
      </p:sp>
      <p:sp>
        <p:nvSpPr>
          <p:cNvPr id="3" name="Footer Placeholder 2"/>
          <p:cNvSpPr>
            <a:spLocks noGrp="1"/>
          </p:cNvSpPr>
          <p:nvPr>
            <p:ph type="ftr" sz="quarter" idx="11"/>
          </p:nvPr>
        </p:nvSpPr>
        <p:spPr>
          <a:xfrm>
            <a:off x="0" y="6321262"/>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10558300" y="5956137"/>
            <a:ext cx="105251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0454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605951" y="5956137"/>
            <a:ext cx="2844799" cy="365125"/>
          </a:xfrm>
          <a:prstGeom prst="rect">
            <a:avLst/>
          </a:prstGeom>
        </p:spPr>
        <p:txBody>
          <a:bodyPr/>
          <a:lstStyle>
            <a:lvl1pPr>
              <a:defRPr>
                <a:solidFill>
                  <a:schemeClr val="accent1">
                    <a:lumMod val="75000"/>
                    <a:lumOff val="25000"/>
                  </a:schemeClr>
                </a:solidFill>
              </a:defRPr>
            </a:lvl1pPr>
          </a:lstStyle>
          <a:p>
            <a:fld id="{D82884F1-FFEA-405F-9602-3DCA865EDA4E}" type="datetime1">
              <a:rPr lang="en-US" smtClean="0"/>
              <a:t>3/27/2020</a:t>
            </a:fld>
            <a:endParaRPr lang="en-US" dirty="0"/>
          </a:p>
        </p:txBody>
      </p:sp>
      <p:sp>
        <p:nvSpPr>
          <p:cNvPr id="6" name="Footer Placeholder 5"/>
          <p:cNvSpPr>
            <a:spLocks noGrp="1"/>
          </p:cNvSpPr>
          <p:nvPr>
            <p:ph type="ftr" sz="quarter" idx="11"/>
          </p:nvPr>
        </p:nvSpPr>
        <p:spPr>
          <a:xfrm>
            <a:off x="0" y="6321262"/>
            <a:ext cx="6917210" cy="365125"/>
          </a:xfrm>
          <a:prstGeom prst="rect">
            <a:avLst/>
          </a:prstGeom>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a:xfrm>
            <a:off x="10558300" y="5956137"/>
            <a:ext cx="1052510" cy="365125"/>
          </a:xfrm>
          <a:prstGeom prst="rect">
            <a:avLst/>
          </a:prstGeom>
        </p:spPr>
        <p:txBody>
          <a:bodyPr/>
          <a:lstStyle>
            <a:lvl1pPr>
              <a:defRPr>
                <a:solidFill>
                  <a:schemeClr val="accent1">
                    <a:lumMod val="75000"/>
                    <a:lumOff val="2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75549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0" y="6321262"/>
            <a:ext cx="6917210" cy="365125"/>
          </a:xfrm>
          <a:prstGeom prst="rect">
            <a:avLst/>
          </a:prstGeom>
        </p:spPr>
        <p:txBody>
          <a:bodyPr/>
          <a:lstStyle/>
          <a:p>
            <a:pPr algn="l"/>
            <a:endParaRPr lang="en-US" dirty="0"/>
          </a:p>
        </p:txBody>
      </p:sp>
    </p:spTree>
    <p:extLst>
      <p:ext uri="{BB962C8B-B14F-4D97-AF65-F5344CB8AC3E}">
        <p14:creationId xmlns:p14="http://schemas.microsoft.com/office/powerpoint/2010/main" val="3043120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8682" y="646958"/>
            <a:ext cx="11029616" cy="88737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1745420"/>
            <a:ext cx="11029616" cy="436770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 name="Dodecagon 6">
            <a:extLst>
              <a:ext uri="{FF2B5EF4-FFF2-40B4-BE49-F238E27FC236}">
                <a16:creationId xmlns:a16="http://schemas.microsoft.com/office/drawing/2014/main" id="{F944A60D-37BC-43F7-AE14-5151EED561A9}"/>
              </a:ext>
            </a:extLst>
          </p:cNvPr>
          <p:cNvSpPr/>
          <p:nvPr userDrawn="1"/>
        </p:nvSpPr>
        <p:spPr>
          <a:xfrm>
            <a:off x="11421024" y="6113123"/>
            <a:ext cx="648885" cy="616135"/>
          </a:xfrm>
          <a:prstGeom prst="dodecagon">
            <a:avLst/>
          </a:prstGeom>
          <a:solidFill>
            <a:srgbClr val="4A66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endParaRPr lang="en-SG" dirty="0"/>
          </a:p>
        </p:txBody>
      </p:sp>
      <p:sp>
        <p:nvSpPr>
          <p:cNvPr id="12" name="Rectangle: Beveled 11">
            <a:extLst>
              <a:ext uri="{FF2B5EF4-FFF2-40B4-BE49-F238E27FC236}">
                <a16:creationId xmlns:a16="http://schemas.microsoft.com/office/drawing/2014/main" id="{CFB1BBA8-7705-45D2-9A62-C4B02D51E847}"/>
              </a:ext>
            </a:extLst>
          </p:cNvPr>
          <p:cNvSpPr/>
          <p:nvPr userDrawn="1"/>
        </p:nvSpPr>
        <p:spPr>
          <a:xfrm>
            <a:off x="105878" y="63628"/>
            <a:ext cx="1499136" cy="336558"/>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ST1501 DENG</a:t>
            </a:r>
            <a:endParaRPr lang="en-SG" sz="1400" dirty="0"/>
          </a:p>
        </p:txBody>
      </p:sp>
    </p:spTree>
    <p:extLst>
      <p:ext uri="{BB962C8B-B14F-4D97-AF65-F5344CB8AC3E}">
        <p14:creationId xmlns:p14="http://schemas.microsoft.com/office/powerpoint/2010/main" val="357012684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32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8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83F1FFD-1AA8-4EC2-97B9-FEC7564F4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01B20888-8516-4741-8712-830165E6F050}"/>
              </a:ext>
            </a:extLst>
          </p:cNvPr>
          <p:cNvPicPr>
            <a:picLocks noChangeAspect="1"/>
          </p:cNvPicPr>
          <p:nvPr/>
        </p:nvPicPr>
        <p:blipFill rotWithShape="1">
          <a:blip r:embed="rId3"/>
          <a:srcRect l="705" r="11126" b="1"/>
          <a:stretch/>
        </p:blipFill>
        <p:spPr>
          <a:xfrm>
            <a:off x="446534" y="723899"/>
            <a:ext cx="7498616" cy="5676901"/>
          </a:xfrm>
          <a:prstGeom prst="rect">
            <a:avLst/>
          </a:prstGeom>
        </p:spPr>
      </p:pic>
      <p:sp>
        <p:nvSpPr>
          <p:cNvPr id="13" name="Rectangle 12">
            <a:extLst>
              <a:ext uri="{FF2B5EF4-FFF2-40B4-BE49-F238E27FC236}">
                <a16:creationId xmlns:a16="http://schemas.microsoft.com/office/drawing/2014/main" id="{8FF0F8A7-C9E3-49D9-A67E-09FF582C7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9E723E0-6DEE-46BA-A1A6-68E131046E25}"/>
              </a:ext>
            </a:extLst>
          </p:cNvPr>
          <p:cNvSpPr>
            <a:spLocks noGrp="1"/>
          </p:cNvSpPr>
          <p:nvPr>
            <p:ph type="ctrTitle"/>
          </p:nvPr>
        </p:nvSpPr>
        <p:spPr>
          <a:xfrm>
            <a:off x="8296275" y="1419225"/>
            <a:ext cx="3081576" cy="2085869"/>
          </a:xfrm>
        </p:spPr>
        <p:txBody>
          <a:bodyPr>
            <a:normAutofit/>
          </a:bodyPr>
          <a:lstStyle/>
          <a:p>
            <a:pPr>
              <a:lnSpc>
                <a:spcPct val="90000"/>
              </a:lnSpc>
            </a:pPr>
            <a:r>
              <a:rPr lang="en-US" sz="2500" dirty="0">
                <a:solidFill>
                  <a:srgbClr val="FFFFFF"/>
                </a:solidFill>
              </a:rPr>
              <a:t>Topic F</a:t>
            </a:r>
            <a:br>
              <a:rPr lang="en-US" sz="2500" dirty="0">
                <a:solidFill>
                  <a:srgbClr val="FFFFFF"/>
                </a:solidFill>
              </a:rPr>
            </a:br>
            <a:br>
              <a:rPr lang="en-US" sz="2500" dirty="0">
                <a:solidFill>
                  <a:srgbClr val="FFFFFF"/>
                </a:solidFill>
              </a:rPr>
            </a:br>
            <a:r>
              <a:rPr lang="en-US" sz="2500" dirty="0">
                <a:solidFill>
                  <a:srgbClr val="FFFFFF"/>
                </a:solidFill>
              </a:rPr>
              <a:t>BIG DATA Processing</a:t>
            </a:r>
            <a:endParaRPr lang="en-SG" sz="2500" dirty="0">
              <a:solidFill>
                <a:srgbClr val="FFFFFF"/>
              </a:solidFill>
            </a:endParaRPr>
          </a:p>
        </p:txBody>
      </p:sp>
      <p:grpSp>
        <p:nvGrpSpPr>
          <p:cNvPr id="15" name="Group 14">
            <a:extLst>
              <a:ext uri="{FF2B5EF4-FFF2-40B4-BE49-F238E27FC236}">
                <a16:creationId xmlns:a16="http://schemas.microsoft.com/office/drawing/2014/main" id="{A4274C20-A98B-4AC3-B16A-B7F41CB582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6" name="Rectangle 15">
              <a:extLst>
                <a:ext uri="{FF2B5EF4-FFF2-40B4-BE49-F238E27FC236}">
                  <a16:creationId xmlns:a16="http://schemas.microsoft.com/office/drawing/2014/main" id="{43ECC69B-2243-424A-8237-CF490F8B0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6D2EA3B9-3D17-4510-8464-E74F67267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AA5DFA43-F31D-4C31-8826-6B40A21C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1273397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18F443-33D2-40F6-B01E-12068CD4D489}"/>
              </a:ext>
            </a:extLst>
          </p:cNvPr>
          <p:cNvSpPr>
            <a:spLocks noGrp="1"/>
          </p:cNvSpPr>
          <p:nvPr>
            <p:ph type="title"/>
          </p:nvPr>
        </p:nvSpPr>
        <p:spPr/>
        <p:txBody>
          <a:bodyPr/>
          <a:lstStyle/>
          <a:p>
            <a:r>
              <a:rPr lang="en-US" dirty="0"/>
              <a:t>Apache SPARK</a:t>
            </a:r>
            <a:endParaRPr lang="en-SG" dirty="0"/>
          </a:p>
        </p:txBody>
      </p:sp>
      <p:sp>
        <p:nvSpPr>
          <p:cNvPr id="6" name="Content Placeholder 5">
            <a:extLst>
              <a:ext uri="{FF2B5EF4-FFF2-40B4-BE49-F238E27FC236}">
                <a16:creationId xmlns:a16="http://schemas.microsoft.com/office/drawing/2014/main" id="{6A90D378-DB59-42A8-BEBB-F4FDEF014BD2}"/>
              </a:ext>
            </a:extLst>
          </p:cNvPr>
          <p:cNvSpPr>
            <a:spLocks noGrp="1"/>
          </p:cNvSpPr>
          <p:nvPr>
            <p:ph sz="half" idx="1"/>
          </p:nvPr>
        </p:nvSpPr>
        <p:spPr>
          <a:xfrm>
            <a:off x="581193" y="4458878"/>
            <a:ext cx="5019507" cy="1669464"/>
          </a:xfrm>
        </p:spPr>
        <p:txBody>
          <a:bodyPr>
            <a:normAutofit/>
          </a:bodyPr>
          <a:lstStyle/>
          <a:p>
            <a:pPr marL="0" indent="0">
              <a:buNone/>
            </a:pPr>
            <a:r>
              <a:rPr lang="en-US" sz="2400" dirty="0"/>
              <a:t>Managing and coordinating the execution of tasks on </a:t>
            </a:r>
            <a:r>
              <a:rPr lang="en-US" sz="2400" b="1" dirty="0">
                <a:solidFill>
                  <a:srgbClr val="4A66AC"/>
                </a:solidFill>
              </a:rPr>
              <a:t>data across a cluster of computers</a:t>
            </a:r>
            <a:r>
              <a:rPr lang="en-US" sz="2400" dirty="0"/>
              <a:t>.</a:t>
            </a:r>
          </a:p>
        </p:txBody>
      </p:sp>
      <p:sp>
        <p:nvSpPr>
          <p:cNvPr id="12" name="Content Placeholder 11">
            <a:extLst>
              <a:ext uri="{FF2B5EF4-FFF2-40B4-BE49-F238E27FC236}">
                <a16:creationId xmlns:a16="http://schemas.microsoft.com/office/drawing/2014/main" id="{6F491274-02E2-4271-8B9B-4F98F9A0D9D4}"/>
              </a:ext>
            </a:extLst>
          </p:cNvPr>
          <p:cNvSpPr>
            <a:spLocks noGrp="1"/>
          </p:cNvSpPr>
          <p:nvPr>
            <p:ph sz="half" idx="2"/>
          </p:nvPr>
        </p:nvSpPr>
        <p:spPr/>
        <p:txBody>
          <a:bodyPr>
            <a:normAutofit/>
          </a:bodyPr>
          <a:lstStyle/>
          <a:p>
            <a:r>
              <a:rPr lang="en-US" sz="4000" dirty="0"/>
              <a:t>Speed</a:t>
            </a:r>
          </a:p>
          <a:p>
            <a:r>
              <a:rPr lang="en-US" sz="4000" dirty="0"/>
              <a:t>Ease of Use</a:t>
            </a:r>
          </a:p>
          <a:p>
            <a:r>
              <a:rPr lang="en-US" sz="4000" dirty="0"/>
              <a:t>Generality</a:t>
            </a:r>
          </a:p>
          <a:p>
            <a:r>
              <a:rPr lang="en-US" sz="4000" dirty="0"/>
              <a:t>Platform Agnostics</a:t>
            </a:r>
            <a:endParaRPr lang="en-US" dirty="0"/>
          </a:p>
        </p:txBody>
      </p:sp>
      <p:pic>
        <p:nvPicPr>
          <p:cNvPr id="14" name="Picture 13" descr="A drawing of a face&#10;&#10;Description automatically generated">
            <a:extLst>
              <a:ext uri="{FF2B5EF4-FFF2-40B4-BE49-F238E27FC236}">
                <a16:creationId xmlns:a16="http://schemas.microsoft.com/office/drawing/2014/main" id="{C4BFAEFD-0268-4038-A704-AFC5DB367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1" y="2212537"/>
            <a:ext cx="4164039" cy="2169049"/>
          </a:xfrm>
          <a:prstGeom prst="rect">
            <a:avLst/>
          </a:prstGeom>
        </p:spPr>
      </p:pic>
      <p:pic>
        <p:nvPicPr>
          <p:cNvPr id="2" name="Picture 1">
            <a:extLst>
              <a:ext uri="{FF2B5EF4-FFF2-40B4-BE49-F238E27FC236}">
                <a16:creationId xmlns:a16="http://schemas.microsoft.com/office/drawing/2014/main" id="{C377C7AD-7454-453B-B2B1-3C34D7EF1A1C}"/>
              </a:ext>
            </a:extLst>
          </p:cNvPr>
          <p:cNvPicPr>
            <a:picLocks noChangeAspect="1"/>
          </p:cNvPicPr>
          <p:nvPr/>
        </p:nvPicPr>
        <p:blipFill>
          <a:blip r:embed="rId3"/>
          <a:stretch>
            <a:fillRect/>
          </a:stretch>
        </p:blipFill>
        <p:spPr>
          <a:xfrm>
            <a:off x="10574830" y="3594186"/>
            <a:ext cx="1465058" cy="15748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864529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E48B67-9370-46C8-B246-C32CA26251EF}"/>
              </a:ext>
            </a:extLst>
          </p:cNvPr>
          <p:cNvSpPr>
            <a:spLocks noGrp="1"/>
          </p:cNvSpPr>
          <p:nvPr>
            <p:ph type="title"/>
          </p:nvPr>
        </p:nvSpPr>
        <p:spPr/>
        <p:txBody>
          <a:bodyPr/>
          <a:lstStyle/>
          <a:p>
            <a:r>
              <a:rPr lang="en-US" dirty="0"/>
              <a:t>SPARK COMPONETS</a:t>
            </a:r>
            <a:endParaRPr lang="en-SG" dirty="0"/>
          </a:p>
        </p:txBody>
      </p:sp>
      <p:pic>
        <p:nvPicPr>
          <p:cNvPr id="6" name="Picture 5">
            <a:extLst>
              <a:ext uri="{FF2B5EF4-FFF2-40B4-BE49-F238E27FC236}">
                <a16:creationId xmlns:a16="http://schemas.microsoft.com/office/drawing/2014/main" id="{FA378023-CBA8-49B7-B064-7219C7EEEF60}"/>
              </a:ext>
            </a:extLst>
          </p:cNvPr>
          <p:cNvPicPr>
            <a:picLocks noChangeAspect="1"/>
          </p:cNvPicPr>
          <p:nvPr/>
        </p:nvPicPr>
        <p:blipFill>
          <a:blip r:embed="rId3"/>
          <a:stretch>
            <a:fillRect/>
          </a:stretch>
        </p:blipFill>
        <p:spPr>
          <a:xfrm>
            <a:off x="434226" y="2214118"/>
            <a:ext cx="11323548" cy="4009226"/>
          </a:xfrm>
          <a:prstGeom prst="rect">
            <a:avLst/>
          </a:prstGeom>
        </p:spPr>
      </p:pic>
    </p:spTree>
    <p:extLst>
      <p:ext uri="{BB962C8B-B14F-4D97-AF65-F5344CB8AC3E}">
        <p14:creationId xmlns:p14="http://schemas.microsoft.com/office/powerpoint/2010/main" val="4286805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483A-26C0-4A60-BA73-94006A96E667}"/>
              </a:ext>
            </a:extLst>
          </p:cNvPr>
          <p:cNvSpPr>
            <a:spLocks noGrp="1"/>
          </p:cNvSpPr>
          <p:nvPr>
            <p:ph type="title"/>
          </p:nvPr>
        </p:nvSpPr>
        <p:spPr/>
        <p:txBody>
          <a:bodyPr/>
          <a:lstStyle/>
          <a:p>
            <a:r>
              <a:rPr lang="en-US" dirty="0"/>
              <a:t>SPARK BAISC Architecture: SPARK application</a:t>
            </a:r>
            <a:endParaRPr lang="en-SG" dirty="0"/>
          </a:p>
        </p:txBody>
      </p:sp>
      <p:pic>
        <p:nvPicPr>
          <p:cNvPr id="3" name="Picture 2">
            <a:extLst>
              <a:ext uri="{FF2B5EF4-FFF2-40B4-BE49-F238E27FC236}">
                <a16:creationId xmlns:a16="http://schemas.microsoft.com/office/drawing/2014/main" id="{16EDD962-3F4B-4DFA-BC3E-F2629D4069A5}"/>
              </a:ext>
            </a:extLst>
          </p:cNvPr>
          <p:cNvPicPr>
            <a:picLocks noChangeAspect="1"/>
          </p:cNvPicPr>
          <p:nvPr/>
        </p:nvPicPr>
        <p:blipFill>
          <a:blip r:embed="rId3"/>
          <a:stretch>
            <a:fillRect/>
          </a:stretch>
        </p:blipFill>
        <p:spPr>
          <a:xfrm>
            <a:off x="1965324" y="2422524"/>
            <a:ext cx="8554552" cy="3705818"/>
          </a:xfrm>
          <a:prstGeom prst="rect">
            <a:avLst/>
          </a:prstGeom>
        </p:spPr>
      </p:pic>
      <p:sp>
        <p:nvSpPr>
          <p:cNvPr id="4" name="TextBox 3">
            <a:extLst>
              <a:ext uri="{FF2B5EF4-FFF2-40B4-BE49-F238E27FC236}">
                <a16:creationId xmlns:a16="http://schemas.microsoft.com/office/drawing/2014/main" id="{EFE41617-391A-4CB6-B66C-6DEA10DC33EA}"/>
              </a:ext>
            </a:extLst>
          </p:cNvPr>
          <p:cNvSpPr txBox="1"/>
          <p:nvPr/>
        </p:nvSpPr>
        <p:spPr>
          <a:xfrm>
            <a:off x="139700" y="6413500"/>
            <a:ext cx="5461000" cy="307777"/>
          </a:xfrm>
          <a:prstGeom prst="rect">
            <a:avLst/>
          </a:prstGeom>
          <a:noFill/>
        </p:spPr>
        <p:txBody>
          <a:bodyPr wrap="square" rtlCol="0">
            <a:spAutoFit/>
          </a:bodyPr>
          <a:lstStyle/>
          <a:p>
            <a:r>
              <a:rPr lang="en-US" sz="1400" dirty="0"/>
              <a:t>Source: Spark: The Definitive Guide, Bill Chambers and </a:t>
            </a:r>
            <a:r>
              <a:rPr lang="en-US" sz="1400" dirty="0" err="1"/>
              <a:t>Matei</a:t>
            </a:r>
            <a:r>
              <a:rPr lang="en-US" sz="1400" dirty="0"/>
              <a:t> </a:t>
            </a:r>
            <a:r>
              <a:rPr lang="en-US" sz="1400" dirty="0" err="1"/>
              <a:t>Zaharia</a:t>
            </a:r>
            <a:endParaRPr lang="en-SG" sz="1400" dirty="0"/>
          </a:p>
        </p:txBody>
      </p:sp>
    </p:spTree>
    <p:extLst>
      <p:ext uri="{BB962C8B-B14F-4D97-AF65-F5344CB8AC3E}">
        <p14:creationId xmlns:p14="http://schemas.microsoft.com/office/powerpoint/2010/main" val="3026172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C490A-DE50-455E-A8B1-7F55E18C338A}"/>
              </a:ext>
            </a:extLst>
          </p:cNvPr>
          <p:cNvSpPr>
            <a:spLocks noGrp="1"/>
          </p:cNvSpPr>
          <p:nvPr>
            <p:ph type="title"/>
          </p:nvPr>
        </p:nvSpPr>
        <p:spPr/>
        <p:txBody>
          <a:bodyPr/>
          <a:lstStyle/>
          <a:p>
            <a:r>
              <a:rPr lang="en-US" dirty="0"/>
              <a:t>SPARK data frame &amp; partition</a:t>
            </a:r>
            <a:endParaRPr lang="en-SG" dirty="0"/>
          </a:p>
        </p:txBody>
      </p:sp>
      <p:sp>
        <p:nvSpPr>
          <p:cNvPr id="5" name="Content Placeholder 4">
            <a:extLst>
              <a:ext uri="{FF2B5EF4-FFF2-40B4-BE49-F238E27FC236}">
                <a16:creationId xmlns:a16="http://schemas.microsoft.com/office/drawing/2014/main" id="{1702B43E-3EB8-4AAC-A47D-4A27DBDC7EA5}"/>
              </a:ext>
            </a:extLst>
          </p:cNvPr>
          <p:cNvSpPr>
            <a:spLocks noGrp="1"/>
          </p:cNvSpPr>
          <p:nvPr>
            <p:ph sz="half" idx="2"/>
          </p:nvPr>
        </p:nvSpPr>
        <p:spPr>
          <a:xfrm>
            <a:off x="6764079" y="2228003"/>
            <a:ext cx="4846729" cy="3633047"/>
          </a:xfrm>
        </p:spPr>
        <p:txBody>
          <a:bodyPr/>
          <a:lstStyle/>
          <a:p>
            <a:r>
              <a:rPr lang="en-US" dirty="0" err="1"/>
              <a:t>DataFrame</a:t>
            </a:r>
            <a:r>
              <a:rPr lang="en-US" dirty="0"/>
              <a:t> (Immutable)</a:t>
            </a:r>
          </a:p>
          <a:p>
            <a:r>
              <a:rPr lang="en-US" dirty="0"/>
              <a:t>Schema</a:t>
            </a:r>
          </a:p>
          <a:p>
            <a:r>
              <a:rPr lang="en-US" dirty="0"/>
              <a:t>Partition</a:t>
            </a:r>
          </a:p>
          <a:p>
            <a:pPr marL="0" indent="0">
              <a:buNone/>
            </a:pPr>
            <a:endParaRPr lang="en-SG" dirty="0"/>
          </a:p>
        </p:txBody>
      </p:sp>
      <p:pic>
        <p:nvPicPr>
          <p:cNvPr id="3" name="Picture 2">
            <a:extLst>
              <a:ext uri="{FF2B5EF4-FFF2-40B4-BE49-F238E27FC236}">
                <a16:creationId xmlns:a16="http://schemas.microsoft.com/office/drawing/2014/main" id="{0B5A3A8F-71DD-4664-AD4E-81B55D7BE947}"/>
              </a:ext>
            </a:extLst>
          </p:cNvPr>
          <p:cNvPicPr>
            <a:picLocks noChangeAspect="1"/>
          </p:cNvPicPr>
          <p:nvPr/>
        </p:nvPicPr>
        <p:blipFill>
          <a:blip r:embed="rId3"/>
          <a:stretch>
            <a:fillRect/>
          </a:stretch>
        </p:blipFill>
        <p:spPr>
          <a:xfrm>
            <a:off x="139700" y="3175000"/>
            <a:ext cx="6284489" cy="2266950"/>
          </a:xfrm>
          <a:prstGeom prst="rect">
            <a:avLst/>
          </a:prstGeom>
        </p:spPr>
      </p:pic>
      <p:sp>
        <p:nvSpPr>
          <p:cNvPr id="6" name="TextBox 5">
            <a:extLst>
              <a:ext uri="{FF2B5EF4-FFF2-40B4-BE49-F238E27FC236}">
                <a16:creationId xmlns:a16="http://schemas.microsoft.com/office/drawing/2014/main" id="{2784E7DC-7A43-46A6-A50C-061A5D33B3A2}"/>
              </a:ext>
            </a:extLst>
          </p:cNvPr>
          <p:cNvSpPr txBox="1"/>
          <p:nvPr/>
        </p:nvSpPr>
        <p:spPr>
          <a:xfrm>
            <a:off x="139700" y="5496123"/>
            <a:ext cx="5461000" cy="307777"/>
          </a:xfrm>
          <a:prstGeom prst="rect">
            <a:avLst/>
          </a:prstGeom>
          <a:noFill/>
        </p:spPr>
        <p:txBody>
          <a:bodyPr wrap="square" rtlCol="0">
            <a:spAutoFit/>
          </a:bodyPr>
          <a:lstStyle/>
          <a:p>
            <a:r>
              <a:rPr lang="en-US" sz="1400" dirty="0"/>
              <a:t>Source: Spark: The Definitive Guide, Bill Chambers and </a:t>
            </a:r>
            <a:r>
              <a:rPr lang="en-US" sz="1400" dirty="0" err="1"/>
              <a:t>Matei</a:t>
            </a:r>
            <a:r>
              <a:rPr lang="en-US" sz="1400" dirty="0"/>
              <a:t> </a:t>
            </a:r>
            <a:r>
              <a:rPr lang="en-US" sz="1400" dirty="0" err="1"/>
              <a:t>Zaharia</a:t>
            </a:r>
            <a:endParaRPr lang="en-SG" sz="1400" dirty="0"/>
          </a:p>
        </p:txBody>
      </p:sp>
    </p:spTree>
    <p:extLst>
      <p:ext uri="{BB962C8B-B14F-4D97-AF65-F5344CB8AC3E}">
        <p14:creationId xmlns:p14="http://schemas.microsoft.com/office/powerpoint/2010/main" val="1183191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987DDC-6C87-41C2-BC13-3A30214FC4E0}"/>
              </a:ext>
            </a:extLst>
          </p:cNvPr>
          <p:cNvSpPr>
            <a:spLocks noGrp="1"/>
          </p:cNvSpPr>
          <p:nvPr>
            <p:ph type="title"/>
          </p:nvPr>
        </p:nvSpPr>
        <p:spPr/>
        <p:txBody>
          <a:bodyPr/>
          <a:lstStyle/>
          <a:p>
            <a:r>
              <a:rPr lang="en-US" dirty="0"/>
              <a:t>SPARK DATAFRAME  vs pandas </a:t>
            </a:r>
            <a:r>
              <a:rPr lang="en-US" dirty="0" err="1"/>
              <a:t>dataframe</a:t>
            </a:r>
            <a:endParaRPr lang="en-SG" dirty="0"/>
          </a:p>
        </p:txBody>
      </p:sp>
      <p:pic>
        <p:nvPicPr>
          <p:cNvPr id="6" name="Picture 5">
            <a:extLst>
              <a:ext uri="{FF2B5EF4-FFF2-40B4-BE49-F238E27FC236}">
                <a16:creationId xmlns:a16="http://schemas.microsoft.com/office/drawing/2014/main" id="{E68BE166-074E-4085-9314-2CB6CE1754F0}"/>
              </a:ext>
            </a:extLst>
          </p:cNvPr>
          <p:cNvPicPr>
            <a:picLocks noChangeAspect="1"/>
          </p:cNvPicPr>
          <p:nvPr/>
        </p:nvPicPr>
        <p:blipFill>
          <a:blip r:embed="rId3"/>
          <a:stretch>
            <a:fillRect/>
          </a:stretch>
        </p:blipFill>
        <p:spPr>
          <a:xfrm>
            <a:off x="575894" y="2082800"/>
            <a:ext cx="7615238" cy="4488982"/>
          </a:xfrm>
          <a:prstGeom prst="rect">
            <a:avLst/>
          </a:prstGeom>
        </p:spPr>
      </p:pic>
    </p:spTree>
    <p:extLst>
      <p:ext uri="{BB962C8B-B14F-4D97-AF65-F5344CB8AC3E}">
        <p14:creationId xmlns:p14="http://schemas.microsoft.com/office/powerpoint/2010/main" val="3785507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B2B659-7509-4409-9C40-758397436B17}"/>
              </a:ext>
            </a:extLst>
          </p:cNvPr>
          <p:cNvSpPr>
            <a:spLocks noGrp="1"/>
          </p:cNvSpPr>
          <p:nvPr>
            <p:ph type="title"/>
          </p:nvPr>
        </p:nvSpPr>
        <p:spPr>
          <a:xfrm>
            <a:off x="746228" y="1037967"/>
            <a:ext cx="3054091" cy="4709131"/>
          </a:xfrm>
        </p:spPr>
        <p:txBody>
          <a:bodyPr anchor="ctr">
            <a:normAutofit/>
          </a:bodyPr>
          <a:lstStyle/>
          <a:p>
            <a:r>
              <a:rPr lang="en-US" sz="2400">
                <a:solidFill>
                  <a:schemeClr val="accent1"/>
                </a:solidFill>
              </a:rPr>
              <a:t>SPARK Transformation &amp; Action</a:t>
            </a:r>
            <a:endParaRPr lang="en-SG" sz="2400">
              <a:solidFill>
                <a:schemeClr val="accent1"/>
              </a:solidFill>
            </a:endParaRPr>
          </a:p>
        </p:txBody>
      </p:sp>
      <p:sp>
        <p:nvSpPr>
          <p:cNvPr id="14" name="Rectangle 13">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8" name="Content Placeholder 4">
            <a:extLst>
              <a:ext uri="{FF2B5EF4-FFF2-40B4-BE49-F238E27FC236}">
                <a16:creationId xmlns:a16="http://schemas.microsoft.com/office/drawing/2014/main" id="{8FF2D212-1841-45A0-B584-E0255155529C}"/>
              </a:ext>
            </a:extLst>
          </p:cNvPr>
          <p:cNvGraphicFramePr>
            <a:graphicFrameLocks noGrp="1"/>
          </p:cNvGraphicFramePr>
          <p:nvPr>
            <p:ph idx="1"/>
            <p:extLst>
              <p:ext uri="{D42A27DB-BD31-4B8C-83A1-F6EECF244321}">
                <p14:modId xmlns:p14="http://schemas.microsoft.com/office/powerpoint/2010/main" val="2447086992"/>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257170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7462BA-CB5C-46CB-ACE9-B642AB7A8D37}"/>
              </a:ext>
            </a:extLst>
          </p:cNvPr>
          <p:cNvSpPr>
            <a:spLocks noGrp="1"/>
          </p:cNvSpPr>
          <p:nvPr>
            <p:ph type="title"/>
          </p:nvPr>
        </p:nvSpPr>
        <p:spPr/>
        <p:txBody>
          <a:bodyPr/>
          <a:lstStyle/>
          <a:p>
            <a:r>
              <a:rPr lang="en-US" dirty="0"/>
              <a:t>SPARK transformation &amp; ACTION</a:t>
            </a:r>
            <a:endParaRPr lang="en-SG" dirty="0"/>
          </a:p>
        </p:txBody>
      </p:sp>
      <p:sp>
        <p:nvSpPr>
          <p:cNvPr id="5" name="Content Placeholder 4">
            <a:extLst>
              <a:ext uri="{FF2B5EF4-FFF2-40B4-BE49-F238E27FC236}">
                <a16:creationId xmlns:a16="http://schemas.microsoft.com/office/drawing/2014/main" id="{8A0B853F-B388-4F79-AB9D-DFA3064368F0}"/>
              </a:ext>
            </a:extLst>
          </p:cNvPr>
          <p:cNvSpPr>
            <a:spLocks noGrp="1"/>
          </p:cNvSpPr>
          <p:nvPr>
            <p:ph sz="half" idx="2"/>
          </p:nvPr>
        </p:nvSpPr>
        <p:spPr>
          <a:xfrm>
            <a:off x="581194" y="2057400"/>
            <a:ext cx="8080206" cy="3803651"/>
          </a:xfrm>
        </p:spPr>
        <p:txBody>
          <a:bodyPr>
            <a:normAutofit fontScale="92500" lnSpcReduction="20000"/>
          </a:bodyPr>
          <a:lstStyle/>
          <a:p>
            <a:r>
              <a:rPr lang="en-US" dirty="0"/>
              <a:t>Narrow Transformation</a:t>
            </a:r>
          </a:p>
          <a:p>
            <a:pPr lvl="1"/>
            <a:r>
              <a:rPr lang="en-US" dirty="0"/>
              <a:t>Each input partition will contribute to only one output partition</a:t>
            </a:r>
          </a:p>
          <a:p>
            <a:endParaRPr lang="en-US" dirty="0"/>
          </a:p>
          <a:p>
            <a:pPr marL="0" indent="0">
              <a:buNone/>
            </a:pPr>
            <a:endParaRPr lang="en-US" dirty="0"/>
          </a:p>
          <a:p>
            <a:r>
              <a:rPr lang="en-US" dirty="0"/>
              <a:t>Wide Transformation (Shuffle)</a:t>
            </a:r>
          </a:p>
          <a:p>
            <a:pPr lvl="1"/>
            <a:r>
              <a:rPr lang="en-US" dirty="0"/>
              <a:t>input partitions contributing to many output partitions.</a:t>
            </a:r>
          </a:p>
          <a:p>
            <a:endParaRPr lang="en-SG" dirty="0"/>
          </a:p>
        </p:txBody>
      </p:sp>
      <p:pic>
        <p:nvPicPr>
          <p:cNvPr id="10" name="Picture 9">
            <a:extLst>
              <a:ext uri="{FF2B5EF4-FFF2-40B4-BE49-F238E27FC236}">
                <a16:creationId xmlns:a16="http://schemas.microsoft.com/office/drawing/2014/main" id="{66772E87-45F6-43A9-A4A6-6A7AC7971438}"/>
              </a:ext>
            </a:extLst>
          </p:cNvPr>
          <p:cNvPicPr>
            <a:picLocks noChangeAspect="1"/>
          </p:cNvPicPr>
          <p:nvPr/>
        </p:nvPicPr>
        <p:blipFill>
          <a:blip r:embed="rId2"/>
          <a:stretch>
            <a:fillRect/>
          </a:stretch>
        </p:blipFill>
        <p:spPr>
          <a:xfrm>
            <a:off x="8128000" y="2074460"/>
            <a:ext cx="1476737" cy="18824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8A3765AE-5B34-4ED5-A2B1-A3E28E57C39B}"/>
              </a:ext>
            </a:extLst>
          </p:cNvPr>
          <p:cNvPicPr>
            <a:picLocks noChangeAspect="1"/>
          </p:cNvPicPr>
          <p:nvPr/>
        </p:nvPicPr>
        <p:blipFill>
          <a:blip r:embed="rId3"/>
          <a:stretch>
            <a:fillRect/>
          </a:stretch>
        </p:blipFill>
        <p:spPr>
          <a:xfrm>
            <a:off x="8128000" y="4413250"/>
            <a:ext cx="2276475" cy="2019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90653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2FD62-E857-4F4E-A90A-768CA8A343CF}"/>
              </a:ext>
            </a:extLst>
          </p:cNvPr>
          <p:cNvSpPr>
            <a:spLocks noGrp="1"/>
          </p:cNvSpPr>
          <p:nvPr>
            <p:ph type="title" idx="4294967295"/>
          </p:nvPr>
        </p:nvSpPr>
        <p:spPr>
          <a:xfrm>
            <a:off x="0" y="701675"/>
            <a:ext cx="11029950" cy="1014413"/>
          </a:xfrm>
        </p:spPr>
        <p:txBody>
          <a:bodyPr/>
          <a:lstStyle/>
          <a:p>
            <a:r>
              <a:rPr lang="en-US" dirty="0"/>
              <a:t>SPARK transformation &amp; ACTION	</a:t>
            </a:r>
            <a:endParaRPr lang="en-SG" dirty="0"/>
          </a:p>
        </p:txBody>
      </p:sp>
      <p:pic>
        <p:nvPicPr>
          <p:cNvPr id="8" name="Picture 7">
            <a:extLst>
              <a:ext uri="{FF2B5EF4-FFF2-40B4-BE49-F238E27FC236}">
                <a16:creationId xmlns:a16="http://schemas.microsoft.com/office/drawing/2014/main" id="{002BA640-1A1B-4936-A169-08730424F780}"/>
              </a:ext>
            </a:extLst>
          </p:cNvPr>
          <p:cNvPicPr>
            <a:picLocks noChangeAspect="1"/>
          </p:cNvPicPr>
          <p:nvPr/>
        </p:nvPicPr>
        <p:blipFill rotWithShape="1">
          <a:blip r:embed="rId2"/>
          <a:srcRect t="2599" r="23003" b="-2599"/>
          <a:stretch/>
        </p:blipFill>
        <p:spPr>
          <a:xfrm>
            <a:off x="0" y="579438"/>
            <a:ext cx="9118600" cy="3007093"/>
          </a:xfrm>
          <a:prstGeom prst="rect">
            <a:avLst/>
          </a:prstGeom>
        </p:spPr>
      </p:pic>
      <p:pic>
        <p:nvPicPr>
          <p:cNvPr id="9" name="Picture 8">
            <a:extLst>
              <a:ext uri="{FF2B5EF4-FFF2-40B4-BE49-F238E27FC236}">
                <a16:creationId xmlns:a16="http://schemas.microsoft.com/office/drawing/2014/main" id="{93087B6E-BDDC-4568-9A42-6D011ADD5648}"/>
              </a:ext>
            </a:extLst>
          </p:cNvPr>
          <p:cNvPicPr>
            <a:picLocks noChangeAspect="1"/>
          </p:cNvPicPr>
          <p:nvPr/>
        </p:nvPicPr>
        <p:blipFill>
          <a:blip r:embed="rId3"/>
          <a:stretch>
            <a:fillRect/>
          </a:stretch>
        </p:blipFill>
        <p:spPr>
          <a:xfrm>
            <a:off x="104608" y="3832594"/>
            <a:ext cx="6816892" cy="2826516"/>
          </a:xfrm>
          <a:prstGeom prst="rect">
            <a:avLst/>
          </a:prstGeom>
        </p:spPr>
      </p:pic>
      <p:sp>
        <p:nvSpPr>
          <p:cNvPr id="11" name="Callout: Left Arrow 10">
            <a:extLst>
              <a:ext uri="{FF2B5EF4-FFF2-40B4-BE49-F238E27FC236}">
                <a16:creationId xmlns:a16="http://schemas.microsoft.com/office/drawing/2014/main" id="{44817A9C-2983-45B8-AD6E-B2726E0F18E5}"/>
              </a:ext>
            </a:extLst>
          </p:cNvPr>
          <p:cNvSpPr/>
          <p:nvPr/>
        </p:nvSpPr>
        <p:spPr>
          <a:xfrm>
            <a:off x="9385300" y="2346941"/>
            <a:ext cx="2489199" cy="862737"/>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Transformation Plan</a:t>
            </a:r>
            <a:endParaRPr lang="en-SG" dirty="0"/>
          </a:p>
        </p:txBody>
      </p:sp>
    </p:spTree>
    <p:extLst>
      <p:ext uri="{BB962C8B-B14F-4D97-AF65-F5344CB8AC3E}">
        <p14:creationId xmlns:p14="http://schemas.microsoft.com/office/powerpoint/2010/main" val="4203086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A5D086-C634-477C-B279-D121C46F4A6D}"/>
              </a:ext>
            </a:extLst>
          </p:cNvPr>
          <p:cNvPicPr>
            <a:picLocks noChangeAspect="1"/>
          </p:cNvPicPr>
          <p:nvPr/>
        </p:nvPicPr>
        <p:blipFill>
          <a:blip r:embed="rId2"/>
          <a:stretch>
            <a:fillRect/>
          </a:stretch>
        </p:blipFill>
        <p:spPr>
          <a:xfrm>
            <a:off x="706438" y="690563"/>
            <a:ext cx="6694970" cy="5214938"/>
          </a:xfrm>
          <a:prstGeom prst="rect">
            <a:avLst/>
          </a:prstGeom>
        </p:spPr>
      </p:pic>
      <p:pic>
        <p:nvPicPr>
          <p:cNvPr id="3" name="Picture 2">
            <a:extLst>
              <a:ext uri="{FF2B5EF4-FFF2-40B4-BE49-F238E27FC236}">
                <a16:creationId xmlns:a16="http://schemas.microsoft.com/office/drawing/2014/main" id="{8E17ECF5-3016-4732-A1A2-D028FCFBE549}"/>
              </a:ext>
            </a:extLst>
          </p:cNvPr>
          <p:cNvPicPr>
            <a:picLocks noChangeAspect="1"/>
          </p:cNvPicPr>
          <p:nvPr/>
        </p:nvPicPr>
        <p:blipFill>
          <a:blip r:embed="rId3"/>
          <a:stretch>
            <a:fillRect/>
          </a:stretch>
        </p:blipFill>
        <p:spPr>
          <a:xfrm>
            <a:off x="4954104" y="2205036"/>
            <a:ext cx="7096602" cy="4525964"/>
          </a:xfrm>
          <a:prstGeom prst="rect">
            <a:avLst/>
          </a:prstGeom>
        </p:spPr>
      </p:pic>
    </p:spTree>
    <p:extLst>
      <p:ext uri="{BB962C8B-B14F-4D97-AF65-F5344CB8AC3E}">
        <p14:creationId xmlns:p14="http://schemas.microsoft.com/office/powerpoint/2010/main" val="3558626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65B8D-1917-4BF7-B24A-764538D32BEA}"/>
              </a:ext>
            </a:extLst>
          </p:cNvPr>
          <p:cNvSpPr>
            <a:spLocks noGrp="1"/>
          </p:cNvSpPr>
          <p:nvPr>
            <p:ph type="title"/>
          </p:nvPr>
        </p:nvSpPr>
        <p:spPr/>
        <p:txBody>
          <a:bodyPr/>
          <a:lstStyle/>
          <a:p>
            <a:r>
              <a:rPr lang="en-US" dirty="0"/>
              <a:t>SPARK SQL – LAZY Evaluation</a:t>
            </a:r>
            <a:endParaRPr lang="en-SG" dirty="0"/>
          </a:p>
        </p:txBody>
      </p:sp>
      <p:sp>
        <p:nvSpPr>
          <p:cNvPr id="4" name="Content Placeholder 3">
            <a:extLst>
              <a:ext uri="{FF2B5EF4-FFF2-40B4-BE49-F238E27FC236}">
                <a16:creationId xmlns:a16="http://schemas.microsoft.com/office/drawing/2014/main" id="{5DDF1A40-6CD3-4139-8299-00B0A0E3FF5D}"/>
              </a:ext>
            </a:extLst>
          </p:cNvPr>
          <p:cNvSpPr>
            <a:spLocks noGrp="1"/>
          </p:cNvSpPr>
          <p:nvPr>
            <p:ph idx="1"/>
          </p:nvPr>
        </p:nvSpPr>
        <p:spPr>
          <a:xfrm>
            <a:off x="581192" y="2180496"/>
            <a:ext cx="11029615" cy="3678303"/>
          </a:xfrm>
        </p:spPr>
        <p:txBody>
          <a:bodyPr/>
          <a:lstStyle/>
          <a:p>
            <a:r>
              <a:rPr lang="en-US" dirty="0"/>
              <a:t>Execute transformation statements only when there is an action executed on the resulting RDDs.</a:t>
            </a:r>
          </a:p>
          <a:p>
            <a:endParaRPr lang="en-US" dirty="0"/>
          </a:p>
          <a:p>
            <a:r>
              <a:rPr lang="en-US" dirty="0"/>
              <a:t>Whenever Spark executes a batch, it comes up with an execution plan that optimizes full resources and memory based on the statements it has to execute.</a:t>
            </a:r>
            <a:endParaRPr lang="en-SG" dirty="0"/>
          </a:p>
        </p:txBody>
      </p:sp>
    </p:spTree>
    <p:extLst>
      <p:ext uri="{BB962C8B-B14F-4D97-AF65-F5344CB8AC3E}">
        <p14:creationId xmlns:p14="http://schemas.microsoft.com/office/powerpoint/2010/main" val="789699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1548A-5B7A-4586-B04F-95B332FC9FBD}"/>
              </a:ext>
            </a:extLst>
          </p:cNvPr>
          <p:cNvSpPr>
            <a:spLocks noGrp="1"/>
          </p:cNvSpPr>
          <p:nvPr>
            <p:ph type="title"/>
          </p:nvPr>
        </p:nvSpPr>
        <p:spPr/>
        <p:txBody>
          <a:bodyPr/>
          <a:lstStyle/>
          <a:p>
            <a:r>
              <a:rPr lang="en-US" dirty="0"/>
              <a:t>BIG Data and processing</a:t>
            </a:r>
            <a:endParaRPr lang="en-SG" dirty="0"/>
          </a:p>
        </p:txBody>
      </p:sp>
      <p:sp>
        <p:nvSpPr>
          <p:cNvPr id="3" name="Content Placeholder 2">
            <a:extLst>
              <a:ext uri="{FF2B5EF4-FFF2-40B4-BE49-F238E27FC236}">
                <a16:creationId xmlns:a16="http://schemas.microsoft.com/office/drawing/2014/main" id="{646DD66F-8908-420B-B3C3-6C4A32ABDD59}"/>
              </a:ext>
            </a:extLst>
          </p:cNvPr>
          <p:cNvSpPr>
            <a:spLocks noGrp="1"/>
          </p:cNvSpPr>
          <p:nvPr>
            <p:ph idx="1"/>
          </p:nvPr>
        </p:nvSpPr>
        <p:spPr/>
        <p:txBody>
          <a:bodyPr>
            <a:normAutofit fontScale="85000" lnSpcReduction="20000"/>
          </a:bodyPr>
          <a:lstStyle/>
          <a:p>
            <a:pPr marL="0" indent="0">
              <a:buNone/>
            </a:pPr>
            <a:r>
              <a:rPr lang="en-US" dirty="0"/>
              <a:t>CONTENT</a:t>
            </a:r>
          </a:p>
          <a:p>
            <a:r>
              <a:rPr lang="en-US" dirty="0"/>
              <a:t>Big Data Characteristics</a:t>
            </a:r>
          </a:p>
          <a:p>
            <a:r>
              <a:rPr lang="en-US" dirty="0"/>
              <a:t>Data Engineering challenges with Big Data</a:t>
            </a:r>
          </a:p>
          <a:p>
            <a:r>
              <a:rPr lang="en-US" dirty="0"/>
              <a:t>Apache Spark</a:t>
            </a:r>
          </a:p>
          <a:p>
            <a:r>
              <a:rPr lang="en-US" dirty="0"/>
              <a:t>Introduction the Databricks Community Edition environment</a:t>
            </a:r>
          </a:p>
          <a:p>
            <a:r>
              <a:rPr lang="en-US" dirty="0"/>
              <a:t>Data Analysis using Spark SQL</a:t>
            </a:r>
          </a:p>
          <a:p>
            <a:endParaRPr lang="en-US" dirty="0"/>
          </a:p>
          <a:p>
            <a:pPr marL="0" indent="0">
              <a:buNone/>
            </a:pPr>
            <a:r>
              <a:rPr lang="en-US" sz="1600" dirty="0"/>
              <a:t>Reference:  Bill Chambers and </a:t>
            </a:r>
            <a:r>
              <a:rPr lang="en-US" sz="1600" dirty="0" err="1"/>
              <a:t>Matei</a:t>
            </a:r>
            <a:r>
              <a:rPr lang="en-US" sz="1600" dirty="0"/>
              <a:t> </a:t>
            </a:r>
            <a:r>
              <a:rPr lang="en-US" sz="1600" dirty="0" err="1"/>
              <a:t>Zaharia</a:t>
            </a:r>
            <a:r>
              <a:rPr lang="en-US" sz="1600" dirty="0"/>
              <a:t> (2018), Spark: The Definitive Guide,  O’Reilly</a:t>
            </a:r>
          </a:p>
        </p:txBody>
      </p:sp>
    </p:spTree>
    <p:extLst>
      <p:ext uri="{BB962C8B-B14F-4D97-AF65-F5344CB8AC3E}">
        <p14:creationId xmlns:p14="http://schemas.microsoft.com/office/powerpoint/2010/main" val="1415376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CAF87-D198-45D1-B3E9-F57388B7A343}"/>
              </a:ext>
            </a:extLst>
          </p:cNvPr>
          <p:cNvSpPr>
            <a:spLocks noGrp="1"/>
          </p:cNvSpPr>
          <p:nvPr>
            <p:ph type="title"/>
          </p:nvPr>
        </p:nvSpPr>
        <p:spPr>
          <a:xfrm>
            <a:off x="581192" y="645006"/>
            <a:ext cx="11029616" cy="1013800"/>
          </a:xfrm>
        </p:spPr>
        <p:txBody>
          <a:bodyPr/>
          <a:lstStyle/>
          <a:p>
            <a:r>
              <a:rPr lang="en-US" dirty="0"/>
              <a:t>Overview of Databricks Community Edition</a:t>
            </a:r>
            <a:endParaRPr lang="en-SG" dirty="0"/>
          </a:p>
        </p:txBody>
      </p:sp>
      <p:pic>
        <p:nvPicPr>
          <p:cNvPr id="4" name="Content Placeholder 3">
            <a:extLst>
              <a:ext uri="{FF2B5EF4-FFF2-40B4-BE49-F238E27FC236}">
                <a16:creationId xmlns:a16="http://schemas.microsoft.com/office/drawing/2014/main" id="{C789D58D-81AD-4FC2-A1FD-2FE260855F94}"/>
              </a:ext>
            </a:extLst>
          </p:cNvPr>
          <p:cNvPicPr>
            <a:picLocks noGrp="1" noChangeAspect="1"/>
          </p:cNvPicPr>
          <p:nvPr>
            <p:ph idx="1"/>
          </p:nvPr>
        </p:nvPicPr>
        <p:blipFill>
          <a:blip r:embed="rId2"/>
          <a:stretch>
            <a:fillRect/>
          </a:stretch>
        </p:blipFill>
        <p:spPr>
          <a:xfrm>
            <a:off x="1427731" y="2092788"/>
            <a:ext cx="9336537" cy="3922250"/>
          </a:xfrm>
          <a:prstGeom prst="rect">
            <a:avLst/>
          </a:prstGeom>
        </p:spPr>
      </p:pic>
    </p:spTree>
    <p:extLst>
      <p:ext uri="{BB962C8B-B14F-4D97-AF65-F5344CB8AC3E}">
        <p14:creationId xmlns:p14="http://schemas.microsoft.com/office/powerpoint/2010/main" val="291094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F9E3DA-B1E2-49E6-80BB-AFDB089CA174}"/>
              </a:ext>
            </a:extLst>
          </p:cNvPr>
          <p:cNvPicPr>
            <a:picLocks noChangeAspect="1"/>
          </p:cNvPicPr>
          <p:nvPr/>
        </p:nvPicPr>
        <p:blipFill>
          <a:blip r:embed="rId3"/>
          <a:stretch>
            <a:fillRect/>
          </a:stretch>
        </p:blipFill>
        <p:spPr>
          <a:xfrm>
            <a:off x="1790205" y="2019819"/>
            <a:ext cx="8611589" cy="4108523"/>
          </a:xfrm>
          <a:prstGeom prst="rect">
            <a:avLst/>
          </a:prstGeom>
        </p:spPr>
      </p:pic>
      <p:sp>
        <p:nvSpPr>
          <p:cNvPr id="5" name="Title 4">
            <a:extLst>
              <a:ext uri="{FF2B5EF4-FFF2-40B4-BE49-F238E27FC236}">
                <a16:creationId xmlns:a16="http://schemas.microsoft.com/office/drawing/2014/main" id="{51705A8E-7DC0-4B25-9F4A-A7968B259C7D}"/>
              </a:ext>
            </a:extLst>
          </p:cNvPr>
          <p:cNvSpPr>
            <a:spLocks noGrp="1"/>
          </p:cNvSpPr>
          <p:nvPr>
            <p:ph type="title"/>
          </p:nvPr>
        </p:nvSpPr>
        <p:spPr/>
        <p:txBody>
          <a:bodyPr/>
          <a:lstStyle/>
          <a:p>
            <a:r>
              <a:rPr lang="en-US" dirty="0"/>
              <a:t>Databricks Community Edition</a:t>
            </a:r>
            <a:endParaRPr lang="en-SG" dirty="0"/>
          </a:p>
        </p:txBody>
      </p:sp>
    </p:spTree>
    <p:extLst>
      <p:ext uri="{BB962C8B-B14F-4D97-AF65-F5344CB8AC3E}">
        <p14:creationId xmlns:p14="http://schemas.microsoft.com/office/powerpoint/2010/main" val="131198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ell phone&#10;&#10;Description automatically generated">
            <a:extLst>
              <a:ext uri="{FF2B5EF4-FFF2-40B4-BE49-F238E27FC236}">
                <a16:creationId xmlns:a16="http://schemas.microsoft.com/office/drawing/2014/main" id="{A2970839-FAC6-4D38-940E-F28F359D98BF}"/>
              </a:ext>
            </a:extLst>
          </p:cNvPr>
          <p:cNvPicPr>
            <a:picLocks noChangeAspect="1"/>
          </p:cNvPicPr>
          <p:nvPr/>
        </p:nvPicPr>
        <p:blipFill rotWithShape="1">
          <a:blip r:embed="rId3"/>
          <a:srcRect l="5061" t="22586" r="3349" b="8854"/>
          <a:stretch/>
        </p:blipFill>
        <p:spPr>
          <a:xfrm>
            <a:off x="771440" y="2107728"/>
            <a:ext cx="6834511" cy="2910259"/>
          </a:xfrm>
          <a:prstGeom prst="rect">
            <a:avLst/>
          </a:prstGeom>
        </p:spPr>
      </p:pic>
      <p:sp>
        <p:nvSpPr>
          <p:cNvPr id="21" name="Rectangle 20">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D0CAF87-D198-45D1-B3E9-F57388B7A343}"/>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300">
                <a:solidFill>
                  <a:srgbClr val="FFFFFF"/>
                </a:solidFill>
              </a:rPr>
              <a:t>Overview of Databricks Community Edition</a:t>
            </a:r>
          </a:p>
        </p:txBody>
      </p:sp>
    </p:spTree>
    <p:extLst>
      <p:ext uri="{BB962C8B-B14F-4D97-AF65-F5344CB8AC3E}">
        <p14:creationId xmlns:p14="http://schemas.microsoft.com/office/powerpoint/2010/main" val="896019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683F1FFD-1AA8-4EC2-97B9-FEC7564F4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32575F9-6AEE-4047-9F29-B7E11E46233F}"/>
              </a:ext>
            </a:extLst>
          </p:cNvPr>
          <p:cNvPicPr>
            <a:picLocks noChangeAspect="1"/>
          </p:cNvPicPr>
          <p:nvPr/>
        </p:nvPicPr>
        <p:blipFill rotWithShape="1">
          <a:blip r:embed="rId3"/>
          <a:srcRect r="31314" b="1"/>
          <a:stretch/>
        </p:blipFill>
        <p:spPr>
          <a:xfrm>
            <a:off x="446534" y="723899"/>
            <a:ext cx="7498616" cy="5676901"/>
          </a:xfrm>
          <a:prstGeom prst="rect">
            <a:avLst/>
          </a:prstGeom>
        </p:spPr>
      </p:pic>
      <p:sp>
        <p:nvSpPr>
          <p:cNvPr id="20" name="Rectangle 19">
            <a:extLst>
              <a:ext uri="{FF2B5EF4-FFF2-40B4-BE49-F238E27FC236}">
                <a16:creationId xmlns:a16="http://schemas.microsoft.com/office/drawing/2014/main" id="{8FF0F8A7-C9E3-49D9-A67E-09FF582C7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02731F6-BBB2-4286-B204-248205DD174D}"/>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600">
                <a:solidFill>
                  <a:srgbClr val="FFFFFF"/>
                </a:solidFill>
              </a:rPr>
              <a:t>Jupiter Notebook at local Machine</a:t>
            </a:r>
          </a:p>
        </p:txBody>
      </p:sp>
      <p:grpSp>
        <p:nvGrpSpPr>
          <p:cNvPr id="22" name="Group 21">
            <a:extLst>
              <a:ext uri="{FF2B5EF4-FFF2-40B4-BE49-F238E27FC236}">
                <a16:creationId xmlns:a16="http://schemas.microsoft.com/office/drawing/2014/main" id="{A4274C20-A98B-4AC3-B16A-B7F41CB582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3" name="Rectangle 22">
              <a:extLst>
                <a:ext uri="{FF2B5EF4-FFF2-40B4-BE49-F238E27FC236}">
                  <a16:creationId xmlns:a16="http://schemas.microsoft.com/office/drawing/2014/main" id="{43ECC69B-2243-424A-8237-CF490F8B0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6D2EA3B9-3D17-4510-8464-E74F67267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AA5DFA43-F31D-4C31-8826-6B40A21C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187145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C909C7E-7BA6-4E6D-98BC-A2CF23191CF6}"/>
              </a:ext>
            </a:extLst>
          </p:cNvPr>
          <p:cNvPicPr>
            <a:picLocks noChangeAspect="1"/>
          </p:cNvPicPr>
          <p:nvPr/>
        </p:nvPicPr>
        <p:blipFill>
          <a:blip r:embed="rId2"/>
          <a:stretch>
            <a:fillRect/>
          </a:stretch>
        </p:blipFill>
        <p:spPr>
          <a:xfrm>
            <a:off x="771440" y="1307469"/>
            <a:ext cx="6834511" cy="4510777"/>
          </a:xfrm>
          <a:prstGeom prst="rect">
            <a:avLst/>
          </a:prstGeom>
        </p:spPr>
      </p:pic>
      <p:sp>
        <p:nvSpPr>
          <p:cNvPr id="20" name="Rectangle 19">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B38983-FD83-4D77-B64A-40CF38CD578B}"/>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2000">
                <a:solidFill>
                  <a:srgbClr val="FFFFFF"/>
                </a:solidFill>
              </a:rPr>
              <a:t>Databricks notebook(python)</a:t>
            </a:r>
          </a:p>
        </p:txBody>
      </p:sp>
    </p:spTree>
    <p:extLst>
      <p:ext uri="{BB962C8B-B14F-4D97-AF65-F5344CB8AC3E}">
        <p14:creationId xmlns:p14="http://schemas.microsoft.com/office/powerpoint/2010/main" val="4262570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55A3F-AFE4-4E8E-9007-C0BB356DCF31}"/>
              </a:ext>
            </a:extLst>
          </p:cNvPr>
          <p:cNvSpPr>
            <a:spLocks noGrp="1"/>
          </p:cNvSpPr>
          <p:nvPr>
            <p:ph type="title"/>
          </p:nvPr>
        </p:nvSpPr>
        <p:spPr/>
        <p:txBody>
          <a:bodyPr/>
          <a:lstStyle/>
          <a:p>
            <a:r>
              <a:rPr lang="en-US" dirty="0"/>
              <a:t>Spark SQL</a:t>
            </a:r>
            <a:endParaRPr lang="en-SG" dirty="0"/>
          </a:p>
        </p:txBody>
      </p:sp>
      <p:sp>
        <p:nvSpPr>
          <p:cNvPr id="5" name="Content Placeholder 4">
            <a:extLst>
              <a:ext uri="{FF2B5EF4-FFF2-40B4-BE49-F238E27FC236}">
                <a16:creationId xmlns:a16="http://schemas.microsoft.com/office/drawing/2014/main" id="{F725ABAE-D108-4B44-A41C-886224815C45}"/>
              </a:ext>
            </a:extLst>
          </p:cNvPr>
          <p:cNvSpPr>
            <a:spLocks noGrp="1"/>
          </p:cNvSpPr>
          <p:nvPr>
            <p:ph idx="1"/>
          </p:nvPr>
        </p:nvSpPr>
        <p:spPr/>
        <p:txBody>
          <a:bodyPr/>
          <a:lstStyle/>
          <a:p>
            <a:r>
              <a:rPr lang="en-US" dirty="0"/>
              <a:t>With Spark SQL, we can run SQL quires against views or table organization. </a:t>
            </a:r>
          </a:p>
          <a:p>
            <a:r>
              <a:rPr lang="en-US" dirty="0"/>
              <a:t>Spark implements subset of ANSI SQL:2003.</a:t>
            </a:r>
          </a:p>
          <a:p>
            <a:r>
              <a:rPr lang="en-US" dirty="0"/>
              <a:t>Spark is intended to operate as an online analytic processing (OLAP) database, not as an online transaction processing (OLTP).</a:t>
            </a:r>
            <a:endParaRPr lang="en-SG" dirty="0"/>
          </a:p>
        </p:txBody>
      </p:sp>
    </p:spTree>
    <p:extLst>
      <p:ext uri="{BB962C8B-B14F-4D97-AF65-F5344CB8AC3E}">
        <p14:creationId xmlns:p14="http://schemas.microsoft.com/office/powerpoint/2010/main" val="857327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AE81D-5A6B-4C2E-8DD6-4A6D637B5DD8}"/>
              </a:ext>
            </a:extLst>
          </p:cNvPr>
          <p:cNvSpPr>
            <a:spLocks noGrp="1"/>
          </p:cNvSpPr>
          <p:nvPr>
            <p:ph type="title"/>
          </p:nvPr>
        </p:nvSpPr>
        <p:spPr/>
        <p:txBody>
          <a:bodyPr/>
          <a:lstStyle/>
          <a:p>
            <a:r>
              <a:rPr lang="en-US" dirty="0"/>
              <a:t>SPARK SQL: Create table</a:t>
            </a:r>
            <a:endParaRPr lang="en-SG" dirty="0"/>
          </a:p>
        </p:txBody>
      </p:sp>
      <p:pic>
        <p:nvPicPr>
          <p:cNvPr id="4" name="Picture 3">
            <a:extLst>
              <a:ext uri="{FF2B5EF4-FFF2-40B4-BE49-F238E27FC236}">
                <a16:creationId xmlns:a16="http://schemas.microsoft.com/office/drawing/2014/main" id="{54E48FD4-3AF1-47C5-ABA7-306D5FE8BBF1}"/>
              </a:ext>
            </a:extLst>
          </p:cNvPr>
          <p:cNvPicPr>
            <a:picLocks noChangeAspect="1"/>
          </p:cNvPicPr>
          <p:nvPr/>
        </p:nvPicPr>
        <p:blipFill>
          <a:blip r:embed="rId3"/>
          <a:stretch>
            <a:fillRect/>
          </a:stretch>
        </p:blipFill>
        <p:spPr>
          <a:xfrm>
            <a:off x="918627" y="1989453"/>
            <a:ext cx="10344150" cy="3987561"/>
          </a:xfrm>
          <a:prstGeom prst="rect">
            <a:avLst/>
          </a:prstGeom>
        </p:spPr>
      </p:pic>
    </p:spTree>
    <p:extLst>
      <p:ext uri="{BB962C8B-B14F-4D97-AF65-F5344CB8AC3E}">
        <p14:creationId xmlns:p14="http://schemas.microsoft.com/office/powerpoint/2010/main" val="1404288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03162-B321-47CB-97D7-1FB04E55E41E}"/>
              </a:ext>
            </a:extLst>
          </p:cNvPr>
          <p:cNvSpPr>
            <a:spLocks noGrp="1"/>
          </p:cNvSpPr>
          <p:nvPr>
            <p:ph type="title"/>
          </p:nvPr>
        </p:nvSpPr>
        <p:spPr/>
        <p:txBody>
          <a:bodyPr/>
          <a:lstStyle/>
          <a:p>
            <a:r>
              <a:rPr lang="en-US" dirty="0"/>
              <a:t>SPARK SQL: Window functions</a:t>
            </a:r>
            <a:endParaRPr lang="en-SG" dirty="0"/>
          </a:p>
        </p:txBody>
      </p:sp>
      <p:sp>
        <p:nvSpPr>
          <p:cNvPr id="3" name="Content Placeholder 2">
            <a:extLst>
              <a:ext uri="{FF2B5EF4-FFF2-40B4-BE49-F238E27FC236}">
                <a16:creationId xmlns:a16="http://schemas.microsoft.com/office/drawing/2014/main" id="{0BB4C4FE-F076-488B-AE88-475A13791188}"/>
              </a:ext>
            </a:extLst>
          </p:cNvPr>
          <p:cNvSpPr>
            <a:spLocks noGrp="1"/>
          </p:cNvSpPr>
          <p:nvPr>
            <p:ph idx="1"/>
          </p:nvPr>
        </p:nvSpPr>
        <p:spPr/>
        <p:txBody>
          <a:bodyPr/>
          <a:lstStyle/>
          <a:p>
            <a:r>
              <a:rPr lang="en-US" dirty="0"/>
              <a:t>To carry out some unique aggregations by computing some aggregation on a specific “window” of data.</a:t>
            </a:r>
          </a:p>
          <a:p>
            <a:r>
              <a:rPr lang="en-US" dirty="0"/>
              <a:t>The “window” of data is defined using a reference to the current data.</a:t>
            </a:r>
          </a:p>
          <a:p>
            <a:r>
              <a:rPr lang="en-US" dirty="0"/>
              <a:t>The window specification is marked by the ‘</a:t>
            </a:r>
            <a:r>
              <a:rPr lang="en-US" dirty="0">
                <a:solidFill>
                  <a:srgbClr val="C00000"/>
                </a:solidFill>
              </a:rPr>
              <a:t>Over (…)’ </a:t>
            </a:r>
            <a:r>
              <a:rPr lang="en-US" dirty="0"/>
              <a:t>clause.</a:t>
            </a:r>
            <a:endParaRPr lang="en-SG" dirty="0"/>
          </a:p>
        </p:txBody>
      </p:sp>
    </p:spTree>
    <p:extLst>
      <p:ext uri="{BB962C8B-B14F-4D97-AF65-F5344CB8AC3E}">
        <p14:creationId xmlns:p14="http://schemas.microsoft.com/office/powerpoint/2010/main" val="2467939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18FC7-F990-49B1-A08D-A2E101732383}"/>
              </a:ext>
            </a:extLst>
          </p:cNvPr>
          <p:cNvSpPr>
            <a:spLocks noGrp="1"/>
          </p:cNvSpPr>
          <p:nvPr>
            <p:ph type="title"/>
          </p:nvPr>
        </p:nvSpPr>
        <p:spPr/>
        <p:txBody>
          <a:bodyPr/>
          <a:lstStyle/>
          <a:p>
            <a:r>
              <a:rPr lang="en-US" dirty="0"/>
              <a:t>SPARK SQL: Window functions – Example</a:t>
            </a:r>
            <a:endParaRPr lang="en-SG" dirty="0"/>
          </a:p>
        </p:txBody>
      </p:sp>
      <p:sp>
        <p:nvSpPr>
          <p:cNvPr id="3" name="Content Placeholder 2">
            <a:extLst>
              <a:ext uri="{FF2B5EF4-FFF2-40B4-BE49-F238E27FC236}">
                <a16:creationId xmlns:a16="http://schemas.microsoft.com/office/drawing/2014/main" id="{C4CD6113-2BF0-47A7-9566-7823364251A5}"/>
              </a:ext>
            </a:extLst>
          </p:cNvPr>
          <p:cNvSpPr>
            <a:spLocks noGrp="1"/>
          </p:cNvSpPr>
          <p:nvPr>
            <p:ph idx="1"/>
          </p:nvPr>
        </p:nvSpPr>
        <p:spPr>
          <a:xfrm>
            <a:off x="581192" y="4546600"/>
            <a:ext cx="11029615" cy="2095500"/>
          </a:xfrm>
        </p:spPr>
        <p:txBody>
          <a:bodyPr>
            <a:normAutofit/>
          </a:bodyPr>
          <a:lstStyle/>
          <a:p>
            <a:r>
              <a:rPr lang="en-US" dirty="0"/>
              <a:t>Partition Specification</a:t>
            </a:r>
          </a:p>
          <a:p>
            <a:r>
              <a:rPr lang="en-US" dirty="0"/>
              <a:t>Ordering Specification</a:t>
            </a:r>
          </a:p>
          <a:p>
            <a:r>
              <a:rPr lang="en-US" dirty="0"/>
              <a:t>Frame Specification (Rows …)</a:t>
            </a:r>
          </a:p>
        </p:txBody>
      </p:sp>
      <p:pic>
        <p:nvPicPr>
          <p:cNvPr id="6" name="Picture 5">
            <a:extLst>
              <a:ext uri="{FF2B5EF4-FFF2-40B4-BE49-F238E27FC236}">
                <a16:creationId xmlns:a16="http://schemas.microsoft.com/office/drawing/2014/main" id="{A5A7F9E2-CB93-4EBD-8EC2-6431CEFFB084}"/>
              </a:ext>
            </a:extLst>
          </p:cNvPr>
          <p:cNvPicPr>
            <a:picLocks noChangeAspect="1"/>
          </p:cNvPicPr>
          <p:nvPr/>
        </p:nvPicPr>
        <p:blipFill>
          <a:blip r:embed="rId3"/>
          <a:stretch>
            <a:fillRect/>
          </a:stretch>
        </p:blipFill>
        <p:spPr>
          <a:xfrm>
            <a:off x="1924894" y="2085975"/>
            <a:ext cx="8342212" cy="2095500"/>
          </a:xfrm>
          <a:prstGeom prst="rect">
            <a:avLst/>
          </a:prstGeom>
        </p:spPr>
      </p:pic>
    </p:spTree>
    <p:extLst>
      <p:ext uri="{BB962C8B-B14F-4D97-AF65-F5344CB8AC3E}">
        <p14:creationId xmlns:p14="http://schemas.microsoft.com/office/powerpoint/2010/main" val="3248102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18FC7-F990-49B1-A08D-A2E101732383}"/>
              </a:ext>
            </a:extLst>
          </p:cNvPr>
          <p:cNvSpPr>
            <a:spLocks noGrp="1"/>
          </p:cNvSpPr>
          <p:nvPr>
            <p:ph type="title"/>
          </p:nvPr>
        </p:nvSpPr>
        <p:spPr/>
        <p:txBody>
          <a:bodyPr/>
          <a:lstStyle/>
          <a:p>
            <a:r>
              <a:rPr lang="en-US" dirty="0"/>
              <a:t>SPARK SQL: Window functions – Example</a:t>
            </a:r>
            <a:endParaRPr lang="en-SG" dirty="0"/>
          </a:p>
        </p:txBody>
      </p:sp>
      <p:pic>
        <p:nvPicPr>
          <p:cNvPr id="7" name="Picture 6">
            <a:extLst>
              <a:ext uri="{FF2B5EF4-FFF2-40B4-BE49-F238E27FC236}">
                <a16:creationId xmlns:a16="http://schemas.microsoft.com/office/drawing/2014/main" id="{CBFAD569-C4EE-4D20-BE4B-564C1D5864A2}"/>
              </a:ext>
            </a:extLst>
          </p:cNvPr>
          <p:cNvPicPr>
            <a:picLocks noChangeAspect="1"/>
          </p:cNvPicPr>
          <p:nvPr/>
        </p:nvPicPr>
        <p:blipFill>
          <a:blip r:embed="rId3"/>
          <a:stretch>
            <a:fillRect/>
          </a:stretch>
        </p:blipFill>
        <p:spPr>
          <a:xfrm>
            <a:off x="785661" y="2405194"/>
            <a:ext cx="10825147" cy="3220905"/>
          </a:xfrm>
          <a:prstGeom prst="rect">
            <a:avLst/>
          </a:prstGeom>
        </p:spPr>
      </p:pic>
    </p:spTree>
    <p:extLst>
      <p:ext uri="{BB962C8B-B14F-4D97-AF65-F5344CB8AC3E}">
        <p14:creationId xmlns:p14="http://schemas.microsoft.com/office/powerpoint/2010/main" val="75653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27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36A15EEF-9BEB-4D92-AE04-6A8DF985A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6678" y="586317"/>
            <a:ext cx="9058643" cy="5571066"/>
          </a:xfrm>
          <a:prstGeom prst="rect">
            <a:avLst/>
          </a:prstGeom>
        </p:spPr>
      </p:pic>
    </p:spTree>
    <p:extLst>
      <p:ext uri="{BB962C8B-B14F-4D97-AF65-F5344CB8AC3E}">
        <p14:creationId xmlns:p14="http://schemas.microsoft.com/office/powerpoint/2010/main" val="3475918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45462D-A134-45AB-8E1F-A7A8255A16A2}"/>
              </a:ext>
            </a:extLst>
          </p:cNvPr>
          <p:cNvSpPr>
            <a:spLocks noGrp="1"/>
          </p:cNvSpPr>
          <p:nvPr>
            <p:ph idx="4294967295"/>
          </p:nvPr>
        </p:nvSpPr>
        <p:spPr>
          <a:xfrm>
            <a:off x="581025" y="2092325"/>
            <a:ext cx="11029950" cy="3678238"/>
          </a:xfrm>
        </p:spPr>
        <p:txBody>
          <a:bodyPr>
            <a:normAutofit/>
          </a:bodyPr>
          <a:lstStyle/>
          <a:p>
            <a:pPr marL="0" indent="0" algn="ctr">
              <a:buNone/>
            </a:pPr>
            <a:r>
              <a:rPr lang="en-US" sz="7200" dirty="0"/>
              <a:t>THE END</a:t>
            </a:r>
            <a:endParaRPr lang="en-SG" sz="7200" dirty="0"/>
          </a:p>
        </p:txBody>
      </p:sp>
    </p:spTree>
    <p:extLst>
      <p:ext uri="{BB962C8B-B14F-4D97-AF65-F5344CB8AC3E}">
        <p14:creationId xmlns:p14="http://schemas.microsoft.com/office/powerpoint/2010/main" val="3116402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AC19C-8E04-47AC-8C8C-73178F9DBB79}"/>
              </a:ext>
            </a:extLst>
          </p:cNvPr>
          <p:cNvSpPr>
            <a:spLocks noGrp="1"/>
          </p:cNvSpPr>
          <p:nvPr>
            <p:ph type="title"/>
          </p:nvPr>
        </p:nvSpPr>
        <p:spPr/>
        <p:txBody>
          <a:bodyPr/>
          <a:lstStyle/>
          <a:p>
            <a:r>
              <a:rPr lang="en-US" dirty="0"/>
              <a:t>BIG Data Characteristics</a:t>
            </a:r>
            <a:endParaRPr lang="en-SG" dirty="0"/>
          </a:p>
        </p:txBody>
      </p:sp>
      <p:sp>
        <p:nvSpPr>
          <p:cNvPr id="3" name="Content Placeholder 2">
            <a:extLst>
              <a:ext uri="{FF2B5EF4-FFF2-40B4-BE49-F238E27FC236}">
                <a16:creationId xmlns:a16="http://schemas.microsoft.com/office/drawing/2014/main" id="{C861262C-CF35-4E1E-984C-9EBA09ACECAA}"/>
              </a:ext>
            </a:extLst>
          </p:cNvPr>
          <p:cNvSpPr>
            <a:spLocks noGrp="1"/>
          </p:cNvSpPr>
          <p:nvPr>
            <p:ph idx="1"/>
          </p:nvPr>
        </p:nvSpPr>
        <p:spPr>
          <a:xfrm>
            <a:off x="581192" y="1849348"/>
            <a:ext cx="11029615" cy="4849403"/>
          </a:xfrm>
        </p:spPr>
        <p:txBody>
          <a:bodyPr>
            <a:normAutofit fontScale="62500" lnSpcReduction="20000"/>
          </a:bodyPr>
          <a:lstStyle/>
          <a:p>
            <a:r>
              <a:rPr lang="en-US" b="1" dirty="0"/>
              <a:t>Volume </a:t>
            </a:r>
          </a:p>
          <a:p>
            <a:pPr lvl="1"/>
            <a:r>
              <a:rPr lang="en-US" dirty="0"/>
              <a:t>The size of data sets, </a:t>
            </a:r>
          </a:p>
          <a:p>
            <a:pPr lvl="1"/>
            <a:r>
              <a:rPr lang="en-US" dirty="0"/>
              <a:t>frequently larger than terabytes and petabytes</a:t>
            </a:r>
          </a:p>
          <a:p>
            <a:r>
              <a:rPr lang="en-US" b="1" dirty="0"/>
              <a:t>Velocity</a:t>
            </a:r>
          </a:p>
          <a:p>
            <a:pPr lvl="1"/>
            <a:r>
              <a:rPr lang="en-US" dirty="0"/>
              <a:t>Speed with which data is generated</a:t>
            </a:r>
          </a:p>
          <a:p>
            <a:pPr lvl="1"/>
            <a:r>
              <a:rPr lang="en-US" dirty="0"/>
              <a:t>High velocity data is generated with such a pace that it requires distinct (distributed) processing techniques. </a:t>
            </a:r>
          </a:p>
          <a:p>
            <a:r>
              <a:rPr lang="en-US" b="1" dirty="0"/>
              <a:t>Variety</a:t>
            </a:r>
          </a:p>
          <a:p>
            <a:pPr lvl="1"/>
            <a:r>
              <a:rPr lang="en-US" dirty="0"/>
              <a:t>Big Data comes from a great variety of sources</a:t>
            </a:r>
          </a:p>
          <a:p>
            <a:pPr lvl="1"/>
            <a:r>
              <a:rPr lang="en-US" dirty="0"/>
              <a:t>generally is one out of three types: structured, semi structured and unstructured data</a:t>
            </a:r>
          </a:p>
          <a:p>
            <a:r>
              <a:rPr lang="en-US" b="1" dirty="0"/>
              <a:t>Veracity</a:t>
            </a:r>
          </a:p>
          <a:p>
            <a:pPr lvl="1"/>
            <a:r>
              <a:rPr lang="en-US" dirty="0"/>
              <a:t>The quality of the data</a:t>
            </a:r>
          </a:p>
          <a:p>
            <a:pPr lvl="1"/>
            <a:r>
              <a:rPr lang="en-US" dirty="0"/>
              <a:t>High veracity data has many records that are valuable to analyze</a:t>
            </a:r>
          </a:p>
          <a:p>
            <a:endParaRPr lang="en-SG" dirty="0"/>
          </a:p>
        </p:txBody>
      </p:sp>
    </p:spTree>
    <p:extLst>
      <p:ext uri="{BB962C8B-B14F-4D97-AF65-F5344CB8AC3E}">
        <p14:creationId xmlns:p14="http://schemas.microsoft.com/office/powerpoint/2010/main" val="194830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28A6-E2CE-4F12-AE8D-7D769544BBCA}"/>
              </a:ext>
            </a:extLst>
          </p:cNvPr>
          <p:cNvSpPr>
            <a:spLocks noGrp="1"/>
          </p:cNvSpPr>
          <p:nvPr>
            <p:ph type="title"/>
          </p:nvPr>
        </p:nvSpPr>
        <p:spPr/>
        <p:txBody>
          <a:bodyPr/>
          <a:lstStyle/>
          <a:p>
            <a:r>
              <a:rPr lang="en-US" dirty="0"/>
              <a:t>Volume Challenges</a:t>
            </a:r>
            <a:endParaRPr lang="en-SG" dirty="0"/>
          </a:p>
        </p:txBody>
      </p:sp>
      <p:sp>
        <p:nvSpPr>
          <p:cNvPr id="3" name="Content Placeholder 2">
            <a:extLst>
              <a:ext uri="{FF2B5EF4-FFF2-40B4-BE49-F238E27FC236}">
                <a16:creationId xmlns:a16="http://schemas.microsoft.com/office/drawing/2014/main" id="{6F6BBF0C-F789-4B62-AEC5-BE05690E929A}"/>
              </a:ext>
            </a:extLst>
          </p:cNvPr>
          <p:cNvSpPr>
            <a:spLocks noGrp="1"/>
          </p:cNvSpPr>
          <p:nvPr>
            <p:ph idx="1"/>
          </p:nvPr>
        </p:nvSpPr>
        <p:spPr/>
        <p:txBody>
          <a:bodyPr/>
          <a:lstStyle/>
          <a:p>
            <a:r>
              <a:rPr lang="en-US" dirty="0"/>
              <a:t>Resources Requirement</a:t>
            </a:r>
          </a:p>
          <a:p>
            <a:r>
              <a:rPr lang="en-US" dirty="0"/>
              <a:t>Need for Scalability in Design</a:t>
            </a:r>
          </a:p>
          <a:p>
            <a:r>
              <a:rPr lang="en-US" dirty="0"/>
              <a:t>Maintaining Latency</a:t>
            </a:r>
          </a:p>
          <a:p>
            <a:endParaRPr lang="en-SG" dirty="0"/>
          </a:p>
        </p:txBody>
      </p:sp>
    </p:spTree>
    <p:extLst>
      <p:ext uri="{BB962C8B-B14F-4D97-AF65-F5344CB8AC3E}">
        <p14:creationId xmlns:p14="http://schemas.microsoft.com/office/powerpoint/2010/main" val="4187319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28A6-E2CE-4F12-AE8D-7D769544BBCA}"/>
              </a:ext>
            </a:extLst>
          </p:cNvPr>
          <p:cNvSpPr>
            <a:spLocks noGrp="1"/>
          </p:cNvSpPr>
          <p:nvPr>
            <p:ph type="title"/>
          </p:nvPr>
        </p:nvSpPr>
        <p:spPr/>
        <p:txBody>
          <a:bodyPr/>
          <a:lstStyle/>
          <a:p>
            <a:r>
              <a:rPr lang="en-US" dirty="0"/>
              <a:t>Speed Challenges</a:t>
            </a:r>
            <a:endParaRPr lang="en-SG" dirty="0"/>
          </a:p>
        </p:txBody>
      </p:sp>
      <p:sp>
        <p:nvSpPr>
          <p:cNvPr id="3" name="Content Placeholder 2">
            <a:extLst>
              <a:ext uri="{FF2B5EF4-FFF2-40B4-BE49-F238E27FC236}">
                <a16:creationId xmlns:a16="http://schemas.microsoft.com/office/drawing/2014/main" id="{6F6BBF0C-F789-4B62-AEC5-BE05690E929A}"/>
              </a:ext>
            </a:extLst>
          </p:cNvPr>
          <p:cNvSpPr>
            <a:spLocks noGrp="1"/>
          </p:cNvSpPr>
          <p:nvPr>
            <p:ph idx="1"/>
          </p:nvPr>
        </p:nvSpPr>
        <p:spPr/>
        <p:txBody>
          <a:bodyPr/>
          <a:lstStyle/>
          <a:p>
            <a:r>
              <a:rPr lang="en-US" dirty="0"/>
              <a:t>Real-time event data handling</a:t>
            </a:r>
          </a:p>
          <a:p>
            <a:r>
              <a:rPr lang="en-US" dirty="0"/>
              <a:t>Need for speed</a:t>
            </a:r>
          </a:p>
          <a:p>
            <a:r>
              <a:rPr lang="en-US" dirty="0"/>
              <a:t>Handling lags</a:t>
            </a:r>
          </a:p>
          <a:p>
            <a:endParaRPr lang="en-SG" dirty="0"/>
          </a:p>
        </p:txBody>
      </p:sp>
    </p:spTree>
    <p:extLst>
      <p:ext uri="{BB962C8B-B14F-4D97-AF65-F5344CB8AC3E}">
        <p14:creationId xmlns:p14="http://schemas.microsoft.com/office/powerpoint/2010/main" val="1066614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28A6-E2CE-4F12-AE8D-7D769544BBCA}"/>
              </a:ext>
            </a:extLst>
          </p:cNvPr>
          <p:cNvSpPr>
            <a:spLocks noGrp="1"/>
          </p:cNvSpPr>
          <p:nvPr>
            <p:ph type="title"/>
          </p:nvPr>
        </p:nvSpPr>
        <p:spPr/>
        <p:txBody>
          <a:bodyPr/>
          <a:lstStyle/>
          <a:p>
            <a:r>
              <a:rPr lang="en-US" dirty="0"/>
              <a:t>Variety Challenges</a:t>
            </a:r>
            <a:endParaRPr lang="en-SG" dirty="0"/>
          </a:p>
        </p:txBody>
      </p:sp>
      <p:sp>
        <p:nvSpPr>
          <p:cNvPr id="3" name="Content Placeholder 2">
            <a:extLst>
              <a:ext uri="{FF2B5EF4-FFF2-40B4-BE49-F238E27FC236}">
                <a16:creationId xmlns:a16="http://schemas.microsoft.com/office/drawing/2014/main" id="{6F6BBF0C-F789-4B62-AEC5-BE05690E929A}"/>
              </a:ext>
            </a:extLst>
          </p:cNvPr>
          <p:cNvSpPr>
            <a:spLocks noGrp="1"/>
          </p:cNvSpPr>
          <p:nvPr>
            <p:ph idx="1"/>
          </p:nvPr>
        </p:nvSpPr>
        <p:spPr/>
        <p:txBody>
          <a:bodyPr/>
          <a:lstStyle/>
          <a:p>
            <a:r>
              <a:rPr lang="en-US" dirty="0"/>
              <a:t>Text, audio, video and images</a:t>
            </a:r>
          </a:p>
          <a:p>
            <a:r>
              <a:rPr lang="en-US" dirty="0"/>
              <a:t>More resources needed</a:t>
            </a:r>
          </a:p>
          <a:p>
            <a:r>
              <a:rPr lang="en-US" dirty="0"/>
              <a:t>Serving at low latency</a:t>
            </a:r>
          </a:p>
          <a:p>
            <a:endParaRPr lang="en-SG" dirty="0"/>
          </a:p>
        </p:txBody>
      </p:sp>
    </p:spTree>
    <p:extLst>
      <p:ext uri="{BB962C8B-B14F-4D97-AF65-F5344CB8AC3E}">
        <p14:creationId xmlns:p14="http://schemas.microsoft.com/office/powerpoint/2010/main" val="2526736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28A6-E2CE-4F12-AE8D-7D769544BBCA}"/>
              </a:ext>
            </a:extLst>
          </p:cNvPr>
          <p:cNvSpPr>
            <a:spLocks noGrp="1"/>
          </p:cNvSpPr>
          <p:nvPr>
            <p:ph type="title"/>
          </p:nvPr>
        </p:nvSpPr>
        <p:spPr/>
        <p:txBody>
          <a:bodyPr/>
          <a:lstStyle/>
          <a:p>
            <a:r>
              <a:rPr lang="en-US" dirty="0"/>
              <a:t>Variety Challenges</a:t>
            </a:r>
            <a:endParaRPr lang="en-SG" dirty="0"/>
          </a:p>
        </p:txBody>
      </p:sp>
      <p:sp>
        <p:nvSpPr>
          <p:cNvPr id="3" name="Content Placeholder 2">
            <a:extLst>
              <a:ext uri="{FF2B5EF4-FFF2-40B4-BE49-F238E27FC236}">
                <a16:creationId xmlns:a16="http://schemas.microsoft.com/office/drawing/2014/main" id="{6F6BBF0C-F789-4B62-AEC5-BE05690E929A}"/>
              </a:ext>
            </a:extLst>
          </p:cNvPr>
          <p:cNvSpPr>
            <a:spLocks noGrp="1"/>
          </p:cNvSpPr>
          <p:nvPr>
            <p:ph idx="1"/>
          </p:nvPr>
        </p:nvSpPr>
        <p:spPr/>
        <p:txBody>
          <a:bodyPr/>
          <a:lstStyle/>
          <a:p>
            <a:r>
              <a:rPr lang="en-US" dirty="0"/>
              <a:t>Spikes in load</a:t>
            </a:r>
          </a:p>
          <a:p>
            <a:r>
              <a:rPr lang="en-US" dirty="0"/>
              <a:t>Decoupling need with buffering zones</a:t>
            </a:r>
          </a:p>
          <a:p>
            <a:r>
              <a:rPr lang="en-US" dirty="0"/>
              <a:t>Maintaining latency</a:t>
            </a:r>
          </a:p>
          <a:p>
            <a:endParaRPr lang="en-SG" dirty="0"/>
          </a:p>
        </p:txBody>
      </p:sp>
    </p:spTree>
    <p:extLst>
      <p:ext uri="{BB962C8B-B14F-4D97-AF65-F5344CB8AC3E}">
        <p14:creationId xmlns:p14="http://schemas.microsoft.com/office/powerpoint/2010/main" val="2478632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31">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33">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35">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37">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39">
            <a:extLst>
              <a:ext uri="{FF2B5EF4-FFF2-40B4-BE49-F238E27FC236}">
                <a16:creationId xmlns:a16="http://schemas.microsoft.com/office/drawing/2014/main" id="{F7207B7B-5C57-458C-BE38-95D2CD765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770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1">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5" y="0"/>
            <a:ext cx="4654295"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544A11A-33A1-487E-9787-CD91D2922328}"/>
              </a:ext>
            </a:extLst>
          </p:cNvPr>
          <p:cNvSpPr>
            <a:spLocks noGrp="1"/>
          </p:cNvSpPr>
          <p:nvPr>
            <p:ph type="title" idx="4294967295"/>
          </p:nvPr>
        </p:nvSpPr>
        <p:spPr>
          <a:xfrm>
            <a:off x="8109235" y="863695"/>
            <a:ext cx="3511233" cy="3779995"/>
          </a:xfrm>
        </p:spPr>
        <p:txBody>
          <a:bodyPr vert="horz" lIns="91440" tIns="45720" rIns="91440" bIns="45720" rtlCol="0" anchor="ctr">
            <a:normAutofit/>
          </a:bodyPr>
          <a:lstStyle/>
          <a:p>
            <a:r>
              <a:rPr lang="en-US" sz="3600" dirty="0">
                <a:solidFill>
                  <a:schemeClr val="tx1"/>
                </a:solidFill>
              </a:rPr>
              <a:t>BIG Data Platform:</a:t>
            </a:r>
            <a:br>
              <a:rPr lang="en-US" sz="3600" dirty="0">
                <a:solidFill>
                  <a:schemeClr val="tx1"/>
                </a:solidFill>
              </a:rPr>
            </a:br>
            <a:br>
              <a:rPr lang="en-US" sz="3600" dirty="0">
                <a:solidFill>
                  <a:schemeClr val="tx1"/>
                </a:solidFill>
              </a:rPr>
            </a:br>
            <a:r>
              <a:rPr lang="en-US" sz="3600" dirty="0">
                <a:solidFill>
                  <a:schemeClr val="tx1"/>
                </a:solidFill>
              </a:rPr>
              <a:t>Hadoop  </a:t>
            </a:r>
          </a:p>
        </p:txBody>
      </p:sp>
      <p:sp>
        <p:nvSpPr>
          <p:cNvPr id="44" name="Rectangle 43">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521F542E-C7C7-42F8-9498-5AEE92FC3798}"/>
              </a:ext>
            </a:extLst>
          </p:cNvPr>
          <p:cNvPicPr>
            <a:picLocks noChangeAspect="1"/>
          </p:cNvPicPr>
          <p:nvPr/>
        </p:nvPicPr>
        <p:blipFill>
          <a:blip r:embed="rId3"/>
          <a:stretch>
            <a:fillRect/>
          </a:stretch>
        </p:blipFill>
        <p:spPr>
          <a:xfrm>
            <a:off x="271560" y="1402591"/>
            <a:ext cx="7756588" cy="4052817"/>
          </a:xfrm>
          <a:prstGeom prst="rect">
            <a:avLst/>
          </a:prstGeom>
        </p:spPr>
      </p:pic>
    </p:spTree>
    <p:extLst>
      <p:ext uri="{BB962C8B-B14F-4D97-AF65-F5344CB8AC3E}">
        <p14:creationId xmlns:p14="http://schemas.microsoft.com/office/powerpoint/2010/main" val="184235693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TotalTime>
  <Words>1601</Words>
  <Application>Microsoft Office PowerPoint</Application>
  <PresentationFormat>Widescreen</PresentationFormat>
  <Paragraphs>158</Paragraphs>
  <Slides>30</Slides>
  <Notes>22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Calibri</vt:lpstr>
      <vt:lpstr>Gill Sans MT</vt:lpstr>
      <vt:lpstr>Wingdings 2</vt:lpstr>
      <vt:lpstr>Dividend</vt:lpstr>
      <vt:lpstr>Topic F  BIG DATA Processing</vt:lpstr>
      <vt:lpstr>BIG Data and processing</vt:lpstr>
      <vt:lpstr>PowerPoint Presentation</vt:lpstr>
      <vt:lpstr>BIG Data Characteristics</vt:lpstr>
      <vt:lpstr>Volume Challenges</vt:lpstr>
      <vt:lpstr>Speed Challenges</vt:lpstr>
      <vt:lpstr>Variety Challenges</vt:lpstr>
      <vt:lpstr>Variety Challenges</vt:lpstr>
      <vt:lpstr>BIG Data Platform:  Hadoop  </vt:lpstr>
      <vt:lpstr>Apache SPARK</vt:lpstr>
      <vt:lpstr>SPARK COMPONETS</vt:lpstr>
      <vt:lpstr>SPARK BAISC Architecture: SPARK application</vt:lpstr>
      <vt:lpstr>SPARK data frame &amp; partition</vt:lpstr>
      <vt:lpstr>SPARK DATAFRAME  vs pandas dataframe</vt:lpstr>
      <vt:lpstr>SPARK Transformation &amp; Action</vt:lpstr>
      <vt:lpstr>SPARK transformation &amp; ACTION</vt:lpstr>
      <vt:lpstr>SPARK transformation &amp; ACTION </vt:lpstr>
      <vt:lpstr>PowerPoint Presentation</vt:lpstr>
      <vt:lpstr>SPARK SQL – LAZY Evaluation</vt:lpstr>
      <vt:lpstr>Overview of Databricks Community Edition</vt:lpstr>
      <vt:lpstr>Databricks Community Edition</vt:lpstr>
      <vt:lpstr>Overview of Databricks Community Edition</vt:lpstr>
      <vt:lpstr>Jupiter Notebook at local Machine</vt:lpstr>
      <vt:lpstr>Databricks notebook(python)</vt:lpstr>
      <vt:lpstr>Spark SQL</vt:lpstr>
      <vt:lpstr>SPARK SQL: Create table</vt:lpstr>
      <vt:lpstr>SPARK SQL: Window functions</vt:lpstr>
      <vt:lpstr>SPARK SQL: Window functions – Example</vt:lpstr>
      <vt:lpstr>SPARK SQL: Window functions –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F7  BIG DATA and Processing</dc:title>
  <dc:creator>Leong Fong Sow</dc:creator>
  <cp:lastModifiedBy>Leong Fong Sow</cp:lastModifiedBy>
  <cp:revision>37</cp:revision>
  <dcterms:created xsi:type="dcterms:W3CDTF">2019-12-10T01:14:44Z</dcterms:created>
  <dcterms:modified xsi:type="dcterms:W3CDTF">2020-03-27T08:03:21Z</dcterms:modified>
</cp:coreProperties>
</file>