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el abettan" userId="ec53fee63fda7cba" providerId="LiveId" clId="{38295F36-2EE8-41A1-9062-6ED08E7A4C12}"/>
    <pc:docChg chg="modSld">
      <pc:chgData name="amiel abettan" userId="ec53fee63fda7cba" providerId="LiveId" clId="{38295F36-2EE8-41A1-9062-6ED08E7A4C12}" dt="2024-04-24T13:31:52.863" v="77" actId="20577"/>
      <pc:docMkLst>
        <pc:docMk/>
      </pc:docMkLst>
      <pc:sldChg chg="modSp mod">
        <pc:chgData name="amiel abettan" userId="ec53fee63fda7cba" providerId="LiveId" clId="{38295F36-2EE8-41A1-9062-6ED08E7A4C12}" dt="2024-04-24T13:31:52.863" v="77" actId="20577"/>
        <pc:sldMkLst>
          <pc:docMk/>
          <pc:sldMk cId="1452810317" sldId="256"/>
        </pc:sldMkLst>
        <pc:spChg chg="mod">
          <ac:chgData name="amiel abettan" userId="ec53fee63fda7cba" providerId="LiveId" clId="{38295F36-2EE8-41A1-9062-6ED08E7A4C12}" dt="2024-04-24T13:31:52.863" v="77" actId="20577"/>
          <ac:spMkLst>
            <pc:docMk/>
            <pc:sldMk cId="1452810317" sldId="256"/>
            <ac:spMk id="4" creationId="{2910F888-2895-4446-2328-2A3160D6C0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86897-470F-DAFC-68DA-8F8AAE74908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7D6A4A2-1941-3192-DEBF-2F9B0C2D2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46EDA42-4AF2-610E-6782-87249A94E535}"/>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061242FC-B44A-F939-80F6-55A0F1C16F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054373-C528-157C-43EF-81F905FF5AF3}"/>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302747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2CEAD8-DFCF-B7BB-5303-D7CDA32BF5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01F6606-4F6B-8FF8-79E2-E6191152FB0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768358-ECD2-1353-B6A4-E3B9CA4AE44E}"/>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F31CA6DC-DF0A-4F31-43E2-B9F68167CD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FF4519-C8F4-41FE-0685-67FAC2BF3B29}"/>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59110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EAD3D4-C567-8E9A-6330-43F899667A7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96944FC-C828-8E29-5CB3-1F9FBF6E02B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3D7CB6-CBC8-53C4-5017-73DECCC586D0}"/>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F7D19253-A351-35FB-696E-5053653C18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D1E4C0-A31C-F53F-7621-8290E2D2F0D9}"/>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130827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A0CD80-07D3-B949-2F5C-E0A2BD4694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78DEEA-1A6F-A204-AFE6-FF982063A53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32A440-B09F-325D-E6DF-DBBCE164268F}"/>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A2F1D943-6F44-9379-B22D-0F200279AD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544E4-C164-5820-050D-2872C19C632A}"/>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318190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D379B-6C42-798C-3374-E61DECA8FF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A321AFC-CE66-A7CB-7085-97F7BFDF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404229-F512-0CA2-0C7A-81FD9B0E4151}"/>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F371C8CA-0882-BDE2-6CBE-D9C715163C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F7A9CB-6486-1698-68CA-E956FB0736A0}"/>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203918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F3950-EFE2-73D2-F61D-6F6E2F9367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951C8D-9086-FAA6-20BB-62DB70A1C4B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CEBF6BC-57F2-4A72-58AC-D39CBE01510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5D57971-E7CE-BAD0-AA29-CC8EBBDCBF45}"/>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97A89A42-A249-849D-A025-EA853A9AE2B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E4B867-BE26-5EAC-3BFF-684BCA86ECF9}"/>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63334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6BF7C-8501-4F55-0C99-DF147B58147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744AED8-050B-A047-F8B0-C0A7CA2E2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6D6171-052D-5F0B-9B57-49D41F867B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4AA282E-7261-0257-DB7D-628E179FD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A8B213-F9F8-7EFB-840E-167E84F71E1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2B4366-11FC-297B-133D-FE1B8444F613}"/>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8" name="Espace réservé du pied de page 7">
            <a:extLst>
              <a:ext uri="{FF2B5EF4-FFF2-40B4-BE49-F238E27FC236}">
                <a16:creationId xmlns:a16="http://schemas.microsoft.com/office/drawing/2014/main" id="{69B52184-C66B-2543-1BD3-185E2A0BA3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DB0AD7B-6A89-04BE-F350-F3C8A779759E}"/>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186157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2A874-FAD6-A238-552E-938792C43C3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56779D-D0F6-2C46-9084-39A24B89F46A}"/>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4" name="Espace réservé du pied de page 3">
            <a:extLst>
              <a:ext uri="{FF2B5EF4-FFF2-40B4-BE49-F238E27FC236}">
                <a16:creationId xmlns:a16="http://schemas.microsoft.com/office/drawing/2014/main" id="{82CCB49E-8D6F-A590-7F79-AF57106388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909ED4B-FB54-D628-967A-9F404593A9DF}"/>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368885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05DF34-9F8D-310A-4C95-7AB0F8D3BA3D}"/>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3" name="Espace réservé du pied de page 2">
            <a:extLst>
              <a:ext uri="{FF2B5EF4-FFF2-40B4-BE49-F238E27FC236}">
                <a16:creationId xmlns:a16="http://schemas.microsoft.com/office/drawing/2014/main" id="{C6DF315E-85A1-5618-C00B-733FB54934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B436092-E7A0-7DD6-1C5A-097ABC6CA366}"/>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249339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8413FB-D550-036B-BB4E-AD9DD63A28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903BCBC-1396-8020-D8D6-8B276E5B0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B6927-C0B5-115D-2EA1-BD8F8FCA8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C7F901-7798-3CFE-49D7-A46E5EDBA270}"/>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C2874AEE-B87D-A6E5-E5E1-123EBEDBFE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9F04C04-D198-DCD6-5B10-E2ADB5BAE9ED}"/>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203197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91DEE-7C4D-FDAC-400E-491A041436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47D975E-9222-0535-C369-32136D16B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C013736-75B1-22F2-1709-E4FC0D5B3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A5C450-6102-6BF6-0E03-07410EF22852}"/>
              </a:ext>
            </a:extLst>
          </p:cNvPr>
          <p:cNvSpPr>
            <a:spLocks noGrp="1"/>
          </p:cNvSpPr>
          <p:nvPr>
            <p:ph type="dt" sz="half" idx="10"/>
          </p:nvPr>
        </p:nvSpPr>
        <p:spPr/>
        <p:txBody>
          <a:bodyPr/>
          <a:lstStyle/>
          <a:p>
            <a:fld id="{C3773B8D-0C0E-48CC-9C62-537D4CDE80C5}"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64EAEB85-160F-AB0A-75DB-5EC4BE0271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776858E-3F00-B1C5-EE2C-C54CF5C1459C}"/>
              </a:ext>
            </a:extLst>
          </p:cNvPr>
          <p:cNvSpPr>
            <a:spLocks noGrp="1"/>
          </p:cNvSpPr>
          <p:nvPr>
            <p:ph type="sldNum" sz="quarter" idx="12"/>
          </p:nvPr>
        </p:nvSpPr>
        <p:spPr/>
        <p:txBody>
          <a:bodyPr/>
          <a:lstStyle/>
          <a:p>
            <a:fld id="{55A2FB70-E8D3-4D5B-8B92-D62F64085473}" type="slidenum">
              <a:rPr lang="fr-FR" smtClean="0"/>
              <a:t>‹#›</a:t>
            </a:fld>
            <a:endParaRPr lang="fr-FR"/>
          </a:p>
        </p:txBody>
      </p:sp>
    </p:spTree>
    <p:extLst>
      <p:ext uri="{BB962C8B-B14F-4D97-AF65-F5344CB8AC3E}">
        <p14:creationId xmlns:p14="http://schemas.microsoft.com/office/powerpoint/2010/main" val="273869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40808E3-CE10-B8B5-5B87-AF53CA562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36CB9D5-EF33-E159-B556-D5C136161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4BAD405-B27F-9629-7E87-1E24742BB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73B8D-0C0E-48CC-9C62-537D4CDE80C5}"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1E5D8393-4707-50F8-9A2C-60A053D44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5366CE0-655B-6C7E-C1C4-D502DFB14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2FB70-E8D3-4D5B-8B92-D62F64085473}" type="slidenum">
              <a:rPr lang="fr-FR" smtClean="0"/>
              <a:t>‹#›</a:t>
            </a:fld>
            <a:endParaRPr lang="fr-FR"/>
          </a:p>
        </p:txBody>
      </p:sp>
    </p:spTree>
    <p:extLst>
      <p:ext uri="{BB962C8B-B14F-4D97-AF65-F5344CB8AC3E}">
        <p14:creationId xmlns:p14="http://schemas.microsoft.com/office/powerpoint/2010/main" val="51807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ab.research.google.com/drive/1sbPFlihzbcHqc_2O40dK3ppKqHF6anQ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rive.google.com/file/d/1_emKrMEspZK1mnc3PFQHhhbRMCFvmpa-/view?usp=sha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_emKrMEspZK1mnc3PFQHhhbRMCFvmpa-/view?usp=shari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reenly.earth/fr-fr/blog/actualites-ecologie/rechauffement-de-4c-en-2100-le-scenario-du-pi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giss.nasa.gov/gistemp/graphs/graph_data/Global_Mean_Estimates_based_on_Land_and_Ocean_Data/graph.txt" TargetMode="External"/><Relationship Id="rId7" Type="http://schemas.openxmlformats.org/officeDocument/2006/relationships/hyperlink" Target="https://drive.google.com/drive/folders/1isZdkgaOW8jdOnSDEx4GZgTxwvfAfDbh" TargetMode="External"/><Relationship Id="rId2" Type="http://schemas.openxmlformats.org/officeDocument/2006/relationships/hyperlink" Target="https://climate.nasa.gov/vital-signs/global-temperature/" TargetMode="External"/><Relationship Id="rId1" Type="http://schemas.openxmlformats.org/officeDocument/2006/relationships/slideLayout" Target="../slideLayouts/slideLayout2.xml"/><Relationship Id="rId6" Type="http://schemas.openxmlformats.org/officeDocument/2006/relationships/hyperlink" Target="https://data36.com/polynomial-regression-python-scikit-learn/" TargetMode="External"/><Relationship Id="rId5" Type="http://schemas.openxmlformats.org/officeDocument/2006/relationships/hyperlink" Target="https://www.ecologie.gouv.fr/impacts-du-changement-climatique-atmosphere-temperatures-et-precipitations" TargetMode="External"/><Relationship Id="rId4" Type="http://schemas.openxmlformats.org/officeDocument/2006/relationships/hyperlink" Target="https://svs.gsfc.nasa.gov/Gallery/ClimateEssential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j1oWQtT9SkED1RM3fSSl4ldVgYqw3VP6/edit?usp=share_link&amp;ouid=101408153741253431967&amp;rtpof=true&amp;sd=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file/d/1Srq_DDfrK7rBpZzFK5xFMiCfX1TlkmTH/view?usp=share_lin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rive.google.com/file/d/1wNItwzKyoYocDgjY2bKWQC-POIaaSu5p/view?usp=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gOh3MtgRpNxKpmR_Y-tPJ9HhlZuqXG4_/view?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910F888-2895-4446-2328-2A3160D6C064}"/>
              </a:ext>
            </a:extLst>
          </p:cNvPr>
          <p:cNvSpPr txBox="1"/>
          <p:nvPr/>
        </p:nvSpPr>
        <p:spPr>
          <a:xfrm>
            <a:off x="1321443" y="621372"/>
            <a:ext cx="9549114" cy="3727880"/>
          </a:xfrm>
          <a:prstGeom prst="rect">
            <a:avLst/>
          </a:prstGeom>
          <a:noFill/>
        </p:spPr>
        <p:txBody>
          <a:bodyPr wrap="square" rtlCol="0">
            <a:spAutoFit/>
          </a:bodyPr>
          <a:lstStyle/>
          <a:p>
            <a:pPr algn="ctr">
              <a:lnSpc>
                <a:spcPct val="115000"/>
              </a:lnSpc>
            </a:pPr>
            <a:r>
              <a:rPr lang="fr-FR" sz="1800" dirty="0">
                <a:effectLst/>
                <a:latin typeface="Arial" panose="020B0604020202020204" pitchFamily="34" charset="0"/>
                <a:ea typeface="Arial" panose="020B0604020202020204" pitchFamily="34" charset="0"/>
              </a:rPr>
              <a:t> </a:t>
            </a:r>
          </a:p>
          <a:p>
            <a:pPr algn="ctr">
              <a:lnSpc>
                <a:spcPct val="115000"/>
              </a:lnSpc>
            </a:pPr>
            <a:r>
              <a:rPr lang="fr-FR" dirty="0">
                <a:latin typeface="Arial" panose="020B0604020202020204" pitchFamily="34" charset="0"/>
                <a:ea typeface="Arial" panose="020B0604020202020204" pitchFamily="34" charset="0"/>
              </a:rPr>
              <a:t>Jan. 2023</a:t>
            </a:r>
            <a:endParaRPr lang="fr-FR" sz="1800" dirty="0">
              <a:effectLst/>
              <a:latin typeface="Arial" panose="020B0604020202020204" pitchFamily="34" charset="0"/>
              <a:ea typeface="Arial" panose="020B0604020202020204" pitchFamily="34" charset="0"/>
            </a:endParaRPr>
          </a:p>
          <a:p>
            <a:pPr algn="ctr">
              <a:lnSpc>
                <a:spcPct val="115000"/>
              </a:lnSpc>
            </a:pPr>
            <a:endParaRPr lang="fr-FR" sz="1800" dirty="0">
              <a:effectLst/>
              <a:latin typeface="Arial" panose="020B0604020202020204" pitchFamily="34" charset="0"/>
              <a:ea typeface="Arial" panose="020B0604020202020204" pitchFamily="34" charset="0"/>
            </a:endParaRPr>
          </a:p>
          <a:p>
            <a:pPr algn="ctr">
              <a:lnSpc>
                <a:spcPct val="115000"/>
              </a:lnSpc>
            </a:pPr>
            <a:r>
              <a:rPr lang="fr-FR" sz="1600" dirty="0">
                <a:latin typeface="Arial" panose="020B0604020202020204" pitchFamily="34" charset="0"/>
                <a:ea typeface="Arial" panose="020B0604020202020204" pitchFamily="34" charset="0"/>
              </a:rPr>
              <a:t>Amiel ABETTAN</a:t>
            </a:r>
          </a:p>
          <a:p>
            <a:pPr algn="ctr">
              <a:lnSpc>
                <a:spcPct val="115000"/>
              </a:lnSpc>
            </a:pPr>
            <a:r>
              <a:rPr lang="fr-FR" sz="1600" dirty="0" err="1">
                <a:latin typeface="Arial" panose="020B0604020202020204" pitchFamily="34" charset="0"/>
                <a:ea typeface="Arial" panose="020B0604020202020204" pitchFamily="34" charset="0"/>
              </a:rPr>
              <a:t>Francois</a:t>
            </a:r>
            <a:r>
              <a:rPr lang="fr-FR" sz="1600" dirty="0">
                <a:latin typeface="Arial" panose="020B0604020202020204" pitchFamily="34" charset="0"/>
                <a:ea typeface="Arial" panose="020B0604020202020204" pitchFamily="34" charset="0"/>
              </a:rPr>
              <a:t> BOUTAINE</a:t>
            </a:r>
          </a:p>
          <a:p>
            <a:pPr algn="ctr">
              <a:lnSpc>
                <a:spcPct val="115000"/>
              </a:lnSpc>
            </a:pPr>
            <a:r>
              <a:rPr lang="fr-FR" sz="1800" dirty="0">
                <a:effectLst/>
                <a:latin typeface="Arial" panose="020B0604020202020204" pitchFamily="34" charset="0"/>
                <a:ea typeface="Arial" panose="020B0604020202020204" pitchFamily="34" charset="0"/>
              </a:rPr>
              <a:t> </a:t>
            </a:r>
          </a:p>
          <a:p>
            <a:pPr algn="ctr">
              <a:lnSpc>
                <a:spcPct val="115000"/>
              </a:lnSpc>
            </a:pPr>
            <a:r>
              <a:rPr lang="fr-FR" sz="1800" dirty="0">
                <a:effectLst/>
                <a:latin typeface="Arial" panose="020B0604020202020204" pitchFamily="34" charset="0"/>
                <a:ea typeface="Arial" panose="020B0604020202020204" pitchFamily="34" charset="0"/>
              </a:rPr>
              <a:t> </a:t>
            </a:r>
          </a:p>
          <a:p>
            <a:pPr algn="ctr">
              <a:lnSpc>
                <a:spcPct val="115000"/>
              </a:lnSpc>
              <a:spcBef>
                <a:spcPts val="2000"/>
              </a:spcBef>
              <a:spcAft>
                <a:spcPts val="600"/>
              </a:spcAft>
            </a:pPr>
            <a:r>
              <a:rPr lang="fr-FR" sz="3600" b="1" kern="0" dirty="0">
                <a:effectLst/>
                <a:latin typeface="Arial" panose="020B0604020202020204" pitchFamily="34" charset="0"/>
              </a:rPr>
              <a:t>Sujet : </a:t>
            </a:r>
            <a:r>
              <a:rPr lang="fr-FR" sz="3600" b="1" kern="0" dirty="0">
                <a:solidFill>
                  <a:srgbClr val="0070C0"/>
                </a:solidFill>
                <a:latin typeface="Arial" panose="020B0604020202020204" pitchFamily="34" charset="0"/>
              </a:rPr>
              <a:t>Prédiction des t</a:t>
            </a:r>
            <a:r>
              <a:rPr lang="fr-FR" sz="3600" b="1" kern="0" dirty="0">
                <a:solidFill>
                  <a:srgbClr val="0070C0"/>
                </a:solidFill>
                <a:effectLst/>
                <a:latin typeface="Arial" panose="020B0604020202020204" pitchFamily="34" charset="0"/>
              </a:rPr>
              <a:t>empératures </a:t>
            </a:r>
            <a:r>
              <a:rPr lang="fr-FR" sz="3600" b="1" kern="0" dirty="0">
                <a:solidFill>
                  <a:srgbClr val="0070C0"/>
                </a:solidFill>
                <a:latin typeface="Arial" panose="020B0604020202020204" pitchFamily="34" charset="0"/>
              </a:rPr>
              <a:t>t</a:t>
            </a:r>
            <a:r>
              <a:rPr lang="fr-FR" sz="3600" b="1" kern="0" dirty="0">
                <a:solidFill>
                  <a:srgbClr val="0070C0"/>
                </a:solidFill>
                <a:effectLst/>
                <a:latin typeface="Arial" panose="020B0604020202020204" pitchFamily="34" charset="0"/>
              </a:rPr>
              <a:t>errestres</a:t>
            </a:r>
          </a:p>
        </p:txBody>
      </p:sp>
    </p:spTree>
    <p:extLst>
      <p:ext uri="{BB962C8B-B14F-4D97-AF65-F5344CB8AC3E}">
        <p14:creationId xmlns:p14="http://schemas.microsoft.com/office/powerpoint/2010/main" val="145281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1409555" cy="707886"/>
          </a:xfrm>
          <a:prstGeom prst="rect">
            <a:avLst/>
          </a:prstGeom>
          <a:noFill/>
        </p:spPr>
        <p:txBody>
          <a:bodyPr wrap="square" rtlCol="0">
            <a:spAutoFit/>
          </a:bodyPr>
          <a:lstStyle/>
          <a:p>
            <a:r>
              <a:rPr lang="fr-FR" sz="4000" dirty="0">
                <a:solidFill>
                  <a:srgbClr val="0070C0"/>
                </a:solidFill>
              </a:rPr>
              <a:t>5.4- Visualisation des données par graphique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204335"/>
            <a:ext cx="11409554" cy="1374735"/>
          </a:xfrm>
          <a:prstGeom prst="rect">
            <a:avLst/>
          </a:prstGeom>
          <a:noFill/>
        </p:spPr>
        <p:txBody>
          <a:bodyPr wrap="square" rtlCol="0">
            <a:spAutoFit/>
          </a:bodyPr>
          <a:lstStyle/>
          <a:p>
            <a:pPr>
              <a:spcBef>
                <a:spcPts val="1600"/>
              </a:spcBef>
              <a:spcAft>
                <a:spcPts val="400"/>
              </a:spcAft>
            </a:pPr>
            <a:r>
              <a:rPr lang="fr-FR" sz="1400" b="1" dirty="0">
                <a:solidFill>
                  <a:srgbClr val="0070C0"/>
                </a:solidFill>
                <a:effectLst/>
              </a:rPr>
              <a:t>Variation de la moyenne de températures mensuelles</a:t>
            </a:r>
            <a:endParaRPr lang="fr-FR" sz="1400" b="1" dirty="0">
              <a:solidFill>
                <a:srgbClr val="434343"/>
              </a:solidFill>
              <a:effectLst/>
            </a:endParaRPr>
          </a:p>
          <a:p>
            <a:pPr marL="342900" lvl="0" indent="-34290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GRAPHIQUE</a:t>
            </a:r>
            <a:r>
              <a:rPr lang="fr-FR" sz="1100" u="none" strike="noStrike" dirty="0">
                <a:solidFill>
                  <a:srgbClr val="000000"/>
                </a:solidFill>
                <a:effectLst/>
                <a:ea typeface="Arial" panose="020B0604020202020204" pitchFamily="34" charset="0"/>
              </a:rPr>
              <a:t> : </a:t>
            </a:r>
            <a:r>
              <a:rPr lang="fr-FR" sz="1100" dirty="0" err="1">
                <a:solidFill>
                  <a:srgbClr val="000000"/>
                </a:solidFill>
                <a:ea typeface="Arial" panose="020B0604020202020204" pitchFamily="34" charset="0"/>
              </a:rPr>
              <a:t>plt.</a:t>
            </a:r>
            <a:r>
              <a:rPr lang="fr-FR" sz="1100" u="none" strike="noStrike" dirty="0" err="1">
                <a:solidFill>
                  <a:srgbClr val="000000"/>
                </a:solidFill>
                <a:effectLst/>
                <a:ea typeface="Arial" panose="020B0604020202020204" pitchFamily="34" charset="0"/>
              </a:rPr>
              <a:t>plot</a:t>
            </a: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CODE SOURCE</a:t>
            </a:r>
            <a:r>
              <a:rPr lang="fr-FR" sz="1100" u="none" strike="noStrike" dirty="0">
                <a:solidFill>
                  <a:srgbClr val="000000"/>
                </a:solidFill>
                <a:effectLst/>
                <a:ea typeface="Arial" panose="020B0604020202020204" pitchFamily="34" charset="0"/>
              </a:rPr>
              <a:t> : </a:t>
            </a:r>
            <a:r>
              <a:rPr lang="fr-FR" sz="1100" u="sng" dirty="0">
                <a:solidFill>
                  <a:srgbClr val="1155CC"/>
                </a:solidFill>
                <a:effectLst/>
                <a:ea typeface="Arial" panose="020B0604020202020204" pitchFamily="34" charset="0"/>
                <a:hlinkClick r:id="rId2"/>
              </a:rPr>
              <a:t>https://colab.research.google.com/drive/1sbPFlihzbcHqc_2O40dK3ppKqHF6anQS</a:t>
            </a:r>
            <a:endParaRPr lang="fr-FR" sz="1100" u="sng" dirty="0">
              <a:solidFill>
                <a:srgbClr val="1155CC"/>
              </a:solidFill>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COMMENTAIRE : </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dirty="0">
                <a:effectLst/>
                <a:ea typeface="Arial" panose="020B0604020202020204" pitchFamily="34" charset="0"/>
              </a:rPr>
              <a:t>La représentation montre pour chaque mois (abscisse) la variation par tranche de 10 ans de la température (ordonnée). La position sur le graphe montre bien une augmentation de la température. Courbe « plate » : il n'apparaît pas de variations liées à une saisonnalité puisqu’il s’agit de la température globale terrestre</a:t>
            </a:r>
            <a:endParaRPr lang="fr-FR" sz="1100" b="1" u="none" strike="noStrike" dirty="0">
              <a:effectLst/>
              <a:ea typeface="Arial" panose="020B0604020202020204" pitchFamily="34" charset="0"/>
            </a:endParaRPr>
          </a:p>
        </p:txBody>
      </p:sp>
      <p:pic>
        <p:nvPicPr>
          <p:cNvPr id="6" name="image8.png">
            <a:extLst>
              <a:ext uri="{FF2B5EF4-FFF2-40B4-BE49-F238E27FC236}">
                <a16:creationId xmlns:a16="http://schemas.microsoft.com/office/drawing/2014/main" id="{C03F8ABE-104E-928D-2F14-CB949F15CEA9}"/>
              </a:ext>
            </a:extLst>
          </p:cNvPr>
          <p:cNvPicPr/>
          <p:nvPr/>
        </p:nvPicPr>
        <p:blipFill>
          <a:blip r:embed="rId3"/>
          <a:srcRect/>
          <a:stretch>
            <a:fillRect/>
          </a:stretch>
        </p:blipFill>
        <p:spPr>
          <a:xfrm>
            <a:off x="1122744" y="3141660"/>
            <a:ext cx="9861631" cy="3716340"/>
          </a:xfrm>
          <a:prstGeom prst="rect">
            <a:avLst/>
          </a:prstGeom>
          <a:ln/>
        </p:spPr>
      </p:pic>
    </p:spTree>
    <p:extLst>
      <p:ext uri="{BB962C8B-B14F-4D97-AF65-F5344CB8AC3E}">
        <p14:creationId xmlns:p14="http://schemas.microsoft.com/office/powerpoint/2010/main" val="121771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6- Classification du problème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3108543"/>
          </a:xfrm>
          <a:prstGeom prst="rect">
            <a:avLst/>
          </a:prstGeom>
          <a:noFill/>
        </p:spPr>
        <p:txBody>
          <a:bodyPr wrap="square" rtlCol="0">
            <a:spAutoFit/>
          </a:bodyPr>
          <a:lstStyle/>
          <a:p>
            <a:r>
              <a:rPr lang="fr-FR" sz="1400" dirty="0">
                <a:effectLst/>
                <a:ea typeface="Arial" panose="020B0604020202020204" pitchFamily="34" charset="0"/>
              </a:rPr>
              <a:t>Notre projet s’apparente clairement à un problème de machine </a:t>
            </a:r>
            <a:r>
              <a:rPr lang="fr-FR" sz="1400" dirty="0" err="1">
                <a:effectLst/>
                <a:ea typeface="Arial" panose="020B0604020202020204" pitchFamily="34" charset="0"/>
              </a:rPr>
              <a:t>learning</a:t>
            </a:r>
            <a:r>
              <a:rPr lang="fr-FR" sz="1400" dirty="0">
                <a:effectLst/>
                <a:ea typeface="Arial" panose="020B0604020202020204" pitchFamily="34" charset="0"/>
              </a:rPr>
              <a:t> de type </a:t>
            </a:r>
            <a:r>
              <a:rPr lang="fr-FR" sz="1400" b="1" dirty="0">
                <a:effectLst/>
                <a:ea typeface="Arial" panose="020B0604020202020204" pitchFamily="34" charset="0"/>
              </a:rPr>
              <a:t>apprentissage supervisé de régression</a:t>
            </a:r>
            <a:r>
              <a:rPr lang="fr-FR" sz="1400" dirty="0">
                <a:effectLst/>
                <a:ea typeface="Arial" panose="020B0604020202020204" pitchFamily="34" charset="0"/>
              </a:rPr>
              <a:t> : prédiction de la variable continue de la température à partir de la variable explicative qu’est l’axe Temps.</a:t>
            </a:r>
          </a:p>
          <a:p>
            <a:r>
              <a:rPr lang="fr-FR" sz="1400" b="1" dirty="0">
                <a:effectLst/>
                <a:ea typeface="Arial" panose="020B0604020202020204" pitchFamily="34" charset="0"/>
              </a:rPr>
              <a:t>La tâche est de prédire l’avenir proche à partir de données réelles du passé.</a:t>
            </a:r>
          </a:p>
          <a:p>
            <a:r>
              <a:rPr lang="fr-FR" sz="1400" dirty="0">
                <a:effectLst/>
                <a:ea typeface="Arial" panose="020B0604020202020204" pitchFamily="34" charset="0"/>
              </a:rPr>
              <a:t> </a:t>
            </a:r>
          </a:p>
          <a:p>
            <a:r>
              <a:rPr lang="fr-FR" sz="1400" b="1" dirty="0">
                <a:effectLst/>
                <a:ea typeface="Arial" panose="020B0604020202020204" pitchFamily="34" charset="0"/>
              </a:rPr>
              <a:t>La métrique principale de performance pour comparer les modèles de régression sera le RMSE : Root </a:t>
            </a:r>
            <a:r>
              <a:rPr lang="fr-FR" sz="1400" b="1" dirty="0" err="1">
                <a:effectLst/>
                <a:ea typeface="Arial" panose="020B0604020202020204" pitchFamily="34" charset="0"/>
              </a:rPr>
              <a:t>Mean</a:t>
            </a:r>
            <a:r>
              <a:rPr lang="fr-FR" sz="1400" b="1" dirty="0">
                <a:effectLst/>
                <a:ea typeface="Arial" panose="020B0604020202020204" pitchFamily="34" charset="0"/>
              </a:rPr>
              <a:t> Square </a:t>
            </a:r>
            <a:r>
              <a:rPr lang="fr-FR" sz="1400" b="1" dirty="0" err="1">
                <a:effectLst/>
                <a:ea typeface="Arial" panose="020B0604020202020204" pitchFamily="34" charset="0"/>
              </a:rPr>
              <a:t>Error</a:t>
            </a:r>
            <a:r>
              <a:rPr lang="fr-FR" sz="1400" b="1" dirty="0">
                <a:effectLst/>
                <a:ea typeface="Arial" panose="020B0604020202020204" pitchFamily="34" charset="0"/>
              </a:rPr>
              <a:t>.</a:t>
            </a:r>
          </a:p>
          <a:p>
            <a:r>
              <a:rPr lang="fr-FR" sz="1400" dirty="0">
                <a:effectLst/>
                <a:ea typeface="Arial" panose="020B0604020202020204" pitchFamily="34" charset="0"/>
              </a:rPr>
              <a:t>Les principaux intérêts d’utiliser cette métrique sont :</a:t>
            </a:r>
          </a:p>
          <a:p>
            <a:pPr marL="342900" lvl="0" indent="-342900">
              <a:buFont typeface="Symbol" panose="05050102010706020507" pitchFamily="18" charset="2"/>
              <a:buChar char="-"/>
            </a:pPr>
            <a:r>
              <a:rPr lang="fr-FR" sz="1400" u="none" strike="noStrike" dirty="0">
                <a:effectLst/>
                <a:ea typeface="Arial" panose="020B0604020202020204" pitchFamily="34" charset="0"/>
              </a:rPr>
              <a:t>facilité d’interprétation</a:t>
            </a:r>
          </a:p>
          <a:p>
            <a:pPr marL="342900" lvl="0" indent="-342900">
              <a:buFont typeface="Symbol" panose="05050102010706020507" pitchFamily="18" charset="2"/>
              <a:buChar char="-"/>
            </a:pPr>
            <a:r>
              <a:rPr lang="fr-FR" sz="1400" u="none" strike="noStrike" dirty="0">
                <a:effectLst/>
                <a:ea typeface="Arial" panose="020B0604020202020204" pitchFamily="34" charset="0"/>
              </a:rPr>
              <a:t>même unité que la variable à prédire, en °C donc</a:t>
            </a:r>
          </a:p>
          <a:p>
            <a:pPr marL="342900" lvl="0" indent="-342900">
              <a:buFont typeface="Symbol" panose="05050102010706020507" pitchFamily="18" charset="2"/>
              <a:buChar char="-"/>
            </a:pPr>
            <a:r>
              <a:rPr lang="fr-FR" sz="1400" u="none" strike="noStrike" dirty="0">
                <a:effectLst/>
                <a:ea typeface="Arial" panose="020B0604020202020204" pitchFamily="34" charset="0"/>
              </a:rPr>
              <a:t>non présence d’</a:t>
            </a:r>
            <a:r>
              <a:rPr lang="fr-FR" sz="1400" u="none" strike="noStrike" dirty="0" err="1">
                <a:effectLst/>
                <a:ea typeface="Arial" panose="020B0604020202020204" pitchFamily="34" charset="0"/>
              </a:rPr>
              <a:t>outliers</a:t>
            </a:r>
            <a:r>
              <a:rPr lang="fr-FR" sz="1400" u="none" strike="noStrike" dirty="0">
                <a:effectLst/>
                <a:ea typeface="Arial" panose="020B0604020202020204" pitchFamily="34" charset="0"/>
              </a:rPr>
              <a:t> dans notre jeu de données, donc aucun « grand » écart n’est attendu entre la réalité et la prédiction sur les jeux d’entrainement et de test, donc non intégration d’une valeur « anormale » dans le RMSE</a:t>
            </a:r>
          </a:p>
          <a:p>
            <a:pPr marL="342900" lvl="0" indent="-342900">
              <a:buFont typeface="Symbol" panose="05050102010706020507" pitchFamily="18" charset="2"/>
              <a:buChar char="-"/>
            </a:pPr>
            <a:r>
              <a:rPr lang="fr-FR" sz="1400" u="none" strike="noStrike" dirty="0">
                <a:effectLst/>
                <a:ea typeface="Arial" panose="020B0604020202020204" pitchFamily="34" charset="0"/>
              </a:rPr>
              <a:t>métrique courante pour évaluer un modèle de régression linéaire</a:t>
            </a:r>
          </a:p>
          <a:p>
            <a:r>
              <a:rPr lang="fr-FR" sz="1400" dirty="0">
                <a:effectLst/>
                <a:ea typeface="Arial" panose="020B0604020202020204" pitchFamily="34" charset="0"/>
              </a:rPr>
              <a:t> </a:t>
            </a:r>
          </a:p>
          <a:p>
            <a:r>
              <a:rPr lang="fr-FR" sz="1400" dirty="0">
                <a:effectLst/>
                <a:ea typeface="Arial" panose="020B0604020202020204" pitchFamily="34" charset="0"/>
              </a:rPr>
              <a:t>D’autres métriques seront également utilisées pour comparaison de performance de modèles : le R² (coefficient de détermination) et le MAE : </a:t>
            </a:r>
            <a:r>
              <a:rPr lang="fr-FR" sz="1400" dirty="0" err="1">
                <a:effectLst/>
                <a:ea typeface="Arial" panose="020B0604020202020204" pitchFamily="34" charset="0"/>
              </a:rPr>
              <a:t>Mean</a:t>
            </a:r>
            <a:r>
              <a:rPr lang="fr-FR" sz="1400" dirty="0">
                <a:effectLst/>
                <a:ea typeface="Arial" panose="020B0604020202020204" pitchFamily="34" charset="0"/>
              </a:rPr>
              <a:t> </a:t>
            </a:r>
            <a:r>
              <a:rPr lang="fr-FR" sz="1400" dirty="0" err="1">
                <a:effectLst/>
                <a:ea typeface="Arial" panose="020B0604020202020204" pitchFamily="34" charset="0"/>
              </a:rPr>
              <a:t>Absolute</a:t>
            </a:r>
            <a:r>
              <a:rPr lang="fr-FR" sz="1400" dirty="0">
                <a:effectLst/>
                <a:ea typeface="Arial" panose="020B0604020202020204" pitchFamily="34" charset="0"/>
              </a:rPr>
              <a:t> </a:t>
            </a:r>
            <a:r>
              <a:rPr lang="fr-FR" sz="1400" dirty="0" err="1">
                <a:effectLst/>
                <a:ea typeface="Arial" panose="020B0604020202020204" pitchFamily="34" charset="0"/>
              </a:rPr>
              <a:t>Error</a:t>
            </a:r>
            <a:endParaRPr lang="fr-FR" sz="1400" dirty="0">
              <a:effectLst/>
              <a:ea typeface="Arial" panose="020B0604020202020204" pitchFamily="34" charset="0"/>
            </a:endParaRPr>
          </a:p>
        </p:txBody>
      </p:sp>
    </p:spTree>
    <p:extLst>
      <p:ext uri="{BB962C8B-B14F-4D97-AF65-F5344CB8AC3E}">
        <p14:creationId xmlns:p14="http://schemas.microsoft.com/office/powerpoint/2010/main" val="267451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7- </a:t>
            </a:r>
            <a:r>
              <a:rPr lang="fr-FR" sz="4000" dirty="0" err="1">
                <a:solidFill>
                  <a:srgbClr val="0070C0"/>
                </a:solidFill>
              </a:rPr>
              <a:t>Processing</a:t>
            </a:r>
            <a:r>
              <a:rPr lang="fr-FR" sz="4000" dirty="0">
                <a:solidFill>
                  <a:srgbClr val="0070C0"/>
                </a:solidFill>
              </a:rPr>
              <a:t> </a:t>
            </a:r>
            <a:r>
              <a:rPr lang="fr-FR" sz="4000" dirty="0" err="1">
                <a:solidFill>
                  <a:srgbClr val="0070C0"/>
                </a:solidFill>
              </a:rPr>
              <a:t>feature</a:t>
            </a:r>
            <a:r>
              <a:rPr lang="fr-FR" sz="4000" dirty="0">
                <a:solidFill>
                  <a:srgbClr val="0070C0"/>
                </a:solidFill>
              </a:rPr>
              <a:t> engineering</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3539430"/>
          </a:xfrm>
          <a:prstGeom prst="rect">
            <a:avLst/>
          </a:prstGeom>
          <a:noFill/>
        </p:spPr>
        <p:txBody>
          <a:bodyPr wrap="square" rtlCol="0">
            <a:spAutoFit/>
          </a:bodyPr>
          <a:lstStyle/>
          <a:p>
            <a:r>
              <a:rPr lang="fr-FR" sz="1400" b="1" dirty="0">
                <a:effectLst/>
                <a:ea typeface="Arial" panose="020B0604020202020204" pitchFamily="34" charset="0"/>
              </a:rPr>
              <a:t>Le jeu de données fourni est totalement correct et ne nécessite ni data </a:t>
            </a:r>
            <a:r>
              <a:rPr lang="fr-FR" sz="1400" b="1" dirty="0" err="1">
                <a:effectLst/>
                <a:ea typeface="Arial" panose="020B0604020202020204" pitchFamily="34" charset="0"/>
              </a:rPr>
              <a:t>cleaning</a:t>
            </a:r>
            <a:r>
              <a:rPr lang="fr-FR" sz="1400" b="1" dirty="0">
                <a:effectLst/>
                <a:ea typeface="Arial" panose="020B0604020202020204" pitchFamily="34" charset="0"/>
              </a:rPr>
              <a:t>, ni </a:t>
            </a:r>
            <a:r>
              <a:rPr lang="fr-FR" sz="1400" b="1" dirty="0" err="1">
                <a:effectLst/>
                <a:ea typeface="Arial" panose="020B0604020202020204" pitchFamily="34" charset="0"/>
              </a:rPr>
              <a:t>feature</a:t>
            </a:r>
            <a:r>
              <a:rPr lang="fr-FR" sz="1400" b="1" dirty="0">
                <a:effectLst/>
                <a:ea typeface="Arial" panose="020B0604020202020204" pitchFamily="34" charset="0"/>
              </a:rPr>
              <a:t> engineering, ni </a:t>
            </a:r>
            <a:r>
              <a:rPr lang="fr-FR" sz="1400" b="1" dirty="0" err="1">
                <a:effectLst/>
                <a:ea typeface="Arial" panose="020B0604020202020204" pitchFamily="34" charset="0"/>
              </a:rPr>
              <a:t>preprocessing</a:t>
            </a:r>
            <a:r>
              <a:rPr lang="fr-FR" sz="1400" b="1" dirty="0">
                <a:effectLst/>
                <a:ea typeface="Arial" panose="020B0604020202020204" pitchFamily="34" charset="0"/>
              </a:rPr>
              <a:t>.</a:t>
            </a:r>
          </a:p>
          <a:p>
            <a:endParaRPr lang="fr-FR" sz="1400" b="1" dirty="0">
              <a:ea typeface="Arial" panose="020B0604020202020204" pitchFamily="34" charset="0"/>
            </a:endParaRPr>
          </a:p>
          <a:p>
            <a:r>
              <a:rPr lang="fr-FR" sz="1400" b="1" dirty="0">
                <a:ea typeface="Arial" panose="020B0604020202020204" pitchFamily="34" charset="0"/>
              </a:rPr>
              <a:t>1 seule variable sera utilisée par nos modèles </a:t>
            </a:r>
            <a:r>
              <a:rPr lang="fr-FR" sz="1400" dirty="0">
                <a:ea typeface="Arial" panose="020B0604020202020204" pitchFamily="34" charset="0"/>
              </a:rPr>
              <a:t>: colonne J-D d</a:t>
            </a:r>
            <a:r>
              <a:rPr lang="fr-FR" sz="1400" u="none" strike="noStrike" dirty="0">
                <a:effectLst/>
                <a:ea typeface="Arial" panose="020B0604020202020204" pitchFamily="34" charset="0"/>
              </a:rPr>
              <a:t>u </a:t>
            </a:r>
            <a:r>
              <a:rPr lang="fr-FR" sz="1400" u="none" strike="noStrike" dirty="0" err="1">
                <a:effectLst/>
                <a:ea typeface="Arial" panose="020B0604020202020204" pitchFamily="34" charset="0"/>
              </a:rPr>
              <a:t>dataset</a:t>
            </a:r>
            <a:r>
              <a:rPr lang="fr-FR" sz="1400" u="none" strike="noStrike" dirty="0">
                <a:effectLst/>
                <a:ea typeface="Arial" panose="020B0604020202020204" pitchFamily="34" charset="0"/>
              </a:rPr>
              <a:t> Global-</a:t>
            </a:r>
            <a:r>
              <a:rPr lang="fr-FR" sz="1400" u="none" strike="noStrike" dirty="0" err="1">
                <a:effectLst/>
                <a:ea typeface="Arial" panose="020B0604020202020204" pitchFamily="34" charset="0"/>
              </a:rPr>
              <a:t>mean</a:t>
            </a:r>
            <a:r>
              <a:rPr lang="fr-FR" sz="1400" u="none" strike="noStrike" dirty="0">
                <a:effectLst/>
                <a:ea typeface="Arial" panose="020B0604020202020204" pitchFamily="34" charset="0"/>
              </a:rPr>
              <a:t> </a:t>
            </a:r>
            <a:r>
              <a:rPr lang="fr-FR" sz="1400" u="none" strike="noStrike" dirty="0" err="1">
                <a:effectLst/>
                <a:ea typeface="Arial" panose="020B0604020202020204" pitchFamily="34" charset="0"/>
              </a:rPr>
              <a:t>monthly</a:t>
            </a:r>
            <a:r>
              <a:rPr lang="fr-FR" sz="1400" u="none" strike="noStrike" dirty="0">
                <a:effectLst/>
                <a:ea typeface="Arial" panose="020B0604020202020204" pitchFamily="34" charset="0"/>
              </a:rPr>
              <a:t>, </a:t>
            </a:r>
            <a:r>
              <a:rPr lang="fr-FR" sz="1400" u="none" strike="noStrike" dirty="0" err="1">
                <a:effectLst/>
                <a:ea typeface="Arial" panose="020B0604020202020204" pitchFamily="34" charset="0"/>
              </a:rPr>
              <a:t>seasonal</a:t>
            </a:r>
            <a:r>
              <a:rPr lang="fr-FR" sz="1400" u="none" strike="noStrike" dirty="0">
                <a:effectLst/>
                <a:ea typeface="Arial" panose="020B0604020202020204" pitchFamily="34" charset="0"/>
              </a:rPr>
              <a:t>, and </a:t>
            </a:r>
            <a:r>
              <a:rPr lang="fr-FR" sz="1400" u="none" strike="noStrike" dirty="0" err="1">
                <a:effectLst/>
                <a:ea typeface="Arial" panose="020B0604020202020204" pitchFamily="34" charset="0"/>
              </a:rPr>
              <a:t>annual</a:t>
            </a:r>
            <a:r>
              <a:rPr lang="fr-FR" sz="1400" u="none" strike="noStrike" dirty="0">
                <a:effectLst/>
                <a:ea typeface="Arial" panose="020B0604020202020204" pitchFamily="34" charset="0"/>
              </a:rPr>
              <a:t> </a:t>
            </a:r>
            <a:r>
              <a:rPr lang="fr-FR" sz="1400" u="none" strike="noStrike" dirty="0" err="1">
                <a:effectLst/>
                <a:ea typeface="Arial" panose="020B0604020202020204" pitchFamily="34" charset="0"/>
              </a:rPr>
              <a:t>means</a:t>
            </a:r>
            <a:r>
              <a:rPr lang="fr-FR" sz="1400" u="none" strike="noStrike" dirty="0">
                <a:effectLst/>
                <a:ea typeface="Arial" panose="020B0604020202020204" pitchFamily="34" charset="0"/>
              </a:rPr>
              <a:t>, 1880-present : </a:t>
            </a:r>
            <a:r>
              <a:rPr lang="fr-FR" sz="1400" b="1" u="none" strike="noStrike" dirty="0">
                <a:effectLst/>
                <a:ea typeface="Arial" panose="020B0604020202020204" pitchFamily="34" charset="0"/>
              </a:rPr>
              <a:t>Température terrestre moyenne du Globe par année. Pour chaque année entre 1880 et 2022</a:t>
            </a:r>
          </a:p>
          <a:p>
            <a:endParaRPr lang="fr-FR" sz="1400" b="1" dirty="0">
              <a:effectLst/>
              <a:ea typeface="Arial" panose="020B0604020202020204" pitchFamily="34" charset="0"/>
            </a:endParaRPr>
          </a:p>
          <a:p>
            <a:r>
              <a:rPr lang="fr-FR" sz="1400" dirty="0">
                <a:effectLst/>
                <a:ea typeface="Arial" panose="020B0604020202020204" pitchFamily="34" charset="0"/>
              </a:rPr>
              <a:t> </a:t>
            </a:r>
          </a:p>
          <a:p>
            <a:pPr marL="342900" lvl="0" indent="-342900">
              <a:buFont typeface="Symbol" panose="05050102010706020507" pitchFamily="18" charset="2"/>
              <a:buChar char="-"/>
            </a:pPr>
            <a:r>
              <a:rPr lang="fr-FR" sz="1400" b="1" u="none" strike="noStrike" dirty="0">
                <a:effectLst/>
                <a:ea typeface="Arial" panose="020B0604020202020204" pitchFamily="34" charset="0"/>
              </a:rPr>
              <a:t>Pas de data </a:t>
            </a:r>
            <a:r>
              <a:rPr lang="fr-FR" sz="1400" b="1" u="none" strike="noStrike" dirty="0" err="1">
                <a:effectLst/>
                <a:ea typeface="Arial" panose="020B0604020202020204" pitchFamily="34" charset="0"/>
              </a:rPr>
              <a:t>cleaning</a:t>
            </a:r>
            <a:r>
              <a:rPr lang="fr-FR" sz="1400" b="1" u="none" strike="noStrike" dirty="0">
                <a:effectLst/>
                <a:ea typeface="Arial" panose="020B0604020202020204" pitchFamily="34" charset="0"/>
              </a:rPr>
              <a:t> nécessaire</a:t>
            </a:r>
            <a:r>
              <a:rPr lang="fr-FR" sz="1400" u="none" strike="noStrike" dirty="0">
                <a:effectLst/>
                <a:ea typeface="Arial" panose="020B0604020202020204" pitchFamily="34" charset="0"/>
              </a:rPr>
              <a:t>, en effet les données sont nativement fiables, propres et précises (le fournisseur des données est dans une démarche scientifique et le jeu de données est travaillé avant mise à disposition du grand public).</a:t>
            </a:r>
          </a:p>
          <a:p>
            <a:pPr marL="342900" lvl="0" indent="-342900">
              <a:buFont typeface="Symbol" panose="05050102010706020507" pitchFamily="18" charset="2"/>
              <a:buChar char="-"/>
            </a:pPr>
            <a:endParaRPr lang="fr-FR" sz="1400" u="none" strike="noStrike" dirty="0">
              <a:effectLst/>
              <a:ea typeface="Arial" panose="020B0604020202020204" pitchFamily="34" charset="0"/>
            </a:endParaRPr>
          </a:p>
          <a:p>
            <a:pPr marL="342900" lvl="0" indent="-342900">
              <a:buFont typeface="Symbol" panose="05050102010706020507" pitchFamily="18" charset="2"/>
              <a:buChar char="-"/>
            </a:pPr>
            <a:r>
              <a:rPr lang="fr-FR" sz="1400" b="1" u="none" strike="noStrike" dirty="0">
                <a:effectLst/>
                <a:ea typeface="Arial" panose="020B0604020202020204" pitchFamily="34" charset="0"/>
              </a:rPr>
              <a:t>Pas de </a:t>
            </a:r>
            <a:r>
              <a:rPr lang="fr-FR" sz="1400" b="1" u="none" strike="noStrike" dirty="0" err="1">
                <a:effectLst/>
                <a:ea typeface="Arial" panose="020B0604020202020204" pitchFamily="34" charset="0"/>
              </a:rPr>
              <a:t>feature</a:t>
            </a:r>
            <a:r>
              <a:rPr lang="fr-FR" sz="1400" b="1" u="none" strike="noStrike" dirty="0">
                <a:effectLst/>
                <a:ea typeface="Arial" panose="020B0604020202020204" pitchFamily="34" charset="0"/>
              </a:rPr>
              <a:t> engineering nécessaire</a:t>
            </a:r>
            <a:r>
              <a:rPr lang="fr-FR" sz="1400" u="none" strike="noStrike" dirty="0">
                <a:effectLst/>
                <a:ea typeface="Arial" panose="020B0604020202020204" pitchFamily="34" charset="0"/>
              </a:rPr>
              <a:t>, en effet pas de transformation ni de variables davantage explicatives à créer. Le jeu de données se résume au strict minimum : 1 variable numérique en entrée (axe temps), 1 variable numérique en sortie (écart de température).</a:t>
            </a:r>
          </a:p>
          <a:p>
            <a:pPr marL="342900" lvl="0" indent="-342900">
              <a:buFont typeface="Symbol" panose="05050102010706020507" pitchFamily="18" charset="2"/>
              <a:buChar char="-"/>
            </a:pPr>
            <a:endParaRPr lang="fr-FR" sz="1400" u="none" strike="noStrike" dirty="0">
              <a:effectLst/>
              <a:ea typeface="Arial" panose="020B0604020202020204" pitchFamily="34" charset="0"/>
            </a:endParaRPr>
          </a:p>
          <a:p>
            <a:pPr marL="342900" lvl="0" indent="-342900">
              <a:buFont typeface="Symbol" panose="05050102010706020507" pitchFamily="18" charset="2"/>
              <a:buChar char="-"/>
            </a:pPr>
            <a:r>
              <a:rPr lang="fr-FR" sz="1400" b="1" u="none" strike="noStrike" dirty="0">
                <a:effectLst/>
                <a:ea typeface="Arial" panose="020B0604020202020204" pitchFamily="34" charset="0"/>
              </a:rPr>
              <a:t>Pas de </a:t>
            </a:r>
            <a:r>
              <a:rPr lang="fr-FR" sz="1400" b="1" u="none" strike="noStrike" dirty="0" err="1">
                <a:effectLst/>
                <a:ea typeface="Arial" panose="020B0604020202020204" pitchFamily="34" charset="0"/>
              </a:rPr>
              <a:t>preprocessing</a:t>
            </a:r>
            <a:r>
              <a:rPr lang="fr-FR" sz="1400" b="1" u="none" strike="noStrike" dirty="0">
                <a:effectLst/>
                <a:ea typeface="Arial" panose="020B0604020202020204" pitchFamily="34" charset="0"/>
              </a:rPr>
              <a:t> nécessaire</a:t>
            </a:r>
            <a:r>
              <a:rPr lang="fr-FR" sz="1400" u="none" strike="noStrike" dirty="0">
                <a:effectLst/>
                <a:ea typeface="Arial" panose="020B0604020202020204" pitchFamily="34" charset="0"/>
              </a:rPr>
              <a:t>, </a:t>
            </a:r>
            <a:r>
              <a:rPr lang="fr-FR" sz="1400" b="1" u="none" strike="noStrike" dirty="0">
                <a:effectLst/>
                <a:ea typeface="Arial" panose="020B0604020202020204" pitchFamily="34" charset="0"/>
              </a:rPr>
              <a:t>le jeu de données source est déjà centré </a:t>
            </a:r>
            <a:r>
              <a:rPr lang="fr-FR" sz="1400" u="none" strike="noStrike" dirty="0">
                <a:effectLst/>
                <a:ea typeface="Arial" panose="020B0604020202020204" pitchFamily="34" charset="0"/>
              </a:rPr>
              <a:t>et mis à une échelle naturelle totalement satisfaisante. En effet, le jeu de données ne fournit pas des températures (qui pourraient varier entre 14°C à 16°C par exemple, vu que la variable retenue pour le modèle est la moyenne annuelle globale terrestre) mais des écarts de température par rapport à une période de référence qui est donc par nature la base 0 du jeu de données. Les données sont donc déjà centrées sur 0 et varient autour de 0, entre -1 et +1.</a:t>
            </a:r>
          </a:p>
        </p:txBody>
      </p:sp>
    </p:spTree>
    <p:extLst>
      <p:ext uri="{BB962C8B-B14F-4D97-AF65-F5344CB8AC3E}">
        <p14:creationId xmlns:p14="http://schemas.microsoft.com/office/powerpoint/2010/main" val="178113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8.1- Choix du modèle et résultats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4616648"/>
          </a:xfrm>
          <a:prstGeom prst="rect">
            <a:avLst/>
          </a:prstGeom>
          <a:noFill/>
        </p:spPr>
        <p:txBody>
          <a:bodyPr wrap="square" rtlCol="0">
            <a:spAutoFit/>
          </a:bodyPr>
          <a:lstStyle/>
          <a:p>
            <a:r>
              <a:rPr lang="fr-FR" sz="1400" b="1" dirty="0">
                <a:solidFill>
                  <a:srgbClr val="0070C0"/>
                </a:solidFill>
                <a:effectLst/>
              </a:rPr>
              <a:t>ETAPE 1 : Régression Linéaire et régression polynomiale</a:t>
            </a:r>
          </a:p>
          <a:p>
            <a:endParaRPr lang="fr-FR" sz="1400" b="1" dirty="0">
              <a:effectLst/>
              <a:ea typeface="Arial" panose="020B0604020202020204" pitchFamily="34" charset="0"/>
            </a:endParaRPr>
          </a:p>
          <a:p>
            <a:r>
              <a:rPr lang="fr-FR" sz="1400" b="1" dirty="0">
                <a:effectLst/>
                <a:ea typeface="Arial" panose="020B0604020202020204" pitchFamily="34" charset="0"/>
              </a:rPr>
              <a:t>En tant qu'apprenants, nous avons démarré dans un 1</a:t>
            </a:r>
            <a:r>
              <a:rPr lang="fr-FR" sz="1400" b="1" baseline="30000" dirty="0">
                <a:effectLst/>
                <a:ea typeface="Arial" panose="020B0604020202020204" pitchFamily="34" charset="0"/>
              </a:rPr>
              <a:t>er</a:t>
            </a:r>
            <a:r>
              <a:rPr lang="fr-FR" sz="1400" b="1" dirty="0">
                <a:effectLst/>
                <a:ea typeface="Arial" panose="020B0604020202020204" pitchFamily="34" charset="0"/>
              </a:rPr>
              <a:t> temps par un modèle de ML abordé en cours : la régression linéaire.</a:t>
            </a:r>
          </a:p>
          <a:p>
            <a:r>
              <a:rPr lang="fr-FR" sz="1400" b="1" dirty="0">
                <a:effectLst/>
                <a:ea typeface="Arial" panose="020B0604020202020204" pitchFamily="34" charset="0"/>
              </a:rPr>
              <a:t>Comme notre problème ne considère qu’une seule variable en entrée, il s’agit plus précisément d’un modèle de régression linéaire simple.</a:t>
            </a:r>
          </a:p>
          <a:p>
            <a:endParaRPr lang="fr-FR" sz="1400" dirty="0">
              <a:effectLst/>
              <a:ea typeface="Arial" panose="020B0604020202020204" pitchFamily="34" charset="0"/>
            </a:endParaRPr>
          </a:p>
          <a:p>
            <a:r>
              <a:rPr lang="fr-FR" sz="1400" b="1" dirty="0">
                <a:effectLst/>
                <a:ea typeface="Arial" panose="020B0604020202020204" pitchFamily="34" charset="0"/>
              </a:rPr>
              <a:t>Nous avons effectué un train test split pour entraîner convenablement le modèle linéaire</a:t>
            </a:r>
            <a:r>
              <a:rPr lang="fr-FR" sz="1400" dirty="0">
                <a:effectLst/>
                <a:ea typeface="Arial" panose="020B0604020202020204" pitchFamily="34" charset="0"/>
              </a:rPr>
              <a:t>, afin de sortir une métrique de performance sur la partie test.</a:t>
            </a:r>
          </a:p>
          <a:p>
            <a:r>
              <a:rPr lang="fr-FR" sz="1400" dirty="0">
                <a:effectLst/>
                <a:ea typeface="Arial" panose="020B0604020202020204" pitchFamily="34" charset="0"/>
              </a:rPr>
              <a:t>En prenant comme plage de dates pour le train-test la période 1962-2022 (soit 60 ans de recul) et un test size de 15%, </a:t>
            </a:r>
            <a:r>
              <a:rPr lang="fr-FR" sz="1400" b="1" dirty="0">
                <a:effectLst/>
                <a:ea typeface="Arial" panose="020B0604020202020204" pitchFamily="34" charset="0"/>
              </a:rPr>
              <a:t>nous obtenons un RMSE de 0.142 sur la partie test</a:t>
            </a:r>
            <a:r>
              <a:rPr lang="fr-FR" sz="1400" dirty="0">
                <a:effectLst/>
                <a:ea typeface="Arial" panose="020B0604020202020204" pitchFamily="34" charset="0"/>
              </a:rPr>
              <a:t> (pour information, R² = -0.785, MAE = 0.115), ce qui est déjà plutôt satisfaisant.</a:t>
            </a:r>
          </a:p>
          <a:p>
            <a:r>
              <a:rPr lang="fr-FR" sz="1400" dirty="0">
                <a:effectLst/>
                <a:ea typeface="Arial" panose="020B0604020202020204" pitchFamily="34" charset="0"/>
              </a:rPr>
              <a:t> </a:t>
            </a:r>
          </a:p>
          <a:p>
            <a:r>
              <a:rPr lang="fr-FR" sz="1400" b="1" dirty="0">
                <a:effectLst/>
                <a:ea typeface="Arial" panose="020B0604020202020204" pitchFamily="34" charset="0"/>
              </a:rPr>
              <a:t>Ensuite, nous avons voulu tester un modèle de régression polynomiale de 2</a:t>
            </a:r>
            <a:r>
              <a:rPr lang="fr-FR" sz="1400" b="1" baseline="30000" dirty="0">
                <a:effectLst/>
                <a:ea typeface="Arial" panose="020B0604020202020204" pitchFamily="34" charset="0"/>
              </a:rPr>
              <a:t>nd</a:t>
            </a:r>
            <a:r>
              <a:rPr lang="fr-FR" sz="1400" b="1" dirty="0">
                <a:effectLst/>
                <a:ea typeface="Arial" panose="020B0604020202020204" pitchFamily="34" charset="0"/>
              </a:rPr>
              <a:t> degré afin de voir si ce dernier fournissait une meilleure performance, par comparaison de RMSE sur la partie test.</a:t>
            </a:r>
          </a:p>
          <a:p>
            <a:r>
              <a:rPr lang="fr-FR" sz="1400" dirty="0">
                <a:effectLst/>
                <a:ea typeface="Arial" panose="020B0604020202020204" pitchFamily="34" charset="0"/>
              </a:rPr>
              <a:t>Sur la même base de train-test pour l'entraînement, </a:t>
            </a:r>
            <a:r>
              <a:rPr lang="fr-FR" sz="1400" b="1" dirty="0">
                <a:effectLst/>
                <a:ea typeface="Arial" panose="020B0604020202020204" pitchFamily="34" charset="0"/>
              </a:rPr>
              <a:t>nous obtenons un RMSE de 0.108 sur la même partie test</a:t>
            </a:r>
            <a:r>
              <a:rPr lang="fr-FR" sz="1400" dirty="0">
                <a:effectLst/>
                <a:ea typeface="Arial" panose="020B0604020202020204" pitchFamily="34" charset="0"/>
              </a:rPr>
              <a:t>, soit environ 25% d’amélioration et donc de précision. (pour information, R² = -0.033, MAE = 0.088)</a:t>
            </a:r>
          </a:p>
          <a:p>
            <a:r>
              <a:rPr lang="fr-FR" sz="1400" dirty="0">
                <a:effectLst/>
                <a:ea typeface="Arial" panose="020B0604020202020204" pitchFamily="34" charset="0"/>
              </a:rPr>
              <a:t> </a:t>
            </a:r>
          </a:p>
          <a:p>
            <a:r>
              <a:rPr lang="fr-FR" sz="1400" b="1" dirty="0">
                <a:effectLst/>
                <a:highlight>
                  <a:srgbClr val="FFFF00"/>
                </a:highlight>
                <a:ea typeface="Arial" panose="020B0604020202020204" pitchFamily="34" charset="0"/>
              </a:rPr>
              <a:t>Le modèle de régression polynomiale fournit donc de meilleurs résultats</a:t>
            </a:r>
            <a:r>
              <a:rPr lang="fr-FR" sz="1400" dirty="0">
                <a:effectLst/>
                <a:ea typeface="Arial" panose="020B0604020202020204" pitchFamily="34" charset="0"/>
              </a:rPr>
              <a:t>, nous conservons donc ce modèle afin d’effectuer les prédictions du futur : écart de températures (par rapport à la période de référence 1951-1980) pour les années postérieures à 2022. Avec focus sur les années 2050 et 2100.</a:t>
            </a:r>
          </a:p>
          <a:p>
            <a:r>
              <a:rPr lang="fr-FR" sz="1400" dirty="0">
                <a:effectLst/>
                <a:ea typeface="Arial" panose="020B0604020202020204" pitchFamily="34" charset="0"/>
              </a:rPr>
              <a:t> </a:t>
            </a:r>
          </a:p>
          <a:p>
            <a:r>
              <a:rPr lang="fr-FR" sz="1400" u="sng" dirty="0">
                <a:effectLst/>
                <a:ea typeface="Arial" panose="020B0604020202020204" pitchFamily="34" charset="0"/>
              </a:rPr>
              <a:t>Note</a:t>
            </a:r>
            <a:r>
              <a:rPr lang="fr-FR" sz="1400" dirty="0">
                <a:effectLst/>
                <a:ea typeface="Arial" panose="020B0604020202020204" pitchFamily="34" charset="0"/>
              </a:rPr>
              <a:t> : le jeu de données source fournit la variable cible (écart de température par rapport à la période de référence) pour chaque année entre 1880 et 2022. Un bloc de </a:t>
            </a:r>
            <a:r>
              <a:rPr lang="fr-FR" sz="1400" dirty="0" err="1">
                <a:effectLst/>
                <a:ea typeface="Arial" panose="020B0604020202020204" pitchFamily="34" charset="0"/>
              </a:rPr>
              <a:t>coding</a:t>
            </a:r>
            <a:r>
              <a:rPr lang="fr-FR" sz="1400" dirty="0">
                <a:effectLst/>
                <a:ea typeface="Arial" panose="020B0604020202020204" pitchFamily="34" charset="0"/>
              </a:rPr>
              <a:t> permet de sélectionner la plage de dates « idéale » X -&gt; 2022 à considérer pour le modèle (avec X entre 1880 et 2018). Meilleure plage de dates par minimisation du RMSE et par cohérence de valeur de X à retenir : « pas trop récente », « pas trop ancienne ».</a:t>
            </a:r>
          </a:p>
          <a:p>
            <a:r>
              <a:rPr lang="fr-FR" sz="1400" dirty="0">
                <a:effectLst/>
                <a:ea typeface="Arial" panose="020B0604020202020204" pitchFamily="34" charset="0"/>
              </a:rPr>
              <a:t>1962 a été retenu comme date de départ de la plage de dates retenues pour les modèles</a:t>
            </a:r>
          </a:p>
        </p:txBody>
      </p:sp>
    </p:spTree>
    <p:extLst>
      <p:ext uri="{BB962C8B-B14F-4D97-AF65-F5344CB8AC3E}">
        <p14:creationId xmlns:p14="http://schemas.microsoft.com/office/powerpoint/2010/main" val="371038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8.2- Choix du modèle et résultats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02581" y="1155244"/>
            <a:ext cx="6298582" cy="5186035"/>
          </a:xfrm>
          <a:prstGeom prst="rect">
            <a:avLst/>
          </a:prstGeom>
          <a:noFill/>
        </p:spPr>
        <p:txBody>
          <a:bodyPr wrap="square" rtlCol="0">
            <a:spAutoFit/>
          </a:bodyPr>
          <a:lstStyle/>
          <a:p>
            <a:r>
              <a:rPr lang="fr-FR" sz="1600" b="1" dirty="0">
                <a:solidFill>
                  <a:srgbClr val="0070C0"/>
                </a:solidFill>
                <a:effectLst/>
              </a:rPr>
              <a:t>ETAPE 1 : Régression Linéaire et régression polynomiale</a:t>
            </a:r>
          </a:p>
          <a:p>
            <a:endParaRPr lang="fr-FR" sz="1600" b="1" dirty="0">
              <a:solidFill>
                <a:srgbClr val="0070C0"/>
              </a:solidFill>
            </a:endParaRPr>
          </a:p>
          <a:p>
            <a:r>
              <a:rPr lang="fr-FR" sz="1100" dirty="0">
                <a:solidFill>
                  <a:srgbClr val="212121"/>
                </a:solidFill>
                <a:effectLst/>
                <a:latin typeface="Courier New" panose="02070309020205020404" pitchFamily="49" charset="0"/>
                <a:ea typeface="Times New Roman" panose="02020603050405020304" pitchFamily="18" charset="0"/>
              </a:rPr>
              <a:t>---- profondeur d'historique utilisée : de 1962 à 2022</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taille du test :  0.15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01 --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 </a:t>
            </a:r>
            <a:r>
              <a:rPr lang="fr-FR" sz="1100" dirty="0" err="1">
                <a:solidFill>
                  <a:srgbClr val="212121"/>
                </a:solidFill>
                <a:effectLst/>
                <a:latin typeface="Courier New" panose="02070309020205020404" pitchFamily="49" charset="0"/>
                <a:ea typeface="Times New Roman" panose="02020603050405020304" pitchFamily="18" charset="0"/>
              </a:rPr>
              <a:t>regression</a:t>
            </a:r>
            <a:r>
              <a:rPr lang="fr-FR" sz="1100" dirty="0">
                <a:solidFill>
                  <a:srgbClr val="212121"/>
                </a:solidFill>
                <a:effectLst/>
                <a:latin typeface="Courier New" panose="02070309020205020404" pitchFamily="49" charset="0"/>
                <a:ea typeface="Times New Roman" panose="02020603050405020304" pitchFamily="18" charset="0"/>
              </a:rPr>
              <a:t> </a:t>
            </a:r>
            <a:r>
              <a:rPr lang="fr-FR" sz="1100" dirty="0" err="1">
                <a:solidFill>
                  <a:srgbClr val="212121"/>
                </a:solidFill>
                <a:effectLst/>
                <a:latin typeface="Courier New" panose="02070309020205020404" pitchFamily="49" charset="0"/>
                <a:ea typeface="Times New Roman" panose="02020603050405020304" pitchFamily="18" charset="0"/>
              </a:rPr>
              <a:t>linéraire</a:t>
            </a:r>
            <a:r>
              <a:rPr lang="fr-FR" sz="1100" dirty="0">
                <a:solidFill>
                  <a:srgbClr val="212121"/>
                </a:solidFill>
                <a:effectLst/>
                <a:latin typeface="Courier New" panose="02070309020205020404" pitchFamily="49" charset="0"/>
                <a:ea typeface="Times New Roman" panose="02020603050405020304" pitchFamily="18" charset="0"/>
              </a:rPr>
              <a:t> AVEC entrainement </a:t>
            </a:r>
            <a:r>
              <a:rPr lang="fr-FR" sz="1100" dirty="0" err="1">
                <a:solidFill>
                  <a:srgbClr val="212121"/>
                </a:solidFill>
                <a:effectLst/>
                <a:latin typeface="Courier New" panose="02070309020205020404" pitchFamily="49" charset="0"/>
                <a:ea typeface="Times New Roman" panose="02020603050405020304" pitchFamily="18" charset="0"/>
              </a:rPr>
              <a:t>ie</a:t>
            </a:r>
            <a:r>
              <a:rPr lang="fr-FR" sz="1100" dirty="0">
                <a:solidFill>
                  <a:srgbClr val="212121"/>
                </a:solidFill>
                <a:effectLst/>
                <a:latin typeface="Courier New" panose="02070309020205020404" pitchFamily="49" charset="0"/>
                <a:ea typeface="Times New Roman" panose="02020603050405020304" pitchFamily="18" charset="0"/>
              </a:rPr>
              <a:t> train-test-split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R²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train : 0.875</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RMSE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train : 0.091</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MAE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train : 0.079</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R²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test : -0.785</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highlight>
                  <a:srgbClr val="FFFF00"/>
                </a:highlight>
                <a:latin typeface="Courier New" panose="02070309020205020404" pitchFamily="49" charset="0"/>
                <a:ea typeface="Times New Roman" panose="02020603050405020304" pitchFamily="18" charset="0"/>
              </a:rPr>
              <a:t>RMSE de model </a:t>
            </a:r>
            <a:r>
              <a:rPr lang="fr-FR" sz="1100" dirty="0" err="1">
                <a:solidFill>
                  <a:srgbClr val="212121"/>
                </a:solidFill>
                <a:effectLst/>
                <a:highlight>
                  <a:srgbClr val="FFFF00"/>
                </a:highlight>
                <a:latin typeface="Courier New" panose="02070309020205020404" pitchFamily="49" charset="0"/>
                <a:ea typeface="Times New Roman" panose="02020603050405020304" pitchFamily="18" charset="0"/>
              </a:rPr>
              <a:t>lr</a:t>
            </a:r>
            <a:r>
              <a:rPr lang="fr-FR" sz="1100" dirty="0">
                <a:solidFill>
                  <a:srgbClr val="212121"/>
                </a:solidFill>
                <a:effectLst/>
                <a:highlight>
                  <a:srgbClr val="FFFF00"/>
                </a:highlight>
                <a:latin typeface="Courier New" panose="02070309020205020404" pitchFamily="49" charset="0"/>
                <a:ea typeface="Times New Roman" panose="02020603050405020304" pitchFamily="18" charset="0"/>
              </a:rPr>
              <a:t> sur test : 0.142</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MAE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test : 0.115</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02 -- model poly = </a:t>
            </a:r>
            <a:r>
              <a:rPr lang="fr-FR" sz="1100" dirty="0" err="1">
                <a:solidFill>
                  <a:srgbClr val="212121"/>
                </a:solidFill>
                <a:effectLst/>
                <a:latin typeface="Courier New" panose="02070309020205020404" pitchFamily="49" charset="0"/>
                <a:ea typeface="Times New Roman" panose="02020603050405020304" pitchFamily="18" charset="0"/>
              </a:rPr>
              <a:t>regression</a:t>
            </a:r>
            <a:r>
              <a:rPr lang="fr-FR" sz="1100" dirty="0">
                <a:solidFill>
                  <a:srgbClr val="212121"/>
                </a:solidFill>
                <a:effectLst/>
                <a:latin typeface="Courier New" panose="02070309020205020404" pitchFamily="49" charset="0"/>
                <a:ea typeface="Times New Roman" panose="02020603050405020304" pitchFamily="18" charset="0"/>
              </a:rPr>
              <a:t> polynomiale AVEC entrainement </a:t>
            </a:r>
            <a:r>
              <a:rPr lang="fr-FR" sz="1100" dirty="0" err="1">
                <a:solidFill>
                  <a:srgbClr val="212121"/>
                </a:solidFill>
                <a:effectLst/>
                <a:latin typeface="Courier New" panose="02070309020205020404" pitchFamily="49" charset="0"/>
                <a:ea typeface="Times New Roman" panose="02020603050405020304" pitchFamily="18" charset="0"/>
              </a:rPr>
              <a:t>ie</a:t>
            </a:r>
            <a:r>
              <a:rPr lang="fr-FR" sz="1100" dirty="0">
                <a:solidFill>
                  <a:srgbClr val="212121"/>
                </a:solidFill>
                <a:effectLst/>
                <a:latin typeface="Courier New" panose="02070309020205020404" pitchFamily="49" charset="0"/>
                <a:ea typeface="Times New Roman" panose="02020603050405020304" pitchFamily="18" charset="0"/>
              </a:rPr>
              <a:t> train-test-split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R² de model poly sur train : 0.878</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RMSE de model poly sur train : 0.09</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MAE de model poly sur train : 0.078</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 </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latin typeface="Courier New" panose="02070309020205020404" pitchFamily="49" charset="0"/>
                <a:ea typeface="Times New Roman" panose="02020603050405020304" pitchFamily="18" charset="0"/>
              </a:rPr>
              <a:t>R² de model poly sur test : -0.033</a:t>
            </a:r>
            <a:endParaRPr lang="fr-FR" sz="1100" dirty="0">
              <a:effectLst/>
              <a:latin typeface="Arial" panose="020B0604020202020204" pitchFamily="34" charset="0"/>
              <a:ea typeface="Arial" panose="020B0604020202020204" pitchFamily="34" charset="0"/>
            </a:endParaRPr>
          </a:p>
          <a:p>
            <a:r>
              <a:rPr lang="fr-FR" sz="1100" dirty="0">
                <a:solidFill>
                  <a:srgbClr val="212121"/>
                </a:solidFill>
                <a:effectLst/>
                <a:highlight>
                  <a:srgbClr val="FFFF00"/>
                </a:highlight>
                <a:latin typeface="Courier New" panose="02070309020205020404" pitchFamily="49" charset="0"/>
                <a:ea typeface="Times New Roman" panose="02020603050405020304" pitchFamily="18" charset="0"/>
              </a:rPr>
              <a:t>RMSE de model poly sur test : 0.108</a:t>
            </a:r>
          </a:p>
          <a:p>
            <a:r>
              <a:rPr lang="fr-FR" sz="1100" dirty="0">
                <a:solidFill>
                  <a:srgbClr val="212121"/>
                </a:solidFill>
                <a:effectLst/>
                <a:latin typeface="Courier New" panose="02070309020205020404" pitchFamily="49" charset="0"/>
                <a:ea typeface="Times New Roman" panose="02020603050405020304" pitchFamily="18" charset="0"/>
              </a:rPr>
              <a:t>MAE de model </a:t>
            </a:r>
            <a:r>
              <a:rPr lang="fr-FR" sz="1100" dirty="0" err="1">
                <a:solidFill>
                  <a:srgbClr val="212121"/>
                </a:solidFill>
                <a:effectLst/>
                <a:latin typeface="Courier New" panose="02070309020205020404" pitchFamily="49" charset="0"/>
                <a:ea typeface="Times New Roman" panose="02020603050405020304" pitchFamily="18" charset="0"/>
              </a:rPr>
              <a:t>lr</a:t>
            </a:r>
            <a:r>
              <a:rPr lang="fr-FR" sz="1100" dirty="0">
                <a:solidFill>
                  <a:srgbClr val="212121"/>
                </a:solidFill>
                <a:effectLst/>
                <a:latin typeface="Courier New" panose="02070309020205020404" pitchFamily="49" charset="0"/>
                <a:ea typeface="Times New Roman" panose="02020603050405020304" pitchFamily="18" charset="0"/>
              </a:rPr>
              <a:t> sur test : 0.088</a:t>
            </a:r>
          </a:p>
          <a:p>
            <a:endParaRPr lang="fr-FR" sz="1100" dirty="0">
              <a:solidFill>
                <a:srgbClr val="212121"/>
              </a:solidFill>
              <a:highlight>
                <a:srgbClr val="FFFF00"/>
              </a:highlight>
              <a:latin typeface="Courier New" panose="02070309020205020404" pitchFamily="49" charset="0"/>
              <a:ea typeface="Arial" panose="020B0604020202020204" pitchFamily="34" charset="0"/>
            </a:endParaRPr>
          </a:p>
          <a:p>
            <a:pPr marL="342900" lvl="0" indent="-342900">
              <a:buFont typeface="Symbol" panose="05050102010706020507" pitchFamily="18" charset="2"/>
              <a:buChar char="-"/>
            </a:pPr>
            <a:r>
              <a:rPr lang="fr-FR" sz="1200" b="1" u="none" strike="noStrike" dirty="0">
                <a:solidFill>
                  <a:srgbClr val="000000"/>
                </a:solidFill>
                <a:effectLst/>
                <a:ea typeface="Arial" panose="020B0604020202020204" pitchFamily="34" charset="0"/>
              </a:rPr>
              <a:t>CODE SOURCE</a:t>
            </a:r>
            <a:r>
              <a:rPr lang="fr-FR" sz="1200" u="none" strike="noStrike" dirty="0">
                <a:solidFill>
                  <a:srgbClr val="000000"/>
                </a:solidFill>
                <a:effectLst/>
                <a:ea typeface="Arial" panose="020B0604020202020204" pitchFamily="34" charset="0"/>
              </a:rPr>
              <a:t> : </a:t>
            </a:r>
            <a:r>
              <a:rPr lang="fr-FR" sz="1200" u="none" strike="noStrike" dirty="0" err="1">
                <a:solidFill>
                  <a:srgbClr val="000000"/>
                </a:solidFill>
                <a:effectLst/>
                <a:ea typeface="Arial" panose="020B0604020202020204" pitchFamily="34" charset="0"/>
              </a:rPr>
              <a:t>projet_DS_modelisation_PolynomialRegression_final.ipynb</a:t>
            </a:r>
            <a:endParaRPr lang="fr-FR" sz="1200" u="none" strike="noStrike" dirty="0">
              <a:effectLst/>
              <a:ea typeface="Arial" panose="020B0604020202020204" pitchFamily="34" charset="0"/>
            </a:endParaRPr>
          </a:p>
          <a:p>
            <a:r>
              <a:rPr lang="fr-FR" sz="1200" u="sng" dirty="0">
                <a:solidFill>
                  <a:srgbClr val="0000FF"/>
                </a:solidFill>
                <a:effectLst/>
                <a:ea typeface="Arial" panose="020B0604020202020204" pitchFamily="34" charset="0"/>
                <a:hlinkClick r:id="rId2"/>
              </a:rPr>
              <a:t>https://drive.google.com/file/d/1_emKrMEspZK1mnc3PFQHhhbRMCFvmpa-/view?usp=sharing</a:t>
            </a:r>
            <a:endParaRPr lang="fr-FR" sz="1200" dirty="0">
              <a:effectLst/>
              <a:ea typeface="Arial" panose="020B0604020202020204" pitchFamily="34" charset="0"/>
            </a:endParaRPr>
          </a:p>
        </p:txBody>
      </p:sp>
      <p:pic>
        <p:nvPicPr>
          <p:cNvPr id="2" name="Image 1" descr="Une image contenant texte, capture d’écran, diagramme, ligne&#10;&#10;Description générée automatiquement">
            <a:extLst>
              <a:ext uri="{FF2B5EF4-FFF2-40B4-BE49-F238E27FC236}">
                <a16:creationId xmlns:a16="http://schemas.microsoft.com/office/drawing/2014/main" id="{C0C14E09-D8FE-834E-8EB7-E4E8C12D70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6195" y="1053574"/>
            <a:ext cx="5430643" cy="5643043"/>
          </a:xfrm>
          <a:prstGeom prst="rect">
            <a:avLst/>
          </a:prstGeom>
          <a:noFill/>
          <a:ln>
            <a:noFill/>
          </a:ln>
        </p:spPr>
      </p:pic>
    </p:spTree>
    <p:extLst>
      <p:ext uri="{BB962C8B-B14F-4D97-AF65-F5344CB8AC3E}">
        <p14:creationId xmlns:p14="http://schemas.microsoft.com/office/powerpoint/2010/main" val="55418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8.3- Choix du modèle et résultats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180280" y="925552"/>
            <a:ext cx="11851886" cy="6189387"/>
          </a:xfrm>
          <a:prstGeom prst="rect">
            <a:avLst/>
          </a:prstGeom>
          <a:noFill/>
        </p:spPr>
        <p:txBody>
          <a:bodyPr wrap="square" rtlCol="0">
            <a:spAutoFit/>
          </a:bodyPr>
          <a:lstStyle/>
          <a:p>
            <a:pPr>
              <a:lnSpc>
                <a:spcPct val="115000"/>
              </a:lnSpc>
            </a:pPr>
            <a:r>
              <a:rPr lang="fr-FR" sz="1400" b="1" dirty="0">
                <a:solidFill>
                  <a:srgbClr val="0070C0"/>
                </a:solidFill>
                <a:effectLst/>
              </a:rPr>
              <a:t>ETAPE 2 : Série temporelle / SARIMA</a:t>
            </a:r>
          </a:p>
          <a:p>
            <a:pPr>
              <a:lnSpc>
                <a:spcPct val="115000"/>
              </a:lnSpc>
            </a:pPr>
            <a:endParaRPr lang="fr-FR" sz="1400" b="1" dirty="0">
              <a:solidFill>
                <a:srgbClr val="0070C0"/>
              </a:solidFill>
            </a:endParaRPr>
          </a:p>
          <a:p>
            <a:r>
              <a:rPr lang="fr-FR" sz="1400" dirty="0">
                <a:effectLst/>
                <a:latin typeface="Arial" panose="020B0604020202020204" pitchFamily="34" charset="0"/>
                <a:ea typeface="Arial" panose="020B0604020202020204" pitchFamily="34" charset="0"/>
              </a:rPr>
              <a:t>De manière à creuser plus loin, nous nous sommes intéressés aux séries temporelles en exploitant le modèle SARIMA. En effet nous partons de l’hypothèse qu’il pourrait exister une saisonnalité dans notre jeu de données qui proviendrait de phénomènes météorologiques répétés qui ne seraient pas directement perceptibles sur les graphiques présentés précédemment. </a:t>
            </a:r>
          </a:p>
          <a:p>
            <a:r>
              <a:rPr lang="fr-FR" sz="1400" dirty="0">
                <a:effectLst/>
                <a:latin typeface="Arial" panose="020B0604020202020204" pitchFamily="34" charset="0"/>
                <a:ea typeface="Arial" panose="020B0604020202020204" pitchFamily="34" charset="0"/>
              </a:rPr>
              <a:t> </a:t>
            </a:r>
          </a:p>
          <a:p>
            <a:r>
              <a:rPr lang="fr-FR" sz="1400" dirty="0">
                <a:effectLst/>
                <a:latin typeface="Arial" panose="020B0604020202020204" pitchFamily="34" charset="0"/>
                <a:ea typeface="Arial" panose="020B0604020202020204" pitchFamily="34" charset="0"/>
              </a:rPr>
              <a:t>Nous avons d’abord effectué un test statistique afin de savoir si le jeu de données suivait une série stationnaire, condition préalable à la modélisation sur les séries temporelles car le modèle SARIMA peut uniquement modéliser des processus stationnaires.</a:t>
            </a:r>
          </a:p>
          <a:p>
            <a:r>
              <a:rPr lang="fr-FR" sz="1400" dirty="0">
                <a:effectLst/>
                <a:latin typeface="Arial" panose="020B0604020202020204" pitchFamily="34" charset="0"/>
                <a:ea typeface="Arial" panose="020B0604020202020204" pitchFamily="34" charset="0"/>
              </a:rPr>
              <a:t>Pour rappel, une série stationnaire présente différentes caractéristiques à savoir que la moyenne et la variance sont constantes dans le temps. On fait donc appel au test de Dickey-Fuller afin de déterminer si une série est stationnaire : on obtient alors une valeur si jamais cette valeur de test est inférieure à une valeur critique alors la série est considérée comme stationnaire. On s’intéresse également à la p-value qui permet de déterminer si le résultat est reproductible du fait du hasard.</a:t>
            </a:r>
            <a:br>
              <a:rPr lang="fr-FR" sz="1400" dirty="0">
                <a:effectLst/>
                <a:latin typeface="Arial" panose="020B0604020202020204" pitchFamily="34" charset="0"/>
                <a:ea typeface="Arial" panose="020B0604020202020204" pitchFamily="34" charset="0"/>
              </a:rPr>
            </a:br>
            <a:br>
              <a:rPr lang="fr-FR" sz="1400" dirty="0">
                <a:effectLst/>
                <a:latin typeface="Arial" panose="020B0604020202020204" pitchFamily="34" charset="0"/>
                <a:ea typeface="Arial" panose="020B0604020202020204" pitchFamily="34" charset="0"/>
              </a:rPr>
            </a:br>
            <a:r>
              <a:rPr lang="fr-FR" sz="1400" dirty="0">
                <a:effectLst/>
                <a:latin typeface="Arial" panose="020B0604020202020204" pitchFamily="34" charset="0"/>
                <a:ea typeface="Arial" panose="020B0604020202020204" pitchFamily="34" charset="0"/>
              </a:rPr>
              <a:t>Il existe plusieurs manières de rendre une série stationnaire : soit en faisant une différenciation c’est-à-dire calculer l’écart entre les valeurs n et n-1 pour atténuer les phénomènes de saisonnalité ou il est possible soit en faisant une transformation logarithmique.</a:t>
            </a:r>
          </a:p>
          <a:p>
            <a:r>
              <a:rPr lang="fr-FR" sz="1400" dirty="0">
                <a:effectLst/>
                <a:latin typeface="Arial" panose="020B0604020202020204" pitchFamily="34" charset="0"/>
                <a:ea typeface="Arial" panose="020B0604020202020204" pitchFamily="34" charset="0"/>
              </a:rPr>
              <a:t>Une série stationnaire permet d’avoir une moyenne et une variance constantes au fil du temps ; nous avons donc réalisé une différenciation, qui nous a permis de générer un graphe d’autocorrélation qui a montré que la série était alors stationnaire.</a:t>
            </a:r>
          </a:p>
          <a:p>
            <a:r>
              <a:rPr lang="fr-FR" sz="1400" dirty="0">
                <a:effectLst/>
                <a:latin typeface="Arial" panose="020B0604020202020204" pitchFamily="34" charset="0"/>
                <a:ea typeface="Arial" panose="020B0604020202020204" pitchFamily="34" charset="0"/>
              </a:rPr>
              <a:t>Seulement lorsque l’on réalise le modèle sur cette série différenciée nous obtenons une prédiction très éloignée de la tendance dessinée par la courbe provenant de notre </a:t>
            </a:r>
            <a:r>
              <a:rPr lang="fr-FR" sz="1400" dirty="0" err="1">
                <a:effectLst/>
                <a:latin typeface="Arial" panose="020B0604020202020204" pitchFamily="34" charset="0"/>
                <a:ea typeface="Arial" panose="020B0604020202020204" pitchFamily="34" charset="0"/>
              </a:rPr>
              <a:t>dataframe</a:t>
            </a:r>
            <a:r>
              <a:rPr lang="fr-FR" sz="1400" dirty="0">
                <a:effectLst/>
                <a:latin typeface="Arial" panose="020B0604020202020204" pitchFamily="34" charset="0"/>
                <a:ea typeface="Arial" panose="020B0604020202020204" pitchFamily="34" charset="0"/>
              </a:rPr>
              <a:t>.</a:t>
            </a:r>
          </a:p>
          <a:p>
            <a:r>
              <a:rPr lang="fr-FR" sz="1400" dirty="0">
                <a:effectLst/>
                <a:latin typeface="Arial" panose="020B0604020202020204" pitchFamily="34" charset="0"/>
                <a:ea typeface="Arial" panose="020B0604020202020204" pitchFamily="34" charset="0"/>
              </a:rPr>
              <a:t>De même, la courbe qui représente l’évolution de la température à partir de nos données semble s’apparenter à une courbe exponentielle. Ainsi, il était cohérent de transformer notre courbe en passage par échelle logarithmique. Pourtant, encore une fois lorsque l’on réalise la prédiction à partir de la transformée en logarithme la prédiction ne suit aucunement la tendance qui se dégage de nos données.</a:t>
            </a:r>
          </a:p>
          <a:p>
            <a:r>
              <a:rPr lang="fr-FR" sz="1400" dirty="0">
                <a:effectLst/>
                <a:latin typeface="Arial" panose="020B0604020202020204" pitchFamily="34" charset="0"/>
                <a:ea typeface="Arial" panose="020B0604020202020204" pitchFamily="34" charset="0"/>
              </a:rPr>
              <a:t>Nous pouvons en conclure que le test statistique semble limité dans notre cas et qu’il n’intègre peut-être pas tous les aspects d’une série stationnaire. Précisément, le test indiquait notre série comme non-stationnaire or, le modèle semble la considérer comme telle.</a:t>
            </a:r>
          </a:p>
          <a:p>
            <a:r>
              <a:rPr lang="fr-FR" sz="1400" dirty="0">
                <a:effectLst/>
                <a:latin typeface="Arial" panose="020B0604020202020204" pitchFamily="34" charset="0"/>
                <a:ea typeface="Arial" panose="020B0604020202020204" pitchFamily="34" charset="0"/>
              </a:rPr>
              <a:t>Nous nous sommes donc basés sur notre jeu de données initial qui a permis de générer une modélisation cohérente en accord avec la tendance établie précédemment avec notre </a:t>
            </a:r>
            <a:r>
              <a:rPr lang="fr-FR" sz="1400" dirty="0" err="1">
                <a:effectLst/>
                <a:latin typeface="Arial" panose="020B0604020202020204" pitchFamily="34" charset="0"/>
                <a:ea typeface="Arial" panose="020B0604020202020204" pitchFamily="34" charset="0"/>
              </a:rPr>
              <a:t>dataset</a:t>
            </a:r>
            <a:r>
              <a:rPr lang="fr-FR" sz="1400" dirty="0">
                <a:effectLst/>
                <a:latin typeface="Arial" panose="020B0604020202020204" pitchFamily="34" charset="0"/>
                <a:ea typeface="Arial" panose="020B0604020202020204" pitchFamily="34" charset="0"/>
              </a:rPr>
              <a:t>. Nous constatons que la prédiction a introduit un phénomène de saisonnalité qui était absent, cependant ce biais introduit semble inhérent au modèle et ne rentre pas en conflit avec la prédiction de la tendance globale. De plus, nous avons modélisé deux autres courbes représentant l’intervalle de confiance</a:t>
            </a:r>
            <a:endParaRPr lang="fr-FR" sz="1400" b="1" dirty="0">
              <a:solidFill>
                <a:srgbClr val="0070C0"/>
              </a:solidFill>
              <a:effectLst/>
            </a:endParaRPr>
          </a:p>
        </p:txBody>
      </p:sp>
    </p:spTree>
    <p:extLst>
      <p:ext uri="{BB962C8B-B14F-4D97-AF65-F5344CB8AC3E}">
        <p14:creationId xmlns:p14="http://schemas.microsoft.com/office/powerpoint/2010/main" val="213078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8.4- Choix du modèle et résultats</a:t>
            </a:r>
          </a:p>
        </p:txBody>
      </p:sp>
      <p:pic>
        <p:nvPicPr>
          <p:cNvPr id="2" name="image5.png">
            <a:extLst>
              <a:ext uri="{FF2B5EF4-FFF2-40B4-BE49-F238E27FC236}">
                <a16:creationId xmlns:a16="http://schemas.microsoft.com/office/drawing/2014/main" id="{F44FAC8D-46F8-4DBF-2F6A-8D4B0FD2D9DC}"/>
              </a:ext>
            </a:extLst>
          </p:cNvPr>
          <p:cNvPicPr/>
          <p:nvPr/>
        </p:nvPicPr>
        <p:blipFill>
          <a:blip r:embed="rId2"/>
          <a:srcRect/>
          <a:stretch>
            <a:fillRect/>
          </a:stretch>
        </p:blipFill>
        <p:spPr>
          <a:xfrm>
            <a:off x="5999356" y="1014352"/>
            <a:ext cx="6012364" cy="5096516"/>
          </a:xfrm>
          <a:prstGeom prst="rect">
            <a:avLst/>
          </a:prstGeom>
          <a:ln/>
        </p:spPr>
      </p:pic>
      <p:sp>
        <p:nvSpPr>
          <p:cNvPr id="3" name="ZoneTexte 2">
            <a:extLst>
              <a:ext uri="{FF2B5EF4-FFF2-40B4-BE49-F238E27FC236}">
                <a16:creationId xmlns:a16="http://schemas.microsoft.com/office/drawing/2014/main" id="{CB3ED886-F9A8-79BC-CF51-7CEDC8923E79}"/>
              </a:ext>
            </a:extLst>
          </p:cNvPr>
          <p:cNvSpPr txBox="1"/>
          <p:nvPr/>
        </p:nvSpPr>
        <p:spPr>
          <a:xfrm>
            <a:off x="291789" y="1434026"/>
            <a:ext cx="6298582" cy="3862596"/>
          </a:xfrm>
          <a:prstGeom prst="rect">
            <a:avLst/>
          </a:prstGeom>
          <a:noFill/>
        </p:spPr>
        <p:txBody>
          <a:bodyPr wrap="square" rtlCol="0">
            <a:spAutoFit/>
          </a:bodyPr>
          <a:lstStyle/>
          <a:p>
            <a:r>
              <a:rPr lang="fr-FR" sz="1600" b="1" dirty="0">
                <a:solidFill>
                  <a:srgbClr val="0070C0"/>
                </a:solidFill>
                <a:effectLst/>
              </a:rPr>
              <a:t>ETAPE 2 : Série temporelle / SARIMA</a:t>
            </a:r>
          </a:p>
          <a:p>
            <a:endParaRPr lang="fr-FR" sz="1100" dirty="0">
              <a:solidFill>
                <a:srgbClr val="212121"/>
              </a:solidFill>
              <a:highlight>
                <a:srgbClr val="FFFF00"/>
              </a:highlight>
              <a:latin typeface="Courier New" panose="02070309020205020404" pitchFamily="49" charset="0"/>
              <a:ea typeface="Arial" panose="020B0604020202020204" pitchFamily="34" charset="0"/>
            </a:endParaRPr>
          </a:p>
          <a:p>
            <a:pPr>
              <a:spcBef>
                <a:spcPts val="1200"/>
              </a:spcBef>
              <a:spcAft>
                <a:spcPts val="1200"/>
              </a:spcAft>
            </a:pPr>
            <a:r>
              <a:rPr lang="fr-FR" sz="1400" dirty="0">
                <a:effectLst/>
                <a:ea typeface="Arial" panose="020B0604020202020204" pitchFamily="34" charset="0"/>
              </a:rPr>
              <a:t>La figure montre notre prédiction en orange, avec deux courbes rouge et verte qui représentent l’intervalle de confiance à 95%.</a:t>
            </a:r>
          </a:p>
          <a:p>
            <a:pPr>
              <a:spcBef>
                <a:spcPts val="1200"/>
              </a:spcBef>
              <a:spcAft>
                <a:spcPts val="1200"/>
              </a:spcAft>
            </a:pPr>
            <a:r>
              <a:rPr lang="fr-FR" sz="1400" dirty="0">
                <a:effectLst/>
                <a:ea typeface="Arial" panose="020B0604020202020204" pitchFamily="34" charset="0"/>
              </a:rPr>
              <a:t>Cependant nous nous sommes basés sur le RMSE (Root </a:t>
            </a:r>
            <a:r>
              <a:rPr lang="fr-FR" sz="1400" dirty="0" err="1">
                <a:effectLst/>
                <a:ea typeface="Arial" panose="020B0604020202020204" pitchFamily="34" charset="0"/>
              </a:rPr>
              <a:t>Mean</a:t>
            </a:r>
            <a:r>
              <a:rPr lang="fr-FR" sz="1400" dirty="0">
                <a:effectLst/>
                <a:ea typeface="Arial" panose="020B0604020202020204" pitchFamily="34" charset="0"/>
              </a:rPr>
              <a:t> </a:t>
            </a:r>
            <a:r>
              <a:rPr lang="fr-FR" sz="1400" dirty="0" err="1">
                <a:effectLst/>
                <a:ea typeface="Arial" panose="020B0604020202020204" pitchFamily="34" charset="0"/>
              </a:rPr>
              <a:t>Squared</a:t>
            </a:r>
            <a:r>
              <a:rPr lang="fr-FR" sz="1400" dirty="0">
                <a:effectLst/>
                <a:ea typeface="Arial" panose="020B0604020202020204" pitchFamily="34" charset="0"/>
              </a:rPr>
              <a:t> </a:t>
            </a:r>
            <a:r>
              <a:rPr lang="fr-FR" sz="1400" dirty="0" err="1">
                <a:effectLst/>
                <a:ea typeface="Arial" panose="020B0604020202020204" pitchFamily="34" charset="0"/>
              </a:rPr>
              <a:t>Error</a:t>
            </a:r>
            <a:r>
              <a:rPr lang="fr-FR" sz="1400" dirty="0">
                <a:effectLst/>
                <a:ea typeface="Arial" panose="020B0604020202020204" pitchFamily="34" charset="0"/>
              </a:rPr>
              <a:t>) comme indicateur de fiabilité de notre modèle et avons obtenu 0.9 ce qui à l’unité de notre variable cible semble conséquent, ce qui n’est pas satisfaisant à l’égard des résultats RMSE obtenus précédemment sur la régression linéaire/polynomiale.</a:t>
            </a:r>
          </a:p>
          <a:p>
            <a:pPr>
              <a:spcBef>
                <a:spcPts val="1200"/>
              </a:spcBef>
              <a:spcAft>
                <a:spcPts val="1200"/>
              </a:spcAft>
            </a:pPr>
            <a:r>
              <a:rPr lang="fr-FR" sz="1400" dirty="0">
                <a:effectLst/>
                <a:ea typeface="Arial" panose="020B0604020202020204" pitchFamily="34" charset="0"/>
              </a:rPr>
              <a:t>En somme, il semble donc plus cohérent de se baser sur les modèles de régression linéaire et polynomial pour réaliser notre prédiction.</a:t>
            </a:r>
          </a:p>
          <a:p>
            <a:endParaRPr lang="fr-FR" sz="1100" dirty="0">
              <a:solidFill>
                <a:srgbClr val="212121"/>
              </a:solidFill>
              <a:highlight>
                <a:srgbClr val="FFFF00"/>
              </a:highlight>
              <a:latin typeface="Courier New" panose="02070309020205020404" pitchFamily="49" charset="0"/>
              <a:ea typeface="Arial" panose="020B0604020202020204" pitchFamily="34" charset="0"/>
            </a:endParaRPr>
          </a:p>
          <a:p>
            <a:endParaRPr lang="fr-FR" sz="1100" dirty="0">
              <a:solidFill>
                <a:srgbClr val="212121"/>
              </a:solidFill>
              <a:highlight>
                <a:srgbClr val="FFFF00"/>
              </a:highlight>
              <a:latin typeface="Courier New" panose="02070309020205020404" pitchFamily="49" charset="0"/>
              <a:ea typeface="Arial" panose="020B0604020202020204" pitchFamily="34" charset="0"/>
            </a:endParaRPr>
          </a:p>
          <a:p>
            <a:pPr marL="342900" lvl="0" indent="-342900">
              <a:buFont typeface="Symbol" panose="05050102010706020507" pitchFamily="18" charset="2"/>
              <a:buChar char="-"/>
            </a:pPr>
            <a:r>
              <a:rPr lang="fr-FR" sz="1200" b="1" u="none" strike="noStrike" dirty="0">
                <a:solidFill>
                  <a:srgbClr val="000000"/>
                </a:solidFill>
                <a:effectLst/>
                <a:ea typeface="Arial" panose="020B0604020202020204" pitchFamily="34" charset="0"/>
              </a:rPr>
              <a:t>CODE SOURCE</a:t>
            </a:r>
            <a:r>
              <a:rPr lang="fr-FR" sz="1200" u="none" strike="noStrike" dirty="0">
                <a:solidFill>
                  <a:srgbClr val="000000"/>
                </a:solidFill>
                <a:effectLst/>
                <a:ea typeface="Arial" panose="020B0604020202020204" pitchFamily="34" charset="0"/>
              </a:rPr>
              <a:t> : </a:t>
            </a:r>
            <a:endParaRPr lang="fr-FR" sz="1200" u="none" strike="noStrike" dirty="0">
              <a:effectLst/>
              <a:ea typeface="Arial" panose="020B0604020202020204" pitchFamily="34" charset="0"/>
            </a:endParaRPr>
          </a:p>
          <a:p>
            <a:r>
              <a:rPr lang="fr-FR" sz="1200" u="sng" dirty="0">
                <a:solidFill>
                  <a:srgbClr val="0000FF"/>
                </a:solidFill>
                <a:effectLst/>
                <a:ea typeface="Arial" panose="020B0604020202020204" pitchFamily="34" charset="0"/>
                <a:hlinkClick r:id="rId3"/>
              </a:rPr>
              <a:t>https://drive.google.com/file/d/1_emKrMEspZK1mnc3PFQHhhbRMCFvmpa-/view?usp=sharing</a:t>
            </a:r>
            <a:endParaRPr lang="fr-FR" sz="1200" dirty="0">
              <a:effectLst/>
              <a:ea typeface="Arial" panose="020B0604020202020204" pitchFamily="34" charset="0"/>
            </a:endParaRPr>
          </a:p>
        </p:txBody>
      </p:sp>
    </p:spTree>
    <p:extLst>
      <p:ext uri="{BB962C8B-B14F-4D97-AF65-F5344CB8AC3E}">
        <p14:creationId xmlns:p14="http://schemas.microsoft.com/office/powerpoint/2010/main" val="132619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9- Difficultés rencontrées lors du projet</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2796599"/>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fr-FR" sz="1400" u="none" strike="noStrike" dirty="0">
                <a:solidFill>
                  <a:srgbClr val="000000"/>
                </a:solidFill>
                <a:effectLst/>
                <a:latin typeface="Arial" panose="020B0604020202020204" pitchFamily="34" charset="0"/>
                <a:ea typeface="Arial" panose="020B0604020202020204" pitchFamily="34" charset="0"/>
              </a:rPr>
              <a:t>Les jeux de données source sont bien entendu « riches » en renseignement sur l’évolution de la température terrestre mais « pauvres » en diversité de variables fournies. En effet, au final nous ne disposons que de températures en fonction de l’axe temps. Certes avec découpages par mois, saisons ou zones géographiques. Ce qui peut vite limiter, à priori, les diverses représentations graphiques exploitables.</a:t>
            </a:r>
          </a:p>
          <a:p>
            <a:pPr marL="342900" lvl="0" indent="-342900">
              <a:lnSpc>
                <a:spcPct val="115000"/>
              </a:lnSpc>
              <a:buFont typeface="Symbol" panose="05050102010706020507" pitchFamily="18" charset="2"/>
              <a:buChar char="-"/>
            </a:pPr>
            <a:endParaRPr lang="fr-FR"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fr-FR" sz="1400" b="1" u="none" strike="noStrike" dirty="0">
                <a:solidFill>
                  <a:srgbClr val="000000"/>
                </a:solidFill>
                <a:effectLst/>
                <a:latin typeface="Arial" panose="020B0604020202020204" pitchFamily="34" charset="0"/>
                <a:ea typeface="Arial" panose="020B0604020202020204" pitchFamily="34" charset="0"/>
              </a:rPr>
              <a:t>Modèles sur série temporelle non abordés en cours.</a:t>
            </a:r>
          </a:p>
          <a:p>
            <a:pPr marL="342900" lvl="0" indent="-342900">
              <a:lnSpc>
                <a:spcPct val="115000"/>
              </a:lnSpc>
              <a:buFont typeface="Symbol" panose="05050102010706020507" pitchFamily="18" charset="2"/>
              <a:buChar char="-"/>
            </a:pPr>
            <a:r>
              <a:rPr lang="fr-FR" sz="1400" u="none" strike="noStrike" dirty="0">
                <a:solidFill>
                  <a:srgbClr val="000000"/>
                </a:solidFill>
                <a:effectLst/>
                <a:latin typeface="Arial" panose="020B0604020202020204" pitchFamily="34" charset="0"/>
                <a:ea typeface="Arial" panose="020B0604020202020204" pitchFamily="34" charset="0"/>
              </a:rPr>
              <a:t>La prise en mains et l’ajustement du modèle série temporelle / SARIMA</a:t>
            </a:r>
            <a:r>
              <a:rPr lang="fr-FR" sz="1400" u="none" strike="noStrike" dirty="0">
                <a:effectLst/>
                <a:latin typeface="Arial" panose="020B0604020202020204" pitchFamily="34" charset="0"/>
                <a:ea typeface="Arial" panose="020B0604020202020204" pitchFamily="34" charset="0"/>
              </a:rPr>
              <a:t> qui n’a pas aboutie à une prédiction générée directement comme pour les modules supplémentaires.</a:t>
            </a:r>
          </a:p>
          <a:p>
            <a:pPr marL="342900" lvl="0" indent="-342900">
              <a:lnSpc>
                <a:spcPct val="115000"/>
              </a:lnSpc>
              <a:buFont typeface="Symbol" panose="05050102010706020507" pitchFamily="18" charset="2"/>
              <a:buChar char="-"/>
            </a:pPr>
            <a:endParaRPr lang="fr-FR"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fr-FR" sz="1400" b="1" u="none" strike="noStrike" dirty="0">
                <a:solidFill>
                  <a:srgbClr val="000000"/>
                </a:solidFill>
                <a:effectLst/>
                <a:latin typeface="Arial" panose="020B0604020202020204" pitchFamily="34" charset="0"/>
                <a:ea typeface="Arial" panose="020B0604020202020204" pitchFamily="34" charset="0"/>
              </a:rPr>
              <a:t>Difficulté de dégager de la bande passante suffisante avec activité professionnelle prenante, cours et examens </a:t>
            </a:r>
            <a:r>
              <a:rPr lang="fr-FR" sz="1400" b="1" u="none" strike="noStrike" dirty="0" err="1">
                <a:solidFill>
                  <a:srgbClr val="000000"/>
                </a:solidFill>
                <a:effectLst/>
                <a:latin typeface="Arial" panose="020B0604020202020204" pitchFamily="34" charset="0"/>
                <a:ea typeface="Arial" panose="020B0604020202020204" pitchFamily="34" charset="0"/>
              </a:rPr>
              <a:t>DataScientest</a:t>
            </a:r>
            <a:r>
              <a:rPr lang="fr-FR" sz="1400" b="1" u="none" strike="noStrike" dirty="0">
                <a:solidFill>
                  <a:srgbClr val="000000"/>
                </a:solidFill>
                <a:effectLst/>
                <a:latin typeface="Arial" panose="020B0604020202020204" pitchFamily="34" charset="0"/>
                <a:ea typeface="Arial" panose="020B0604020202020204" pitchFamily="34" charset="0"/>
              </a:rPr>
              <a:t> à assurer, synchronisation à 3 pas toujours évidentes à caler.</a:t>
            </a:r>
            <a:endParaRPr lang="fr-FR" sz="1400" b="1"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0219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10- Bilan</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416206"/>
            <a:ext cx="11608419" cy="5279330"/>
          </a:xfrm>
          <a:prstGeom prst="rect">
            <a:avLst/>
          </a:prstGeom>
          <a:noFill/>
        </p:spPr>
        <p:txBody>
          <a:bodyPr wrap="square" rtlCol="0">
            <a:spAutoFit/>
          </a:bodyPr>
          <a:lstStyle/>
          <a:p>
            <a:pPr>
              <a:lnSpc>
                <a:spcPct val="115000"/>
              </a:lnSpc>
            </a:pPr>
            <a:r>
              <a:rPr lang="fr-FR" sz="1400" dirty="0">
                <a:effectLst/>
                <a:ea typeface="Arial" panose="020B0604020202020204" pitchFamily="34" charset="0"/>
              </a:rPr>
              <a:t>Nous n’avons pas l’outrecuidance de penser avoir contribué à un accroissement de la connaissance scientifique, de nombreuses utilisations des jeux de données source ont déjà été réalisées par ailleurs.</a:t>
            </a:r>
          </a:p>
          <a:p>
            <a:pPr>
              <a:lnSpc>
                <a:spcPct val="115000"/>
              </a:lnSpc>
            </a:pPr>
            <a:r>
              <a:rPr lang="fr-FR" sz="1400" dirty="0">
                <a:effectLst/>
                <a:ea typeface="Arial" panose="020B0604020202020204" pitchFamily="34" charset="0"/>
              </a:rPr>
              <a:t>Par contre, par mise en pratique concrète, </a:t>
            </a:r>
            <a:r>
              <a:rPr lang="fr-FR" sz="1400" b="1" dirty="0">
                <a:effectLst/>
                <a:ea typeface="Arial" panose="020B0604020202020204" pitchFamily="34" charset="0"/>
              </a:rPr>
              <a:t>le projet a contribué à notre apprentissage </a:t>
            </a:r>
            <a:r>
              <a:rPr lang="fr-FR" sz="1400" b="1" dirty="0">
                <a:ea typeface="Arial" panose="020B0604020202020204" pitchFamily="34" charset="0"/>
              </a:rPr>
              <a:t>de</a:t>
            </a:r>
            <a:r>
              <a:rPr lang="fr-FR" sz="1400" b="1" dirty="0">
                <a:effectLst/>
                <a:ea typeface="Arial" panose="020B0604020202020204" pitchFamily="34" charset="0"/>
              </a:rPr>
              <a:t> Python, de la datavisualisation et du machine </a:t>
            </a:r>
            <a:r>
              <a:rPr lang="fr-FR" sz="1400" b="1" dirty="0" err="1">
                <a:effectLst/>
                <a:ea typeface="Arial" panose="020B0604020202020204" pitchFamily="34" charset="0"/>
              </a:rPr>
              <a:t>learning</a:t>
            </a:r>
            <a:r>
              <a:rPr lang="fr-FR" sz="1400" dirty="0">
                <a:effectLst/>
                <a:ea typeface="Arial" panose="020B0604020202020204" pitchFamily="34" charset="0"/>
              </a:rPr>
              <a:t>.</a:t>
            </a:r>
          </a:p>
          <a:p>
            <a:pPr>
              <a:lnSpc>
                <a:spcPct val="115000"/>
              </a:lnSpc>
            </a:pPr>
            <a:r>
              <a:rPr lang="fr-FR" sz="1400" dirty="0">
                <a:effectLst/>
                <a:ea typeface="Arial" panose="020B0604020202020204" pitchFamily="34" charset="0"/>
              </a:rPr>
              <a:t> </a:t>
            </a:r>
          </a:p>
          <a:p>
            <a:pPr>
              <a:lnSpc>
                <a:spcPct val="115000"/>
              </a:lnSpc>
            </a:pPr>
            <a:r>
              <a:rPr lang="fr-FR" sz="1400" b="1" dirty="0">
                <a:effectLst/>
                <a:ea typeface="Arial" panose="020B0604020202020204" pitchFamily="34" charset="0"/>
              </a:rPr>
              <a:t>Si nous avions eu plus de temps,  nous aurions pu et dû :</a:t>
            </a:r>
          </a:p>
          <a:p>
            <a:pPr marL="285750" indent="-285750">
              <a:lnSpc>
                <a:spcPct val="115000"/>
              </a:lnSpc>
              <a:buFontTx/>
              <a:buChar char="-"/>
            </a:pPr>
            <a:r>
              <a:rPr lang="fr-FR" sz="1400" b="1" dirty="0">
                <a:ea typeface="Arial" panose="020B0604020202020204" pitchFamily="34" charset="0"/>
              </a:rPr>
              <a:t>Utiliser davantage les autres </a:t>
            </a:r>
            <a:r>
              <a:rPr lang="fr-FR" sz="1400" b="1" dirty="0" err="1">
                <a:ea typeface="Arial" panose="020B0604020202020204" pitchFamily="34" charset="0"/>
              </a:rPr>
              <a:t>dataset</a:t>
            </a:r>
            <a:r>
              <a:rPr lang="fr-FR" sz="1400" b="1" dirty="0">
                <a:ea typeface="Arial" panose="020B0604020202020204" pitchFamily="34" charset="0"/>
              </a:rPr>
              <a:t>, ceux fournissant des mesures par zones géographiques (hémisphère Nord, hémisphère Sud, bandes de latitudes) afin d’analyser de potentielles différences entre zones</a:t>
            </a:r>
          </a:p>
          <a:p>
            <a:pPr marL="285750" indent="-285750">
              <a:lnSpc>
                <a:spcPct val="115000"/>
              </a:lnSpc>
              <a:buFontTx/>
              <a:buChar char="-"/>
            </a:pPr>
            <a:r>
              <a:rPr lang="fr-FR" sz="1400" b="1" dirty="0">
                <a:effectLst/>
                <a:ea typeface="Arial" panose="020B0604020202020204" pitchFamily="34" charset="0"/>
              </a:rPr>
              <a:t>Utiliser d’autres données d’historisation notamment les émissions de gaz à effet de serre (CO², CH</a:t>
            </a:r>
            <a:r>
              <a:rPr lang="fr-FR" sz="1400" b="1" baseline="30000" dirty="0">
                <a:effectLst/>
                <a:ea typeface="Arial" panose="020B0604020202020204" pitchFamily="34" charset="0"/>
              </a:rPr>
              <a:t>4</a:t>
            </a:r>
            <a:r>
              <a:rPr lang="fr-FR" sz="1400" b="1" dirty="0">
                <a:effectLst/>
                <a:ea typeface="Arial" panose="020B0604020202020204" pitchFamily="34" charset="0"/>
              </a:rPr>
              <a:t>, H²0 …)</a:t>
            </a:r>
          </a:p>
          <a:p>
            <a:pPr marL="285750" indent="-285750">
              <a:lnSpc>
                <a:spcPct val="115000"/>
              </a:lnSpc>
              <a:buFontTx/>
              <a:buChar char="-"/>
            </a:pPr>
            <a:r>
              <a:rPr lang="fr-FR" sz="1400" b="1" dirty="0">
                <a:ea typeface="Arial" panose="020B0604020202020204" pitchFamily="34" charset="0"/>
              </a:rPr>
              <a:t>Utiliser des données d’historisation de consommation mondiale d’énergie carbonée (biomasse, charbon, pétrole, gaz)</a:t>
            </a:r>
            <a:endParaRPr lang="fr-FR" sz="1400" b="1" dirty="0">
              <a:effectLst/>
              <a:ea typeface="Arial" panose="020B0604020202020204" pitchFamily="34" charset="0"/>
            </a:endParaRPr>
          </a:p>
          <a:p>
            <a:pPr marL="285750" indent="-285750">
              <a:lnSpc>
                <a:spcPct val="115000"/>
              </a:lnSpc>
              <a:buFontTx/>
              <a:buChar char="-"/>
            </a:pPr>
            <a:r>
              <a:rPr lang="fr-FR" sz="1400" b="1" dirty="0">
                <a:ea typeface="Arial" panose="020B0604020202020204" pitchFamily="34" charset="0"/>
              </a:rPr>
              <a:t>Utiliser des données d’historisation d’activité solaire afin d’analyser l’existence ou non de corrélation</a:t>
            </a:r>
            <a:endParaRPr lang="fr-FR" sz="1400" b="1" dirty="0">
              <a:effectLst/>
              <a:ea typeface="Arial" panose="020B0604020202020204" pitchFamily="34" charset="0"/>
            </a:endParaRPr>
          </a:p>
          <a:p>
            <a:pPr>
              <a:lnSpc>
                <a:spcPct val="115000"/>
              </a:lnSpc>
            </a:pPr>
            <a:endParaRPr lang="fr-FR" sz="1400" dirty="0">
              <a:effectLst/>
              <a:ea typeface="Arial" panose="020B0604020202020204" pitchFamily="34" charset="0"/>
            </a:endParaRPr>
          </a:p>
          <a:p>
            <a:pPr>
              <a:lnSpc>
                <a:spcPct val="115000"/>
              </a:lnSpc>
            </a:pPr>
            <a:endParaRPr lang="fr-FR" sz="1400" dirty="0">
              <a:effectLst/>
              <a:ea typeface="Arial" panose="020B0604020202020204" pitchFamily="34" charset="0"/>
            </a:endParaRPr>
          </a:p>
          <a:p>
            <a:pPr>
              <a:lnSpc>
                <a:spcPct val="115000"/>
              </a:lnSpc>
            </a:pPr>
            <a:r>
              <a:rPr lang="fr-FR" sz="1400" dirty="0">
                <a:effectLst/>
                <a:ea typeface="Arial" panose="020B0604020202020204" pitchFamily="34" charset="0"/>
              </a:rPr>
              <a:t>Pour revenir à la phrase du début : </a:t>
            </a:r>
            <a:r>
              <a:rPr lang="fr-FR" sz="1400" b="1" dirty="0">
                <a:effectLst/>
                <a:ea typeface="Arial" panose="020B0604020202020204" pitchFamily="34" charset="0"/>
              </a:rPr>
              <a:t>« </a:t>
            </a:r>
            <a:r>
              <a:rPr lang="fr-FR" sz="1400" b="1" i="0" dirty="0">
                <a:solidFill>
                  <a:srgbClr val="4D5156"/>
                </a:solidFill>
                <a:effectLst/>
                <a:latin typeface="Google Sans"/>
              </a:rPr>
              <a:t>En 2100, </a:t>
            </a:r>
            <a:r>
              <a:rPr lang="fr-FR" sz="1400" b="1" i="0" dirty="0">
                <a:solidFill>
                  <a:srgbClr val="040C28"/>
                </a:solidFill>
                <a:effectLst/>
                <a:latin typeface="Google Sans"/>
              </a:rPr>
              <a:t>la hausse de la température moyenne atteindrait + 3,8 °C</a:t>
            </a:r>
            <a:r>
              <a:rPr lang="fr-FR" sz="1400" b="0" i="0" dirty="0">
                <a:solidFill>
                  <a:srgbClr val="4D5156"/>
                </a:solidFill>
                <a:effectLst/>
                <a:latin typeface="Google Sans"/>
              </a:rPr>
              <a:t>. </a:t>
            </a:r>
            <a:r>
              <a:rPr lang="fr-FR" sz="1400" b="1" i="0" dirty="0">
                <a:solidFill>
                  <a:srgbClr val="4D5156"/>
                </a:solidFill>
                <a:effectLst/>
                <a:latin typeface="Google Sans"/>
              </a:rPr>
              <a:t>par rapport au début du XXe siècle »</a:t>
            </a:r>
            <a:endParaRPr lang="fr-FR" sz="1400" b="1" dirty="0">
              <a:effectLst/>
              <a:ea typeface="Arial" panose="020B0604020202020204" pitchFamily="34" charset="0"/>
            </a:endParaRPr>
          </a:p>
          <a:p>
            <a:pPr>
              <a:lnSpc>
                <a:spcPct val="115000"/>
              </a:lnSpc>
            </a:pPr>
            <a:r>
              <a:rPr lang="fr-FR" sz="1400" b="1" dirty="0">
                <a:effectLst/>
                <a:ea typeface="Arial" panose="020B0604020202020204" pitchFamily="34" charset="0"/>
              </a:rPr>
              <a:t>Avec nos données et notre modèle de régression polynomial de 2</a:t>
            </a:r>
            <a:r>
              <a:rPr lang="fr-FR" sz="1400" b="1" baseline="30000" dirty="0">
                <a:effectLst/>
                <a:ea typeface="Arial" panose="020B0604020202020204" pitchFamily="34" charset="0"/>
              </a:rPr>
              <a:t>nd</a:t>
            </a:r>
            <a:r>
              <a:rPr lang="fr-FR" sz="1400" b="1" dirty="0">
                <a:effectLst/>
                <a:ea typeface="Arial" panose="020B0604020202020204" pitchFamily="34" charset="0"/>
              </a:rPr>
              <a:t> degré, nous aboutissons également à un résultat de + 3,8°C </a:t>
            </a:r>
          </a:p>
          <a:p>
            <a:pPr>
              <a:lnSpc>
                <a:spcPct val="115000"/>
              </a:lnSpc>
            </a:pPr>
            <a:r>
              <a:rPr lang="fr-FR" sz="1400" i="1" dirty="0">
                <a:ea typeface="Arial" panose="020B0604020202020204" pitchFamily="34" charset="0"/>
              </a:rPr>
              <a:t>Détail : -0,25°C d’écart entre +/- 1900 et la période de référence puis +3,55°C entre la période de référence et 2100, soit 3,55 – (-0,25) = +3,8</a:t>
            </a:r>
            <a:endParaRPr lang="fr-FR" sz="1400" i="1" dirty="0">
              <a:effectLst/>
              <a:ea typeface="Arial" panose="020B0604020202020204" pitchFamily="34" charset="0"/>
            </a:endParaRPr>
          </a:p>
          <a:p>
            <a:pPr>
              <a:lnSpc>
                <a:spcPct val="115000"/>
              </a:lnSpc>
            </a:pPr>
            <a:endParaRPr lang="fr-FR" sz="1400" dirty="0">
              <a:ea typeface="Arial" panose="020B0604020202020204" pitchFamily="34" charset="0"/>
            </a:endParaRPr>
          </a:p>
          <a:p>
            <a:pPr>
              <a:lnSpc>
                <a:spcPct val="115000"/>
              </a:lnSpc>
            </a:pPr>
            <a:r>
              <a:rPr lang="fr-FR" sz="1400" dirty="0">
                <a:effectLst/>
                <a:ea typeface="Arial" panose="020B0604020202020204" pitchFamily="34" charset="0"/>
              </a:rPr>
              <a:t>Idem, récemment, vers le 20 mai 2023, une annonce du gouvernement français alertait sur un réchauffement d’ici 2100 de +4 °C pour la France métropolitaine, le sixième rapport du GIEC estimant que la moyenne mondiale prévue se situe entre + 2,8 °C et + 3,2 °C.</a:t>
            </a:r>
          </a:p>
          <a:p>
            <a:pPr>
              <a:lnSpc>
                <a:spcPct val="115000"/>
              </a:lnSpc>
            </a:pPr>
            <a:r>
              <a:rPr lang="fr-FR" sz="1400" u="sng" dirty="0">
                <a:solidFill>
                  <a:srgbClr val="0000FF"/>
                </a:solidFill>
                <a:effectLst/>
                <a:ea typeface="Arial" panose="020B0604020202020204" pitchFamily="34" charset="0"/>
                <a:hlinkClick r:id="rId2"/>
              </a:rPr>
              <a:t>https://greenly.earth/fr-fr/blog/actualites-ecologie/rechauffement-de-4c-en-2100-le-scenario-du-pire</a:t>
            </a:r>
            <a:endParaRPr lang="fr-FR" sz="1400" u="sng" dirty="0">
              <a:solidFill>
                <a:srgbClr val="0000FF"/>
              </a:solidFill>
              <a:effectLst/>
              <a:ea typeface="Arial" panose="020B0604020202020204" pitchFamily="34" charset="0"/>
            </a:endParaRPr>
          </a:p>
          <a:p>
            <a:pPr>
              <a:lnSpc>
                <a:spcPct val="115000"/>
              </a:lnSpc>
            </a:pPr>
            <a:r>
              <a:rPr lang="fr-FR" sz="1400" i="1" dirty="0">
                <a:effectLst/>
                <a:ea typeface="Arial" panose="020B0604020202020204" pitchFamily="34" charset="0"/>
              </a:rPr>
              <a:t>Notre jeu de données indique une hausse de +0.89 °C en 2022 par rapport à la période de référence et notre modèle de régression polynomiale prévoit une hausse de +3.55 °C, soit une hausse de +2.66 °C entre 2022 et 2100. Ce qui est proche de la fourchette estimée du GIEC de +2.8 °C / +3.2 °C </a:t>
            </a:r>
          </a:p>
        </p:txBody>
      </p:sp>
    </p:spTree>
    <p:extLst>
      <p:ext uri="{BB962C8B-B14F-4D97-AF65-F5344CB8AC3E}">
        <p14:creationId xmlns:p14="http://schemas.microsoft.com/office/powerpoint/2010/main" val="256479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0816683" cy="707886"/>
          </a:xfrm>
          <a:prstGeom prst="rect">
            <a:avLst/>
          </a:prstGeom>
          <a:noFill/>
        </p:spPr>
        <p:txBody>
          <a:bodyPr wrap="square" rtlCol="0">
            <a:spAutoFit/>
          </a:bodyPr>
          <a:lstStyle/>
          <a:p>
            <a:r>
              <a:rPr lang="fr-FR" sz="4000" dirty="0">
                <a:solidFill>
                  <a:srgbClr val="0070C0"/>
                </a:solidFill>
              </a:rPr>
              <a:t>11- Annexe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416206"/>
            <a:ext cx="11608419" cy="4041940"/>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fr-FR" sz="1400" u="none" strike="noStrike" dirty="0">
                <a:effectLst/>
                <a:ea typeface="Arial" panose="020B0604020202020204" pitchFamily="34" charset="0"/>
              </a:rPr>
              <a:t>site de la NASA : </a:t>
            </a:r>
            <a:r>
              <a:rPr lang="fr-FR" sz="1400" u="none" strike="noStrike" dirty="0">
                <a:solidFill>
                  <a:srgbClr val="1155CC"/>
                </a:solidFill>
                <a:effectLst/>
                <a:ea typeface="Arial" panose="020B0604020202020204" pitchFamily="34" charset="0"/>
                <a:hlinkClick r:id="rId2"/>
              </a:rPr>
              <a:t>https://climate.nasa.gov/vital-signs/global-temperature/</a:t>
            </a:r>
            <a:endParaRPr lang="fr-FR" sz="1400" u="none" strike="noStrike" dirty="0">
              <a:effectLst/>
              <a:ea typeface="Arial" panose="020B0604020202020204" pitchFamily="34" charset="0"/>
            </a:endParaRPr>
          </a:p>
          <a:p>
            <a:pPr marL="342900" lvl="0" indent="-342900">
              <a:lnSpc>
                <a:spcPct val="115000"/>
              </a:lnSpc>
              <a:buFont typeface="Symbol" panose="05050102010706020507" pitchFamily="18" charset="2"/>
              <a:buChar char="-"/>
            </a:pPr>
            <a:r>
              <a:rPr lang="fr-FR" sz="1400" u="none" strike="noStrike" dirty="0">
                <a:effectLst/>
                <a:ea typeface="Arial" panose="020B0604020202020204" pitchFamily="34" charset="0"/>
              </a:rPr>
              <a:t>NASA/GISS: </a:t>
            </a:r>
            <a:r>
              <a:rPr lang="fr-FR" sz="1400" u="none" strike="noStrike" dirty="0">
                <a:effectLst/>
                <a:ea typeface="Arial" panose="020B0604020202020204" pitchFamily="34" charset="0"/>
                <a:hlinkClick r:id="rId3"/>
              </a:rPr>
              <a:t>https://data.giss.nasa.gov/gistemp/graphs/graph_data/Global_Mean_Estimates_based_on_Land_and_Ocean_Data/graph.txt</a:t>
            </a:r>
            <a:endParaRPr lang="fr-FR" sz="1400" u="none" strike="noStrike" dirty="0">
              <a:effectLst/>
              <a:ea typeface="Arial" panose="020B0604020202020204" pitchFamily="34" charset="0"/>
            </a:endParaRPr>
          </a:p>
          <a:p>
            <a:pPr marL="342900" lvl="0" indent="-342900">
              <a:lnSpc>
                <a:spcPct val="115000"/>
              </a:lnSpc>
              <a:buFont typeface="Symbol" panose="05050102010706020507" pitchFamily="18" charset="2"/>
              <a:buChar char="-"/>
            </a:pPr>
            <a:r>
              <a:rPr lang="en-US" sz="1400" dirty="0"/>
              <a:t>NASA Climate essentials : </a:t>
            </a:r>
            <a:r>
              <a:rPr lang="en-US" sz="1400" dirty="0">
                <a:hlinkClick r:id="rId4"/>
              </a:rPr>
              <a:t>https://svs.gsfc.nasa.gov/Gallery/ClimateEssentials.html</a:t>
            </a:r>
            <a:endParaRPr lang="en-US" sz="1400" dirty="0"/>
          </a:p>
          <a:p>
            <a:pPr marL="342900" lvl="0" indent="-342900">
              <a:lnSpc>
                <a:spcPct val="115000"/>
              </a:lnSpc>
              <a:buFont typeface="Symbol" panose="05050102010706020507" pitchFamily="18" charset="2"/>
              <a:buChar char="-"/>
            </a:pPr>
            <a:endParaRPr lang="en-US" sz="1400" u="none" strike="noStrike" dirty="0">
              <a:effectLst/>
              <a:ea typeface="Arial" panose="020B0604020202020204" pitchFamily="34" charset="0"/>
            </a:endParaRPr>
          </a:p>
          <a:p>
            <a:pPr marL="342900" lvl="0" indent="-342900">
              <a:lnSpc>
                <a:spcPct val="115000"/>
              </a:lnSpc>
              <a:buFont typeface="Symbol" panose="05050102010706020507" pitchFamily="18" charset="2"/>
              <a:buChar char="-"/>
            </a:pPr>
            <a:r>
              <a:rPr lang="en-US" sz="1400" dirty="0">
                <a:ea typeface="Arial" panose="020B0604020202020204" pitchFamily="34" charset="0"/>
              </a:rPr>
              <a:t>France : </a:t>
            </a:r>
            <a:r>
              <a:rPr lang="fr-FR" sz="1400" dirty="0">
                <a:ea typeface="Arial" panose="020B0604020202020204" pitchFamily="34" charset="0"/>
              </a:rPr>
              <a:t>Impacts du changement climatique : Atmosphère, Températures et Précipitations : </a:t>
            </a:r>
            <a:r>
              <a:rPr lang="fr-FR" sz="1400" dirty="0">
                <a:ea typeface="Arial" panose="020B0604020202020204" pitchFamily="34" charset="0"/>
                <a:hlinkClick r:id="rId5"/>
              </a:rPr>
              <a:t>https://www.ecologie.gouv.fr/impacts-du-changement-climatique-atmosphere-temperatures-et-precipitations</a:t>
            </a:r>
            <a:endParaRPr lang="fr-FR" sz="1400" dirty="0">
              <a:ea typeface="Arial" panose="020B0604020202020204" pitchFamily="34" charset="0"/>
            </a:endParaRPr>
          </a:p>
          <a:p>
            <a:pPr marL="342900" lvl="0" indent="-342900">
              <a:lnSpc>
                <a:spcPct val="115000"/>
              </a:lnSpc>
              <a:buFont typeface="Symbol" panose="05050102010706020507" pitchFamily="18" charset="2"/>
              <a:buChar char="-"/>
            </a:pPr>
            <a:endParaRPr lang="fr-FR" sz="1400" u="none" strike="noStrike" dirty="0">
              <a:effectLst/>
              <a:ea typeface="Arial" panose="020B0604020202020204" pitchFamily="34" charset="0"/>
            </a:endParaRPr>
          </a:p>
          <a:p>
            <a:pPr>
              <a:lnSpc>
                <a:spcPct val="115000"/>
              </a:lnSpc>
            </a:pPr>
            <a:r>
              <a:rPr lang="fr-FR" sz="1400" dirty="0">
                <a:effectLst/>
                <a:ea typeface="Arial" panose="020B0604020202020204" pitchFamily="34" charset="0"/>
              </a:rPr>
              <a:t> </a:t>
            </a:r>
          </a:p>
          <a:p>
            <a:pPr marL="342900" lvl="0" indent="-342900">
              <a:lnSpc>
                <a:spcPct val="115000"/>
              </a:lnSpc>
              <a:buFont typeface="Symbol" panose="05050102010706020507" pitchFamily="18" charset="2"/>
              <a:buChar char="-"/>
            </a:pPr>
            <a:r>
              <a:rPr lang="fr-FR" sz="1400" u="none" strike="noStrike" dirty="0" err="1">
                <a:solidFill>
                  <a:srgbClr val="000000"/>
                </a:solidFill>
                <a:effectLst/>
                <a:ea typeface="Arial" panose="020B0604020202020204" pitchFamily="34" charset="0"/>
              </a:rPr>
              <a:t>website</a:t>
            </a:r>
            <a:r>
              <a:rPr lang="fr-FR" sz="1400" u="none" strike="noStrike" dirty="0">
                <a:solidFill>
                  <a:srgbClr val="000000"/>
                </a:solidFill>
                <a:effectLst/>
                <a:ea typeface="Arial" panose="020B0604020202020204" pitchFamily="34" charset="0"/>
              </a:rPr>
              <a:t> très pédagogue et donc facile d’accès sur </a:t>
            </a:r>
            <a:r>
              <a:rPr lang="fr-FR" sz="1400" i="1" u="none" strike="noStrike" dirty="0">
                <a:solidFill>
                  <a:srgbClr val="000000"/>
                </a:solidFill>
                <a:effectLst/>
                <a:ea typeface="Arial" panose="020B0604020202020204" pitchFamily="34" charset="0"/>
              </a:rPr>
              <a:t>Polynomial </a:t>
            </a:r>
            <a:r>
              <a:rPr lang="fr-FR" sz="1400" i="1" u="none" strike="noStrike" dirty="0" err="1">
                <a:solidFill>
                  <a:srgbClr val="000000"/>
                </a:solidFill>
                <a:effectLst/>
                <a:ea typeface="Arial" panose="020B0604020202020204" pitchFamily="34" charset="0"/>
              </a:rPr>
              <a:t>Regression</a:t>
            </a:r>
            <a:r>
              <a:rPr lang="fr-FR" sz="1400" i="1" u="none" strike="noStrike" dirty="0">
                <a:solidFill>
                  <a:srgbClr val="000000"/>
                </a:solidFill>
                <a:effectLst/>
                <a:ea typeface="Arial" panose="020B0604020202020204" pitchFamily="34" charset="0"/>
              </a:rPr>
              <a:t> in Python </a:t>
            </a:r>
            <a:r>
              <a:rPr lang="fr-FR" sz="1400" i="1" u="none" strike="noStrike" dirty="0" err="1">
                <a:solidFill>
                  <a:srgbClr val="000000"/>
                </a:solidFill>
                <a:effectLst/>
                <a:ea typeface="Arial" panose="020B0604020202020204" pitchFamily="34" charset="0"/>
              </a:rPr>
              <a:t>using</a:t>
            </a:r>
            <a:r>
              <a:rPr lang="fr-FR" sz="1400" i="1" u="none" strike="noStrike" dirty="0">
                <a:solidFill>
                  <a:srgbClr val="000000"/>
                </a:solidFill>
                <a:effectLst/>
                <a:ea typeface="Arial" panose="020B0604020202020204" pitchFamily="34" charset="0"/>
              </a:rPr>
              <a:t> </a:t>
            </a:r>
            <a:r>
              <a:rPr lang="fr-FR" sz="1400" i="1" u="none" strike="noStrike" dirty="0" err="1">
                <a:solidFill>
                  <a:srgbClr val="000000"/>
                </a:solidFill>
                <a:effectLst/>
                <a:ea typeface="Arial" panose="020B0604020202020204" pitchFamily="34" charset="0"/>
              </a:rPr>
              <a:t>scikit-learn</a:t>
            </a:r>
            <a:r>
              <a:rPr lang="fr-FR" sz="1400" i="1" u="none" strike="noStrike" dirty="0">
                <a:solidFill>
                  <a:srgbClr val="000000"/>
                </a:solidFill>
                <a:effectLst/>
                <a:ea typeface="Arial" panose="020B0604020202020204" pitchFamily="34" charset="0"/>
              </a:rPr>
              <a:t> (</a:t>
            </a:r>
            <a:r>
              <a:rPr lang="fr-FR" sz="1400" i="1" u="none" strike="noStrike" dirty="0" err="1">
                <a:solidFill>
                  <a:srgbClr val="000000"/>
                </a:solidFill>
                <a:effectLst/>
                <a:ea typeface="Arial" panose="020B0604020202020204" pitchFamily="34" charset="0"/>
              </a:rPr>
              <a:t>with</a:t>
            </a:r>
            <a:r>
              <a:rPr lang="fr-FR" sz="1400" i="1" u="none" strike="noStrike" dirty="0">
                <a:solidFill>
                  <a:srgbClr val="000000"/>
                </a:solidFill>
                <a:effectLst/>
                <a:ea typeface="Arial" panose="020B0604020202020204" pitchFamily="34" charset="0"/>
              </a:rPr>
              <a:t> a </a:t>
            </a:r>
            <a:r>
              <a:rPr lang="fr-FR" sz="1400" i="1" u="none" strike="noStrike" dirty="0" err="1">
                <a:solidFill>
                  <a:srgbClr val="000000"/>
                </a:solidFill>
                <a:effectLst/>
                <a:ea typeface="Arial" panose="020B0604020202020204" pitchFamily="34" charset="0"/>
              </a:rPr>
              <a:t>practical</a:t>
            </a:r>
            <a:r>
              <a:rPr lang="fr-FR" sz="1400" i="1" u="none" strike="noStrike" dirty="0">
                <a:solidFill>
                  <a:srgbClr val="000000"/>
                </a:solidFill>
                <a:effectLst/>
                <a:ea typeface="Arial" panose="020B0604020202020204" pitchFamily="34" charset="0"/>
              </a:rPr>
              <a:t> </a:t>
            </a:r>
            <a:r>
              <a:rPr lang="fr-FR" sz="1400" i="1" u="none" strike="noStrike" dirty="0" err="1">
                <a:solidFill>
                  <a:srgbClr val="000000"/>
                </a:solidFill>
                <a:effectLst/>
                <a:ea typeface="Arial" panose="020B0604020202020204" pitchFamily="34" charset="0"/>
              </a:rPr>
              <a:t>example</a:t>
            </a:r>
            <a:r>
              <a:rPr lang="fr-FR" sz="1400" i="1" u="none" strike="noStrike" dirty="0">
                <a:solidFill>
                  <a:srgbClr val="000000"/>
                </a:solidFill>
                <a:effectLst/>
                <a:ea typeface="Arial" panose="020B0604020202020204" pitchFamily="34" charset="0"/>
              </a:rPr>
              <a:t>)</a:t>
            </a:r>
            <a:r>
              <a:rPr lang="fr-FR" sz="1400" u="none" strike="noStrike" dirty="0">
                <a:solidFill>
                  <a:srgbClr val="000000"/>
                </a:solidFill>
                <a:effectLst/>
                <a:ea typeface="Arial" panose="020B0604020202020204" pitchFamily="34" charset="0"/>
              </a:rPr>
              <a:t> :</a:t>
            </a:r>
            <a:endParaRPr lang="fr-FR" sz="1400" u="none" strike="noStrike" dirty="0">
              <a:effectLst/>
              <a:ea typeface="Arial" panose="020B0604020202020204" pitchFamily="34" charset="0"/>
            </a:endParaRPr>
          </a:p>
          <a:p>
            <a:pPr marL="457200">
              <a:lnSpc>
                <a:spcPct val="115000"/>
              </a:lnSpc>
            </a:pPr>
            <a:r>
              <a:rPr lang="fr-FR" sz="1400" u="sng" dirty="0">
                <a:solidFill>
                  <a:srgbClr val="0000FF"/>
                </a:solidFill>
                <a:effectLst/>
                <a:ea typeface="Arial" panose="020B0604020202020204" pitchFamily="34" charset="0"/>
                <a:hlinkClick r:id="rId6"/>
              </a:rPr>
              <a:t>https://data36.com/polynomial-regression-python-scikit-learn/</a:t>
            </a:r>
            <a:endParaRPr lang="fr-FR" sz="1400" dirty="0">
              <a:effectLst/>
              <a:ea typeface="Arial" panose="020B0604020202020204" pitchFamily="34" charset="0"/>
            </a:endParaRPr>
          </a:p>
          <a:p>
            <a:pPr marL="457200">
              <a:lnSpc>
                <a:spcPct val="115000"/>
              </a:lnSpc>
            </a:pPr>
            <a:r>
              <a:rPr lang="fr-FR" sz="1400" dirty="0">
                <a:solidFill>
                  <a:srgbClr val="000000"/>
                </a:solidFill>
                <a:effectLst/>
                <a:ea typeface="Arial" panose="020B0604020202020204" pitchFamily="34" charset="0"/>
              </a:rPr>
              <a:t> </a:t>
            </a:r>
          </a:p>
          <a:p>
            <a:pPr marL="457200">
              <a:lnSpc>
                <a:spcPct val="115000"/>
              </a:lnSpc>
            </a:pPr>
            <a:endParaRPr lang="fr-FR" sz="1400" dirty="0">
              <a:solidFill>
                <a:srgbClr val="000000"/>
              </a:solidFill>
              <a:ea typeface="Arial" panose="020B0604020202020204" pitchFamily="34" charset="0"/>
            </a:endParaRPr>
          </a:p>
          <a:p>
            <a:pPr marL="457200">
              <a:lnSpc>
                <a:spcPct val="115000"/>
              </a:lnSpc>
            </a:pPr>
            <a:endParaRPr lang="fr-FR" sz="1400" dirty="0">
              <a:effectLst/>
              <a:ea typeface="Arial" panose="020B0604020202020204" pitchFamily="34" charset="0"/>
            </a:endParaRPr>
          </a:p>
          <a:p>
            <a:pPr lvl="0">
              <a:lnSpc>
                <a:spcPct val="115000"/>
              </a:lnSpc>
            </a:pPr>
            <a:r>
              <a:rPr lang="fr-FR" sz="1400" b="1" u="none" strike="noStrike" dirty="0">
                <a:solidFill>
                  <a:srgbClr val="000000"/>
                </a:solidFill>
                <a:effectLst/>
                <a:ea typeface="Arial" panose="020B0604020202020204" pitchFamily="34" charset="0"/>
              </a:rPr>
              <a:t>Repository des fichiers de code de notre projet : </a:t>
            </a:r>
            <a:r>
              <a:rPr lang="fr-FR" sz="1400" b="1" u="none" strike="noStrike" dirty="0" err="1">
                <a:solidFill>
                  <a:srgbClr val="0000FF"/>
                </a:solidFill>
                <a:effectLst/>
                <a:ea typeface="Arial" panose="020B0604020202020204" pitchFamily="34" charset="0"/>
                <a:hlinkClick r:id="rId7"/>
              </a:rPr>
              <a:t>Temperatures_terrestre</a:t>
            </a:r>
            <a:r>
              <a:rPr lang="fr-FR" sz="1400" b="1" u="none" strike="noStrike" dirty="0">
                <a:solidFill>
                  <a:srgbClr val="0000FF"/>
                </a:solidFill>
                <a:effectLst/>
                <a:ea typeface="Arial" panose="020B0604020202020204" pitchFamily="34" charset="0"/>
                <a:hlinkClick r:id="rId7"/>
              </a:rPr>
              <a:t> - </a:t>
            </a:r>
            <a:r>
              <a:rPr lang="fr-FR" sz="1400" b="1" u="none" strike="noStrike">
                <a:solidFill>
                  <a:srgbClr val="0000FF"/>
                </a:solidFill>
                <a:effectLst/>
                <a:ea typeface="Arial" panose="020B0604020202020204" pitchFamily="34" charset="0"/>
                <a:hlinkClick r:id="rId7"/>
              </a:rPr>
              <a:t>Google Drive</a:t>
            </a:r>
            <a:endParaRPr lang="fr-FR" sz="1400" b="1" dirty="0">
              <a:ea typeface="Arial" panose="020B0604020202020204" pitchFamily="34" charset="0"/>
            </a:endParaRPr>
          </a:p>
          <a:p>
            <a:pPr lvl="0">
              <a:lnSpc>
                <a:spcPct val="115000"/>
              </a:lnSpc>
            </a:pPr>
            <a:r>
              <a:rPr lang="fr-FR" sz="1400">
                <a:solidFill>
                  <a:srgbClr val="000000"/>
                </a:solidFill>
                <a:effectLst/>
                <a:ea typeface="Arial" panose="020B0604020202020204" pitchFamily="34" charset="0"/>
              </a:rPr>
              <a:t>chaque </a:t>
            </a:r>
            <a:r>
              <a:rPr lang="fr-FR" sz="1400" dirty="0">
                <a:solidFill>
                  <a:srgbClr val="000000"/>
                </a:solidFill>
                <a:effectLst/>
                <a:ea typeface="Arial" panose="020B0604020202020204" pitchFamily="34" charset="0"/>
              </a:rPr>
              <a:t>.</a:t>
            </a:r>
            <a:r>
              <a:rPr lang="fr-FR" sz="1400" dirty="0" err="1">
                <a:solidFill>
                  <a:srgbClr val="000000"/>
                </a:solidFill>
                <a:effectLst/>
                <a:ea typeface="Arial" panose="020B0604020202020204" pitchFamily="34" charset="0"/>
              </a:rPr>
              <a:t>ipynb</a:t>
            </a:r>
            <a:r>
              <a:rPr lang="fr-FR" sz="1400" dirty="0">
                <a:solidFill>
                  <a:srgbClr val="000000"/>
                </a:solidFill>
                <a:effectLst/>
                <a:ea typeface="Arial" panose="020B0604020202020204" pitchFamily="34" charset="0"/>
              </a:rPr>
              <a:t> </a:t>
            </a:r>
            <a:r>
              <a:rPr lang="fr-FR" sz="1400" dirty="0" err="1">
                <a:solidFill>
                  <a:srgbClr val="000000"/>
                </a:solidFill>
                <a:effectLst/>
                <a:ea typeface="Arial" panose="020B0604020202020204" pitchFamily="34" charset="0"/>
              </a:rPr>
              <a:t>jupyter</a:t>
            </a:r>
            <a:r>
              <a:rPr lang="fr-FR" sz="1400" dirty="0">
                <a:solidFill>
                  <a:srgbClr val="000000"/>
                </a:solidFill>
                <a:effectLst/>
                <a:ea typeface="Arial" panose="020B0604020202020204" pitchFamily="34" charset="0"/>
              </a:rPr>
              <a:t> notebook est commenté</a:t>
            </a:r>
            <a:endParaRPr lang="fr-FR" sz="1400" dirty="0">
              <a:effectLst/>
              <a:ea typeface="Arial" panose="020B0604020202020204" pitchFamily="34" charset="0"/>
            </a:endParaRPr>
          </a:p>
          <a:p>
            <a:pPr>
              <a:lnSpc>
                <a:spcPct val="115000"/>
              </a:lnSpc>
            </a:pPr>
            <a:endParaRPr lang="fr-FR" sz="1400" i="1" dirty="0">
              <a:effectLst/>
              <a:ea typeface="Arial" panose="020B0604020202020204" pitchFamily="34" charset="0"/>
            </a:endParaRPr>
          </a:p>
        </p:txBody>
      </p:sp>
    </p:spTree>
    <p:extLst>
      <p:ext uri="{BB962C8B-B14F-4D97-AF65-F5344CB8AC3E}">
        <p14:creationId xmlns:p14="http://schemas.microsoft.com/office/powerpoint/2010/main" val="35460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1- Contexte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89932" y="1360449"/>
            <a:ext cx="11608419" cy="4832092"/>
          </a:xfrm>
          <a:prstGeom prst="rect">
            <a:avLst/>
          </a:prstGeom>
          <a:noFill/>
        </p:spPr>
        <p:txBody>
          <a:bodyPr wrap="square" rtlCol="0">
            <a:spAutoFit/>
          </a:bodyPr>
          <a:lstStyle/>
          <a:p>
            <a:r>
              <a:rPr lang="fr-FR" sz="1400" dirty="0"/>
              <a:t>Le « </a:t>
            </a:r>
            <a:r>
              <a:rPr lang="fr-FR" sz="1400" b="1" dirty="0"/>
              <a:t>réchauffement climatique </a:t>
            </a:r>
            <a:r>
              <a:rPr lang="fr-FR" sz="1400" dirty="0"/>
              <a:t>», ou « changement climatique » ou encore « dérèglement climatique », </a:t>
            </a:r>
            <a:r>
              <a:rPr lang="fr-FR" sz="1400" b="1" dirty="0"/>
              <a:t>est l'augmentation récente (quelques décennies, depuis la Révolution Industrielle) de la température moyenne de la surface terrestre</a:t>
            </a:r>
            <a:r>
              <a:rPr lang="fr-FR" sz="1400" dirty="0"/>
              <a:t> ainsi que de la modification des régimes météorologiques à grande échelle qui en résulte.</a:t>
            </a:r>
          </a:p>
          <a:p>
            <a:r>
              <a:rPr lang="fr-FR" sz="1400" b="1" dirty="0"/>
              <a:t>Le changement climatique est un enjeu majeur et représente un réel défi à l’humanité par ses impacts économiques, géopolitiques, sociaux et environnementaux. A toute échelle, tant locale (sécheresse, inondations) que globale (accords mondiaux sur les rejets de gaz à effets de serre)</a:t>
            </a:r>
          </a:p>
          <a:p>
            <a:endParaRPr lang="fr-FR" sz="1400" dirty="0"/>
          </a:p>
          <a:p>
            <a:r>
              <a:rPr lang="fr-FR" sz="1400" dirty="0"/>
              <a:t>Dans les années 1960, plusieurs scientifiques vont montrer que la concentration de CO2 dans l’atmosphère augmente progressivement, que le carbone dégagé par la combustion d’énergies fossiles n’est pas immédiatement absorbé par l’océan et que l’effet de serre s’avère réel. Les scientifiques commencent à se préoccuper de plus en plus du réchauffement climatique, et de ce fait, la société politique va commencer à prendre en compte ce problème.</a:t>
            </a:r>
          </a:p>
          <a:p>
            <a:r>
              <a:rPr lang="fr-FR" sz="1400" b="1" dirty="0"/>
              <a:t>En 1971 le premier Sommet de la Terre évoque pour la première fois dans une grande conférence internationale la définition du réchauffement climatique et ses conséquences.</a:t>
            </a:r>
          </a:p>
          <a:p>
            <a:r>
              <a:rPr lang="fr-FR" sz="1400" b="1" dirty="0"/>
              <a:t>Le GIEC (Groupe d’experts intergouvernemental sur l’évolution du climat) est créé en 1988 avec pour objectif d’étudier l’évolution du phénomène de réchauffement climatique et ses conséquences</a:t>
            </a:r>
            <a:r>
              <a:rPr lang="fr-FR" sz="1400" dirty="0"/>
              <a:t>. Le GIEC rend son premier rapport en 1990</a:t>
            </a:r>
          </a:p>
          <a:p>
            <a:endParaRPr lang="fr-FR" sz="1400" dirty="0"/>
          </a:p>
          <a:p>
            <a:r>
              <a:rPr lang="fr-FR" sz="1400" dirty="0"/>
              <a:t>En 2016, la température moyenne sur la planète Terre était environ 1 à 1.5 °C au-dessus des températures moyennes de l’ère préindustrielle (avant 1850).</a:t>
            </a:r>
          </a:p>
          <a:p>
            <a:r>
              <a:rPr lang="fr-FR" sz="1400" b="1" dirty="0"/>
              <a:t>Le IPCC (</a:t>
            </a:r>
            <a:r>
              <a:rPr lang="fr-FR" sz="1400" b="1" dirty="0" err="1"/>
              <a:t>Intergovernemental</a:t>
            </a:r>
            <a:r>
              <a:rPr lang="fr-FR" sz="1400" b="1" dirty="0"/>
              <a:t> Panel on Climat Change) estime que la température terrestre globale augmentera de 1.5°C à 2.1°C d’ici la fin du 21ème siècle.</a:t>
            </a:r>
          </a:p>
          <a:p>
            <a:endParaRPr lang="fr-FR" sz="1400" dirty="0"/>
          </a:p>
          <a:p>
            <a:r>
              <a:rPr lang="fr-FR" sz="1400" dirty="0"/>
              <a:t>Cependant, en tant qu’apprenants en analyse des données nous n’allons pas apporter une plus-value sur l’expertise déjà portée par les chercheurs, qui essayent en outre d’alerter sur la situation.</a:t>
            </a:r>
          </a:p>
          <a:p>
            <a:r>
              <a:rPr lang="fr-FR" sz="1400" dirty="0"/>
              <a:t>Si le but n’est pas d’apporter de nouveaux éléments en ce qui concerne le climat, nous l’étudions dans le cadre de ce projet à visée pédagogique afin d’appréhender le monde de la data à travers des données concernant les températures terrestres.</a:t>
            </a:r>
          </a:p>
          <a:p>
            <a:endParaRPr lang="fr-FR" sz="1400" dirty="0"/>
          </a:p>
        </p:txBody>
      </p:sp>
    </p:spTree>
    <p:extLst>
      <p:ext uri="{BB962C8B-B14F-4D97-AF65-F5344CB8AC3E}">
        <p14:creationId xmlns:p14="http://schemas.microsoft.com/office/powerpoint/2010/main" val="20338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2- Objectifs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3323987"/>
          </a:xfrm>
          <a:prstGeom prst="rect">
            <a:avLst/>
          </a:prstGeom>
          <a:noFill/>
        </p:spPr>
        <p:txBody>
          <a:bodyPr wrap="square" rtlCol="0">
            <a:spAutoFit/>
          </a:bodyPr>
          <a:lstStyle/>
          <a:p>
            <a:r>
              <a:rPr lang="fr-FR" sz="1400" dirty="0">
                <a:effectLst/>
                <a:ea typeface="Arial" panose="020B0604020202020204" pitchFamily="34" charset="0"/>
              </a:rPr>
              <a:t>Dans un 1</a:t>
            </a:r>
            <a:r>
              <a:rPr lang="fr-FR" sz="1400" baseline="30000" dirty="0">
                <a:effectLst/>
                <a:ea typeface="Arial" panose="020B0604020202020204" pitchFamily="34" charset="0"/>
              </a:rPr>
              <a:t>er</a:t>
            </a:r>
            <a:r>
              <a:rPr lang="fr-FR" sz="1400" dirty="0">
                <a:effectLst/>
                <a:ea typeface="Arial" panose="020B0604020202020204" pitchFamily="34" charset="0"/>
              </a:rPr>
              <a:t> temps,</a:t>
            </a:r>
          </a:p>
          <a:p>
            <a:r>
              <a:rPr lang="fr-FR" sz="1400" dirty="0">
                <a:effectLst/>
                <a:ea typeface="Arial" panose="020B0604020202020204" pitchFamily="34" charset="0"/>
              </a:rPr>
              <a:t>notre objectif est de prendre </a:t>
            </a:r>
            <a:r>
              <a:rPr lang="fr-FR" sz="1400" b="1" dirty="0">
                <a:effectLst/>
                <a:ea typeface="Arial" panose="020B0604020202020204" pitchFamily="34" charset="0"/>
              </a:rPr>
              <a:t>connaissance du jeu de données </a:t>
            </a:r>
            <a:r>
              <a:rPr lang="fr-FR" sz="1400" dirty="0">
                <a:effectLst/>
                <a:ea typeface="Arial" panose="020B0604020202020204" pitchFamily="34" charset="0"/>
              </a:rPr>
              <a:t>mis à notre disposition dans le cadre du projet </a:t>
            </a:r>
            <a:r>
              <a:rPr lang="fr-FR" sz="1400" b="1" dirty="0">
                <a:effectLst/>
                <a:ea typeface="Arial" panose="020B0604020202020204" pitchFamily="34" charset="0"/>
              </a:rPr>
              <a:t>et d’en tirer des visualisations </a:t>
            </a:r>
            <a:r>
              <a:rPr lang="fr-FR" sz="1400" dirty="0">
                <a:effectLst/>
                <a:ea typeface="Arial" panose="020B0604020202020204" pitchFamily="34" charset="0"/>
              </a:rPr>
              <a:t>pertinentes.</a:t>
            </a:r>
          </a:p>
          <a:p>
            <a:r>
              <a:rPr lang="fr-FR" sz="1400" dirty="0">
                <a:effectLst/>
                <a:ea typeface="Arial" panose="020B0604020202020204" pitchFamily="34" charset="0"/>
              </a:rPr>
              <a:t> </a:t>
            </a:r>
          </a:p>
          <a:p>
            <a:r>
              <a:rPr lang="fr-FR" sz="1400" dirty="0">
                <a:effectLst/>
                <a:ea typeface="Arial" panose="020B0604020202020204" pitchFamily="34" charset="0"/>
              </a:rPr>
              <a:t>Dans un 2</a:t>
            </a:r>
            <a:r>
              <a:rPr lang="fr-FR" sz="1400" baseline="30000" dirty="0">
                <a:effectLst/>
                <a:ea typeface="Arial" panose="020B0604020202020204" pitchFamily="34" charset="0"/>
              </a:rPr>
              <a:t>nd</a:t>
            </a:r>
            <a:r>
              <a:rPr lang="fr-FR" sz="1400" dirty="0">
                <a:effectLst/>
                <a:ea typeface="Arial" panose="020B0604020202020204" pitchFamily="34" charset="0"/>
              </a:rPr>
              <a:t> temps,</a:t>
            </a:r>
          </a:p>
          <a:p>
            <a:r>
              <a:rPr lang="fr-FR" sz="1400" dirty="0">
                <a:effectLst/>
                <a:ea typeface="Arial" panose="020B0604020202020204" pitchFamily="34" charset="0"/>
              </a:rPr>
              <a:t>notre but est de réaliser une </a:t>
            </a:r>
            <a:r>
              <a:rPr lang="fr-FR" sz="1400" b="1" dirty="0">
                <a:effectLst/>
                <a:ea typeface="Arial" panose="020B0604020202020204" pitchFamily="34" charset="0"/>
              </a:rPr>
              <a:t>modélisation des températures à venir à l’échelle terrestre</a:t>
            </a:r>
            <a:r>
              <a:rPr lang="fr-FR" sz="1400" dirty="0">
                <a:effectLst/>
                <a:ea typeface="Arial" panose="020B0604020202020204" pitchFamily="34" charset="0"/>
              </a:rPr>
              <a:t>.</a:t>
            </a:r>
          </a:p>
          <a:p>
            <a:r>
              <a:rPr lang="fr-FR" sz="1400" dirty="0">
                <a:effectLst/>
                <a:ea typeface="Arial" panose="020B0604020202020204" pitchFamily="34" charset="0"/>
              </a:rPr>
              <a:t> </a:t>
            </a:r>
          </a:p>
          <a:p>
            <a:endParaRPr lang="fr-FR" sz="1400" dirty="0">
              <a:effectLst/>
              <a:ea typeface="Arial" panose="020B0604020202020204" pitchFamily="34" charset="0"/>
            </a:endParaRPr>
          </a:p>
          <a:p>
            <a:r>
              <a:rPr lang="fr-FR" sz="1400" dirty="0">
                <a:effectLst/>
                <a:ea typeface="Arial" panose="020B0604020202020204" pitchFamily="34" charset="0"/>
              </a:rPr>
              <a:t>Aucun des membres du groupe projet n’a d’expertise sur ce sujet climatique, uniquement une connaissance « grand public » de la problématique.</a:t>
            </a:r>
          </a:p>
          <a:p>
            <a:r>
              <a:rPr lang="fr-FR" sz="1400" b="1" dirty="0">
                <a:ea typeface="Arial" panose="020B0604020202020204" pitchFamily="34" charset="0"/>
              </a:rPr>
              <a:t>Humblement, nous tenterons de prédire l’évolution de la température globale terrestre au regard des mesures, accessibles librement, des températures terrestres des 140 dernières années (1880-2022)</a:t>
            </a:r>
            <a:r>
              <a:rPr lang="fr-FR" sz="1400" dirty="0">
                <a:ea typeface="Arial" panose="020B0604020202020204" pitchFamily="34" charset="0"/>
              </a:rPr>
              <a:t>.</a:t>
            </a:r>
          </a:p>
          <a:p>
            <a:endParaRPr lang="fr-FR" sz="1400" dirty="0">
              <a:ea typeface="Arial" panose="020B0604020202020204" pitchFamily="34" charset="0"/>
            </a:endParaRPr>
          </a:p>
          <a:p>
            <a:r>
              <a:rPr lang="fr-FR" sz="1400" dirty="0">
                <a:ea typeface="Arial" panose="020B0604020202020204" pitchFamily="34" charset="0"/>
              </a:rPr>
              <a:t>Nous tenterons ainsi de reproduire l’une des prédictions couramment publiées par les médias : </a:t>
            </a:r>
          </a:p>
          <a:p>
            <a:r>
              <a:rPr lang="fr-FR" sz="1400" b="1" dirty="0">
                <a:effectLst/>
                <a:ea typeface="Arial" panose="020B0604020202020204" pitchFamily="34" charset="0"/>
              </a:rPr>
              <a:t>« </a:t>
            </a:r>
            <a:r>
              <a:rPr lang="fr-FR" sz="1400" b="1" i="0" dirty="0">
                <a:solidFill>
                  <a:srgbClr val="4D5156"/>
                </a:solidFill>
                <a:effectLst/>
                <a:latin typeface="Google Sans"/>
              </a:rPr>
              <a:t>En 2100, </a:t>
            </a:r>
            <a:r>
              <a:rPr lang="fr-FR" sz="1400" b="1" i="0" dirty="0">
                <a:solidFill>
                  <a:srgbClr val="040C28"/>
                </a:solidFill>
                <a:effectLst/>
                <a:latin typeface="Google Sans"/>
              </a:rPr>
              <a:t>la hausse de la température moyenne atteindrait + 3,8 °C</a:t>
            </a:r>
            <a:r>
              <a:rPr lang="fr-FR" sz="1400" b="0" i="0" dirty="0">
                <a:solidFill>
                  <a:srgbClr val="4D5156"/>
                </a:solidFill>
                <a:effectLst/>
                <a:latin typeface="Google Sans"/>
              </a:rPr>
              <a:t>. Il ferait ainsi en moyenne +3,2 °C en hiver et +5,1 °C l'été </a:t>
            </a:r>
            <a:r>
              <a:rPr lang="fr-FR" sz="1400" b="1" i="0" dirty="0">
                <a:solidFill>
                  <a:srgbClr val="4D5156"/>
                </a:solidFill>
                <a:effectLst/>
                <a:latin typeface="Google Sans"/>
              </a:rPr>
              <a:t>par rapport au début du XXe siècle »</a:t>
            </a:r>
            <a:r>
              <a:rPr lang="fr-FR" sz="1400" b="0" i="0" dirty="0">
                <a:solidFill>
                  <a:srgbClr val="4D5156"/>
                </a:solidFill>
                <a:effectLst/>
                <a:latin typeface="Google Sans"/>
              </a:rPr>
              <a:t> (le 4 octobre 2022 dans la revue </a:t>
            </a:r>
            <a:r>
              <a:rPr lang="fr-FR" sz="1400" b="0" i="0" dirty="0" err="1">
                <a:solidFill>
                  <a:srgbClr val="4D5156"/>
                </a:solidFill>
                <a:effectLst/>
                <a:latin typeface="Google Sans"/>
              </a:rPr>
              <a:t>Earth</a:t>
            </a:r>
            <a:r>
              <a:rPr lang="fr-FR" sz="1400" b="0" i="0" dirty="0">
                <a:solidFill>
                  <a:srgbClr val="4D5156"/>
                </a:solidFill>
                <a:effectLst/>
                <a:latin typeface="Google Sans"/>
              </a:rPr>
              <a:t> System Dynamics)</a:t>
            </a:r>
            <a:endParaRPr lang="fr-FR" sz="1400" b="1" dirty="0">
              <a:effectLst/>
              <a:ea typeface="Arial" panose="020B0604020202020204" pitchFamily="34" charset="0"/>
            </a:endParaRPr>
          </a:p>
          <a:p>
            <a:endParaRPr lang="fr-FR" sz="1400" dirty="0"/>
          </a:p>
        </p:txBody>
      </p:sp>
    </p:spTree>
    <p:extLst>
      <p:ext uri="{BB962C8B-B14F-4D97-AF65-F5344CB8AC3E}">
        <p14:creationId xmlns:p14="http://schemas.microsoft.com/office/powerpoint/2010/main" val="154866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3.1- Cadre des données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4185761"/>
          </a:xfrm>
          <a:prstGeom prst="rect">
            <a:avLst/>
          </a:prstGeom>
          <a:noFill/>
        </p:spPr>
        <p:txBody>
          <a:bodyPr wrap="square" rtlCol="0">
            <a:spAutoFit/>
          </a:bodyPr>
          <a:lstStyle/>
          <a:p>
            <a:r>
              <a:rPr lang="fr-FR" sz="1400" dirty="0"/>
              <a:t>Les </a:t>
            </a:r>
            <a:r>
              <a:rPr lang="fr-FR" sz="1400" dirty="0" err="1"/>
              <a:t>dataset</a:t>
            </a:r>
            <a:r>
              <a:rPr lang="fr-FR" sz="1400" dirty="0"/>
              <a:t> « GISTEMP » pour « GISS Surface </a:t>
            </a:r>
            <a:r>
              <a:rPr lang="fr-FR" sz="1400" dirty="0" err="1"/>
              <a:t>Temperature</a:t>
            </a:r>
            <a:r>
              <a:rPr lang="fr-FR" sz="1400" dirty="0"/>
              <a:t> </a:t>
            </a:r>
            <a:r>
              <a:rPr lang="fr-FR" sz="1400" dirty="0" err="1"/>
              <a:t>Analysis</a:t>
            </a:r>
            <a:r>
              <a:rPr lang="fr-FR" sz="1400" dirty="0"/>
              <a:t> » sont mis à disposition par le NASA Goddard Institute for </a:t>
            </a:r>
            <a:r>
              <a:rPr lang="fr-FR" sz="1400" dirty="0" err="1"/>
              <a:t>Space</a:t>
            </a:r>
            <a:r>
              <a:rPr lang="fr-FR" sz="1400" dirty="0"/>
              <a:t> </a:t>
            </a:r>
            <a:r>
              <a:rPr lang="fr-FR" sz="1400" dirty="0" err="1"/>
              <a:t>Studies</a:t>
            </a:r>
            <a:r>
              <a:rPr lang="fr-FR" sz="1400" dirty="0"/>
              <a:t> et sont libres d’accès.</a:t>
            </a:r>
          </a:p>
          <a:p>
            <a:r>
              <a:rPr lang="fr-FR" sz="1400" dirty="0">
                <a:effectLst/>
                <a:ea typeface="Arial" panose="020B0604020202020204" pitchFamily="34" charset="0"/>
              </a:rPr>
              <a:t> </a:t>
            </a:r>
          </a:p>
          <a:p>
            <a:r>
              <a:rPr lang="fr-FR" sz="1400" dirty="0">
                <a:effectLst/>
                <a:ea typeface="Arial" panose="020B0604020202020204" pitchFamily="34" charset="0"/>
              </a:rPr>
              <a:t>4 principaux </a:t>
            </a:r>
            <a:r>
              <a:rPr lang="fr-FR" sz="1400" dirty="0" err="1">
                <a:effectLst/>
                <a:ea typeface="Arial" panose="020B0604020202020204" pitchFamily="34" charset="0"/>
              </a:rPr>
              <a:t>datasets</a:t>
            </a:r>
            <a:r>
              <a:rPr lang="fr-FR" sz="1400" dirty="0">
                <a:effectLst/>
                <a:ea typeface="Arial" panose="020B0604020202020204" pitchFamily="34" charset="0"/>
              </a:rPr>
              <a:t> sont à disposition (fichiers csv) :</a:t>
            </a:r>
          </a:p>
          <a:p>
            <a:pPr marL="342900" lvl="0" indent="-342900">
              <a:buFont typeface="Symbol" panose="05050102010706020507" pitchFamily="18" charset="2"/>
              <a:buChar char="-"/>
            </a:pPr>
            <a:r>
              <a:rPr lang="fr-FR" sz="1400" b="1" u="none" strike="noStrike" dirty="0">
                <a:effectLst/>
                <a:ea typeface="Arial" panose="020B0604020202020204" pitchFamily="34" charset="0"/>
              </a:rPr>
              <a:t>Global-</a:t>
            </a:r>
            <a:r>
              <a:rPr lang="fr-FR" sz="1400" b="1" u="none" strike="noStrike" dirty="0" err="1">
                <a:effectLst/>
                <a:ea typeface="Arial" panose="020B0604020202020204" pitchFamily="34" charset="0"/>
              </a:rPr>
              <a:t>mean</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monthly</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seasonal</a:t>
            </a:r>
            <a:r>
              <a:rPr lang="fr-FR" sz="1400" b="1" u="none" strike="noStrike" dirty="0">
                <a:effectLst/>
                <a:ea typeface="Arial" panose="020B0604020202020204" pitchFamily="34" charset="0"/>
              </a:rPr>
              <a:t>, and </a:t>
            </a:r>
            <a:r>
              <a:rPr lang="fr-FR" sz="1400" b="1" u="none" strike="noStrike" dirty="0" err="1">
                <a:effectLst/>
                <a:ea typeface="Arial" panose="020B0604020202020204" pitchFamily="34" charset="0"/>
              </a:rPr>
              <a:t>annual</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means</a:t>
            </a:r>
            <a:r>
              <a:rPr lang="fr-FR" sz="1400" b="1" u="none" strike="noStrike" dirty="0">
                <a:effectLst/>
                <a:ea typeface="Arial" panose="020B0604020202020204" pitchFamily="34" charset="0"/>
              </a:rPr>
              <a:t>, 1880-present</a:t>
            </a:r>
            <a:r>
              <a:rPr lang="fr-FR" sz="1400" u="none" strike="noStrike" dirty="0">
                <a:effectLst/>
                <a:ea typeface="Arial" panose="020B0604020202020204" pitchFamily="34" charset="0"/>
              </a:rPr>
              <a:t> : Températures terrestres moyennes du Globe fournies par mois, saison et année. Pour chaque année entre 1880 et 2022</a:t>
            </a:r>
          </a:p>
          <a:p>
            <a:pPr marL="342900" lvl="0" indent="-342900">
              <a:buFont typeface="Symbol" panose="05050102010706020507" pitchFamily="18" charset="2"/>
              <a:buChar char="-"/>
            </a:pPr>
            <a:r>
              <a:rPr lang="fr-FR" sz="1400" b="1" u="none" strike="noStrike" dirty="0" err="1">
                <a:effectLst/>
                <a:ea typeface="Arial" panose="020B0604020202020204" pitchFamily="34" charset="0"/>
              </a:rPr>
              <a:t>Northern</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Hemisphere-mean</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monthly</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seasonal</a:t>
            </a:r>
            <a:r>
              <a:rPr lang="fr-FR" sz="1400" b="1" u="none" strike="noStrike" dirty="0">
                <a:effectLst/>
                <a:ea typeface="Arial" panose="020B0604020202020204" pitchFamily="34" charset="0"/>
              </a:rPr>
              <a:t>, and </a:t>
            </a:r>
            <a:r>
              <a:rPr lang="fr-FR" sz="1400" b="1" u="none" strike="noStrike" dirty="0" err="1">
                <a:effectLst/>
                <a:ea typeface="Arial" panose="020B0604020202020204" pitchFamily="34" charset="0"/>
              </a:rPr>
              <a:t>annual</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means</a:t>
            </a:r>
            <a:r>
              <a:rPr lang="fr-FR" sz="1400" b="1" u="none" strike="noStrike" dirty="0">
                <a:effectLst/>
                <a:ea typeface="Arial" panose="020B0604020202020204" pitchFamily="34" charset="0"/>
              </a:rPr>
              <a:t>, 1880-present</a:t>
            </a:r>
            <a:r>
              <a:rPr lang="fr-FR" sz="1400" u="none" strike="noStrike" dirty="0">
                <a:effectLst/>
                <a:ea typeface="Arial" panose="020B0604020202020204" pitchFamily="34" charset="0"/>
              </a:rPr>
              <a:t> : Températures terrestres moyennes de l’Hémisphère Nord fournies par mois, saison et année. Pour chaque année entre 1880 et 2022</a:t>
            </a:r>
          </a:p>
          <a:p>
            <a:pPr marL="342900" lvl="0" indent="-342900">
              <a:buFont typeface="Symbol" panose="05050102010706020507" pitchFamily="18" charset="2"/>
              <a:buChar char="-"/>
            </a:pPr>
            <a:r>
              <a:rPr lang="fr-FR" sz="1400" b="1" u="none" strike="noStrike" dirty="0" err="1">
                <a:effectLst/>
                <a:ea typeface="Arial" panose="020B0604020202020204" pitchFamily="34" charset="0"/>
              </a:rPr>
              <a:t>Southern</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Hemisphere-mean</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monthly</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seasonal</a:t>
            </a:r>
            <a:r>
              <a:rPr lang="fr-FR" sz="1400" b="1" u="none" strike="noStrike" dirty="0">
                <a:effectLst/>
                <a:ea typeface="Arial" panose="020B0604020202020204" pitchFamily="34" charset="0"/>
              </a:rPr>
              <a:t>, and </a:t>
            </a:r>
            <a:r>
              <a:rPr lang="fr-FR" sz="1400" b="1" u="none" strike="noStrike" dirty="0" err="1">
                <a:effectLst/>
                <a:ea typeface="Arial" panose="020B0604020202020204" pitchFamily="34" charset="0"/>
              </a:rPr>
              <a:t>annual</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means</a:t>
            </a:r>
            <a:r>
              <a:rPr lang="fr-FR" sz="1400" b="1" u="none" strike="noStrike" dirty="0">
                <a:effectLst/>
                <a:ea typeface="Arial" panose="020B0604020202020204" pitchFamily="34" charset="0"/>
              </a:rPr>
              <a:t>, 1880-present</a:t>
            </a:r>
            <a:r>
              <a:rPr lang="fr-FR" sz="1400" u="none" strike="noStrike" dirty="0">
                <a:effectLst/>
                <a:ea typeface="Arial" panose="020B0604020202020204" pitchFamily="34" charset="0"/>
              </a:rPr>
              <a:t> : Températures terrestres moyennes de l’Hémisphère Sud fournies par mois, saison et année. Pour chaque année entre 1880 et 2022</a:t>
            </a:r>
          </a:p>
          <a:p>
            <a:pPr marL="342900" lvl="0" indent="-342900">
              <a:buFont typeface="Symbol" panose="05050102010706020507" pitchFamily="18" charset="2"/>
              <a:buChar char="-"/>
            </a:pPr>
            <a:r>
              <a:rPr lang="fr-FR" sz="1400" b="1" u="none" strike="noStrike" dirty="0">
                <a:effectLst/>
                <a:ea typeface="Arial" panose="020B0604020202020204" pitchFamily="34" charset="0"/>
              </a:rPr>
              <a:t>Zonal </a:t>
            </a:r>
            <a:r>
              <a:rPr lang="fr-FR" sz="1400" b="1" u="none" strike="noStrike" dirty="0" err="1">
                <a:effectLst/>
                <a:ea typeface="Arial" panose="020B0604020202020204" pitchFamily="34" charset="0"/>
              </a:rPr>
              <a:t>annual</a:t>
            </a:r>
            <a:r>
              <a:rPr lang="fr-FR" sz="1400" b="1" u="none" strike="noStrike" dirty="0">
                <a:effectLst/>
                <a:ea typeface="Arial" panose="020B0604020202020204" pitchFamily="34" charset="0"/>
              </a:rPr>
              <a:t> </a:t>
            </a:r>
            <a:r>
              <a:rPr lang="fr-FR" sz="1400" b="1" u="none" strike="noStrike" dirty="0" err="1">
                <a:effectLst/>
                <a:ea typeface="Arial" panose="020B0604020202020204" pitchFamily="34" charset="0"/>
              </a:rPr>
              <a:t>means</a:t>
            </a:r>
            <a:r>
              <a:rPr lang="fr-FR" sz="1400" b="1" u="none" strike="noStrike" dirty="0">
                <a:effectLst/>
                <a:ea typeface="Arial" panose="020B0604020202020204" pitchFamily="34" charset="0"/>
              </a:rPr>
              <a:t>, 1880-present</a:t>
            </a:r>
            <a:r>
              <a:rPr lang="fr-FR" sz="1400" u="none" strike="noStrike" dirty="0">
                <a:effectLst/>
                <a:ea typeface="Arial" panose="020B0604020202020204" pitchFamily="34" charset="0"/>
              </a:rPr>
              <a:t> : Températures terrestres moyennes du Globe découpé en 11 zones latitudinales. Pour chaque année entre 1880 et 2022</a:t>
            </a:r>
          </a:p>
          <a:p>
            <a:r>
              <a:rPr lang="fr-FR" sz="1400" dirty="0">
                <a:effectLst/>
                <a:ea typeface="Arial" panose="020B0604020202020204" pitchFamily="34" charset="0"/>
              </a:rPr>
              <a:t> </a:t>
            </a:r>
          </a:p>
          <a:p>
            <a:r>
              <a:rPr lang="fr-FR" sz="1400" b="1" dirty="0">
                <a:effectLst/>
                <a:ea typeface="Arial" panose="020B0604020202020204" pitchFamily="34" charset="0"/>
              </a:rPr>
              <a:t>Pour nos travaux</a:t>
            </a:r>
            <a:r>
              <a:rPr lang="fr-FR" sz="1400" dirty="0">
                <a:effectLst/>
                <a:ea typeface="Arial" panose="020B0604020202020204" pitchFamily="34" charset="0"/>
              </a:rPr>
              <a:t>, notamment pour les modèles de machine </a:t>
            </a:r>
            <a:r>
              <a:rPr lang="fr-FR" sz="1400" dirty="0" err="1">
                <a:effectLst/>
                <a:ea typeface="Arial" panose="020B0604020202020204" pitchFamily="34" charset="0"/>
              </a:rPr>
              <a:t>learning</a:t>
            </a:r>
            <a:r>
              <a:rPr lang="fr-FR" sz="1400" dirty="0">
                <a:effectLst/>
                <a:ea typeface="Arial" panose="020B0604020202020204" pitchFamily="34" charset="0"/>
              </a:rPr>
              <a:t>, </a:t>
            </a:r>
            <a:r>
              <a:rPr lang="fr-FR" sz="1400" b="1" dirty="0">
                <a:effectLst/>
                <a:ea typeface="Arial" panose="020B0604020202020204" pitchFamily="34" charset="0"/>
              </a:rPr>
              <a:t>nous avons quasi exclusivement utilisé </a:t>
            </a:r>
            <a:r>
              <a:rPr lang="fr-FR" sz="1400" dirty="0">
                <a:effectLst/>
                <a:ea typeface="Arial" panose="020B0604020202020204" pitchFamily="34" charset="0"/>
              </a:rPr>
              <a:t>du 1</a:t>
            </a:r>
            <a:r>
              <a:rPr lang="fr-FR" sz="1400" baseline="30000" dirty="0">
                <a:effectLst/>
                <a:ea typeface="Arial" panose="020B0604020202020204" pitchFamily="34" charset="0"/>
              </a:rPr>
              <a:t>er</a:t>
            </a:r>
            <a:r>
              <a:rPr lang="fr-FR" sz="1400" dirty="0">
                <a:effectLst/>
                <a:ea typeface="Arial" panose="020B0604020202020204" pitchFamily="34" charset="0"/>
              </a:rPr>
              <a:t> </a:t>
            </a:r>
            <a:r>
              <a:rPr lang="fr-FR" sz="1400" dirty="0" err="1">
                <a:effectLst/>
                <a:ea typeface="Arial" panose="020B0604020202020204" pitchFamily="34" charset="0"/>
              </a:rPr>
              <a:t>dataset</a:t>
            </a:r>
            <a:r>
              <a:rPr lang="fr-FR" sz="1400" dirty="0">
                <a:effectLst/>
                <a:ea typeface="Arial" panose="020B0604020202020204" pitchFamily="34" charset="0"/>
              </a:rPr>
              <a:t> </a:t>
            </a:r>
            <a:r>
              <a:rPr lang="fr-FR" sz="1400" b="1" dirty="0">
                <a:effectLst/>
                <a:ea typeface="Arial" panose="020B0604020202020204" pitchFamily="34" charset="0"/>
              </a:rPr>
              <a:t>la variable suivante : température terrestre annuelle moyenne du Globe, pour chaque année de 1880 à 2022 </a:t>
            </a:r>
            <a:r>
              <a:rPr lang="fr-FR" sz="1400" dirty="0">
                <a:effectLst/>
                <a:ea typeface="Arial" panose="020B0604020202020204" pitchFamily="34" charset="0"/>
              </a:rPr>
              <a:t>(colonne « J-D » du fichier source)</a:t>
            </a:r>
            <a:endParaRPr lang="fr-FR" sz="1400" b="1" dirty="0">
              <a:effectLst/>
              <a:ea typeface="Arial" panose="020B0604020202020204" pitchFamily="34" charset="0"/>
            </a:endParaRPr>
          </a:p>
          <a:p>
            <a:endParaRPr lang="fr-FR" sz="1400" dirty="0">
              <a:effectLst/>
              <a:ea typeface="Arial" panose="020B0604020202020204" pitchFamily="34" charset="0"/>
            </a:endParaRPr>
          </a:p>
          <a:p>
            <a:r>
              <a:rPr lang="fr-FR" sz="1400" dirty="0">
                <a:effectLst/>
                <a:ea typeface="Arial" panose="020B0604020202020204" pitchFamily="34" charset="0"/>
              </a:rPr>
              <a:t>Ainsi, les données sont une série temporelle, à savoir l’évolution d’une variable (la température) au fil des années.</a:t>
            </a:r>
          </a:p>
          <a:p>
            <a:r>
              <a:rPr lang="fr-FR" sz="1400" dirty="0">
                <a:effectLst/>
                <a:ea typeface="Arial" panose="020B0604020202020204" pitchFamily="34" charset="0"/>
              </a:rPr>
              <a:t>L’unité est le degré Celsius (°C).</a:t>
            </a:r>
          </a:p>
          <a:p>
            <a:endParaRPr lang="fr-FR" sz="1400" dirty="0"/>
          </a:p>
        </p:txBody>
      </p:sp>
    </p:spTree>
    <p:extLst>
      <p:ext uri="{BB962C8B-B14F-4D97-AF65-F5344CB8AC3E}">
        <p14:creationId xmlns:p14="http://schemas.microsoft.com/office/powerpoint/2010/main" val="108697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3.2- Cadre des données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5047536"/>
          </a:xfrm>
          <a:prstGeom prst="rect">
            <a:avLst/>
          </a:prstGeom>
          <a:noFill/>
        </p:spPr>
        <p:txBody>
          <a:bodyPr wrap="square" rtlCol="0">
            <a:spAutoFit/>
          </a:bodyPr>
          <a:lstStyle/>
          <a:p>
            <a:r>
              <a:rPr lang="fr-FR" sz="1400" b="1" dirty="0"/>
              <a:t>IMPORTANT</a:t>
            </a:r>
            <a:r>
              <a:rPr lang="fr-FR" sz="1400" dirty="0"/>
              <a:t> : par « Température », la mesure fournie dans les divers jeux de données, comprendre qu’il s’agit en fait de </a:t>
            </a:r>
            <a:r>
              <a:rPr lang="fr-FR" sz="1400" b="1" dirty="0"/>
              <a:t>l’écart de température par rapport à la période de référence 1951-1980</a:t>
            </a:r>
            <a:r>
              <a:rPr lang="fr-FR" sz="1400" dirty="0"/>
              <a:t> et non pas directement de la température mesurée.</a:t>
            </a:r>
          </a:p>
          <a:p>
            <a:r>
              <a:rPr lang="fr-FR" sz="1400" dirty="0"/>
              <a:t>Ainsi,</a:t>
            </a:r>
          </a:p>
          <a:p>
            <a:pPr marL="285750" indent="-285750">
              <a:buFontTx/>
              <a:buChar char="-"/>
            </a:pPr>
            <a:r>
              <a:rPr lang="fr-FR" sz="1400" dirty="0"/>
              <a:t>pour chaque Zone : Globe, Hémisphère Nord, Hémisphère Sud, Zone latitudinale</a:t>
            </a:r>
          </a:p>
          <a:p>
            <a:pPr marL="285750" indent="-285750">
              <a:buFontTx/>
              <a:buChar char="-"/>
            </a:pPr>
            <a:r>
              <a:rPr lang="fr-FR" sz="1400" dirty="0"/>
              <a:t>et pour chaque période de Temps : Mois, Saison, Année </a:t>
            </a:r>
          </a:p>
          <a:p>
            <a:pPr marL="742950" lvl="1" indent="-285750">
              <a:buFontTx/>
              <a:buChar char="-"/>
            </a:pPr>
            <a:r>
              <a:rPr lang="fr-FR" sz="1400" dirty="0"/>
              <a:t>la plage de dates 1951-1980 (30 ans) sert de période de référence, c’est la base « 0 » (sur cette période la moyenne des écarts de température est de 0°C).</a:t>
            </a:r>
          </a:p>
          <a:p>
            <a:pPr marL="742950" lvl="1" indent="-285750">
              <a:buFontTx/>
              <a:buChar char="-"/>
            </a:pPr>
            <a:r>
              <a:rPr lang="fr-FR" sz="1400" dirty="0"/>
              <a:t>ainsi, </a:t>
            </a:r>
            <a:r>
              <a:rPr lang="fr-FR" sz="1400" b="1" dirty="0"/>
              <a:t>pour chaque année A entre 1800 et 2022, la mesure fournie dans les </a:t>
            </a:r>
            <a:r>
              <a:rPr lang="fr-FR" sz="1400" b="1" dirty="0" err="1"/>
              <a:t>dataset</a:t>
            </a:r>
            <a:r>
              <a:rPr lang="fr-FR" sz="1400" b="1" dirty="0"/>
              <a:t> source est l’écart de température en °C entre l’année A et la période de référence</a:t>
            </a:r>
            <a:r>
              <a:rPr lang="fr-FR" sz="1400" dirty="0"/>
              <a:t>.</a:t>
            </a:r>
          </a:p>
          <a:p>
            <a:endParaRPr lang="fr-FR" sz="1400" dirty="0"/>
          </a:p>
          <a:p>
            <a:endParaRPr lang="fr-FR" sz="1400" dirty="0"/>
          </a:p>
          <a:p>
            <a:r>
              <a:rPr lang="fr-FR" sz="1400" u="sng" dirty="0"/>
              <a:t>Exemple de lecture </a:t>
            </a:r>
            <a:r>
              <a:rPr lang="fr-FR" sz="1400" dirty="0"/>
              <a:t>:</a:t>
            </a:r>
          </a:p>
          <a:p>
            <a:r>
              <a:rPr lang="fr-FR" sz="1400" dirty="0"/>
              <a:t>La mesure « </a:t>
            </a:r>
            <a:r>
              <a:rPr lang="fr-FR" sz="1400" dirty="0">
                <a:highlight>
                  <a:srgbClr val="FFFF00"/>
                </a:highlight>
              </a:rPr>
              <a:t>-0.18</a:t>
            </a:r>
            <a:r>
              <a:rPr lang="fr-FR" sz="1400" dirty="0"/>
              <a:t> » pour « Jan » de l’année « 1880 » du 1er </a:t>
            </a:r>
            <a:r>
              <a:rPr lang="fr-FR" sz="1400" dirty="0" err="1"/>
              <a:t>dataset</a:t>
            </a:r>
            <a:r>
              <a:rPr lang="fr-FR" sz="1400" dirty="0"/>
              <a:t> « Global » signifie que la température moyenne du Globe terrestre en Janvier 1880 était inférieure de 0.18°C par rapport à la température moyenne du Globe terrestre des 30 mois de janvier de 1951 à 1980.</a:t>
            </a:r>
          </a:p>
          <a:p>
            <a:endParaRPr lang="fr-FR" sz="1400" dirty="0"/>
          </a:p>
          <a:p>
            <a:r>
              <a:rPr lang="fr-FR" sz="1400" dirty="0"/>
              <a:t> </a:t>
            </a:r>
          </a:p>
          <a:p>
            <a:endParaRPr lang="fr-FR" sz="1400" dirty="0"/>
          </a:p>
          <a:p>
            <a:endParaRPr lang="fr-FR" sz="1400" dirty="0"/>
          </a:p>
          <a:p>
            <a:endParaRPr lang="fr-FR" sz="1400" dirty="0"/>
          </a:p>
          <a:p>
            <a:endParaRPr lang="fr-FR" sz="1400" dirty="0"/>
          </a:p>
          <a:p>
            <a:endParaRPr lang="fr-FR" sz="1400" dirty="0"/>
          </a:p>
          <a:p>
            <a:r>
              <a:rPr lang="fr-FR" sz="1400" b="1" dirty="0"/>
              <a:t>La volumétrie des données est très faible</a:t>
            </a:r>
            <a:r>
              <a:rPr lang="fr-FR" sz="1400" dirty="0"/>
              <a:t>, chaque </a:t>
            </a:r>
            <a:r>
              <a:rPr lang="fr-FR" sz="1400" dirty="0" err="1"/>
              <a:t>dataset</a:t>
            </a:r>
            <a:r>
              <a:rPr lang="fr-FR" sz="1400" dirty="0"/>
              <a:t> / fichier csv faisant +/- 12 ko.</a:t>
            </a:r>
          </a:p>
          <a:p>
            <a:r>
              <a:rPr lang="fr-FR" sz="1400" b="1" dirty="0"/>
              <a:t>Chaque </a:t>
            </a:r>
            <a:r>
              <a:rPr lang="fr-FR" sz="1400" b="1" dirty="0" err="1"/>
              <a:t>dataset</a:t>
            </a:r>
            <a:r>
              <a:rPr lang="fr-FR" sz="1400" b="1" dirty="0"/>
              <a:t> est un tableau de 144 lignes (en-tête + 143 années de 1880 à 2022) et entre 15 et 20 colonnes.</a:t>
            </a:r>
          </a:p>
        </p:txBody>
      </p:sp>
      <p:pic>
        <p:nvPicPr>
          <p:cNvPr id="8" name="Image 7">
            <a:extLst>
              <a:ext uri="{FF2B5EF4-FFF2-40B4-BE49-F238E27FC236}">
                <a16:creationId xmlns:a16="http://schemas.microsoft.com/office/drawing/2014/main" id="{AFC99879-FF18-DCF0-9202-4F08B719C6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957" y="4591513"/>
            <a:ext cx="8478018" cy="939489"/>
          </a:xfrm>
          <a:prstGeom prst="rect">
            <a:avLst/>
          </a:prstGeom>
          <a:noFill/>
          <a:ln>
            <a:noFill/>
          </a:ln>
        </p:spPr>
      </p:pic>
    </p:spTree>
    <p:extLst>
      <p:ext uri="{BB962C8B-B14F-4D97-AF65-F5344CB8AC3E}">
        <p14:creationId xmlns:p14="http://schemas.microsoft.com/office/powerpoint/2010/main" val="378887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4" y="345688"/>
            <a:ext cx="6345044" cy="707886"/>
          </a:xfrm>
          <a:prstGeom prst="rect">
            <a:avLst/>
          </a:prstGeom>
          <a:noFill/>
        </p:spPr>
        <p:txBody>
          <a:bodyPr wrap="square" rtlCol="0">
            <a:spAutoFit/>
          </a:bodyPr>
          <a:lstStyle/>
          <a:p>
            <a:r>
              <a:rPr lang="fr-FR" sz="4000" dirty="0">
                <a:solidFill>
                  <a:srgbClr val="0070C0"/>
                </a:solidFill>
              </a:rPr>
              <a:t>4- Exploration des données</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360449"/>
            <a:ext cx="11608419" cy="2677656"/>
          </a:xfrm>
          <a:prstGeom prst="rect">
            <a:avLst/>
          </a:prstGeom>
          <a:noFill/>
        </p:spPr>
        <p:txBody>
          <a:bodyPr wrap="square" rtlCol="0">
            <a:spAutoFit/>
          </a:bodyPr>
          <a:lstStyle/>
          <a:p>
            <a:r>
              <a:rPr lang="fr-FR" sz="1400" dirty="0">
                <a:effectLst/>
                <a:ea typeface="Arial" panose="020B0604020202020204" pitchFamily="34" charset="0"/>
              </a:rPr>
              <a:t>Pour le détail, voir le </a:t>
            </a:r>
            <a:r>
              <a:rPr lang="fr-FR" sz="1400" u="sng" dirty="0">
                <a:solidFill>
                  <a:srgbClr val="0000FF"/>
                </a:solidFill>
                <a:effectLst/>
                <a:ea typeface="Arial" panose="020B0604020202020204" pitchFamily="34" charset="0"/>
                <a:hlinkClick r:id="rId2"/>
              </a:rPr>
              <a:t>projet-Rapport exploration des données.xlsx</a:t>
            </a:r>
            <a:r>
              <a:rPr lang="fr-FR" sz="1400" dirty="0">
                <a:effectLst/>
                <a:ea typeface="Arial" panose="020B0604020202020204" pitchFamily="34" charset="0"/>
              </a:rPr>
              <a:t> </a:t>
            </a:r>
          </a:p>
          <a:p>
            <a:r>
              <a:rPr lang="fr-FR" sz="1400" dirty="0">
                <a:effectLst/>
                <a:ea typeface="Arial" panose="020B0604020202020204" pitchFamily="34" charset="0"/>
              </a:rPr>
              <a:t> </a:t>
            </a:r>
          </a:p>
          <a:p>
            <a:r>
              <a:rPr lang="en-US" sz="1400" dirty="0">
                <a:effectLst/>
                <a:ea typeface="Arial" panose="020B0604020202020204" pitchFamily="34" charset="0"/>
              </a:rPr>
              <a:t>Ce rapport </a:t>
            </a:r>
            <a:r>
              <a:rPr lang="en-US" sz="1400" dirty="0" err="1">
                <a:effectLst/>
                <a:ea typeface="Arial" panose="020B0604020202020204" pitchFamily="34" charset="0"/>
              </a:rPr>
              <a:t>concerne</a:t>
            </a:r>
            <a:r>
              <a:rPr lang="en-US" sz="1400" dirty="0">
                <a:effectLst/>
                <a:ea typeface="Arial" panose="020B0604020202020204" pitchFamily="34" charset="0"/>
              </a:rPr>
              <a:t> </a:t>
            </a:r>
            <a:r>
              <a:rPr lang="en-US" sz="1400" dirty="0" err="1">
                <a:effectLst/>
                <a:ea typeface="Arial" panose="020B0604020202020204" pitchFamily="34" charset="0"/>
              </a:rPr>
              <a:t>uniquement</a:t>
            </a:r>
            <a:r>
              <a:rPr lang="en-US" sz="1400" dirty="0">
                <a:effectLst/>
                <a:ea typeface="Arial" panose="020B0604020202020204" pitchFamily="34" charset="0"/>
              </a:rPr>
              <a:t> le  1</a:t>
            </a:r>
            <a:r>
              <a:rPr lang="en-US" sz="1400" baseline="30000" dirty="0">
                <a:effectLst/>
                <a:ea typeface="Arial" panose="020B0604020202020204" pitchFamily="34" charset="0"/>
              </a:rPr>
              <a:t>er</a:t>
            </a:r>
            <a:r>
              <a:rPr lang="en-US" sz="1400" dirty="0">
                <a:effectLst/>
                <a:ea typeface="Arial" panose="020B0604020202020204" pitchFamily="34" charset="0"/>
              </a:rPr>
              <a:t> dataset source : </a:t>
            </a:r>
            <a:r>
              <a:rPr lang="en-US" sz="1400" b="1" dirty="0">
                <a:effectLst/>
                <a:ea typeface="Arial" panose="020B0604020202020204" pitchFamily="34" charset="0"/>
              </a:rPr>
              <a:t>Global-mean monthly, seasonal, and annual means, 1880-present</a:t>
            </a:r>
            <a:endParaRPr lang="fr-FR" sz="1400" dirty="0">
              <a:effectLst/>
              <a:ea typeface="Arial" panose="020B0604020202020204" pitchFamily="34" charset="0"/>
            </a:endParaRPr>
          </a:p>
          <a:p>
            <a:r>
              <a:rPr lang="fr-FR" sz="1400" dirty="0">
                <a:effectLst/>
                <a:ea typeface="Arial" panose="020B0604020202020204" pitchFamily="34" charset="0"/>
              </a:rPr>
              <a:t>Les autres </a:t>
            </a:r>
            <a:r>
              <a:rPr lang="fr-FR" sz="1400" dirty="0" err="1">
                <a:effectLst/>
                <a:ea typeface="Arial" panose="020B0604020202020204" pitchFamily="34" charset="0"/>
              </a:rPr>
              <a:t>datasets</a:t>
            </a:r>
            <a:r>
              <a:rPr lang="fr-FR" sz="1400" dirty="0">
                <a:effectLst/>
                <a:ea typeface="Arial" panose="020B0604020202020204" pitchFamily="34" charset="0"/>
              </a:rPr>
              <a:t> étant de même facture.</a:t>
            </a:r>
          </a:p>
          <a:p>
            <a:r>
              <a:rPr lang="fr-FR" sz="1400" dirty="0">
                <a:effectLst/>
                <a:ea typeface="Arial" panose="020B0604020202020204" pitchFamily="34" charset="0"/>
              </a:rPr>
              <a:t> </a:t>
            </a:r>
          </a:p>
          <a:p>
            <a:r>
              <a:rPr lang="fr-FR" sz="1400" dirty="0">
                <a:effectLst/>
                <a:ea typeface="Arial" panose="020B0604020202020204" pitchFamily="34" charset="0"/>
              </a:rPr>
              <a:t>Résumé :</a:t>
            </a:r>
          </a:p>
          <a:p>
            <a:pPr marL="342900" lvl="0" indent="-342900">
              <a:buFont typeface="Symbol" panose="05050102010706020507" pitchFamily="18" charset="2"/>
              <a:buChar char="-"/>
            </a:pPr>
            <a:r>
              <a:rPr lang="fr-FR" sz="1400" b="1" u="none" strike="noStrike" dirty="0">
                <a:effectLst/>
                <a:ea typeface="Arial" panose="020B0604020202020204" pitchFamily="34" charset="0"/>
              </a:rPr>
              <a:t>Chaque </a:t>
            </a:r>
            <a:r>
              <a:rPr lang="fr-FR" sz="1400" b="1" u="none" strike="noStrike" dirty="0" err="1">
                <a:effectLst/>
                <a:ea typeface="Arial" panose="020B0604020202020204" pitchFamily="34" charset="0"/>
              </a:rPr>
              <a:t>dataset</a:t>
            </a:r>
            <a:r>
              <a:rPr lang="fr-FR" sz="1400" b="1" u="none" strike="noStrike" dirty="0">
                <a:effectLst/>
                <a:ea typeface="Arial" panose="020B0604020202020204" pitchFamily="34" charset="0"/>
              </a:rPr>
              <a:t> est un ensemble de mesures numériques de même unité</a:t>
            </a:r>
            <a:r>
              <a:rPr lang="fr-FR" sz="1400" u="none" strike="noStrike" dirty="0">
                <a:effectLst/>
                <a:ea typeface="Arial" panose="020B0604020202020204" pitchFamily="34" charset="0"/>
              </a:rPr>
              <a:t>, aucune valeur de type Texte</a:t>
            </a:r>
          </a:p>
          <a:p>
            <a:pPr marL="342900" lvl="0" indent="-342900">
              <a:buFont typeface="Symbol" panose="05050102010706020507" pitchFamily="18" charset="2"/>
              <a:buChar char="-"/>
            </a:pPr>
            <a:r>
              <a:rPr lang="fr-FR" sz="1400" b="1" u="none" strike="noStrike" dirty="0">
                <a:effectLst/>
                <a:ea typeface="Arial" panose="020B0604020202020204" pitchFamily="34" charset="0"/>
              </a:rPr>
              <a:t>Pas de NA / NULL</a:t>
            </a:r>
          </a:p>
          <a:p>
            <a:pPr marL="342900" lvl="0" indent="-342900">
              <a:buFont typeface="Symbol" panose="05050102010706020507" pitchFamily="18" charset="2"/>
              <a:buChar char="-"/>
            </a:pPr>
            <a:r>
              <a:rPr lang="fr-FR" sz="1400" b="1" u="none" strike="noStrike" dirty="0">
                <a:effectLst/>
                <a:ea typeface="Arial" panose="020B0604020202020204" pitchFamily="34" charset="0"/>
              </a:rPr>
              <a:t>Par nature, pas de valeurs aberrantes</a:t>
            </a:r>
          </a:p>
          <a:p>
            <a:pPr marL="342900" lvl="0" indent="-342900">
              <a:buFont typeface="Symbol" panose="05050102010706020507" pitchFamily="18" charset="2"/>
              <a:buChar char="-"/>
            </a:pPr>
            <a:r>
              <a:rPr lang="fr-FR" sz="1400" b="1" u="none" strike="noStrike" dirty="0">
                <a:effectLst/>
                <a:ea typeface="Arial" panose="020B0604020202020204" pitchFamily="34" charset="0"/>
              </a:rPr>
              <a:t>Aucun nettoyage nécessaire, aucun retravail de données, aucune transformation</a:t>
            </a:r>
          </a:p>
          <a:p>
            <a:pPr marL="342900" lvl="0" indent="-342900">
              <a:buFont typeface="Symbol" panose="05050102010706020507" pitchFamily="18" charset="2"/>
              <a:buChar char="-"/>
            </a:pPr>
            <a:r>
              <a:rPr lang="fr-FR" sz="1400" b="1" u="none" strike="noStrike" dirty="0">
                <a:effectLst/>
                <a:ea typeface="Arial" panose="020B0604020202020204" pitchFamily="34" charset="0"/>
              </a:rPr>
              <a:t>Aucune normalisation / standardisation n’est nécessaire. La </a:t>
            </a:r>
            <a:r>
              <a:rPr lang="fr-FR" sz="1400" b="1" u="none" strike="noStrike" dirty="0" err="1">
                <a:effectLst/>
                <a:ea typeface="Arial" panose="020B0604020202020204" pitchFamily="34" charset="0"/>
              </a:rPr>
              <a:t>dataset</a:t>
            </a:r>
            <a:r>
              <a:rPr lang="fr-FR" sz="1400" b="1" u="none" strike="noStrike" dirty="0">
                <a:effectLst/>
                <a:ea typeface="Arial" panose="020B0604020202020204" pitchFamily="34" charset="0"/>
              </a:rPr>
              <a:t> d’origine fournit de base un jeu de données normalisées par l’ajustement des mesures fournies par rapport à la période de référence.</a:t>
            </a:r>
          </a:p>
        </p:txBody>
      </p:sp>
    </p:spTree>
    <p:extLst>
      <p:ext uri="{BB962C8B-B14F-4D97-AF65-F5344CB8AC3E}">
        <p14:creationId xmlns:p14="http://schemas.microsoft.com/office/powerpoint/2010/main" val="243859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1409555" cy="707886"/>
          </a:xfrm>
          <a:prstGeom prst="rect">
            <a:avLst/>
          </a:prstGeom>
          <a:noFill/>
        </p:spPr>
        <p:txBody>
          <a:bodyPr wrap="square" rtlCol="0">
            <a:spAutoFit/>
          </a:bodyPr>
          <a:lstStyle/>
          <a:p>
            <a:r>
              <a:rPr lang="fr-FR" sz="4000" dirty="0">
                <a:solidFill>
                  <a:srgbClr val="0070C0"/>
                </a:solidFill>
              </a:rPr>
              <a:t>5.1- Visualisation des données par graphique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1" y="1148578"/>
            <a:ext cx="5573750" cy="4821833"/>
          </a:xfrm>
          <a:prstGeom prst="rect">
            <a:avLst/>
          </a:prstGeom>
          <a:noFill/>
        </p:spPr>
        <p:txBody>
          <a:bodyPr wrap="square" rtlCol="0">
            <a:spAutoFit/>
          </a:bodyPr>
          <a:lstStyle/>
          <a:p>
            <a:pPr>
              <a:spcBef>
                <a:spcPts val="1600"/>
              </a:spcBef>
              <a:spcAft>
                <a:spcPts val="400"/>
              </a:spcAft>
            </a:pPr>
            <a:r>
              <a:rPr lang="fr-FR" sz="1400" b="1" dirty="0">
                <a:solidFill>
                  <a:srgbClr val="0070C0"/>
                </a:solidFill>
                <a:effectLst/>
              </a:rPr>
              <a:t>Evolution de la température moyenne terrestre par rapport à la période de référence</a:t>
            </a:r>
            <a:endParaRPr lang="fr-FR" sz="1100" b="1" dirty="0">
              <a:solidFill>
                <a:srgbClr val="434343"/>
              </a:solidFill>
              <a:effectLst/>
            </a:endParaRPr>
          </a:p>
          <a:p>
            <a:pPr marL="342900" lvl="0" indent="-34290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342900" lvl="0" indent="-342900">
              <a:buFont typeface="Symbol" panose="05050102010706020507" pitchFamily="18" charset="2"/>
              <a:buChar char="-"/>
            </a:pPr>
            <a:r>
              <a:rPr lang="fr-FR" sz="1100" u="none" strike="noStrike" dirty="0" err="1">
                <a:solidFill>
                  <a:srgbClr val="000000"/>
                </a:solidFill>
                <a:effectLst/>
                <a:ea typeface="Arial" panose="020B0604020202020204" pitchFamily="34" charset="0"/>
              </a:rPr>
              <a:t>Dataset</a:t>
            </a:r>
            <a:r>
              <a:rPr lang="fr-FR" sz="1100" u="none" strike="noStrike" dirty="0">
                <a:solidFill>
                  <a:srgbClr val="000000"/>
                </a:solidFill>
                <a:effectLst/>
                <a:ea typeface="Arial" panose="020B0604020202020204" pitchFamily="34" charset="0"/>
              </a:rPr>
              <a:t> source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en-US" sz="1100" u="none" strike="noStrike" dirty="0">
                <a:solidFill>
                  <a:srgbClr val="000000"/>
                </a:solidFill>
                <a:effectLst/>
                <a:ea typeface="Arial" panose="020B0604020202020204" pitchFamily="34" charset="0"/>
              </a:rPr>
              <a:t>GLBTsdSST.csv = </a:t>
            </a:r>
            <a:r>
              <a:rPr lang="en-US" sz="1100" b="1" u="none" strike="noStrike" dirty="0">
                <a:solidFill>
                  <a:srgbClr val="000000"/>
                </a:solidFill>
                <a:effectLst/>
                <a:ea typeface="Arial" panose="020B0604020202020204" pitchFamily="34" charset="0"/>
              </a:rPr>
              <a:t>Global-mean monthly, seasonal, and annual means, 1880-present</a:t>
            </a:r>
            <a:endParaRPr lang="fr-FR" sz="1100" dirty="0">
              <a:effectLst/>
              <a:ea typeface="Arial" panose="020B0604020202020204" pitchFamily="34" charset="0"/>
            </a:endParaRPr>
          </a:p>
          <a:p>
            <a:pPr marL="342900" lvl="0" indent="-342900">
              <a:buFont typeface="Symbol" panose="05050102010706020507" pitchFamily="18" charset="2"/>
              <a:buChar char="-"/>
            </a:pPr>
            <a:r>
              <a:rPr lang="fr-FR" sz="1100" u="none" strike="noStrike" dirty="0">
                <a:solidFill>
                  <a:srgbClr val="000000"/>
                </a:solidFill>
                <a:effectLst/>
                <a:ea typeface="Arial" panose="020B0604020202020204" pitchFamily="34" charset="0"/>
              </a:rPr>
              <a:t>3 courbes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Évolution annuelle</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Evolution par moyenne roulante centrée de 10 ans</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Evolution par moyenne roulante centrée de 20 ans</a:t>
            </a:r>
          </a:p>
          <a:p>
            <a:pPr marL="742950" lvl="1" indent="-285750">
              <a:buFont typeface="Symbol" panose="05050102010706020507" pitchFamily="18" charset="2"/>
              <a:buChar char="-"/>
            </a:pPr>
            <a:endParaRPr lang="fr-FR" sz="1100" dirty="0">
              <a:solidFill>
                <a:srgbClr val="000000"/>
              </a:solidFill>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GRAPHIQUE</a:t>
            </a:r>
            <a:r>
              <a:rPr lang="fr-FR" sz="1100" u="none" strike="noStrike" dirty="0">
                <a:solidFill>
                  <a:srgbClr val="000000"/>
                </a:solidFill>
                <a:effectLst/>
                <a:ea typeface="Arial" panose="020B0604020202020204" pitchFamily="34" charset="0"/>
              </a:rPr>
              <a:t> : </a:t>
            </a:r>
            <a:r>
              <a:rPr lang="fr-FR" sz="1100" u="none" strike="noStrike" dirty="0" err="1">
                <a:solidFill>
                  <a:srgbClr val="000000"/>
                </a:solidFill>
                <a:effectLst/>
                <a:ea typeface="Arial" panose="020B0604020202020204" pitchFamily="34" charset="0"/>
              </a:rPr>
              <a:t>plt.plot</a:t>
            </a: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endParaRPr lang="fr-FR" sz="1100" dirty="0">
              <a:solidFill>
                <a:srgbClr val="000000"/>
              </a:solidFill>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CODE SOURCE</a:t>
            </a:r>
            <a:r>
              <a:rPr lang="fr-FR" sz="1100" u="none" strike="noStrike" dirty="0">
                <a:solidFill>
                  <a:srgbClr val="000000"/>
                </a:solidFill>
                <a:effectLst/>
                <a:ea typeface="Arial" panose="020B0604020202020204" pitchFamily="34" charset="0"/>
              </a:rPr>
              <a:t> : projet_DS_graph1_rolling_means.ipynb</a:t>
            </a:r>
            <a:endParaRPr lang="fr-FR" sz="1100" u="none" strike="noStrike" dirty="0">
              <a:effectLst/>
              <a:ea typeface="Arial" panose="020B0604020202020204" pitchFamily="34" charset="0"/>
            </a:endParaRPr>
          </a:p>
          <a:p>
            <a:r>
              <a:rPr lang="fr-FR" sz="1100" u="sng" dirty="0">
                <a:solidFill>
                  <a:srgbClr val="0000FF"/>
                </a:solidFill>
                <a:effectLst/>
                <a:ea typeface="Arial" panose="020B0604020202020204" pitchFamily="34" charset="0"/>
                <a:hlinkClick r:id="rId2"/>
              </a:rPr>
              <a:t>https://drive.google.com/file/d/1Srq_DDfrK7rBpZzFK5xFMiCfX1TlkmTH/view?usp=share_link</a:t>
            </a:r>
            <a:endParaRPr lang="fr-FR" sz="1100" dirty="0">
              <a:effectLst/>
              <a:ea typeface="Arial" panose="020B0604020202020204" pitchFamily="34" charset="0"/>
            </a:endParaRPr>
          </a:p>
          <a:p>
            <a:r>
              <a:rPr lang="fr-FR" sz="1100" dirty="0">
                <a:effectLst/>
                <a:ea typeface="Arial" panose="020B0604020202020204" pitchFamily="34" charset="0"/>
              </a:rPr>
              <a:t> </a:t>
            </a:r>
          </a:p>
          <a:p>
            <a:pPr marL="342900" lvl="0" indent="-342900">
              <a:buFont typeface="Symbol" panose="05050102010706020507" pitchFamily="18" charset="2"/>
              <a:buChar char="-"/>
            </a:pPr>
            <a:r>
              <a:rPr lang="fr-FR" sz="1100" b="1" u="none" strike="noStrike" dirty="0">
                <a:solidFill>
                  <a:srgbClr val="000000"/>
                </a:solidFill>
                <a:effectLst/>
                <a:ea typeface="Arial" panose="020B0604020202020204" pitchFamily="34" charset="0"/>
              </a:rPr>
              <a:t>COMMENTAIRE</a:t>
            </a:r>
            <a:r>
              <a:rPr lang="fr-FR" sz="1100" u="none" strike="noStrike" dirty="0">
                <a:solidFill>
                  <a:srgbClr val="000000"/>
                </a:solidFill>
                <a:effectLst/>
                <a:ea typeface="Arial" panose="020B0604020202020204" pitchFamily="34" charset="0"/>
              </a:rPr>
              <a:t>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La période de référence 1951-1980 a bien un écart moyen de 0 °C (vérifié par </a:t>
            </a:r>
            <a:r>
              <a:rPr lang="fr-FR" sz="1100" b="1" u="none" strike="noStrike" dirty="0" err="1">
                <a:solidFill>
                  <a:srgbClr val="000000"/>
                </a:solidFill>
                <a:effectLst/>
                <a:ea typeface="Arial" panose="020B0604020202020204" pitchFamily="34" charset="0"/>
              </a:rPr>
              <a:t>coding</a:t>
            </a:r>
            <a:r>
              <a:rPr lang="fr-FR" sz="1100" b="1" u="none" strike="noStrike" dirty="0">
                <a:solidFill>
                  <a:srgbClr val="000000"/>
                </a:solidFill>
                <a:effectLst/>
                <a:ea typeface="Arial" panose="020B0604020202020204" pitchFamily="34" charset="0"/>
              </a:rPr>
              <a:t>)</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La hausse des températures moyennes du globe est bien constatée sur les 70 dernières années</a:t>
            </a:r>
          </a:p>
          <a:p>
            <a:pPr marL="742950" lvl="1" indent="-285750">
              <a:buFont typeface="Symbol" panose="05050102010706020507" pitchFamily="18" charset="2"/>
              <a:buChar char="-"/>
            </a:pPr>
            <a:r>
              <a:rPr lang="fr-FR" sz="1100" b="1" dirty="0">
                <a:solidFill>
                  <a:srgbClr val="000000"/>
                </a:solidFill>
                <a:ea typeface="Arial" panose="020B0604020202020204" pitchFamily="34" charset="0"/>
              </a:rPr>
              <a:t>On observe 4 phases :</a:t>
            </a:r>
          </a:p>
          <a:p>
            <a:pPr marL="1200150" lvl="2"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Baisse entre 1880 et 1915</a:t>
            </a:r>
          </a:p>
          <a:p>
            <a:pPr marL="1200150" lvl="2" indent="-285750">
              <a:buFont typeface="Symbol" panose="05050102010706020507" pitchFamily="18" charset="2"/>
              <a:buChar char="-"/>
            </a:pPr>
            <a:r>
              <a:rPr lang="fr-FR" sz="1100" b="1" dirty="0">
                <a:solidFill>
                  <a:srgbClr val="000000"/>
                </a:solidFill>
                <a:ea typeface="Arial" panose="020B0604020202020204" pitchFamily="34" charset="0"/>
              </a:rPr>
              <a:t>Hausse entre 1915 et 1945</a:t>
            </a:r>
          </a:p>
          <a:p>
            <a:pPr marL="1200150" lvl="2"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Stagnation entre 1945 et 1970</a:t>
            </a:r>
          </a:p>
          <a:p>
            <a:pPr marL="1200150" lvl="2" indent="-285750">
              <a:buFont typeface="Symbol" panose="05050102010706020507" pitchFamily="18" charset="2"/>
              <a:buChar char="-"/>
            </a:pPr>
            <a:r>
              <a:rPr lang="fr-FR" sz="1100" b="1" dirty="0">
                <a:solidFill>
                  <a:srgbClr val="000000"/>
                </a:solidFill>
                <a:ea typeface="Arial" panose="020B0604020202020204" pitchFamily="34" charset="0"/>
              </a:rPr>
              <a:t>Hausse entre 1970 et 2020</a:t>
            </a:r>
            <a:endParaRPr lang="fr-FR" sz="1100" b="1" u="none" strike="noStrike" dirty="0">
              <a:effectLst/>
              <a:ea typeface="Arial" panose="020B0604020202020204" pitchFamily="34" charset="0"/>
            </a:endParaRPr>
          </a:p>
          <a:p>
            <a:endParaRPr lang="fr-FR" sz="1200" u="none" strike="noStrike" dirty="0">
              <a:effectLst/>
              <a:ea typeface="Arial" panose="020B0604020202020204" pitchFamily="34" charset="0"/>
            </a:endParaRPr>
          </a:p>
        </p:txBody>
      </p:sp>
      <p:pic>
        <p:nvPicPr>
          <p:cNvPr id="2" name="Image 1">
            <a:extLst>
              <a:ext uri="{FF2B5EF4-FFF2-40B4-BE49-F238E27FC236}">
                <a16:creationId xmlns:a16="http://schemas.microsoft.com/office/drawing/2014/main" id="{D5DBF05F-5E62-6C1B-F37D-C055F0C78113}"/>
              </a:ext>
            </a:extLst>
          </p:cNvPr>
          <p:cNvPicPr>
            <a:picLocks noChangeAspect="1"/>
          </p:cNvPicPr>
          <p:nvPr/>
        </p:nvPicPr>
        <p:blipFill>
          <a:blip r:embed="rId3"/>
          <a:stretch>
            <a:fillRect/>
          </a:stretch>
        </p:blipFill>
        <p:spPr>
          <a:xfrm>
            <a:off x="6050561" y="1053574"/>
            <a:ext cx="5966125" cy="5759434"/>
          </a:xfrm>
          <a:prstGeom prst="rect">
            <a:avLst/>
          </a:prstGeom>
        </p:spPr>
      </p:pic>
    </p:spTree>
    <p:extLst>
      <p:ext uri="{BB962C8B-B14F-4D97-AF65-F5344CB8AC3E}">
        <p14:creationId xmlns:p14="http://schemas.microsoft.com/office/powerpoint/2010/main" val="37061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1409555" cy="707886"/>
          </a:xfrm>
          <a:prstGeom prst="rect">
            <a:avLst/>
          </a:prstGeom>
          <a:noFill/>
        </p:spPr>
        <p:txBody>
          <a:bodyPr wrap="square" rtlCol="0">
            <a:spAutoFit/>
          </a:bodyPr>
          <a:lstStyle/>
          <a:p>
            <a:r>
              <a:rPr lang="fr-FR" sz="4000" dirty="0">
                <a:solidFill>
                  <a:srgbClr val="0070C0"/>
                </a:solidFill>
              </a:rPr>
              <a:t>5.2- Visualisation des données par graphique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1" y="1070518"/>
            <a:ext cx="5573750" cy="4514056"/>
          </a:xfrm>
          <a:prstGeom prst="rect">
            <a:avLst/>
          </a:prstGeom>
          <a:noFill/>
        </p:spPr>
        <p:txBody>
          <a:bodyPr wrap="square" rtlCol="0">
            <a:spAutoFit/>
          </a:bodyPr>
          <a:lstStyle/>
          <a:p>
            <a:pPr>
              <a:spcBef>
                <a:spcPts val="1600"/>
              </a:spcBef>
              <a:spcAft>
                <a:spcPts val="400"/>
              </a:spcAft>
            </a:pPr>
            <a:r>
              <a:rPr lang="fr-FR" sz="1400" b="1" dirty="0">
                <a:solidFill>
                  <a:srgbClr val="0070C0"/>
                </a:solidFill>
                <a:effectLst/>
              </a:rPr>
              <a:t>Evolution de la température moyenne annuelle du Globe, de l’Hémisphère Nord et de l’Hémisphère Sud par nuages de points et régressions linéaires d’ordre 2</a:t>
            </a:r>
            <a:endParaRPr lang="fr-FR" sz="1100" b="1" dirty="0">
              <a:solidFill>
                <a:srgbClr val="434343"/>
              </a:solidFill>
              <a:effectLst/>
            </a:endParaRPr>
          </a:p>
          <a:p>
            <a:pPr marL="342900" lvl="0" indent="-34290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342900" lvl="0" indent="-342900">
              <a:buFont typeface="Symbol" panose="05050102010706020507" pitchFamily="18" charset="2"/>
              <a:buChar char="-"/>
            </a:pPr>
            <a:r>
              <a:rPr lang="fr-FR" sz="1100" u="none" strike="noStrike" dirty="0" err="1">
                <a:solidFill>
                  <a:srgbClr val="000000"/>
                </a:solidFill>
                <a:effectLst/>
                <a:ea typeface="Arial" panose="020B0604020202020204" pitchFamily="34" charset="0"/>
              </a:rPr>
              <a:t>Dataset</a:t>
            </a:r>
            <a:r>
              <a:rPr lang="fr-FR" sz="1100" u="none" strike="noStrike" dirty="0">
                <a:solidFill>
                  <a:srgbClr val="000000"/>
                </a:solidFill>
                <a:effectLst/>
                <a:ea typeface="Arial" panose="020B0604020202020204" pitchFamily="34" charset="0"/>
              </a:rPr>
              <a:t> source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en-US" sz="1100" u="none" strike="noStrike" dirty="0">
                <a:solidFill>
                  <a:srgbClr val="000000"/>
                </a:solidFill>
                <a:effectLst/>
                <a:ea typeface="Arial" panose="020B0604020202020204" pitchFamily="34" charset="0"/>
              </a:rPr>
              <a:t>GLBTsdSST.csv = </a:t>
            </a:r>
            <a:r>
              <a:rPr lang="en-US" sz="1100" b="1" u="none" strike="noStrike" dirty="0">
                <a:solidFill>
                  <a:srgbClr val="000000"/>
                </a:solidFill>
                <a:effectLst/>
                <a:ea typeface="Arial" panose="020B0604020202020204" pitchFamily="34" charset="0"/>
              </a:rPr>
              <a:t>Global-mean monthly, seasonal, and annual means, 1880-present</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en-US" sz="1100" u="none" strike="noStrike" dirty="0">
                <a:solidFill>
                  <a:srgbClr val="000000"/>
                </a:solidFill>
                <a:effectLst/>
                <a:ea typeface="Arial" panose="020B0604020202020204" pitchFamily="34" charset="0"/>
              </a:rPr>
              <a:t>NH.Ts+dSST.csv = </a:t>
            </a:r>
            <a:r>
              <a:rPr lang="en-US" sz="1100" b="1" u="none" strike="noStrike" dirty="0">
                <a:solidFill>
                  <a:srgbClr val="000000"/>
                </a:solidFill>
                <a:effectLst/>
                <a:ea typeface="Arial" panose="020B0604020202020204" pitchFamily="34" charset="0"/>
              </a:rPr>
              <a:t>Northern Hemisphere-mean monthly, seasonal, and annual means, 1880-present</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en-US" sz="1100" u="none" strike="noStrike" dirty="0">
                <a:solidFill>
                  <a:srgbClr val="000000"/>
                </a:solidFill>
                <a:effectLst/>
                <a:ea typeface="Arial" panose="020B0604020202020204" pitchFamily="34" charset="0"/>
              </a:rPr>
              <a:t>SH.Ts+dSST.csv = </a:t>
            </a:r>
            <a:r>
              <a:rPr lang="en-US" sz="1100" b="1" u="none" strike="noStrike" dirty="0">
                <a:solidFill>
                  <a:srgbClr val="000000"/>
                </a:solidFill>
                <a:effectLst/>
                <a:ea typeface="Arial" panose="020B0604020202020204" pitchFamily="34" charset="0"/>
              </a:rPr>
              <a:t>Southern Hemisphere-mean monthly, seasonal, and annual means, 1880-present</a:t>
            </a:r>
            <a:endParaRPr lang="fr-FR" sz="1100" dirty="0">
              <a:effectLst/>
              <a:ea typeface="Arial" panose="020B0604020202020204" pitchFamily="34" charset="0"/>
            </a:endParaRPr>
          </a:p>
          <a:p>
            <a:pPr marL="342900" lvl="0" indent="-342900">
              <a:buFont typeface="Symbol" panose="05050102010706020507" pitchFamily="18" charset="2"/>
              <a:buChar char="-"/>
            </a:pPr>
            <a:r>
              <a:rPr lang="fr-FR" sz="1100" u="none" strike="noStrike" dirty="0">
                <a:solidFill>
                  <a:srgbClr val="000000"/>
                </a:solidFill>
                <a:effectLst/>
                <a:ea typeface="Arial" panose="020B0604020202020204" pitchFamily="34" charset="0"/>
              </a:rPr>
              <a:t>3 courbes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Évolution annuelle</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Evolution par moyenne roulante centrée de 10 ans</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Evolution par moyenne roulante centrée de 20 ans</a:t>
            </a:r>
          </a:p>
          <a:p>
            <a:pPr marL="742950" lvl="1" indent="-285750">
              <a:buFont typeface="Symbol" panose="05050102010706020507" pitchFamily="18" charset="2"/>
              <a:buChar char="-"/>
            </a:pPr>
            <a:endParaRPr lang="fr-FR" sz="1100" dirty="0">
              <a:solidFill>
                <a:srgbClr val="000000"/>
              </a:solidFill>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GRAPHIQUE</a:t>
            </a:r>
            <a:r>
              <a:rPr lang="fr-FR" sz="1100" u="none" strike="noStrike" dirty="0">
                <a:solidFill>
                  <a:srgbClr val="000000"/>
                </a:solidFill>
                <a:effectLst/>
                <a:ea typeface="Arial" panose="020B0604020202020204" pitchFamily="34" charset="0"/>
              </a:rPr>
              <a:t> : </a:t>
            </a:r>
            <a:r>
              <a:rPr lang="fr-FR" sz="1100" u="none" strike="noStrike" dirty="0" err="1">
                <a:solidFill>
                  <a:srgbClr val="000000"/>
                </a:solidFill>
                <a:effectLst/>
                <a:ea typeface="Arial" panose="020B0604020202020204" pitchFamily="34" charset="0"/>
              </a:rPr>
              <a:t>plt.plot</a:t>
            </a:r>
            <a:r>
              <a:rPr lang="fr-FR" sz="1100" u="none" strike="noStrike" dirty="0">
                <a:solidFill>
                  <a:srgbClr val="000000"/>
                </a:solidFill>
                <a:effectLst/>
                <a:ea typeface="Arial" panose="020B0604020202020204" pitchFamily="34" charset="0"/>
              </a:rPr>
              <a:t> et </a:t>
            </a:r>
            <a:r>
              <a:rPr lang="fr-FR" sz="1100" u="none" strike="noStrike" dirty="0" err="1">
                <a:solidFill>
                  <a:srgbClr val="000000"/>
                </a:solidFill>
                <a:effectLst/>
                <a:ea typeface="Arial" panose="020B0604020202020204" pitchFamily="34" charset="0"/>
              </a:rPr>
              <a:t>sns.lmplot</a:t>
            </a: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CODE SOURCE</a:t>
            </a:r>
            <a:r>
              <a:rPr lang="fr-FR" sz="1100" u="none" strike="noStrike" dirty="0">
                <a:solidFill>
                  <a:srgbClr val="000000"/>
                </a:solidFill>
                <a:effectLst/>
                <a:ea typeface="Arial" panose="020B0604020202020204" pitchFamily="34" charset="0"/>
              </a:rPr>
              <a:t> : projet_DS_graph2_sns_lmplot.ipynb</a:t>
            </a:r>
            <a:endParaRPr lang="fr-FR" sz="1100" u="none" strike="noStrike" dirty="0">
              <a:effectLst/>
              <a:ea typeface="Arial" panose="020B0604020202020204" pitchFamily="34" charset="0"/>
            </a:endParaRPr>
          </a:p>
          <a:p>
            <a:r>
              <a:rPr lang="fr-FR" sz="1100" u="sng" dirty="0">
                <a:solidFill>
                  <a:srgbClr val="0000FF"/>
                </a:solidFill>
                <a:effectLst/>
                <a:ea typeface="Arial" panose="020B0604020202020204" pitchFamily="34" charset="0"/>
                <a:hlinkClick r:id="rId2"/>
              </a:rPr>
              <a:t>https://drive.google.com/file/d/1wNItwzKyoYocDgjY2bKWQC-POIaaSu5p/view?usp=share_link</a:t>
            </a:r>
            <a:endParaRPr lang="fr-FR" sz="1100" dirty="0">
              <a:effectLst/>
              <a:ea typeface="Arial" panose="020B0604020202020204" pitchFamily="34" charset="0"/>
            </a:endParaRPr>
          </a:p>
          <a:p>
            <a:r>
              <a:rPr lang="fr-FR" sz="1100" dirty="0">
                <a:effectLst/>
                <a:ea typeface="Arial" panose="020B0604020202020204" pitchFamily="34" charset="0"/>
              </a:rPr>
              <a:t> </a:t>
            </a:r>
          </a:p>
          <a:p>
            <a:pPr marL="342900" lvl="0" indent="-342900">
              <a:buFont typeface="Symbol" panose="05050102010706020507" pitchFamily="18" charset="2"/>
              <a:buChar char="-"/>
            </a:pPr>
            <a:r>
              <a:rPr lang="fr-FR" sz="1100" b="1" u="none" strike="noStrike" dirty="0">
                <a:solidFill>
                  <a:srgbClr val="000000"/>
                </a:solidFill>
                <a:effectLst/>
                <a:ea typeface="Arial" panose="020B0604020202020204" pitchFamily="34" charset="0"/>
              </a:rPr>
              <a:t>COMMENTAIRE</a:t>
            </a:r>
            <a:r>
              <a:rPr lang="fr-FR" sz="1100" u="none" strike="noStrike" dirty="0">
                <a:solidFill>
                  <a:srgbClr val="000000"/>
                </a:solidFill>
                <a:effectLst/>
                <a:ea typeface="Arial" panose="020B0604020202020204" pitchFamily="34" charset="0"/>
              </a:rPr>
              <a:t>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L’Hémisphère Nord a en moyenne un accroissement de ses températures plus fort que l’Hémisphère Sud ( explication ? tentative : ce dernier est davantage constitué d’océans qui ont davantage d’inertie que les zones terrestres)</a:t>
            </a:r>
            <a:endParaRPr lang="fr-FR" sz="1100" b="1" u="none" strike="noStrike" dirty="0">
              <a:effectLst/>
              <a:ea typeface="Arial" panose="020B0604020202020204" pitchFamily="34" charset="0"/>
            </a:endParaRPr>
          </a:p>
        </p:txBody>
      </p:sp>
      <p:pic>
        <p:nvPicPr>
          <p:cNvPr id="3" name="image7.png">
            <a:extLst>
              <a:ext uri="{FF2B5EF4-FFF2-40B4-BE49-F238E27FC236}">
                <a16:creationId xmlns:a16="http://schemas.microsoft.com/office/drawing/2014/main" id="{F9223CE4-BFE5-818E-E06B-5908CC753D74}"/>
              </a:ext>
            </a:extLst>
          </p:cNvPr>
          <p:cNvPicPr/>
          <p:nvPr/>
        </p:nvPicPr>
        <p:blipFill>
          <a:blip r:embed="rId3"/>
          <a:srcRect/>
          <a:stretch>
            <a:fillRect/>
          </a:stretch>
        </p:blipFill>
        <p:spPr>
          <a:xfrm>
            <a:off x="5954751" y="1053573"/>
            <a:ext cx="6237249" cy="5757297"/>
          </a:xfrm>
          <a:prstGeom prst="rect">
            <a:avLst/>
          </a:prstGeom>
          <a:ln/>
        </p:spPr>
      </p:pic>
    </p:spTree>
    <p:extLst>
      <p:ext uri="{BB962C8B-B14F-4D97-AF65-F5344CB8AC3E}">
        <p14:creationId xmlns:p14="http://schemas.microsoft.com/office/powerpoint/2010/main" val="261465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96797C5-E465-60A1-0EBC-ED429AA21698}"/>
              </a:ext>
            </a:extLst>
          </p:cNvPr>
          <p:cNvSpPr txBox="1"/>
          <p:nvPr/>
        </p:nvSpPr>
        <p:spPr>
          <a:xfrm>
            <a:off x="490653" y="345688"/>
            <a:ext cx="11409555" cy="707886"/>
          </a:xfrm>
          <a:prstGeom prst="rect">
            <a:avLst/>
          </a:prstGeom>
          <a:noFill/>
        </p:spPr>
        <p:txBody>
          <a:bodyPr wrap="square" rtlCol="0">
            <a:spAutoFit/>
          </a:bodyPr>
          <a:lstStyle/>
          <a:p>
            <a:r>
              <a:rPr lang="fr-FR" sz="4000" dirty="0">
                <a:solidFill>
                  <a:srgbClr val="0070C0"/>
                </a:solidFill>
              </a:rPr>
              <a:t>5.3- Visualisation des données par graphique</a:t>
            </a:r>
          </a:p>
        </p:txBody>
      </p:sp>
      <p:sp>
        <p:nvSpPr>
          <p:cNvPr id="5" name="ZoneTexte 4">
            <a:extLst>
              <a:ext uri="{FF2B5EF4-FFF2-40B4-BE49-F238E27FC236}">
                <a16:creationId xmlns:a16="http://schemas.microsoft.com/office/drawing/2014/main" id="{07132CBE-22FD-C47C-CDE9-A3AFF03A3B38}"/>
              </a:ext>
            </a:extLst>
          </p:cNvPr>
          <p:cNvSpPr txBox="1"/>
          <p:nvPr/>
        </p:nvSpPr>
        <p:spPr>
          <a:xfrm>
            <a:off x="291790" y="1204335"/>
            <a:ext cx="5685263" cy="4760278"/>
          </a:xfrm>
          <a:prstGeom prst="rect">
            <a:avLst/>
          </a:prstGeom>
          <a:noFill/>
        </p:spPr>
        <p:txBody>
          <a:bodyPr wrap="square" rtlCol="0">
            <a:spAutoFit/>
          </a:bodyPr>
          <a:lstStyle/>
          <a:p>
            <a:pPr>
              <a:spcBef>
                <a:spcPts val="1600"/>
              </a:spcBef>
              <a:spcAft>
                <a:spcPts val="400"/>
              </a:spcAft>
            </a:pPr>
            <a:r>
              <a:rPr lang="fr-FR" sz="1400" b="1" dirty="0">
                <a:solidFill>
                  <a:srgbClr val="0070C0"/>
                </a:solidFill>
                <a:effectLst/>
              </a:rPr>
              <a:t>Répartition gaussienne des écarts par tranche de 20 ans</a:t>
            </a:r>
            <a:endParaRPr lang="fr-FR" sz="1100" b="1" dirty="0">
              <a:solidFill>
                <a:srgbClr val="434343"/>
              </a:solidFill>
              <a:effectLst/>
            </a:endParaRPr>
          </a:p>
          <a:p>
            <a:pPr marL="342900" lvl="0" indent="-34290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342900" lvl="0" indent="-342900">
              <a:buFont typeface="Symbol" panose="05050102010706020507" pitchFamily="18" charset="2"/>
              <a:buChar char="-"/>
            </a:pPr>
            <a:r>
              <a:rPr lang="fr-FR" sz="1100" u="none" strike="noStrike" dirty="0" err="1">
                <a:solidFill>
                  <a:srgbClr val="000000"/>
                </a:solidFill>
                <a:effectLst/>
                <a:ea typeface="Arial" panose="020B0604020202020204" pitchFamily="34" charset="0"/>
              </a:rPr>
              <a:t>Dataset</a:t>
            </a:r>
            <a:r>
              <a:rPr lang="fr-FR" sz="1100" u="none" strike="noStrike" dirty="0">
                <a:solidFill>
                  <a:srgbClr val="000000"/>
                </a:solidFill>
                <a:effectLst/>
                <a:ea typeface="Arial" panose="020B0604020202020204" pitchFamily="34" charset="0"/>
              </a:rPr>
              <a:t> source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en-US" sz="1100" u="none" strike="noStrike" dirty="0">
                <a:solidFill>
                  <a:srgbClr val="000000"/>
                </a:solidFill>
                <a:effectLst/>
                <a:ea typeface="Arial" panose="020B0604020202020204" pitchFamily="34" charset="0"/>
              </a:rPr>
              <a:t>GLBTsdSST.csv = </a:t>
            </a:r>
            <a:r>
              <a:rPr lang="en-US" sz="1100" b="1" u="none" strike="noStrike" dirty="0">
                <a:solidFill>
                  <a:srgbClr val="000000"/>
                </a:solidFill>
                <a:effectLst/>
                <a:ea typeface="Arial" panose="020B0604020202020204" pitchFamily="34" charset="0"/>
              </a:rPr>
              <a:t>Global-mean monthly, seasonal, and annual means, 1880-present</a:t>
            </a:r>
            <a:endParaRPr lang="fr-FR" sz="1100" dirty="0">
              <a:effectLst/>
              <a:ea typeface="Arial" panose="020B0604020202020204" pitchFamily="34" charset="0"/>
            </a:endParaRPr>
          </a:p>
          <a:p>
            <a:pPr marL="342900" lvl="0" indent="-342900">
              <a:buFont typeface="Symbol" panose="05050102010706020507" pitchFamily="18" charset="2"/>
              <a:buChar char="-"/>
            </a:pPr>
            <a:r>
              <a:rPr lang="fr-FR" sz="1100" u="none" strike="noStrike" dirty="0">
                <a:solidFill>
                  <a:srgbClr val="000000"/>
                </a:solidFill>
                <a:effectLst/>
                <a:ea typeface="Arial" panose="020B0604020202020204" pitchFamily="34" charset="0"/>
              </a:rPr>
              <a:t>7 courbes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u="none" strike="noStrike" dirty="0">
                <a:solidFill>
                  <a:srgbClr val="000000"/>
                </a:solidFill>
                <a:effectLst/>
                <a:ea typeface="Arial" panose="020B0604020202020204" pitchFamily="34" charset="0"/>
              </a:rPr>
              <a:t>Gaussienne de répartition des écarts pour chaque tranche de 20 années entre 1880 et 2020 (140 ans / 20 ans = 7 courbes)</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endParaRPr lang="fr-FR" sz="1100" b="1" u="none" strike="noStrike" dirty="0">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GRAPHIQUE</a:t>
            </a:r>
            <a:r>
              <a:rPr lang="fr-FR" sz="1100" u="none" strike="noStrike" dirty="0">
                <a:solidFill>
                  <a:srgbClr val="000000"/>
                </a:solidFill>
                <a:effectLst/>
                <a:ea typeface="Arial" panose="020B0604020202020204" pitchFamily="34" charset="0"/>
              </a:rPr>
              <a:t> : </a:t>
            </a:r>
            <a:r>
              <a:rPr lang="fr-FR" sz="1100" u="none" strike="noStrike" dirty="0" err="1">
                <a:solidFill>
                  <a:srgbClr val="000000"/>
                </a:solidFill>
                <a:effectLst/>
                <a:ea typeface="Arial" panose="020B0604020202020204" pitchFamily="34" charset="0"/>
              </a:rPr>
              <a:t>sns.kdeplot</a:t>
            </a: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endParaRPr lang="fr-FR" sz="1100" u="none" strike="noStrike" dirty="0">
              <a:solidFill>
                <a:srgbClr val="000000"/>
              </a:solidFill>
              <a:effectLst/>
              <a:ea typeface="Arial" panose="020B0604020202020204" pitchFamily="34" charset="0"/>
            </a:endParaRPr>
          </a:p>
          <a:p>
            <a:pPr marL="285750"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CODE SOURCE</a:t>
            </a:r>
            <a:r>
              <a:rPr lang="fr-FR" sz="1100" u="none" strike="noStrike" dirty="0">
                <a:solidFill>
                  <a:srgbClr val="000000"/>
                </a:solidFill>
                <a:effectLst/>
                <a:ea typeface="Arial" panose="020B0604020202020204" pitchFamily="34" charset="0"/>
              </a:rPr>
              <a:t> : projet_DS_graph3_sns_kdeplot.ipynb</a:t>
            </a:r>
            <a:endParaRPr lang="fr-FR" sz="1100" u="none" strike="noStrike" dirty="0">
              <a:effectLst/>
              <a:ea typeface="Arial" panose="020B0604020202020204" pitchFamily="34" charset="0"/>
            </a:endParaRPr>
          </a:p>
          <a:p>
            <a:r>
              <a:rPr lang="fr-FR" sz="1100" u="sng" dirty="0">
                <a:solidFill>
                  <a:srgbClr val="0000FF"/>
                </a:solidFill>
                <a:effectLst/>
                <a:ea typeface="Arial" panose="020B0604020202020204" pitchFamily="34" charset="0"/>
                <a:hlinkClick r:id="rId2"/>
              </a:rPr>
              <a:t>https://drive.google.com/file/d/1gOh3MtgRpNxKpmR_Y-tPJ9HhlZuqXG4_/view?usp=share_link</a:t>
            </a:r>
            <a:endParaRPr lang="fr-FR" sz="1100" dirty="0">
              <a:effectLst/>
              <a:ea typeface="Arial" panose="020B0604020202020204" pitchFamily="34" charset="0"/>
            </a:endParaRPr>
          </a:p>
          <a:p>
            <a:pPr marL="342900" lvl="0" indent="-342900">
              <a:buFont typeface="Symbol" panose="05050102010706020507" pitchFamily="18" charset="2"/>
              <a:buChar char="-"/>
            </a:pPr>
            <a:endParaRPr lang="fr-FR" sz="1100" b="1" u="none" strike="noStrike" dirty="0">
              <a:solidFill>
                <a:srgbClr val="000000"/>
              </a:solidFill>
              <a:effectLst/>
              <a:ea typeface="Arial" panose="020B0604020202020204" pitchFamily="34" charset="0"/>
            </a:endParaRPr>
          </a:p>
          <a:p>
            <a:pPr marL="342900" lvl="0" indent="-342900">
              <a:buFont typeface="Symbol" panose="05050102010706020507" pitchFamily="18" charset="2"/>
              <a:buChar char="-"/>
            </a:pPr>
            <a:r>
              <a:rPr lang="fr-FR" sz="1100" b="1" u="none" strike="noStrike" dirty="0">
                <a:solidFill>
                  <a:srgbClr val="000000"/>
                </a:solidFill>
                <a:effectLst/>
                <a:ea typeface="Arial" panose="020B0604020202020204" pitchFamily="34" charset="0"/>
              </a:rPr>
              <a:t>COMMENTAIRE</a:t>
            </a:r>
            <a:r>
              <a:rPr lang="fr-FR" sz="1100" u="none" strike="noStrike" dirty="0">
                <a:solidFill>
                  <a:srgbClr val="000000"/>
                </a:solidFill>
                <a:effectLst/>
                <a:ea typeface="Arial" panose="020B0604020202020204" pitchFamily="34" charset="0"/>
              </a:rPr>
              <a:t> : </a:t>
            </a:r>
            <a:endParaRPr lang="fr-FR" sz="1100"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Lecture des graphiques : le code couleur des 7 couleurs principales de l’arc en ciel a été utilisé pour chacune des 7 périodes de 20 ans analysées : rouge – orange – jaune – vert – cyan – bleu – mauve</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La gaussienne pour la période 1960-1980, faisant partie intégrante de la période de référence, est centrée sur 0</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Les périodes postérieures de 20 ans glissent vers la droite (courbe bleue puis courbe mauve) : hausse des températures / période de référence</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Les périodes antérieures de 20 ans sont à gauche : baisse des températures / période de référence</a:t>
            </a:r>
            <a:endParaRPr lang="fr-FR" sz="1100" b="1" u="none" strike="noStrike" dirty="0">
              <a:effectLst/>
              <a:ea typeface="Arial" panose="020B0604020202020204" pitchFamily="34" charset="0"/>
            </a:endParaRPr>
          </a:p>
          <a:p>
            <a:pPr marL="742950" lvl="1" indent="-285750">
              <a:buFont typeface="Symbol" panose="05050102010706020507" pitchFamily="18" charset="2"/>
              <a:buChar char="-"/>
            </a:pPr>
            <a:r>
              <a:rPr lang="fr-FR" sz="1100" b="1" u="none" strike="noStrike" dirty="0">
                <a:solidFill>
                  <a:srgbClr val="000000"/>
                </a:solidFill>
                <a:effectLst/>
                <a:ea typeface="Arial" panose="020B0604020202020204" pitchFamily="34" charset="0"/>
              </a:rPr>
              <a:t>On remarque bien que les températures ont d’abord baissé (courbe rouge puis courbe orange) puis n’ont ensuite quasi qu’augmenté (courbe jaune puis courbe verte </a:t>
            </a:r>
            <a:r>
              <a:rPr lang="fr-FR" sz="1100" b="1" u="none" strike="noStrike" dirty="0" err="1">
                <a:solidFill>
                  <a:srgbClr val="000000"/>
                </a:solidFill>
                <a:effectLst/>
                <a:ea typeface="Arial" panose="020B0604020202020204" pitchFamily="34" charset="0"/>
              </a:rPr>
              <a:t>etc</a:t>
            </a:r>
            <a:r>
              <a:rPr lang="fr-FR" sz="1100" b="1" u="none" strike="noStrike" dirty="0">
                <a:solidFill>
                  <a:srgbClr val="000000"/>
                </a:solidFill>
                <a:effectLst/>
                <a:ea typeface="Arial" panose="020B0604020202020204" pitchFamily="34" charset="0"/>
              </a:rPr>
              <a:t>)</a:t>
            </a:r>
            <a:endParaRPr lang="fr-FR" sz="1100" b="1" u="none" strike="noStrike" dirty="0">
              <a:effectLst/>
              <a:ea typeface="Arial" panose="020B0604020202020204" pitchFamily="34" charset="0"/>
            </a:endParaRPr>
          </a:p>
        </p:txBody>
      </p:sp>
      <p:pic>
        <p:nvPicPr>
          <p:cNvPr id="2" name="image2.png" descr="Une image contenant texte, Tracé, diagramme, ligne&#10;&#10;Description générée automatiquement">
            <a:extLst>
              <a:ext uri="{FF2B5EF4-FFF2-40B4-BE49-F238E27FC236}">
                <a16:creationId xmlns:a16="http://schemas.microsoft.com/office/drawing/2014/main" id="{269EADCA-8E24-3D93-E0D3-B4F5D595F778}"/>
              </a:ext>
            </a:extLst>
          </p:cNvPr>
          <p:cNvPicPr/>
          <p:nvPr/>
        </p:nvPicPr>
        <p:blipFill>
          <a:blip r:embed="rId3"/>
          <a:srcRect/>
          <a:stretch>
            <a:fillRect/>
          </a:stretch>
        </p:blipFill>
        <p:spPr>
          <a:xfrm>
            <a:off x="6096000" y="1139190"/>
            <a:ext cx="5804207" cy="5644750"/>
          </a:xfrm>
          <a:prstGeom prst="rect">
            <a:avLst/>
          </a:prstGeom>
          <a:ln/>
        </p:spPr>
      </p:pic>
    </p:spTree>
    <p:extLst>
      <p:ext uri="{BB962C8B-B14F-4D97-AF65-F5344CB8AC3E}">
        <p14:creationId xmlns:p14="http://schemas.microsoft.com/office/powerpoint/2010/main" val="22665329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4199</Words>
  <Application>Microsoft Office PowerPoint</Application>
  <PresentationFormat>Widescreen</PresentationFormat>
  <Paragraphs>276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Google Sans</vt:lpstr>
      <vt:lpstr>Symbol</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Fff Bbb</dc:creator>
  <cp:lastModifiedBy>amiel abettan</cp:lastModifiedBy>
  <cp:revision>19</cp:revision>
  <dcterms:created xsi:type="dcterms:W3CDTF">2023-06-17T08:12:29Z</dcterms:created>
  <dcterms:modified xsi:type="dcterms:W3CDTF">2024-04-24T13:32:01Z</dcterms:modified>
</cp:coreProperties>
</file>