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4" r:id="rId5"/>
    <p:sldId id="308" r:id="rId6"/>
    <p:sldId id="309" r:id="rId7"/>
    <p:sldId id="310" r:id="rId8"/>
    <p:sldId id="311" r:id="rId9"/>
    <p:sldId id="307" r:id="rId10"/>
    <p:sldId id="312" r:id="rId11"/>
    <p:sldId id="313" r:id="rId12"/>
    <p:sldId id="314" r:id="rId13"/>
    <p:sldId id="315" r:id="rId14"/>
    <p:sldId id="316" r:id="rId15"/>
    <p:sldId id="318" r:id="rId16"/>
    <p:sldId id="3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9" autoAdjust="0"/>
  </p:normalViewPr>
  <p:slideViewPr>
    <p:cSldViewPr snapToGrid="0">
      <p:cViewPr varScale="1">
        <p:scale>
          <a:sx n="68" d="100"/>
          <a:sy n="68" d="100"/>
        </p:scale>
        <p:origin x="7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30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8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tutorialspoint.com/mvc_framework/mvc_framework_introduction.ht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djangoproject.com/en/4.1/topics/templa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2.xml"/><Relationship Id="rId11" Type="http://schemas.openxmlformats.org/officeDocument/2006/relationships/hyperlink" Target="mailto:admin@email.com" TargetMode="External"/><Relationship Id="rId5" Type="http://schemas.openxmlformats.org/officeDocument/2006/relationships/diagramLayout" Target="../diagrams/layout2.xml"/><Relationship Id="rId10" Type="http://schemas.openxmlformats.org/officeDocument/2006/relationships/image" Target="../media/image4.svg"/><Relationship Id="rId4" Type="http://schemas.openxmlformats.org/officeDocument/2006/relationships/diagramData" Target="../diagrams/data2.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Pawmark</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sz="1600" dirty="0">
                <a:solidFill>
                  <a:schemeClr val="tx1"/>
                </a:solidFill>
              </a:rPr>
              <a:t>Code explanation</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sp>
        <p:nvSpPr>
          <p:cNvPr id="8" name="TextBox 7">
            <a:extLst>
              <a:ext uri="{FF2B5EF4-FFF2-40B4-BE49-F238E27FC236}">
                <a16:creationId xmlns:a16="http://schemas.microsoft.com/office/drawing/2014/main" id="{F48F672A-99A3-36A6-8447-5852876CAC38}"/>
              </a:ext>
            </a:extLst>
          </p:cNvPr>
          <p:cNvSpPr txBox="1"/>
          <p:nvPr/>
        </p:nvSpPr>
        <p:spPr>
          <a:xfrm>
            <a:off x="581192" y="1616668"/>
            <a:ext cx="4412839" cy="923330"/>
          </a:xfrm>
          <a:prstGeom prst="rect">
            <a:avLst/>
          </a:prstGeom>
          <a:noFill/>
        </p:spPr>
        <p:txBody>
          <a:bodyPr wrap="square" rtlCol="0">
            <a:spAutoFit/>
          </a:bodyPr>
          <a:lstStyle/>
          <a:p>
            <a:r>
              <a:rPr lang="en-US" dirty="0"/>
              <a:t>This code is responsible for sending a request to the server (python) so that we can send a new chat message.</a:t>
            </a:r>
          </a:p>
        </p:txBody>
      </p:sp>
      <p:pic>
        <p:nvPicPr>
          <p:cNvPr id="4" name="Picture 3">
            <a:extLst>
              <a:ext uri="{FF2B5EF4-FFF2-40B4-BE49-F238E27FC236}">
                <a16:creationId xmlns:a16="http://schemas.microsoft.com/office/drawing/2014/main" id="{F1EEB1F0-2291-385A-20BD-D4C1101F5533}"/>
              </a:ext>
            </a:extLst>
          </p:cNvPr>
          <p:cNvPicPr>
            <a:picLocks noChangeAspect="1"/>
          </p:cNvPicPr>
          <p:nvPr/>
        </p:nvPicPr>
        <p:blipFill>
          <a:blip r:embed="rId2"/>
          <a:stretch>
            <a:fillRect/>
          </a:stretch>
        </p:blipFill>
        <p:spPr>
          <a:xfrm>
            <a:off x="4994031" y="702156"/>
            <a:ext cx="7258050" cy="4838700"/>
          </a:xfrm>
          <a:prstGeom prst="rect">
            <a:avLst/>
          </a:prstGeom>
        </p:spPr>
      </p:pic>
      <p:sp>
        <p:nvSpPr>
          <p:cNvPr id="7" name="Arrow: Right 6">
            <a:extLst>
              <a:ext uri="{FF2B5EF4-FFF2-40B4-BE49-F238E27FC236}">
                <a16:creationId xmlns:a16="http://schemas.microsoft.com/office/drawing/2014/main" id="{152E0D45-9B32-F827-77AD-54662ED614A3}"/>
              </a:ext>
            </a:extLst>
          </p:cNvPr>
          <p:cNvSpPr/>
          <p:nvPr/>
        </p:nvSpPr>
        <p:spPr>
          <a:xfrm>
            <a:off x="3995225" y="1964895"/>
            <a:ext cx="1350498" cy="944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31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93EF6F-79F5-72C2-0512-077C2677FD14}"/>
              </a:ext>
            </a:extLst>
          </p:cNvPr>
          <p:cNvPicPr>
            <a:picLocks noChangeAspect="1"/>
          </p:cNvPicPr>
          <p:nvPr/>
        </p:nvPicPr>
        <p:blipFill>
          <a:blip r:embed="rId2"/>
          <a:stretch>
            <a:fillRect/>
          </a:stretch>
        </p:blipFill>
        <p:spPr>
          <a:xfrm>
            <a:off x="3557054" y="702156"/>
            <a:ext cx="8229600" cy="6038850"/>
          </a:xfrm>
          <a:prstGeom prst="rect">
            <a:avLst/>
          </a:prstGeom>
        </p:spPr>
      </p:pic>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sp>
        <p:nvSpPr>
          <p:cNvPr id="8" name="TextBox 7">
            <a:extLst>
              <a:ext uri="{FF2B5EF4-FFF2-40B4-BE49-F238E27FC236}">
                <a16:creationId xmlns:a16="http://schemas.microsoft.com/office/drawing/2014/main" id="{F48F672A-99A3-36A6-8447-5852876CAC38}"/>
              </a:ext>
            </a:extLst>
          </p:cNvPr>
          <p:cNvSpPr txBox="1"/>
          <p:nvPr/>
        </p:nvSpPr>
        <p:spPr>
          <a:xfrm>
            <a:off x="581192" y="1432002"/>
            <a:ext cx="2795054" cy="1477328"/>
          </a:xfrm>
          <a:prstGeom prst="rect">
            <a:avLst/>
          </a:prstGeom>
          <a:noFill/>
        </p:spPr>
        <p:txBody>
          <a:bodyPr wrap="square" rtlCol="0">
            <a:spAutoFit/>
          </a:bodyPr>
          <a:lstStyle/>
          <a:p>
            <a:r>
              <a:rPr lang="en-US" dirty="0"/>
              <a:t>This is the server code that will receive that request, in return it will save the new chat data in Firebase database.</a:t>
            </a:r>
          </a:p>
        </p:txBody>
      </p:sp>
      <p:sp>
        <p:nvSpPr>
          <p:cNvPr id="7" name="Arrow: Right 6">
            <a:extLst>
              <a:ext uri="{FF2B5EF4-FFF2-40B4-BE49-F238E27FC236}">
                <a16:creationId xmlns:a16="http://schemas.microsoft.com/office/drawing/2014/main" id="{152E0D45-9B32-F827-77AD-54662ED614A3}"/>
              </a:ext>
            </a:extLst>
          </p:cNvPr>
          <p:cNvSpPr/>
          <p:nvPr/>
        </p:nvSpPr>
        <p:spPr>
          <a:xfrm>
            <a:off x="3995225" y="1964895"/>
            <a:ext cx="1350498" cy="944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15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F4CDA8-BB4A-2285-B1F4-3EC47A4E7FC2}"/>
              </a:ext>
            </a:extLst>
          </p:cNvPr>
          <p:cNvPicPr>
            <a:picLocks noChangeAspect="1"/>
          </p:cNvPicPr>
          <p:nvPr/>
        </p:nvPicPr>
        <p:blipFill>
          <a:blip r:embed="rId2"/>
          <a:stretch>
            <a:fillRect/>
          </a:stretch>
        </p:blipFill>
        <p:spPr>
          <a:xfrm>
            <a:off x="2604848" y="934008"/>
            <a:ext cx="9315450" cy="6029325"/>
          </a:xfrm>
          <a:prstGeom prst="rect">
            <a:avLst/>
          </a:prstGeom>
        </p:spPr>
      </p:pic>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sp>
        <p:nvSpPr>
          <p:cNvPr id="8" name="TextBox 7">
            <a:extLst>
              <a:ext uri="{FF2B5EF4-FFF2-40B4-BE49-F238E27FC236}">
                <a16:creationId xmlns:a16="http://schemas.microsoft.com/office/drawing/2014/main" id="{F48F672A-99A3-36A6-8447-5852876CAC38}"/>
              </a:ext>
            </a:extLst>
          </p:cNvPr>
          <p:cNvSpPr txBox="1"/>
          <p:nvPr/>
        </p:nvSpPr>
        <p:spPr>
          <a:xfrm>
            <a:off x="581192" y="1432002"/>
            <a:ext cx="1430488" cy="4524315"/>
          </a:xfrm>
          <a:prstGeom prst="rect">
            <a:avLst/>
          </a:prstGeom>
          <a:noFill/>
        </p:spPr>
        <p:txBody>
          <a:bodyPr wrap="square" rtlCol="0">
            <a:spAutoFit/>
          </a:bodyPr>
          <a:lstStyle/>
          <a:p>
            <a:r>
              <a:rPr lang="en-US" dirty="0"/>
              <a:t>We used this code to receive messages from Firebase, this is a listener so that we could add dynamic web elements(new chat messages/images)</a:t>
            </a:r>
          </a:p>
        </p:txBody>
      </p:sp>
      <p:sp>
        <p:nvSpPr>
          <p:cNvPr id="7" name="Arrow: Right 6">
            <a:extLst>
              <a:ext uri="{FF2B5EF4-FFF2-40B4-BE49-F238E27FC236}">
                <a16:creationId xmlns:a16="http://schemas.microsoft.com/office/drawing/2014/main" id="{152E0D45-9B32-F827-77AD-54662ED614A3}"/>
              </a:ext>
            </a:extLst>
          </p:cNvPr>
          <p:cNvSpPr/>
          <p:nvPr/>
        </p:nvSpPr>
        <p:spPr>
          <a:xfrm>
            <a:off x="3995225" y="1964895"/>
            <a:ext cx="1350498" cy="944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9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sp>
        <p:nvSpPr>
          <p:cNvPr id="7" name="Arrow: Right 6">
            <a:extLst>
              <a:ext uri="{FF2B5EF4-FFF2-40B4-BE49-F238E27FC236}">
                <a16:creationId xmlns:a16="http://schemas.microsoft.com/office/drawing/2014/main" id="{152E0D45-9B32-F827-77AD-54662ED614A3}"/>
              </a:ext>
            </a:extLst>
          </p:cNvPr>
          <p:cNvSpPr/>
          <p:nvPr/>
        </p:nvSpPr>
        <p:spPr>
          <a:xfrm>
            <a:off x="3995225" y="1964895"/>
            <a:ext cx="1350498" cy="944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BA8E127-852D-CBC1-F745-0AE37967AA7F}"/>
              </a:ext>
            </a:extLst>
          </p:cNvPr>
          <p:cNvSpPr/>
          <p:nvPr/>
        </p:nvSpPr>
        <p:spPr>
          <a:xfrm>
            <a:off x="2729133" y="1752656"/>
            <a:ext cx="5683348" cy="44031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Please Note:</a:t>
            </a:r>
            <a:br>
              <a:rPr lang="en-US" dirty="0"/>
            </a:br>
            <a:br>
              <a:rPr lang="en-US" dirty="0"/>
            </a:br>
            <a:r>
              <a:rPr lang="en-US" dirty="0"/>
              <a:t>We used different database for managing users/pet related data’s, </a:t>
            </a:r>
            <a:br>
              <a:rPr lang="en-US" dirty="0"/>
            </a:br>
            <a:r>
              <a:rPr lang="en-US" dirty="0"/>
              <a:t>from the actual chat message </a:t>
            </a:r>
            <a:r>
              <a:rPr lang="en-US" dirty="0" err="1"/>
              <a:t>datas</a:t>
            </a:r>
            <a:r>
              <a:rPr lang="en-US" dirty="0"/>
              <a:t>, since we are all using free versions of services.</a:t>
            </a:r>
            <a:br>
              <a:rPr lang="en-US" dirty="0"/>
            </a:br>
            <a:br>
              <a:rPr lang="en-US" dirty="0"/>
            </a:br>
            <a:r>
              <a:rPr lang="en-US" dirty="0"/>
              <a:t>We used </a:t>
            </a:r>
            <a:r>
              <a:rPr lang="en-US" dirty="0" err="1"/>
              <a:t>pythonanywhere</a:t>
            </a:r>
            <a:r>
              <a:rPr lang="en-US" dirty="0"/>
              <a:t> .com to host our web app, and as a database used by users.</a:t>
            </a:r>
            <a:br>
              <a:rPr lang="en-US" dirty="0"/>
            </a:br>
            <a:br>
              <a:rPr lang="en-US" dirty="0"/>
            </a:br>
            <a:r>
              <a:rPr lang="en-US" dirty="0"/>
              <a:t>For  the chat message database, we used Firebase since it’s a NoSQL type of database, its more suitable for this chat purpose.</a:t>
            </a:r>
            <a:br>
              <a:rPr lang="en-US" dirty="0"/>
            </a:br>
            <a:br>
              <a:rPr lang="en-US" dirty="0"/>
            </a:br>
            <a:r>
              <a:rPr lang="en-US" dirty="0"/>
              <a:t>By doing this, we can minimize the traffic or at least separate it.</a:t>
            </a:r>
          </a:p>
        </p:txBody>
      </p:sp>
    </p:spTree>
    <p:extLst>
      <p:ext uri="{BB962C8B-B14F-4D97-AF65-F5344CB8AC3E}">
        <p14:creationId xmlns:p14="http://schemas.microsoft.com/office/powerpoint/2010/main" val="137105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Web code</a:t>
            </a:r>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1360981517"/>
              </p:ext>
            </p:extLst>
          </p:nvPr>
        </p:nvGraphicFramePr>
        <p:xfrm>
          <a:off x="581025" y="1995055"/>
          <a:ext cx="11029950" cy="460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3D4CBE1E-A87E-5AE3-9129-37EF8F40818D}"/>
              </a:ext>
            </a:extLst>
          </p:cNvPr>
          <p:cNvSpPr txBox="1"/>
          <p:nvPr/>
        </p:nvSpPr>
        <p:spPr>
          <a:xfrm>
            <a:off x="581025" y="2624446"/>
            <a:ext cx="10699668" cy="1477328"/>
          </a:xfrm>
          <a:prstGeom prst="rect">
            <a:avLst/>
          </a:prstGeom>
          <a:noFill/>
        </p:spPr>
        <p:txBody>
          <a:bodyPr wrap="square" rtlCol="0">
            <a:spAutoFit/>
          </a:bodyPr>
          <a:lstStyle/>
          <a:p>
            <a:r>
              <a:rPr lang="en-US" b="0" i="0" dirty="0">
                <a:solidFill>
                  <a:srgbClr val="000000"/>
                </a:solidFill>
                <a:effectLst/>
                <a:latin typeface="Nunito" panose="020B0604020202020204" pitchFamily="2" charset="0"/>
              </a:rPr>
              <a:t>The </a:t>
            </a:r>
            <a:r>
              <a:rPr lang="en-US" b="1" i="0" dirty="0">
                <a:solidFill>
                  <a:srgbClr val="000000"/>
                </a:solidFill>
                <a:effectLst/>
                <a:latin typeface="Nunito" panose="020B0604020202020204" pitchFamily="2" charset="0"/>
              </a:rPr>
              <a:t>Model-View-Controller (MVC)</a:t>
            </a:r>
            <a:r>
              <a:rPr lang="en-US" b="0" i="0" dirty="0">
                <a:solidFill>
                  <a:srgbClr val="000000"/>
                </a:solidFill>
                <a:effectLst/>
                <a:latin typeface="Nunito" panose="020B0604020202020204" pitchFamily="2" charset="0"/>
              </a:rPr>
              <a:t> is an architectural pattern that separates an application into three main logical components: the </a:t>
            </a:r>
            <a:r>
              <a:rPr lang="en-US" b="1" i="0" dirty="0">
                <a:solidFill>
                  <a:srgbClr val="000000"/>
                </a:solidFill>
                <a:effectLst/>
                <a:latin typeface="Nunito" panose="020B0604020202020204" pitchFamily="2" charset="0"/>
              </a:rPr>
              <a:t>model</a:t>
            </a:r>
            <a:r>
              <a:rPr lang="en-US" b="0" i="0" dirty="0">
                <a:solidFill>
                  <a:srgbClr val="000000"/>
                </a:solidFill>
                <a:effectLst/>
                <a:latin typeface="Nunito" panose="020B0604020202020204" pitchFamily="2" charset="0"/>
              </a:rPr>
              <a:t>, the view, and the controller. Each of these components are built to handle specific development aspects of an application. MVC is one of the most frequently used industry-standard web development framework to create scalable and extensible projects.</a:t>
            </a:r>
            <a:br>
              <a:rPr lang="en-US" b="0" i="0" dirty="0">
                <a:solidFill>
                  <a:srgbClr val="000000"/>
                </a:solidFill>
                <a:effectLst/>
                <a:latin typeface="Nunito" panose="020B0604020202020204" pitchFamily="2" charset="0"/>
              </a:rPr>
            </a:br>
            <a:r>
              <a:rPr lang="en-US" b="0" i="0" dirty="0" err="1">
                <a:solidFill>
                  <a:srgbClr val="000000"/>
                </a:solidFill>
                <a:effectLst/>
                <a:latin typeface="Nunito" panose="020B0604020202020204" pitchFamily="2" charset="0"/>
              </a:rPr>
              <a:t>source:</a:t>
            </a:r>
            <a:r>
              <a:rPr lang="en-US" dirty="0" err="1">
                <a:hlinkClick r:id="rId8"/>
              </a:rPr>
              <a:t>MVC</a:t>
            </a:r>
            <a:r>
              <a:rPr lang="en-US" dirty="0">
                <a:hlinkClick r:id="rId8"/>
              </a:rPr>
              <a:t> Framework - Introduction (tutorialspoint.com)</a:t>
            </a:r>
            <a:endParaRPr lang="en-US" dirty="0"/>
          </a:p>
        </p:txBody>
      </p:sp>
      <p:sp>
        <p:nvSpPr>
          <p:cNvPr id="11" name="TextBox 10">
            <a:extLst>
              <a:ext uri="{FF2B5EF4-FFF2-40B4-BE49-F238E27FC236}">
                <a16:creationId xmlns:a16="http://schemas.microsoft.com/office/drawing/2014/main" id="{EB58E2FD-EAAF-C3D7-5E21-5C9AA7698987}"/>
              </a:ext>
            </a:extLst>
          </p:cNvPr>
          <p:cNvSpPr txBox="1"/>
          <p:nvPr/>
        </p:nvSpPr>
        <p:spPr>
          <a:xfrm>
            <a:off x="581025" y="1995055"/>
            <a:ext cx="10807411" cy="369332"/>
          </a:xfrm>
          <a:prstGeom prst="rect">
            <a:avLst/>
          </a:prstGeom>
          <a:noFill/>
        </p:spPr>
        <p:txBody>
          <a:bodyPr wrap="square" rtlCol="0">
            <a:spAutoFit/>
          </a:bodyPr>
          <a:lstStyle/>
          <a:p>
            <a:r>
              <a:rPr lang="en-US" b="1" dirty="0"/>
              <a:t>Pawmark web was implemented using MVC architectural pattern.</a:t>
            </a:r>
          </a:p>
        </p:txBody>
      </p:sp>
      <p:sp>
        <p:nvSpPr>
          <p:cNvPr id="12" name="TextBox 11">
            <a:extLst>
              <a:ext uri="{FF2B5EF4-FFF2-40B4-BE49-F238E27FC236}">
                <a16:creationId xmlns:a16="http://schemas.microsoft.com/office/drawing/2014/main" id="{3FEC8880-A10A-E0BB-A5D2-821194653359}"/>
              </a:ext>
            </a:extLst>
          </p:cNvPr>
          <p:cNvSpPr txBox="1"/>
          <p:nvPr/>
        </p:nvSpPr>
        <p:spPr>
          <a:xfrm>
            <a:off x="581025" y="4084834"/>
            <a:ext cx="10699668" cy="923330"/>
          </a:xfrm>
          <a:prstGeom prst="rect">
            <a:avLst/>
          </a:prstGeom>
          <a:noFill/>
        </p:spPr>
        <p:txBody>
          <a:bodyPr wrap="square" rtlCol="0">
            <a:spAutoFit/>
          </a:bodyPr>
          <a:lstStyle/>
          <a:p>
            <a:pPr algn="l"/>
            <a:r>
              <a:rPr lang="en-US" b="1" i="0" dirty="0">
                <a:solidFill>
                  <a:srgbClr val="000000"/>
                </a:solidFill>
                <a:effectLst/>
                <a:latin typeface="Heebo" panose="020B0604020202020204" pitchFamily="2" charset="-79"/>
                <a:cs typeface="Heebo" panose="020B0604020202020204" pitchFamily="2" charset="-79"/>
              </a:rPr>
              <a:t>MVC Components</a:t>
            </a:r>
          </a:p>
          <a:p>
            <a:pPr algn="just"/>
            <a:r>
              <a:rPr lang="en-US" b="0" i="0" dirty="0">
                <a:solidFill>
                  <a:srgbClr val="000000"/>
                </a:solidFill>
                <a:effectLst/>
                <a:latin typeface="Nunito" pitchFamily="2" charset="0"/>
              </a:rPr>
              <a:t>Following are the components of MVC −</a:t>
            </a:r>
          </a:p>
          <a:p>
            <a:endParaRPr lang="en-US" dirty="0"/>
          </a:p>
        </p:txBody>
      </p:sp>
      <p:pic>
        <p:nvPicPr>
          <p:cNvPr id="14" name="Picture 13">
            <a:extLst>
              <a:ext uri="{FF2B5EF4-FFF2-40B4-BE49-F238E27FC236}">
                <a16:creationId xmlns:a16="http://schemas.microsoft.com/office/drawing/2014/main" id="{2C10281B-3AED-A818-2DF9-427EA8B5952D}"/>
              </a:ext>
            </a:extLst>
          </p:cNvPr>
          <p:cNvPicPr>
            <a:picLocks noChangeAspect="1"/>
          </p:cNvPicPr>
          <p:nvPr/>
        </p:nvPicPr>
        <p:blipFill>
          <a:blip r:embed="rId9"/>
          <a:stretch>
            <a:fillRect/>
          </a:stretch>
        </p:blipFill>
        <p:spPr>
          <a:xfrm>
            <a:off x="3753362" y="4754235"/>
            <a:ext cx="4010025" cy="1952625"/>
          </a:xfrm>
          <a:prstGeom prst="rect">
            <a:avLst/>
          </a:prstGeom>
        </p:spPr>
      </p:pic>
    </p:spTree>
    <p:extLst>
      <p:ext uri="{BB962C8B-B14F-4D97-AF65-F5344CB8AC3E}">
        <p14:creationId xmlns:p14="http://schemas.microsoft.com/office/powerpoint/2010/main" val="239094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0B2-705B-1629-4925-D8A9ED99C0A5}"/>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678D694-0180-E05F-2F2D-B0EC4C1AE9D4}"/>
              </a:ext>
            </a:extLst>
          </p:cNvPr>
          <p:cNvSpPr>
            <a:spLocks noGrp="1"/>
          </p:cNvSpPr>
          <p:nvPr>
            <p:ph idx="1"/>
          </p:nvPr>
        </p:nvSpPr>
        <p:spPr>
          <a:xfrm>
            <a:off x="581192" y="1890876"/>
            <a:ext cx="11029615" cy="1766724"/>
          </a:xfrm>
        </p:spPr>
        <p:txBody>
          <a:bodyPr>
            <a:normAutofit fontScale="92500" lnSpcReduction="20000"/>
          </a:bodyPr>
          <a:lstStyle/>
          <a:p>
            <a:pPr marL="0" indent="0" algn="l">
              <a:buNone/>
            </a:pPr>
            <a:endParaRPr lang="en-US" b="0" i="0" dirty="0">
              <a:effectLst/>
              <a:latin typeface="Heebo" pitchFamily="2" charset="-79"/>
              <a:cs typeface="Heebo" pitchFamily="2" charset="-79"/>
            </a:endParaRPr>
          </a:p>
          <a:p>
            <a:pPr algn="just"/>
            <a:r>
              <a:rPr lang="en-US" b="0" i="0" dirty="0">
                <a:solidFill>
                  <a:srgbClr val="000000"/>
                </a:solidFill>
                <a:effectLst/>
                <a:latin typeface="Nunito" pitchFamily="2" charset="0"/>
              </a:rPr>
              <a:t>The Model component corresponds to all the data-related logic that the user works with. This can represent either the data that is being transferred between the View and Controller components or any other business logic-related data. For example, a Customer object will retrieve the customer information from the database, manipulate it and update it data back to the database or use it to render data.</a:t>
            </a:r>
          </a:p>
          <a:p>
            <a:pPr algn="just"/>
            <a:r>
              <a:rPr lang="en-US" b="0" i="0" dirty="0">
                <a:solidFill>
                  <a:srgbClr val="000000"/>
                </a:solidFill>
                <a:effectLst/>
                <a:latin typeface="Nunito" pitchFamily="2" charset="0"/>
              </a:rPr>
              <a:t>Actual code used in pawmark web:</a:t>
            </a:r>
          </a:p>
        </p:txBody>
      </p:sp>
      <p:sp>
        <p:nvSpPr>
          <p:cNvPr id="7" name="TextBox 6">
            <a:extLst>
              <a:ext uri="{FF2B5EF4-FFF2-40B4-BE49-F238E27FC236}">
                <a16:creationId xmlns:a16="http://schemas.microsoft.com/office/drawing/2014/main" id="{DD17F943-C19F-1C7B-6653-43798B50CC5B}"/>
              </a:ext>
            </a:extLst>
          </p:cNvPr>
          <p:cNvSpPr txBox="1"/>
          <p:nvPr/>
        </p:nvSpPr>
        <p:spPr>
          <a:xfrm>
            <a:off x="180534" y="3674463"/>
            <a:ext cx="11830929" cy="2585323"/>
          </a:xfrm>
          <a:prstGeom prst="rect">
            <a:avLst/>
          </a:prstGeom>
          <a:noFill/>
        </p:spPr>
        <p:txBody>
          <a:bodyPr wrap="square" rtlCol="0">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Model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ID_LENGTH</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primary_key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id_gen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firstname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middlename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lastname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mobile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CharField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email</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EmailField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max_length</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254</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unique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picture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models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ImageField</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upload_to</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'images/'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blank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null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dirty="0"/>
          </a:p>
        </p:txBody>
      </p:sp>
      <p:sp>
        <p:nvSpPr>
          <p:cNvPr id="8" name="TextBox 7">
            <a:extLst>
              <a:ext uri="{FF2B5EF4-FFF2-40B4-BE49-F238E27FC236}">
                <a16:creationId xmlns:a16="http://schemas.microsoft.com/office/drawing/2014/main" id="{D77A35E9-8246-D72E-168F-E86C5240ECEC}"/>
              </a:ext>
            </a:extLst>
          </p:cNvPr>
          <p:cNvSpPr txBox="1"/>
          <p:nvPr/>
        </p:nvSpPr>
        <p:spPr>
          <a:xfrm>
            <a:off x="280219" y="6155844"/>
            <a:ext cx="11739716" cy="369332"/>
          </a:xfrm>
          <a:prstGeom prst="rect">
            <a:avLst/>
          </a:prstGeom>
          <a:noFill/>
        </p:spPr>
        <p:txBody>
          <a:bodyPr wrap="square" rtlCol="0">
            <a:spAutoFit/>
          </a:bodyPr>
          <a:lstStyle/>
          <a:p>
            <a:r>
              <a:rPr lang="en-US" dirty="0"/>
              <a:t>This is one of the model code used, this is responsible for the customer(mobile app user) data definitions</a:t>
            </a:r>
          </a:p>
        </p:txBody>
      </p:sp>
    </p:spTree>
    <p:extLst>
      <p:ext uri="{BB962C8B-B14F-4D97-AF65-F5344CB8AC3E}">
        <p14:creationId xmlns:p14="http://schemas.microsoft.com/office/powerpoint/2010/main" val="122239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0B2-705B-1629-4925-D8A9ED99C0A5}"/>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0678D694-0180-E05F-2F2D-B0EC4C1AE9D4}"/>
              </a:ext>
            </a:extLst>
          </p:cNvPr>
          <p:cNvSpPr>
            <a:spLocks noGrp="1"/>
          </p:cNvSpPr>
          <p:nvPr>
            <p:ph idx="1"/>
          </p:nvPr>
        </p:nvSpPr>
        <p:spPr>
          <a:xfrm>
            <a:off x="581192" y="1890876"/>
            <a:ext cx="11029615" cy="669444"/>
          </a:xfrm>
        </p:spPr>
        <p:txBody>
          <a:bodyPr>
            <a:normAutofit/>
          </a:bodyPr>
          <a:lstStyle/>
          <a:p>
            <a:pPr algn="just"/>
            <a:r>
              <a:rPr lang="en-US" b="0" i="0" dirty="0">
                <a:solidFill>
                  <a:srgbClr val="000000"/>
                </a:solidFill>
                <a:effectLst/>
                <a:latin typeface="Nunito" pitchFamily="2" charset="0"/>
              </a:rPr>
              <a:t>The View component is used for all the UI logic of the application. For example, the Customer view will include all the UI components such as text boxes, dropdowns, etc. that the final user interacts with.</a:t>
            </a:r>
          </a:p>
        </p:txBody>
      </p:sp>
      <p:sp>
        <p:nvSpPr>
          <p:cNvPr id="7" name="TextBox 6">
            <a:extLst>
              <a:ext uri="{FF2B5EF4-FFF2-40B4-BE49-F238E27FC236}">
                <a16:creationId xmlns:a16="http://schemas.microsoft.com/office/drawing/2014/main" id="{DD17F943-C19F-1C7B-6653-43798B50CC5B}"/>
              </a:ext>
            </a:extLst>
          </p:cNvPr>
          <p:cNvSpPr txBox="1"/>
          <p:nvPr/>
        </p:nvSpPr>
        <p:spPr>
          <a:xfrm>
            <a:off x="189006" y="2560320"/>
            <a:ext cx="11830929" cy="3600986"/>
          </a:xfrm>
          <a:prstGeom prst="rect">
            <a:avLst/>
          </a:prstGeom>
          <a:noFill/>
        </p:spPr>
        <p:txBody>
          <a:bodyPr wrap="square" rtlCol="0">
            <a:spAutoFit/>
          </a:bodyPr>
          <a:lstStyle/>
          <a:p>
            <a:r>
              <a:rPr lang="en-US" sz="1200" b="0" dirty="0">
                <a:solidFill>
                  <a:srgbClr val="800000"/>
                </a:solidFill>
                <a:effectLst/>
                <a:latin typeface="Consolas" panose="020B0609020204030204" pitchFamily="49" charset="0"/>
              </a:rPr>
              <a:t>	&lt;div</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"contacts"</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ul</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ul</a:t>
            </a:r>
            <a:r>
              <a:rPr lang="en-US" sz="1200" b="0" dirty="0">
                <a:solidFill>
                  <a:srgbClr val="0000FF"/>
                </a:solidFill>
                <a:effectLst/>
                <a:latin typeface="Consolas" panose="020B0609020204030204" pitchFamily="49" charset="0"/>
              </a:rPr>
              <a:t>-no-style"</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 for contact in contacts %}</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&lt;li</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"contact"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href</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"/chat/{{request.user.id}}-{{ contact.id }}"</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"chat-entry"</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"wrap"</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&lt;span</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"contact-status online"</a:t>
            </a:r>
            <a:r>
              <a:rPr lang="en-US" sz="1200" b="0" dirty="0">
                <a:solidFill>
                  <a:srgbClr val="800000"/>
                </a:solidFill>
                <a:effectLst/>
                <a:latin typeface="Consolas" panose="020B0609020204030204" pitchFamily="49" charset="0"/>
              </a:rPr>
              <a:t>&gt;&lt;/span&gt;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img</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src</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contact.get_photo_url</a:t>
            </a:r>
            <a:r>
              <a:rPr lang="en-US" sz="1200" b="0" dirty="0">
                <a:solidFill>
                  <a:srgbClr val="0000FF"/>
                </a:solidFill>
                <a:effectLst/>
                <a:latin typeface="Consolas" panose="020B0609020204030204" pitchFamily="49" charset="0"/>
              </a:rPr>
              <a:t>  }}"</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alt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"meta"</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&lt;p</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"name"</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contact }}</a:t>
            </a:r>
            <a:r>
              <a:rPr lang="en-US" sz="1200" b="0" dirty="0">
                <a:solidFill>
                  <a:srgbClr val="800000"/>
                </a:solidFill>
                <a:effectLst/>
                <a:latin typeface="Consolas" panose="020B0609020204030204" pitchFamily="49" charset="0"/>
              </a:rPr>
              <a:t>&lt;/p&gt;&lt;/p&gt;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&lt;p</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"preview"</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contact.last_message</a:t>
            </a: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&lt;/p&gt;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&lt;/li&gt;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endfor</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ul</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D77A35E9-8246-D72E-168F-E86C5240ECEC}"/>
              </a:ext>
            </a:extLst>
          </p:cNvPr>
          <p:cNvSpPr txBox="1"/>
          <p:nvPr/>
        </p:nvSpPr>
        <p:spPr>
          <a:xfrm>
            <a:off x="280219" y="6155844"/>
            <a:ext cx="11739716" cy="646331"/>
          </a:xfrm>
          <a:prstGeom prst="rect">
            <a:avLst/>
          </a:prstGeom>
          <a:noFill/>
        </p:spPr>
        <p:txBody>
          <a:bodyPr wrap="square" rtlCol="0">
            <a:spAutoFit/>
          </a:bodyPr>
          <a:lstStyle/>
          <a:p>
            <a:r>
              <a:rPr lang="en-US" dirty="0"/>
              <a:t>This code snippet is responsible for rendering the contact list in pawmark chat, since we are using Django, aside from</a:t>
            </a:r>
          </a:p>
          <a:p>
            <a:r>
              <a:rPr lang="en-US" dirty="0"/>
              <a:t>html syntax, we also have codes that contains brackets{%%} which is syntax provided by </a:t>
            </a:r>
            <a:r>
              <a:rPr lang="en-US" dirty="0">
                <a:hlinkClick r:id="rId2"/>
              </a:rPr>
              <a:t>Django template</a:t>
            </a:r>
            <a:endParaRPr lang="en-US" dirty="0"/>
          </a:p>
        </p:txBody>
      </p:sp>
    </p:spTree>
    <p:extLst>
      <p:ext uri="{BB962C8B-B14F-4D97-AF65-F5344CB8AC3E}">
        <p14:creationId xmlns:p14="http://schemas.microsoft.com/office/powerpoint/2010/main" val="360047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30B2-705B-1629-4925-D8A9ED99C0A5}"/>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0678D694-0180-E05F-2F2D-B0EC4C1AE9D4}"/>
              </a:ext>
            </a:extLst>
          </p:cNvPr>
          <p:cNvSpPr>
            <a:spLocks noGrp="1"/>
          </p:cNvSpPr>
          <p:nvPr>
            <p:ph idx="1"/>
          </p:nvPr>
        </p:nvSpPr>
        <p:spPr>
          <a:xfrm>
            <a:off x="581192" y="1458909"/>
            <a:ext cx="11029615" cy="2202822"/>
          </a:xfrm>
        </p:spPr>
        <p:txBody>
          <a:bodyPr>
            <a:normAutofit/>
          </a:bodyPr>
          <a:lstStyle/>
          <a:p>
            <a:pPr algn="just"/>
            <a:r>
              <a:rPr lang="en-US" b="0" i="0" dirty="0">
                <a:solidFill>
                  <a:srgbClr val="000000"/>
                </a:solidFill>
                <a:effectLst/>
                <a:latin typeface="Nunito" pitchFamily="2" charset="0"/>
              </a:rPr>
              <a:t>Controllers act as an interface between Model and View components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p>
        </p:txBody>
      </p:sp>
      <p:sp>
        <p:nvSpPr>
          <p:cNvPr id="8" name="TextBox 7">
            <a:extLst>
              <a:ext uri="{FF2B5EF4-FFF2-40B4-BE49-F238E27FC236}">
                <a16:creationId xmlns:a16="http://schemas.microsoft.com/office/drawing/2014/main" id="{D77A35E9-8246-D72E-168F-E86C5240ECEC}"/>
              </a:ext>
            </a:extLst>
          </p:cNvPr>
          <p:cNvSpPr txBox="1"/>
          <p:nvPr/>
        </p:nvSpPr>
        <p:spPr>
          <a:xfrm>
            <a:off x="4951828" y="4418484"/>
            <a:ext cx="6073987" cy="1200329"/>
          </a:xfrm>
          <a:prstGeom prst="rect">
            <a:avLst/>
          </a:prstGeom>
          <a:noFill/>
        </p:spPr>
        <p:txBody>
          <a:bodyPr wrap="square" rtlCol="0">
            <a:spAutoFit/>
          </a:bodyPr>
          <a:lstStyle/>
          <a:p>
            <a:r>
              <a:rPr lang="en-US" dirty="0"/>
              <a:t>This is code is one example of a controller, it is responsible fetching/ saving data in the database which returns an object/(model) and also providing the needed data for the view(UI) to be rendered</a:t>
            </a:r>
          </a:p>
        </p:txBody>
      </p:sp>
      <p:sp>
        <p:nvSpPr>
          <p:cNvPr id="5" name="TextBox 4">
            <a:extLst>
              <a:ext uri="{FF2B5EF4-FFF2-40B4-BE49-F238E27FC236}">
                <a16:creationId xmlns:a16="http://schemas.microsoft.com/office/drawing/2014/main" id="{103A55AE-6ABA-763D-8B94-F6867D5D9631}"/>
              </a:ext>
            </a:extLst>
          </p:cNvPr>
          <p:cNvSpPr txBox="1"/>
          <p:nvPr/>
        </p:nvSpPr>
        <p:spPr>
          <a:xfrm>
            <a:off x="5641144" y="3080824"/>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3C06D707-9ABA-C83E-D834-6AE5E792D8D8}"/>
              </a:ext>
            </a:extLst>
          </p:cNvPr>
          <p:cNvSpPr txBox="1"/>
          <p:nvPr/>
        </p:nvSpPr>
        <p:spPr>
          <a:xfrm>
            <a:off x="346140" y="3429000"/>
            <a:ext cx="4605688" cy="3216265"/>
          </a:xfrm>
          <a:prstGeom prst="rect">
            <a:avLst/>
          </a:prstGeom>
          <a:noFill/>
        </p:spPr>
        <p:txBody>
          <a:bodyPr wrap="square" rtlCol="0">
            <a:spAutoFit/>
          </a:bodyPr>
          <a:lstStyle/>
          <a:p>
            <a:r>
              <a:rPr lang="en-US" sz="700" b="0" dirty="0">
                <a:solidFill>
                  <a:srgbClr val="0000FF"/>
                </a:solidFill>
                <a:effectLst/>
                <a:latin typeface="Consolas" panose="020B0609020204030204" pitchFamily="49" charset="0"/>
              </a:rPr>
              <a:t>def</a:t>
            </a:r>
            <a:r>
              <a:rPr lang="en-US" sz="700" b="0" dirty="0">
                <a:solidFill>
                  <a:srgbClr val="000000"/>
                </a:solidFill>
                <a:effectLst/>
                <a:latin typeface="Consolas" panose="020B0609020204030204" pitchFamily="49" charset="0"/>
              </a:rPr>
              <a:t> </a:t>
            </a:r>
            <a:r>
              <a:rPr lang="en-US" sz="700" b="0" dirty="0">
                <a:solidFill>
                  <a:srgbClr val="795E26"/>
                </a:solidFill>
                <a:effectLst/>
                <a:latin typeface="Consolas" panose="020B0609020204030204" pitchFamily="49" charset="0"/>
              </a:rPr>
              <a:t>chat</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request</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message_gc_id</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if</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request</a:t>
            </a:r>
            <a:r>
              <a:rPr lang="en-US" sz="700" b="0" dirty="0" err="1">
                <a:solidFill>
                  <a:srgbClr val="000000"/>
                </a:solidFill>
                <a:effectLst/>
                <a:latin typeface="Consolas" panose="020B0609020204030204" pitchFamily="49" charset="0"/>
              </a:rPr>
              <a:t>.user</a:t>
            </a:r>
            <a:r>
              <a:rPr lang="en-US" sz="700" b="0" dirty="0">
                <a:solidFill>
                  <a:srgbClr val="000000"/>
                </a:solidFill>
                <a:effectLst/>
                <a:latin typeface="Consolas" panose="020B0609020204030204" pitchFamily="49" charset="0"/>
              </a:rPr>
              <a:t> </a:t>
            </a:r>
            <a:r>
              <a:rPr lang="en-US" sz="700" b="0" dirty="0">
                <a:solidFill>
                  <a:srgbClr val="0000FF"/>
                </a:solidFill>
                <a:effectLst/>
                <a:latin typeface="Consolas" panose="020B0609020204030204" pitchFamily="49" charset="0"/>
              </a:rPr>
              <a:t>is</a:t>
            </a:r>
            <a:r>
              <a:rPr lang="en-US" sz="700" b="0" dirty="0">
                <a:solidFill>
                  <a:srgbClr val="000000"/>
                </a:solidFill>
                <a:effectLst/>
                <a:latin typeface="Consolas" panose="020B0609020204030204" pitchFamily="49" charset="0"/>
              </a:rPr>
              <a:t> </a:t>
            </a:r>
            <a:r>
              <a:rPr lang="en-US" sz="700" b="0" dirty="0">
                <a:solidFill>
                  <a:srgbClr val="0000FF"/>
                </a:solidFill>
                <a:effectLst/>
                <a:latin typeface="Consolas" panose="020B0609020204030204" pitchFamily="49" charset="0"/>
              </a:rPr>
              <a:t>None</a:t>
            </a:r>
            <a:r>
              <a:rPr lang="en-US" sz="700" b="0" dirty="0">
                <a:solidFill>
                  <a:srgbClr val="000000"/>
                </a:solidFill>
                <a:effectLst/>
                <a:latin typeface="Consolas" panose="020B0609020204030204" pitchFamily="49" charset="0"/>
              </a:rPr>
              <a:t> </a:t>
            </a:r>
            <a:r>
              <a:rPr lang="en-US" sz="700" b="0" dirty="0">
                <a:solidFill>
                  <a:srgbClr val="0000FF"/>
                </a:solidFill>
                <a:effectLst/>
                <a:latin typeface="Consolas" panose="020B0609020204030204" pitchFamily="49" charset="0"/>
              </a:rPr>
              <a:t>or</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request</a:t>
            </a:r>
            <a:r>
              <a:rPr lang="en-US" sz="700" b="0" dirty="0" err="1">
                <a:solidFill>
                  <a:srgbClr val="000000"/>
                </a:solidFill>
                <a:effectLst/>
                <a:latin typeface="Consolas" panose="020B0609020204030204" pitchFamily="49" charset="0"/>
              </a:rPr>
              <a:t>.user.is_authenticated</a:t>
            </a:r>
            <a:r>
              <a:rPr lang="en-US" sz="700" b="0" dirty="0">
                <a:solidFill>
                  <a:srgbClr val="000000"/>
                </a:solidFill>
                <a:effectLst/>
                <a:latin typeface="Consolas" panose="020B0609020204030204" pitchFamily="49" charset="0"/>
              </a:rPr>
              <a:t> </a:t>
            </a:r>
            <a:r>
              <a:rPr lang="en-US" sz="700" b="0" dirty="0">
                <a:solidFill>
                  <a:srgbClr val="0000FF"/>
                </a:solidFill>
                <a:effectLst/>
                <a:latin typeface="Consolas" panose="020B0609020204030204" pitchFamily="49" charset="0"/>
              </a:rPr>
              <a:t>is</a:t>
            </a:r>
            <a:r>
              <a:rPr lang="en-US" sz="700" b="0" dirty="0">
                <a:solidFill>
                  <a:srgbClr val="000000"/>
                </a:solidFill>
                <a:effectLst/>
                <a:latin typeface="Consolas" panose="020B0609020204030204" pitchFamily="49" charset="0"/>
              </a:rPr>
              <a:t> </a:t>
            </a:r>
            <a:r>
              <a:rPr lang="en-US" sz="700" b="0" dirty="0">
                <a:solidFill>
                  <a:srgbClr val="0000FF"/>
                </a:solidFill>
                <a:effectLst/>
                <a:latin typeface="Consolas" panose="020B0609020204030204" pitchFamily="49" charset="0"/>
              </a:rPr>
              <a:t>False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return</a:t>
            </a:r>
            <a:r>
              <a:rPr lang="en-US" sz="700" b="0" dirty="0">
                <a:solidFill>
                  <a:srgbClr val="000000"/>
                </a:solidFill>
                <a:effectLst/>
                <a:latin typeface="Consolas" panose="020B0609020204030204" pitchFamily="49" charset="0"/>
              </a:rPr>
              <a:t> </a:t>
            </a:r>
            <a:r>
              <a:rPr lang="en-US" sz="700" b="0" dirty="0">
                <a:solidFill>
                  <a:srgbClr val="795E26"/>
                </a:solidFill>
                <a:effectLst/>
                <a:latin typeface="Consolas" panose="020B0609020204030204" pitchFamily="49" charset="0"/>
              </a:rPr>
              <a:t>redirect</a:t>
            </a:r>
            <a:r>
              <a:rPr lang="en-US" sz="700" b="0" dirty="0">
                <a:solidFill>
                  <a:srgbClr val="000000"/>
                </a:solidFill>
                <a:effectLst/>
                <a:latin typeface="Consolas" panose="020B0609020204030204" pitchFamily="49" charset="0"/>
              </a:rPr>
              <a:t>(</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admin:index</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template</a:t>
            </a:r>
            <a:r>
              <a:rPr lang="en-US" sz="700" b="0" dirty="0">
                <a:solidFill>
                  <a:srgbClr val="000000"/>
                </a:solidFill>
                <a:effectLst/>
                <a:latin typeface="Consolas" panose="020B0609020204030204" pitchFamily="49" charset="0"/>
              </a:rPr>
              <a:t> = </a:t>
            </a:r>
            <a:r>
              <a:rPr lang="en-US" sz="700" b="0" dirty="0" err="1">
                <a:solidFill>
                  <a:srgbClr val="267F99"/>
                </a:solidFill>
                <a:effectLst/>
                <a:latin typeface="Consolas" panose="020B0609020204030204" pitchFamily="49" charset="0"/>
              </a:rPr>
              <a:t>loader</a:t>
            </a:r>
            <a:r>
              <a:rPr lang="en-US" sz="700" b="0" dirty="0" err="1">
                <a:solidFill>
                  <a:srgbClr val="000000"/>
                </a:solidFill>
                <a:effectLst/>
                <a:latin typeface="Consolas" panose="020B0609020204030204" pitchFamily="49" charset="0"/>
              </a:rPr>
              <a:t>.</a:t>
            </a:r>
            <a:r>
              <a:rPr lang="en-US" sz="700" b="0" dirty="0" err="1">
                <a:solidFill>
                  <a:srgbClr val="795E26"/>
                </a:solidFill>
                <a:effectLst/>
                <a:latin typeface="Consolas" panose="020B0609020204030204" pitchFamily="49" charset="0"/>
              </a:rPr>
              <a:t>get_template</a:t>
            </a:r>
            <a:r>
              <a:rPr lang="en-US" sz="700" b="0" dirty="0">
                <a:solidFill>
                  <a:srgbClr val="000000"/>
                </a:solidFill>
                <a:effectLst/>
                <a:latin typeface="Consolas" panose="020B0609020204030204" pitchFamily="49" charset="0"/>
              </a:rPr>
              <a:t>(</a:t>
            </a:r>
            <a:r>
              <a:rPr lang="en-US" sz="700" b="0" dirty="0">
                <a:solidFill>
                  <a:srgbClr val="A31515"/>
                </a:solidFill>
                <a:effectLst/>
                <a:latin typeface="Consolas" panose="020B0609020204030204" pitchFamily="49" charset="0"/>
              </a:rPr>
              <a:t>'pages/chat.html'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all_customers</a:t>
            </a:r>
            <a:r>
              <a:rPr lang="en-US" sz="700" b="0" dirty="0">
                <a:solidFill>
                  <a:srgbClr val="000000"/>
                </a:solidFill>
                <a:effectLst/>
                <a:latin typeface="Consolas" panose="020B0609020204030204" pitchFamily="49" charset="0"/>
              </a:rPr>
              <a:t> = </a:t>
            </a:r>
            <a:r>
              <a:rPr lang="en-US" sz="700" b="0" dirty="0" err="1">
                <a:solidFill>
                  <a:srgbClr val="267F99"/>
                </a:solidFill>
                <a:effectLst/>
                <a:latin typeface="Consolas" panose="020B0609020204030204" pitchFamily="49" charset="0"/>
              </a:rPr>
              <a:t>Customer</a:t>
            </a:r>
            <a:r>
              <a:rPr lang="en-US" sz="700" b="0" dirty="0" err="1">
                <a:solidFill>
                  <a:srgbClr val="000000"/>
                </a:solidFill>
                <a:effectLst/>
                <a:latin typeface="Consolas" panose="020B0609020204030204" pitchFamily="49" charset="0"/>
              </a:rPr>
              <a:t>.</a:t>
            </a:r>
            <a:r>
              <a:rPr lang="en-US" sz="700" b="0" dirty="0" err="1">
                <a:solidFill>
                  <a:srgbClr val="001080"/>
                </a:solidFill>
                <a:effectLst/>
                <a:latin typeface="Consolas" panose="020B0609020204030204" pitchFamily="49" charset="0"/>
              </a:rPr>
              <a:t>objects</a:t>
            </a:r>
            <a:r>
              <a:rPr lang="en-US" sz="700" b="0" dirty="0" err="1">
                <a:solidFill>
                  <a:srgbClr val="000000"/>
                </a:solidFill>
                <a:effectLst/>
                <a:latin typeface="Consolas" panose="020B0609020204030204" pitchFamily="49" charset="0"/>
              </a:rPr>
              <a:t>.</a:t>
            </a:r>
            <a:r>
              <a:rPr lang="en-US" sz="700" b="0" dirty="0" err="1">
                <a:solidFill>
                  <a:srgbClr val="795E26"/>
                </a:solidFill>
                <a:effectLst/>
                <a:latin typeface="Consolas" panose="020B0609020204030204" pitchFamily="49" charset="0"/>
              </a:rPr>
              <a:t>all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receiver</a:t>
            </a:r>
            <a:r>
              <a:rPr lang="en-US" sz="700" b="0" dirty="0">
                <a:solidFill>
                  <a:srgbClr val="000000"/>
                </a:solidFill>
                <a:effectLst/>
                <a:latin typeface="Consolas" panose="020B0609020204030204" pitchFamily="49" charset="0"/>
              </a:rPr>
              <a:t> = </a:t>
            </a:r>
            <a:r>
              <a:rPr lang="en-US" sz="700" b="0" dirty="0">
                <a:solidFill>
                  <a:srgbClr val="0000FF"/>
                </a:solidFill>
                <a:effectLst/>
                <a:latin typeface="Consolas" panose="020B0609020204030204" pitchFamily="49" charset="0"/>
              </a:rPr>
              <a:t>None</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receiver_id</a:t>
            </a:r>
            <a:r>
              <a:rPr lang="en-US" sz="700" b="0" dirty="0">
                <a:solidFill>
                  <a:srgbClr val="000000"/>
                </a:solidFill>
                <a:effectLst/>
                <a:latin typeface="Consolas" panose="020B0609020204030204" pitchFamily="49" charset="0"/>
              </a:rPr>
              <a:t> = </a:t>
            </a:r>
            <a:r>
              <a:rPr lang="en-US" sz="700" b="0" dirty="0">
                <a:solidFill>
                  <a:srgbClr val="A31515"/>
                </a:solidFill>
                <a:effectLst/>
                <a:latin typeface="Consolas" panose="020B0609020204030204" pitchFamily="49" charset="0"/>
              </a:rPr>
              <a:t>''</a:t>
            </a:r>
            <a:endParaRPr lang="en-US" sz="700" b="0" dirty="0">
              <a:solidFill>
                <a:srgbClr val="000000"/>
              </a:solidFill>
              <a:effectLst/>
              <a:latin typeface="Consolas" panose="020B0609020204030204" pitchFamily="49" charset="0"/>
            </a:endParaRP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try</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receiver_id</a:t>
            </a:r>
            <a:r>
              <a:rPr lang="en-US" sz="700" b="0" dirty="0">
                <a:solidFill>
                  <a:srgbClr val="000000"/>
                </a:solidFill>
                <a:effectLst/>
                <a:latin typeface="Consolas" panose="020B0609020204030204" pitchFamily="49" charset="0"/>
              </a:rPr>
              <a:t> = </a:t>
            </a:r>
            <a:r>
              <a:rPr lang="en-US" sz="700" b="0" dirty="0" err="1">
                <a:solidFill>
                  <a:srgbClr val="001080"/>
                </a:solidFill>
                <a:effectLst/>
                <a:latin typeface="Consolas" panose="020B0609020204030204" pitchFamily="49" charset="0"/>
              </a:rPr>
              <a:t>message_gc_id</a:t>
            </a:r>
            <a:r>
              <a:rPr lang="en-US" sz="700" b="0" dirty="0" err="1">
                <a:solidFill>
                  <a:srgbClr val="000000"/>
                </a:solidFill>
                <a:effectLst/>
                <a:latin typeface="Consolas" panose="020B0609020204030204" pitchFamily="49" charset="0"/>
              </a:rPr>
              <a:t>.split</a:t>
            </a:r>
            <a:r>
              <a:rPr lang="en-US" sz="700" b="0" dirty="0">
                <a:solidFill>
                  <a:srgbClr val="000000"/>
                </a:solidFill>
                <a:effectLst/>
                <a:latin typeface="Consolas" panose="020B0609020204030204" pitchFamily="49" charset="0"/>
              </a:rPr>
              <a:t>(</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r>
              <a:rPr lang="en-US" sz="700" b="0" dirty="0">
                <a:solidFill>
                  <a:srgbClr val="098658"/>
                </a:solidFill>
                <a:effectLst/>
                <a:latin typeface="Consolas" panose="020B0609020204030204" pitchFamily="49" charset="0"/>
              </a:rPr>
              <a:t>1</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receiver</a:t>
            </a:r>
            <a:r>
              <a:rPr lang="en-US" sz="700" b="0" dirty="0">
                <a:solidFill>
                  <a:srgbClr val="000000"/>
                </a:solidFill>
                <a:effectLst/>
                <a:latin typeface="Consolas" panose="020B0609020204030204" pitchFamily="49" charset="0"/>
              </a:rPr>
              <a:t> = </a:t>
            </a:r>
            <a:r>
              <a:rPr lang="en-US" sz="700" b="0" dirty="0" err="1">
                <a:solidFill>
                  <a:srgbClr val="267F99"/>
                </a:solidFill>
                <a:effectLst/>
                <a:latin typeface="Consolas" panose="020B0609020204030204" pitchFamily="49" charset="0"/>
              </a:rPr>
              <a:t>Customer</a:t>
            </a:r>
            <a:r>
              <a:rPr lang="en-US" sz="700" b="0" dirty="0" err="1">
                <a:solidFill>
                  <a:srgbClr val="000000"/>
                </a:solidFill>
                <a:effectLst/>
                <a:latin typeface="Consolas" panose="020B0609020204030204" pitchFamily="49" charset="0"/>
              </a:rPr>
              <a:t>.</a:t>
            </a:r>
            <a:r>
              <a:rPr lang="en-US" sz="700" b="0" dirty="0" err="1">
                <a:solidFill>
                  <a:srgbClr val="001080"/>
                </a:solidFill>
                <a:effectLst/>
                <a:latin typeface="Consolas" panose="020B0609020204030204" pitchFamily="49" charset="0"/>
              </a:rPr>
              <a:t>objects</a:t>
            </a:r>
            <a:r>
              <a:rPr lang="en-US" sz="700" b="0" dirty="0" err="1">
                <a:solidFill>
                  <a:srgbClr val="000000"/>
                </a:solidFill>
                <a:effectLst/>
                <a:latin typeface="Consolas" panose="020B0609020204030204" pitchFamily="49" charset="0"/>
              </a:rPr>
              <a:t>.</a:t>
            </a:r>
            <a:r>
              <a:rPr lang="en-US" sz="700" b="0" dirty="0" err="1">
                <a:solidFill>
                  <a:srgbClr val="795E26"/>
                </a:solidFill>
                <a:effectLst/>
                <a:latin typeface="Consolas" panose="020B0609020204030204" pitchFamily="49" charset="0"/>
              </a:rPr>
              <a:t>filter</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id</a:t>
            </a:r>
            <a:r>
              <a:rPr lang="en-US" sz="700" b="0" dirty="0">
                <a:solidFill>
                  <a:srgbClr val="000000"/>
                </a:solidFill>
                <a:effectLst/>
                <a:latin typeface="Consolas" panose="020B0609020204030204" pitchFamily="49" charset="0"/>
              </a:rPr>
              <a:t>=</a:t>
            </a:r>
            <a:r>
              <a:rPr lang="en-US" sz="700" b="0" dirty="0" err="1">
                <a:solidFill>
                  <a:srgbClr val="001080"/>
                </a:solidFill>
                <a:effectLst/>
                <a:latin typeface="Consolas" panose="020B0609020204030204" pitchFamily="49" charset="0"/>
              </a:rPr>
              <a:t>receiver_id</a:t>
            </a:r>
            <a:r>
              <a:rPr lang="en-US" sz="700" b="0" dirty="0">
                <a:solidFill>
                  <a:srgbClr val="000000"/>
                </a:solidFill>
                <a:effectLst/>
                <a:latin typeface="Consolas" panose="020B0609020204030204" pitchFamily="49" charset="0"/>
              </a:rPr>
              <a:t>).</a:t>
            </a:r>
            <a:r>
              <a:rPr lang="en-US" sz="700" b="0" dirty="0">
                <a:solidFill>
                  <a:srgbClr val="795E26"/>
                </a:solidFill>
                <a:effectLst/>
                <a:latin typeface="Consolas" panose="020B0609020204030204" pitchFamily="49" charset="0"/>
              </a:rPr>
              <a:t>first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except</a:t>
            </a:r>
            <a:r>
              <a:rPr lang="en-US" sz="700" b="0" dirty="0">
                <a:solidFill>
                  <a:srgbClr val="000000"/>
                </a:solidFill>
                <a:effectLst/>
                <a:latin typeface="Consolas" panose="020B0609020204030204" pitchFamily="49" charset="0"/>
              </a:rPr>
              <a:t> </a:t>
            </a:r>
            <a:r>
              <a:rPr lang="en-US" sz="700" b="0" dirty="0">
                <a:solidFill>
                  <a:srgbClr val="267F99"/>
                </a:solidFill>
                <a:effectLst/>
                <a:latin typeface="Consolas" panose="020B0609020204030204" pitchFamily="49" charset="0"/>
              </a:rPr>
              <a:t>Exception</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pass</a:t>
            </a:r>
            <a:endParaRPr lang="en-US" sz="700" b="0" dirty="0">
              <a:solidFill>
                <a:srgbClr val="000000"/>
              </a:solidFill>
              <a:effectLst/>
              <a:latin typeface="Consolas" panose="020B0609020204030204" pitchFamily="49" charset="0"/>
            </a:endParaRP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pets</a:t>
            </a:r>
            <a:r>
              <a:rPr lang="en-US" sz="700" b="0" dirty="0">
                <a:solidFill>
                  <a:srgbClr val="000000"/>
                </a:solidFill>
                <a:effectLst/>
                <a:latin typeface="Consolas" panose="020B0609020204030204" pitchFamily="49" charset="0"/>
              </a:rPr>
              <a:t> = </a:t>
            </a:r>
            <a:r>
              <a:rPr lang="en-US" sz="700" b="0" dirty="0" err="1">
                <a:solidFill>
                  <a:srgbClr val="795E26"/>
                </a:solidFill>
                <a:effectLst/>
                <a:latin typeface="Consolas" panose="020B0609020204030204" pitchFamily="49" charset="0"/>
              </a:rPr>
              <a:t>get_my_pets</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receiver</a:t>
            </a:r>
            <a:r>
              <a:rPr lang="en-US" sz="700" b="0" dirty="0">
                <a:solidFill>
                  <a:srgbClr val="000000"/>
                </a:solidFill>
                <a:effectLst/>
                <a:latin typeface="Consolas" panose="020B0609020204030204" pitchFamily="49" charset="0"/>
              </a:rPr>
              <a:t>)</a:t>
            </a: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context</a:t>
            </a:r>
            <a:r>
              <a:rPr lang="en-US" sz="700" b="0" dirty="0">
                <a:solidFill>
                  <a:srgbClr val="000000"/>
                </a:solidFill>
                <a:effectLst/>
                <a:latin typeface="Consolas" panose="020B0609020204030204" pitchFamily="49" charset="0"/>
              </a:rPr>
              <a:t> = {</a:t>
            </a:r>
          </a:p>
          <a:p>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"pets"</a:t>
            </a: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pets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"receiver"</a:t>
            </a: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receiver</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"contacts"</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all_customers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message_gc_id</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message_gc_id</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if</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request</a:t>
            </a:r>
            <a:r>
              <a:rPr lang="en-US" sz="700" b="0" dirty="0" err="1">
                <a:solidFill>
                  <a:srgbClr val="000000"/>
                </a:solidFill>
                <a:effectLst/>
                <a:latin typeface="Consolas" panose="020B0609020204030204" pitchFamily="49" charset="0"/>
              </a:rPr>
              <a:t>.method</a:t>
            </a:r>
            <a:r>
              <a:rPr lang="en-US" sz="700" b="0" dirty="0">
                <a:solidFill>
                  <a:srgbClr val="000000"/>
                </a:solidFill>
                <a:effectLst/>
                <a:latin typeface="Consolas" panose="020B0609020204030204" pitchFamily="49" charset="0"/>
              </a:rPr>
              <a:t> == </a:t>
            </a:r>
            <a:r>
              <a:rPr lang="en-US" sz="700" b="0" dirty="0">
                <a:solidFill>
                  <a:srgbClr val="A31515"/>
                </a:solidFill>
                <a:effectLst/>
                <a:latin typeface="Consolas" panose="020B0609020204030204" pitchFamily="49" charset="0"/>
              </a:rPr>
              <a:t>'POST'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err="1">
                <a:solidFill>
                  <a:srgbClr val="795E26"/>
                </a:solidFill>
                <a:effectLst/>
                <a:latin typeface="Consolas" panose="020B0609020204030204" pitchFamily="49" charset="0"/>
              </a:rPr>
              <a:t>send_message</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request</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request</a:t>
            </a:r>
            <a:r>
              <a:rPr lang="en-US" sz="700" b="0" dirty="0">
                <a:solidFill>
                  <a:srgbClr val="000000"/>
                </a:solidFill>
                <a:effectLst/>
                <a:latin typeface="Consolas" panose="020B0609020204030204" pitchFamily="49" charset="0"/>
              </a:rPr>
              <a:t>, </a:t>
            </a:r>
            <a:r>
              <a:rPr lang="en-US" sz="700" b="0" dirty="0" err="1">
                <a:solidFill>
                  <a:srgbClr val="001080"/>
                </a:solidFill>
                <a:effectLst/>
                <a:latin typeface="Consolas" panose="020B0609020204030204" pitchFamily="49" charset="0"/>
              </a:rPr>
              <a:t>receiver_id</a:t>
            </a:r>
            <a:r>
              <a:rPr lang="en-US" sz="700" b="0" dirty="0">
                <a:solidFill>
                  <a:srgbClr val="000000"/>
                </a:solidFill>
                <a:effectLst/>
                <a:latin typeface="Consolas" panose="020B0609020204030204" pitchFamily="49" charset="0"/>
              </a:rPr>
              <a:t>=</a:t>
            </a:r>
            <a:r>
              <a:rPr lang="en-US" sz="700" b="0" dirty="0" err="1">
                <a:solidFill>
                  <a:srgbClr val="001080"/>
                </a:solidFill>
                <a:effectLst/>
                <a:latin typeface="Consolas" panose="020B0609020204030204" pitchFamily="49" charset="0"/>
              </a:rPr>
              <a:t>receiver_id</a:t>
            </a:r>
            <a:r>
              <a:rPr lang="en-US" sz="700" b="0" dirty="0">
                <a:solidFill>
                  <a:srgbClr val="000000"/>
                </a:solidFill>
                <a:effectLst/>
                <a:latin typeface="Consolas" panose="020B0609020204030204" pitchFamily="49" charset="0"/>
              </a:rPr>
              <a:t>)</a:t>
            </a:r>
          </a:p>
          <a:p>
            <a:br>
              <a:rPr lang="en-US" sz="700" b="0" dirty="0">
                <a:solidFill>
                  <a:srgbClr val="000000"/>
                </a:solidFill>
                <a:effectLst/>
                <a:latin typeface="Consolas" panose="020B0609020204030204" pitchFamily="49" charset="0"/>
              </a:rPr>
            </a:br>
            <a:r>
              <a:rPr lang="en-US" sz="700" b="0" dirty="0">
                <a:solidFill>
                  <a:srgbClr val="000000"/>
                </a:solidFill>
                <a:effectLst/>
                <a:latin typeface="Consolas" panose="020B0609020204030204" pitchFamily="49" charset="0"/>
              </a:rPr>
              <a:t>    </a:t>
            </a:r>
            <a:r>
              <a:rPr lang="en-US" sz="700" b="0" dirty="0">
                <a:solidFill>
                  <a:srgbClr val="AF00DB"/>
                </a:solidFill>
                <a:effectLst/>
                <a:latin typeface="Consolas" panose="020B0609020204030204" pitchFamily="49" charset="0"/>
              </a:rPr>
              <a:t>return</a:t>
            </a:r>
            <a:r>
              <a:rPr lang="en-US" sz="700" b="0" dirty="0">
                <a:solidFill>
                  <a:srgbClr val="000000"/>
                </a:solidFill>
                <a:effectLst/>
                <a:latin typeface="Consolas" panose="020B0609020204030204" pitchFamily="49" charset="0"/>
              </a:rPr>
              <a:t> </a:t>
            </a:r>
            <a:r>
              <a:rPr lang="en-US" sz="700" b="0" dirty="0" err="1">
                <a:solidFill>
                  <a:srgbClr val="267F99"/>
                </a:solidFill>
                <a:effectLst/>
                <a:latin typeface="Consolas" panose="020B0609020204030204" pitchFamily="49" charset="0"/>
              </a:rPr>
              <a:t>HttpResponse</a:t>
            </a:r>
            <a:r>
              <a:rPr lang="en-US" sz="700" b="0" dirty="0">
                <a:solidFill>
                  <a:srgbClr val="000000"/>
                </a:solidFill>
                <a:effectLst/>
                <a:latin typeface="Consolas" panose="020B0609020204030204" pitchFamily="49" charset="0"/>
              </a:rPr>
              <a:t>(</a:t>
            </a:r>
            <a:r>
              <a:rPr lang="en-US" sz="700" b="0" dirty="0" err="1">
                <a:solidFill>
                  <a:srgbClr val="001080"/>
                </a:solidFill>
                <a:effectLst/>
                <a:latin typeface="Consolas" panose="020B0609020204030204" pitchFamily="49" charset="0"/>
              </a:rPr>
              <a:t>template</a:t>
            </a:r>
            <a:r>
              <a:rPr lang="en-US" sz="700" b="0" dirty="0" err="1">
                <a:solidFill>
                  <a:srgbClr val="000000"/>
                </a:solidFill>
                <a:effectLst/>
                <a:latin typeface="Consolas" panose="020B0609020204030204" pitchFamily="49" charset="0"/>
              </a:rPr>
              <a:t>.render</a:t>
            </a:r>
            <a:r>
              <a:rPr lang="en-US" sz="700" b="0" dirty="0">
                <a:solidFill>
                  <a:srgbClr val="000000"/>
                </a:solidFill>
                <a:effectLst/>
                <a:latin typeface="Consolas" panose="020B0609020204030204" pitchFamily="49" charset="0"/>
              </a:rPr>
              <a:t>(</a:t>
            </a:r>
            <a:r>
              <a:rPr lang="en-US" sz="700" b="0" dirty="0">
                <a:solidFill>
                  <a:srgbClr val="001080"/>
                </a:solidFill>
                <a:effectLst/>
                <a:latin typeface="Consolas" panose="020B0609020204030204" pitchFamily="49" charset="0"/>
              </a:rPr>
              <a:t>context</a:t>
            </a:r>
            <a:r>
              <a:rPr lang="en-US" sz="700" b="0" dirty="0">
                <a:solidFill>
                  <a:srgbClr val="000000"/>
                </a:solidFill>
                <a:effectLst/>
                <a:latin typeface="Consolas" panose="020B0609020204030204" pitchFamily="49" charset="0"/>
              </a:rPr>
              <a:t>, </a:t>
            </a:r>
            <a:r>
              <a:rPr lang="en-US" sz="700" b="0" dirty="0">
                <a:solidFill>
                  <a:srgbClr val="001080"/>
                </a:solidFill>
                <a:effectLst/>
                <a:latin typeface="Consolas" panose="020B0609020204030204" pitchFamily="49" charset="0"/>
              </a:rPr>
              <a:t>request</a:t>
            </a:r>
            <a:r>
              <a:rPr lang="en-US" sz="700" b="0" dirty="0">
                <a:solidFill>
                  <a:srgbClr val="000000"/>
                </a:solidFill>
                <a:effectLst/>
                <a:latin typeface="Consolas" panose="020B0609020204030204" pitchFamily="49" charset="0"/>
              </a:rPr>
              <a:t>))</a:t>
            </a:r>
          </a:p>
          <a:p>
            <a:endParaRPr lang="en-US" sz="700" dirty="0"/>
          </a:p>
        </p:txBody>
      </p:sp>
    </p:spTree>
    <p:extLst>
      <p:ext uri="{BB962C8B-B14F-4D97-AF65-F5344CB8AC3E}">
        <p14:creationId xmlns:p14="http://schemas.microsoft.com/office/powerpoint/2010/main" val="285560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p:txBody>
          <a:bodyPr/>
          <a:lstStyle/>
          <a:p>
            <a:r>
              <a:rPr lang="en-US" dirty="0"/>
              <a:t>Login / authentication</a:t>
            </a:r>
          </a:p>
        </p:txBody>
      </p:sp>
      <p:graphicFrame>
        <p:nvGraphicFramePr>
          <p:cNvPr id="5" name="Content Placeholder 2" descr="SmartArt graphic">
            <a:extLst>
              <a:ext uri="{FF2B5EF4-FFF2-40B4-BE49-F238E27FC236}">
                <a16:creationId xmlns:a16="http://schemas.microsoft.com/office/drawing/2014/main" id="{65AA958D-239A-4E9F-9880-A6024BBB0D68}"/>
              </a:ext>
            </a:extLst>
          </p:cNvPr>
          <p:cNvGraphicFramePr>
            <a:graphicFrameLocks noGrp="1"/>
          </p:cNvGraphicFramePr>
          <p:nvPr>
            <p:ph idx="1"/>
            <p:extLst>
              <p:ext uri="{D42A27DB-BD31-4B8C-83A1-F6EECF244321}">
                <p14:modId xmlns:p14="http://schemas.microsoft.com/office/powerpoint/2010/main" val="3052587532"/>
              </p:ext>
            </p:extLst>
          </p:nvPr>
        </p:nvGraphicFramePr>
        <p:xfrm>
          <a:off x="581025" y="1995055"/>
          <a:ext cx="11029950" cy="4607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ACF93DC-49F2-F501-420A-43D8A4794B51}"/>
              </a:ext>
            </a:extLst>
          </p:cNvPr>
          <p:cNvSpPr txBox="1"/>
          <p:nvPr/>
        </p:nvSpPr>
        <p:spPr>
          <a:xfrm>
            <a:off x="3055592" y="2265468"/>
            <a:ext cx="2529444" cy="923330"/>
          </a:xfrm>
          <a:prstGeom prst="rect">
            <a:avLst/>
          </a:prstGeom>
          <a:noFill/>
        </p:spPr>
        <p:txBody>
          <a:bodyPr wrap="square" rtlCol="0">
            <a:spAutoFit/>
          </a:bodyPr>
          <a:lstStyle/>
          <a:p>
            <a:r>
              <a:rPr lang="en-US" dirty="0"/>
              <a:t>As a veterinarian, he/she can login in the web app</a:t>
            </a:r>
          </a:p>
        </p:txBody>
      </p:sp>
      <p:sp>
        <p:nvSpPr>
          <p:cNvPr id="4" name="Oval 3">
            <a:extLst>
              <a:ext uri="{FF2B5EF4-FFF2-40B4-BE49-F238E27FC236}">
                <a16:creationId xmlns:a16="http://schemas.microsoft.com/office/drawing/2014/main" id="{148399C2-3C8C-CEB9-D60A-DFD819FF586D}"/>
              </a:ext>
            </a:extLst>
          </p:cNvPr>
          <p:cNvSpPr/>
          <p:nvPr/>
        </p:nvSpPr>
        <p:spPr>
          <a:xfrm>
            <a:off x="568504" y="2084119"/>
            <a:ext cx="2196000" cy="2196000"/>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6" name="Rectangle 5" descr="Veterinarian">
            <a:extLst>
              <a:ext uri="{FF2B5EF4-FFF2-40B4-BE49-F238E27FC236}">
                <a16:creationId xmlns:a16="http://schemas.microsoft.com/office/drawing/2014/main" id="{1F94600E-71D0-3952-0F94-D643D2DB2E1F}"/>
              </a:ext>
            </a:extLst>
          </p:cNvPr>
          <p:cNvSpPr/>
          <p:nvPr/>
        </p:nvSpPr>
        <p:spPr>
          <a:xfrm>
            <a:off x="1033153" y="2422157"/>
            <a:ext cx="1260000" cy="1260000"/>
          </a:xfrm>
          <a:prstGeom prst="rect">
            <a:avLst/>
          </a:prstGeom>
          <a:blipFill>
            <a:blip r:embed="rId9">
              <a:extLst>
                <a:ext uri="{96DAC541-7B7A-43D3-8B79-37D633B846F1}">
                  <asvg:svgBlip xmlns:asvg="http://schemas.microsoft.com/office/drawing/2016/SVG/main" r:embed="rId1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7" name="TextBox 6">
            <a:extLst>
              <a:ext uri="{FF2B5EF4-FFF2-40B4-BE49-F238E27FC236}">
                <a16:creationId xmlns:a16="http://schemas.microsoft.com/office/drawing/2014/main" id="{E8C21EA7-16B5-7FE2-625C-697391DC115B}"/>
              </a:ext>
            </a:extLst>
          </p:cNvPr>
          <p:cNvSpPr txBox="1"/>
          <p:nvPr/>
        </p:nvSpPr>
        <p:spPr>
          <a:xfrm>
            <a:off x="3055592" y="3429000"/>
            <a:ext cx="5860706" cy="1200329"/>
          </a:xfrm>
          <a:prstGeom prst="rect">
            <a:avLst/>
          </a:prstGeom>
          <a:noFill/>
        </p:spPr>
        <p:txBody>
          <a:bodyPr wrap="square" rtlCol="0">
            <a:spAutoFit/>
          </a:bodyPr>
          <a:lstStyle/>
          <a:p>
            <a:r>
              <a:rPr lang="en-US" dirty="0"/>
              <a:t>By default, there will be one admin user already registered, this is done internally by the developer using the built-in Django command : </a:t>
            </a:r>
            <a:br>
              <a:rPr lang="en-US" dirty="0"/>
            </a:br>
            <a:r>
              <a:rPr lang="en-US" i="1" dirty="0"/>
              <a:t>python manage.py </a:t>
            </a:r>
            <a:r>
              <a:rPr lang="en-US" i="1" dirty="0" err="1"/>
              <a:t>createsuperuser</a:t>
            </a:r>
            <a:endParaRPr lang="en-US" i="1" dirty="0"/>
          </a:p>
        </p:txBody>
      </p:sp>
      <p:sp>
        <p:nvSpPr>
          <p:cNvPr id="8" name="TextBox 7">
            <a:extLst>
              <a:ext uri="{FF2B5EF4-FFF2-40B4-BE49-F238E27FC236}">
                <a16:creationId xmlns:a16="http://schemas.microsoft.com/office/drawing/2014/main" id="{0852894B-1DBB-EF68-B449-E1BFFA0DBAC4}"/>
              </a:ext>
            </a:extLst>
          </p:cNvPr>
          <p:cNvSpPr txBox="1"/>
          <p:nvPr/>
        </p:nvSpPr>
        <p:spPr>
          <a:xfrm>
            <a:off x="3055591" y="4869531"/>
            <a:ext cx="4378361" cy="1200329"/>
          </a:xfrm>
          <a:prstGeom prst="rect">
            <a:avLst/>
          </a:prstGeom>
          <a:noFill/>
        </p:spPr>
        <p:txBody>
          <a:bodyPr wrap="square" rtlCol="0">
            <a:spAutoFit/>
          </a:bodyPr>
          <a:lstStyle/>
          <a:p>
            <a:r>
              <a:rPr lang="en-US" dirty="0"/>
              <a:t>This will give user to access the web app using the default credential :</a:t>
            </a:r>
            <a:br>
              <a:rPr lang="en-US" dirty="0"/>
            </a:br>
            <a:r>
              <a:rPr lang="en-US" dirty="0"/>
              <a:t>username : </a:t>
            </a:r>
            <a:r>
              <a:rPr lang="en-US" dirty="0">
                <a:hlinkClick r:id="rId11"/>
              </a:rPr>
              <a:t>admin@email.com</a:t>
            </a:r>
            <a:br>
              <a:rPr lang="en-US" dirty="0"/>
            </a:br>
            <a:r>
              <a:rPr lang="en-US" dirty="0"/>
              <a:t>password: admin@email.com</a:t>
            </a:r>
          </a:p>
        </p:txBody>
      </p:sp>
      <p:sp>
        <p:nvSpPr>
          <p:cNvPr id="9" name="TextBox 8">
            <a:extLst>
              <a:ext uri="{FF2B5EF4-FFF2-40B4-BE49-F238E27FC236}">
                <a16:creationId xmlns:a16="http://schemas.microsoft.com/office/drawing/2014/main" id="{E854AD10-055E-4C57-D93B-4E33A6497969}"/>
              </a:ext>
            </a:extLst>
          </p:cNvPr>
          <p:cNvSpPr txBox="1"/>
          <p:nvPr/>
        </p:nvSpPr>
        <p:spPr>
          <a:xfrm>
            <a:off x="7333283" y="5423529"/>
            <a:ext cx="4378361" cy="646331"/>
          </a:xfrm>
          <a:prstGeom prst="rect">
            <a:avLst/>
          </a:prstGeom>
          <a:noFill/>
        </p:spPr>
        <p:txBody>
          <a:bodyPr wrap="square" rtlCol="0">
            <a:spAutoFit/>
          </a:bodyPr>
          <a:lstStyle/>
          <a:p>
            <a:r>
              <a:rPr lang="en-US" dirty="0"/>
              <a:t>This user can now add other veterinarian accounts using the web app itself</a:t>
            </a:r>
          </a:p>
        </p:txBody>
      </p:sp>
    </p:spTree>
    <p:extLst>
      <p:ext uri="{BB962C8B-B14F-4D97-AF65-F5344CB8AC3E}">
        <p14:creationId xmlns:p14="http://schemas.microsoft.com/office/powerpoint/2010/main" val="263327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A5AE-E1B6-AF3F-556E-0DDFCFDDA052}"/>
              </a:ext>
            </a:extLst>
          </p:cNvPr>
          <p:cNvSpPr>
            <a:spLocks noGrp="1"/>
          </p:cNvSpPr>
          <p:nvPr>
            <p:ph type="title"/>
          </p:nvPr>
        </p:nvSpPr>
        <p:spPr>
          <a:xfrm>
            <a:off x="581192" y="702156"/>
            <a:ext cx="11029616" cy="475916"/>
          </a:xfrm>
        </p:spPr>
        <p:txBody>
          <a:bodyPr>
            <a:normAutofit fontScale="90000"/>
          </a:bodyPr>
          <a:lstStyle/>
          <a:p>
            <a:r>
              <a:rPr lang="en-US" dirty="0"/>
              <a:t>Web - Chat page</a:t>
            </a:r>
          </a:p>
        </p:txBody>
      </p:sp>
      <p:pic>
        <p:nvPicPr>
          <p:cNvPr id="5" name="Content Placeholder 4">
            <a:extLst>
              <a:ext uri="{FF2B5EF4-FFF2-40B4-BE49-F238E27FC236}">
                <a16:creationId xmlns:a16="http://schemas.microsoft.com/office/drawing/2014/main" id="{729B65F8-AE7D-5914-A54A-88F40FDA8009}"/>
              </a:ext>
            </a:extLst>
          </p:cNvPr>
          <p:cNvPicPr>
            <a:picLocks noGrp="1" noChangeAspect="1"/>
          </p:cNvPicPr>
          <p:nvPr>
            <p:ph idx="1"/>
          </p:nvPr>
        </p:nvPicPr>
        <p:blipFill>
          <a:blip r:embed="rId2"/>
          <a:stretch>
            <a:fillRect/>
          </a:stretch>
        </p:blipFill>
        <p:spPr>
          <a:xfrm>
            <a:off x="581192" y="1496370"/>
            <a:ext cx="10757368" cy="5450936"/>
          </a:xfrm>
        </p:spPr>
      </p:pic>
      <p:sp>
        <p:nvSpPr>
          <p:cNvPr id="6" name="Speech Bubble: Rectangle with Corners Rounded 5">
            <a:extLst>
              <a:ext uri="{FF2B5EF4-FFF2-40B4-BE49-F238E27FC236}">
                <a16:creationId xmlns:a16="http://schemas.microsoft.com/office/drawing/2014/main" id="{78A1B7F2-B409-4B7A-3750-79D9F4F71E23}"/>
              </a:ext>
            </a:extLst>
          </p:cNvPr>
          <p:cNvSpPr/>
          <p:nvPr/>
        </p:nvSpPr>
        <p:spPr>
          <a:xfrm>
            <a:off x="773722" y="2504050"/>
            <a:ext cx="1871003" cy="1139483"/>
          </a:xfrm>
          <a:prstGeom prst="wedgeRoundRectCallout">
            <a:avLst>
              <a:gd name="adj1" fmla="val 80671"/>
              <a:gd name="adj2" fmla="val -473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Logged in Veterinarian user email and profile pic</a:t>
            </a:r>
          </a:p>
        </p:txBody>
      </p:sp>
      <p:sp>
        <p:nvSpPr>
          <p:cNvPr id="9" name="Speech Bubble: Rectangle with Corners Rounded 8">
            <a:extLst>
              <a:ext uri="{FF2B5EF4-FFF2-40B4-BE49-F238E27FC236}">
                <a16:creationId xmlns:a16="http://schemas.microsoft.com/office/drawing/2014/main" id="{83EBC7FE-EF67-A0CC-424D-9444C67DDD51}"/>
              </a:ext>
            </a:extLst>
          </p:cNvPr>
          <p:cNvSpPr/>
          <p:nvPr/>
        </p:nvSpPr>
        <p:spPr>
          <a:xfrm>
            <a:off x="548638" y="3838136"/>
            <a:ext cx="1871003" cy="1139483"/>
          </a:xfrm>
          <a:prstGeom prst="wedgeRoundRectCallout">
            <a:avLst>
              <a:gd name="adj1" fmla="val 101724"/>
              <a:gd name="adj2" fmla="val -1004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pet owners will be displayed in here</a:t>
            </a:r>
          </a:p>
        </p:txBody>
      </p:sp>
      <p:sp>
        <p:nvSpPr>
          <p:cNvPr id="10" name="Speech Bubble: Rectangle with Corners Rounded 9">
            <a:extLst>
              <a:ext uri="{FF2B5EF4-FFF2-40B4-BE49-F238E27FC236}">
                <a16:creationId xmlns:a16="http://schemas.microsoft.com/office/drawing/2014/main" id="{93D25B84-AB19-5F39-4CDE-FE59C5186EE2}"/>
              </a:ext>
            </a:extLst>
          </p:cNvPr>
          <p:cNvSpPr/>
          <p:nvPr/>
        </p:nvSpPr>
        <p:spPr>
          <a:xfrm>
            <a:off x="7031500" y="926628"/>
            <a:ext cx="1871003" cy="1139483"/>
          </a:xfrm>
          <a:prstGeom prst="wedgeRoundRectCallout">
            <a:avLst>
              <a:gd name="adj1" fmla="val 79919"/>
              <a:gd name="adj2" fmla="val 662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this button for video call</a:t>
            </a:r>
          </a:p>
        </p:txBody>
      </p:sp>
      <p:sp>
        <p:nvSpPr>
          <p:cNvPr id="11" name="Speech Bubble: Rectangle with Corners Rounded 10">
            <a:extLst>
              <a:ext uri="{FF2B5EF4-FFF2-40B4-BE49-F238E27FC236}">
                <a16:creationId xmlns:a16="http://schemas.microsoft.com/office/drawing/2014/main" id="{4D12C576-68C8-5EF1-6FD0-FD359FC1BA4C}"/>
              </a:ext>
            </a:extLst>
          </p:cNvPr>
          <p:cNvSpPr/>
          <p:nvPr/>
        </p:nvSpPr>
        <p:spPr>
          <a:xfrm>
            <a:off x="10090190" y="805458"/>
            <a:ext cx="1871003" cy="1139483"/>
          </a:xfrm>
          <a:prstGeom prst="wedgeRoundRectCallout">
            <a:avLst>
              <a:gd name="adj1" fmla="val -34367"/>
              <a:gd name="adj2" fmla="val 674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Clicking this button will expand this pet owner’ pet</a:t>
            </a:r>
          </a:p>
        </p:txBody>
      </p:sp>
      <p:sp>
        <p:nvSpPr>
          <p:cNvPr id="12" name="Speech Bubble: Rectangle with Corners Rounded 11">
            <a:extLst>
              <a:ext uri="{FF2B5EF4-FFF2-40B4-BE49-F238E27FC236}">
                <a16:creationId xmlns:a16="http://schemas.microsoft.com/office/drawing/2014/main" id="{7C9BFEC3-2165-D96D-751F-EE2AB3A4F9FC}"/>
              </a:ext>
            </a:extLst>
          </p:cNvPr>
          <p:cNvSpPr/>
          <p:nvPr/>
        </p:nvSpPr>
        <p:spPr>
          <a:xfrm>
            <a:off x="10675306" y="4489939"/>
            <a:ext cx="1871003" cy="1139483"/>
          </a:xfrm>
          <a:prstGeom prst="wedgeRoundRectCallout">
            <a:avLst>
              <a:gd name="adj1" fmla="val -83239"/>
              <a:gd name="adj2" fmla="val 353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attachments can be clicked to zoom it</a:t>
            </a:r>
          </a:p>
        </p:txBody>
      </p:sp>
      <p:sp>
        <p:nvSpPr>
          <p:cNvPr id="13" name="Speech Bubble: Rectangle with Corners Rounded 12">
            <a:extLst>
              <a:ext uri="{FF2B5EF4-FFF2-40B4-BE49-F238E27FC236}">
                <a16:creationId xmlns:a16="http://schemas.microsoft.com/office/drawing/2014/main" id="{6DAE3AB4-60BE-FC71-C669-B0B2CAB5C8F7}"/>
              </a:ext>
            </a:extLst>
          </p:cNvPr>
          <p:cNvSpPr/>
          <p:nvPr/>
        </p:nvSpPr>
        <p:spPr>
          <a:xfrm>
            <a:off x="11025691" y="2504049"/>
            <a:ext cx="2479294" cy="1533379"/>
          </a:xfrm>
          <a:prstGeom prst="wedgeRoundRectCallout">
            <a:avLst>
              <a:gd name="adj1" fmla="val -83239"/>
              <a:gd name="adj2" fmla="val 353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chat will go on the right side, on the other hand </a:t>
            </a:r>
            <a:r>
              <a:rPr lang="en-US" dirty="0" err="1"/>
              <a:t>receipient’s</a:t>
            </a:r>
            <a:r>
              <a:rPr lang="en-US" dirty="0"/>
              <a:t> chat will go on the left side</a:t>
            </a:r>
          </a:p>
        </p:txBody>
      </p:sp>
      <p:sp>
        <p:nvSpPr>
          <p:cNvPr id="14" name="Speech Bubble: Rectangle with Corners Rounded 13">
            <a:extLst>
              <a:ext uri="{FF2B5EF4-FFF2-40B4-BE49-F238E27FC236}">
                <a16:creationId xmlns:a16="http://schemas.microsoft.com/office/drawing/2014/main" id="{30B44D9E-5BD4-0EB2-1CFA-BB50A24FAB56}"/>
              </a:ext>
            </a:extLst>
          </p:cNvPr>
          <p:cNvSpPr/>
          <p:nvPr/>
        </p:nvSpPr>
        <p:spPr>
          <a:xfrm>
            <a:off x="11025691" y="5807823"/>
            <a:ext cx="1871003" cy="1139483"/>
          </a:xfrm>
          <a:prstGeom prst="wedgeRoundRectCallout">
            <a:avLst>
              <a:gd name="adj1" fmla="val -74969"/>
              <a:gd name="adj2" fmla="val 16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button will send your message</a:t>
            </a:r>
          </a:p>
        </p:txBody>
      </p:sp>
      <p:sp>
        <p:nvSpPr>
          <p:cNvPr id="15" name="Speech Bubble: Rectangle with Corners Rounded 14">
            <a:extLst>
              <a:ext uri="{FF2B5EF4-FFF2-40B4-BE49-F238E27FC236}">
                <a16:creationId xmlns:a16="http://schemas.microsoft.com/office/drawing/2014/main" id="{BF3C9D0E-43C3-D23B-98F1-B314EA306849}"/>
              </a:ext>
            </a:extLst>
          </p:cNvPr>
          <p:cNvSpPr/>
          <p:nvPr/>
        </p:nvSpPr>
        <p:spPr>
          <a:xfrm>
            <a:off x="2996937" y="5807822"/>
            <a:ext cx="1871003" cy="1139483"/>
          </a:xfrm>
          <a:prstGeom prst="wedgeRoundRectCallout">
            <a:avLst>
              <a:gd name="adj1" fmla="val 67888"/>
              <a:gd name="adj2" fmla="val 180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here, you can type in your chat message</a:t>
            </a:r>
          </a:p>
        </p:txBody>
      </p:sp>
      <p:sp>
        <p:nvSpPr>
          <p:cNvPr id="16" name="Rectangle 15">
            <a:extLst>
              <a:ext uri="{FF2B5EF4-FFF2-40B4-BE49-F238E27FC236}">
                <a16:creationId xmlns:a16="http://schemas.microsoft.com/office/drawing/2014/main" id="{7C4CD587-8A87-B289-8FD6-8CD7031854F9}"/>
              </a:ext>
            </a:extLst>
          </p:cNvPr>
          <p:cNvSpPr/>
          <p:nvPr/>
        </p:nvSpPr>
        <p:spPr>
          <a:xfrm>
            <a:off x="3474720" y="3543886"/>
            <a:ext cx="3066757" cy="18921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Pawmark chat is </a:t>
            </a:r>
            <a:r>
              <a:rPr lang="en-US" dirty="0" err="1"/>
              <a:t>realtime</a:t>
            </a:r>
            <a:r>
              <a:rPr lang="en-US" dirty="0"/>
              <a:t>, that means when a reply has been sent from the mobile app, it will automatically be seen without the need of reloading the page</a:t>
            </a:r>
          </a:p>
        </p:txBody>
      </p:sp>
    </p:spTree>
    <p:extLst>
      <p:ext uri="{BB962C8B-B14F-4D97-AF65-F5344CB8AC3E}">
        <p14:creationId xmlns:p14="http://schemas.microsoft.com/office/powerpoint/2010/main" val="373585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sp>
        <p:nvSpPr>
          <p:cNvPr id="3" name="Content Placeholder 2">
            <a:extLst>
              <a:ext uri="{FF2B5EF4-FFF2-40B4-BE49-F238E27FC236}">
                <a16:creationId xmlns:a16="http://schemas.microsoft.com/office/drawing/2014/main" id="{62ECD940-1106-DE66-80DE-E7E801A5A485}"/>
              </a:ext>
            </a:extLst>
          </p:cNvPr>
          <p:cNvSpPr>
            <a:spLocks noGrp="1"/>
          </p:cNvSpPr>
          <p:nvPr>
            <p:ph idx="1"/>
          </p:nvPr>
        </p:nvSpPr>
        <p:spPr>
          <a:xfrm>
            <a:off x="581192" y="1137138"/>
            <a:ext cx="11029615" cy="479530"/>
          </a:xfrm>
        </p:spPr>
        <p:txBody>
          <a:bodyPr/>
          <a:lstStyle/>
          <a:p>
            <a:r>
              <a:rPr lang="en-US" dirty="0"/>
              <a:t>By default when we navigate to this address: </a:t>
            </a:r>
          </a:p>
        </p:txBody>
      </p:sp>
      <p:pic>
        <p:nvPicPr>
          <p:cNvPr id="5" name="Picture 4">
            <a:extLst>
              <a:ext uri="{FF2B5EF4-FFF2-40B4-BE49-F238E27FC236}">
                <a16:creationId xmlns:a16="http://schemas.microsoft.com/office/drawing/2014/main" id="{DB816FFF-08C0-C498-6FEB-01D418EE49D3}"/>
              </a:ext>
            </a:extLst>
          </p:cNvPr>
          <p:cNvPicPr>
            <a:picLocks noChangeAspect="1"/>
          </p:cNvPicPr>
          <p:nvPr/>
        </p:nvPicPr>
        <p:blipFill>
          <a:blip r:embed="rId2"/>
          <a:stretch>
            <a:fillRect/>
          </a:stretch>
        </p:blipFill>
        <p:spPr>
          <a:xfrm>
            <a:off x="5153611" y="1181686"/>
            <a:ext cx="2419350" cy="304800"/>
          </a:xfrm>
          <a:prstGeom prst="rect">
            <a:avLst/>
          </a:prstGeom>
        </p:spPr>
      </p:pic>
      <p:pic>
        <p:nvPicPr>
          <p:cNvPr id="7" name="Picture 6">
            <a:extLst>
              <a:ext uri="{FF2B5EF4-FFF2-40B4-BE49-F238E27FC236}">
                <a16:creationId xmlns:a16="http://schemas.microsoft.com/office/drawing/2014/main" id="{814FEFFD-EEAD-E936-7955-5A6118BE3F07}"/>
              </a:ext>
            </a:extLst>
          </p:cNvPr>
          <p:cNvPicPr>
            <a:picLocks noChangeAspect="1"/>
          </p:cNvPicPr>
          <p:nvPr/>
        </p:nvPicPr>
        <p:blipFill>
          <a:blip r:embed="rId3"/>
          <a:stretch>
            <a:fillRect/>
          </a:stretch>
        </p:blipFill>
        <p:spPr>
          <a:xfrm>
            <a:off x="5153611" y="1700962"/>
            <a:ext cx="5895975" cy="5334000"/>
          </a:xfrm>
          <a:prstGeom prst="rect">
            <a:avLst/>
          </a:prstGeom>
        </p:spPr>
      </p:pic>
      <p:sp>
        <p:nvSpPr>
          <p:cNvPr id="8" name="TextBox 7">
            <a:extLst>
              <a:ext uri="{FF2B5EF4-FFF2-40B4-BE49-F238E27FC236}">
                <a16:creationId xmlns:a16="http://schemas.microsoft.com/office/drawing/2014/main" id="{F48F672A-99A3-36A6-8447-5852876CAC38}"/>
              </a:ext>
            </a:extLst>
          </p:cNvPr>
          <p:cNvSpPr txBox="1"/>
          <p:nvPr/>
        </p:nvSpPr>
        <p:spPr>
          <a:xfrm>
            <a:off x="581192" y="1616668"/>
            <a:ext cx="4412839" cy="2862322"/>
          </a:xfrm>
          <a:prstGeom prst="rect">
            <a:avLst/>
          </a:prstGeom>
          <a:noFill/>
        </p:spPr>
        <p:txBody>
          <a:bodyPr wrap="square" rtlCol="0">
            <a:spAutoFit/>
          </a:bodyPr>
          <a:lstStyle/>
          <a:p>
            <a:r>
              <a:rPr lang="en-US" dirty="0"/>
              <a:t>This code will run on server side,</a:t>
            </a:r>
            <a:br>
              <a:rPr lang="en-US" dirty="0"/>
            </a:br>
            <a:r>
              <a:rPr lang="en-US" dirty="0"/>
              <a:t>this will fetch all the customers data from the database.</a:t>
            </a:r>
          </a:p>
          <a:p>
            <a:r>
              <a:rPr lang="en-US" dirty="0"/>
              <a:t>By default, it will select the first customer, so that will be the default user to chat with…</a:t>
            </a:r>
          </a:p>
          <a:p>
            <a:endParaRPr lang="en-US" dirty="0"/>
          </a:p>
          <a:p>
            <a:r>
              <a:rPr lang="en-US" dirty="0"/>
              <a:t>This code will also fetch all this user’s pets data, so that it will be rendered in the UI later.</a:t>
            </a:r>
          </a:p>
        </p:txBody>
      </p:sp>
    </p:spTree>
    <p:extLst>
      <p:ext uri="{BB962C8B-B14F-4D97-AF65-F5344CB8AC3E}">
        <p14:creationId xmlns:p14="http://schemas.microsoft.com/office/powerpoint/2010/main" val="162343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7D99-D1DE-1171-B704-605DEBBDA475}"/>
              </a:ext>
            </a:extLst>
          </p:cNvPr>
          <p:cNvSpPr>
            <a:spLocks noGrp="1"/>
          </p:cNvSpPr>
          <p:nvPr>
            <p:ph type="title"/>
          </p:nvPr>
        </p:nvSpPr>
        <p:spPr>
          <a:xfrm>
            <a:off x="581192" y="702156"/>
            <a:ext cx="11029616" cy="479530"/>
          </a:xfrm>
        </p:spPr>
        <p:txBody>
          <a:bodyPr>
            <a:normAutofit fontScale="90000"/>
          </a:bodyPr>
          <a:lstStyle/>
          <a:p>
            <a:r>
              <a:rPr lang="en-US" dirty="0"/>
              <a:t>Web – chat, how it works?</a:t>
            </a:r>
          </a:p>
        </p:txBody>
      </p:sp>
      <p:pic>
        <p:nvPicPr>
          <p:cNvPr id="5" name="Picture 4">
            <a:extLst>
              <a:ext uri="{FF2B5EF4-FFF2-40B4-BE49-F238E27FC236}">
                <a16:creationId xmlns:a16="http://schemas.microsoft.com/office/drawing/2014/main" id="{DB816FFF-08C0-C498-6FEB-01D418EE49D3}"/>
              </a:ext>
            </a:extLst>
          </p:cNvPr>
          <p:cNvPicPr>
            <a:picLocks noChangeAspect="1"/>
          </p:cNvPicPr>
          <p:nvPr/>
        </p:nvPicPr>
        <p:blipFill>
          <a:blip r:embed="rId2"/>
          <a:stretch>
            <a:fillRect/>
          </a:stretch>
        </p:blipFill>
        <p:spPr>
          <a:xfrm>
            <a:off x="5153611" y="1181686"/>
            <a:ext cx="2419350" cy="304800"/>
          </a:xfrm>
          <a:prstGeom prst="rect">
            <a:avLst/>
          </a:prstGeom>
        </p:spPr>
      </p:pic>
      <p:sp>
        <p:nvSpPr>
          <p:cNvPr id="8" name="TextBox 7">
            <a:extLst>
              <a:ext uri="{FF2B5EF4-FFF2-40B4-BE49-F238E27FC236}">
                <a16:creationId xmlns:a16="http://schemas.microsoft.com/office/drawing/2014/main" id="{F48F672A-99A3-36A6-8447-5852876CAC38}"/>
              </a:ext>
            </a:extLst>
          </p:cNvPr>
          <p:cNvSpPr txBox="1"/>
          <p:nvPr/>
        </p:nvSpPr>
        <p:spPr>
          <a:xfrm>
            <a:off x="581192" y="1616668"/>
            <a:ext cx="4412839" cy="646331"/>
          </a:xfrm>
          <a:prstGeom prst="rect">
            <a:avLst/>
          </a:prstGeom>
          <a:noFill/>
        </p:spPr>
        <p:txBody>
          <a:bodyPr wrap="square" rtlCol="0">
            <a:spAutoFit/>
          </a:bodyPr>
          <a:lstStyle/>
          <a:p>
            <a:r>
              <a:rPr lang="en-US" dirty="0"/>
              <a:t>After the server gave the needed data, this code will now render it</a:t>
            </a:r>
          </a:p>
        </p:txBody>
      </p:sp>
      <p:pic>
        <p:nvPicPr>
          <p:cNvPr id="6" name="Picture 5">
            <a:extLst>
              <a:ext uri="{FF2B5EF4-FFF2-40B4-BE49-F238E27FC236}">
                <a16:creationId xmlns:a16="http://schemas.microsoft.com/office/drawing/2014/main" id="{94A8E27F-3969-7963-0646-C5CA53CD2A87}"/>
              </a:ext>
            </a:extLst>
          </p:cNvPr>
          <p:cNvPicPr>
            <a:picLocks noChangeAspect="1"/>
          </p:cNvPicPr>
          <p:nvPr/>
        </p:nvPicPr>
        <p:blipFill>
          <a:blip r:embed="rId3"/>
          <a:stretch>
            <a:fillRect/>
          </a:stretch>
        </p:blipFill>
        <p:spPr>
          <a:xfrm>
            <a:off x="3111746" y="2051650"/>
            <a:ext cx="8172450" cy="4857750"/>
          </a:xfrm>
          <a:prstGeom prst="rect">
            <a:avLst/>
          </a:prstGeom>
        </p:spPr>
      </p:pic>
    </p:spTree>
    <p:extLst>
      <p:ext uri="{BB962C8B-B14F-4D97-AF65-F5344CB8AC3E}">
        <p14:creationId xmlns:p14="http://schemas.microsoft.com/office/powerpoint/2010/main" val="906461297"/>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{B297F000-D1F2-4B38-9D3A-987776AFC320}tf56535239_win32</Template>
  <TotalTime>126</TotalTime>
  <Words>1432</Words>
  <Application>Microsoft Office PowerPoint</Application>
  <PresentationFormat>Widescreen</PresentationFormat>
  <Paragraphs>101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Consolas</vt:lpstr>
      <vt:lpstr>Franklin Gothic Book</vt:lpstr>
      <vt:lpstr>Franklin Gothic Demi</vt:lpstr>
      <vt:lpstr>Heebo</vt:lpstr>
      <vt:lpstr>Nunito</vt:lpstr>
      <vt:lpstr>Wingdings 2</vt:lpstr>
      <vt:lpstr>DividendVTI</vt:lpstr>
      <vt:lpstr>Pawmark</vt:lpstr>
      <vt:lpstr>Web code</vt:lpstr>
      <vt:lpstr>Model</vt:lpstr>
      <vt:lpstr>VIEW</vt:lpstr>
      <vt:lpstr>controller</vt:lpstr>
      <vt:lpstr>Login / authentication</vt:lpstr>
      <vt:lpstr>Web - Chat page</vt:lpstr>
      <vt:lpstr>Web – chat, how it works?</vt:lpstr>
      <vt:lpstr>Web – chat, how it works?</vt:lpstr>
      <vt:lpstr>Web – chat, how it works?</vt:lpstr>
      <vt:lpstr>Web – chat, how it works?</vt:lpstr>
      <vt:lpstr>Web – chat, how it works?</vt:lpstr>
      <vt:lpstr>Web – chat, how it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Pawmark</dc:title>
  <dc:creator>Keyzer-Soze</dc:creator>
  <cp:lastModifiedBy>Keyzer-Soze</cp:lastModifiedBy>
  <cp:revision>39</cp:revision>
  <dcterms:created xsi:type="dcterms:W3CDTF">2022-11-25T09:49:51Z</dcterms:created>
  <dcterms:modified xsi:type="dcterms:W3CDTF">2022-11-25T11:56:05Z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