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1"/>
  </p:notesMasterIdLst>
  <p:sldIdLst>
    <p:sldId id="256" r:id="rId2"/>
    <p:sldId id="259" r:id="rId3"/>
    <p:sldId id="275" r:id="rId4"/>
    <p:sldId id="276" r:id="rId5"/>
    <p:sldId id="277" r:id="rId6"/>
    <p:sldId id="284" r:id="rId7"/>
    <p:sldId id="285" r:id="rId8"/>
    <p:sldId id="286" r:id="rId9"/>
    <p:sldId id="287" r:id="rId10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0D021441-3680-CDE4-ADD0-BB39186E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AA1F5A32-5966-D706-5F14-FAD34D781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32F64BB2-EB8F-3387-798B-E30C4D72E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1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7CB5BD23-C392-7AF8-E981-D02CB7B76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6102FF02-505B-01E1-202D-3461F2D83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0D03AE8B-52FA-8C85-B099-907DBEF10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66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F3A2F3A0-E4E9-8D5D-8B70-C858A096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C02464DD-2884-BE60-A058-9AFE791D2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EB7B8ADD-53D0-DC05-E6E4-1D84AB2C46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53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C6D5526E-515D-0DE1-5D8A-0D77EAB9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8AFD8161-F3BC-419D-8C01-51A11B04E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041494F6-B7F8-EE9F-67C9-FE0E0683D5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86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6C207F69-1766-3641-8FC1-43164C58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40992465-96A5-FE1A-5587-6F02C7B1E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96E6D37C-4B57-85B3-D53E-FF5212B173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020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331E80A3-13B6-AF11-EB8D-FA030407A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7B0CEB23-B9CB-AA3B-98A5-9FC786D21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1CFF9990-0E8E-A711-2AE6-B97162738C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8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B5C59B5F-2FFA-2615-0ED8-7D1E239FD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161F84D8-F831-1682-333B-55EFF3AFB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0445AFE1-3C40-7C7C-5E1B-A84F3C7B0F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84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obj">
  <p:cSld name="OBJECT">
    <p:bg>
      <p:bgPr>
        <a:solidFill>
          <a:srgbClr val="C2F97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815350" y="6970050"/>
            <a:ext cx="15471000" cy="18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4344F"/>
              </a:buClr>
              <a:buSzPts val="14400"/>
              <a:buNone/>
              <a:defRPr>
                <a:solidFill>
                  <a:srgbClr val="4434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1512800" y="3065925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5"/>
          <p:cNvSpPr>
            <a:spLocks noGrp="1"/>
          </p:cNvSpPr>
          <p:nvPr>
            <p:ph type="pic" idx="3"/>
          </p:nvPr>
        </p:nvSpPr>
        <p:spPr>
          <a:xfrm>
            <a:off x="5602888" y="3076200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5"/>
          <p:cNvSpPr>
            <a:spLocks noGrp="1"/>
          </p:cNvSpPr>
          <p:nvPr>
            <p:ph type="pic" idx="4"/>
          </p:nvPr>
        </p:nvSpPr>
        <p:spPr>
          <a:xfrm>
            <a:off x="9717500" y="3071063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5"/>
          <p:cNvSpPr>
            <a:spLocks noGrp="1"/>
          </p:cNvSpPr>
          <p:nvPr>
            <p:ph type="pic" idx="5"/>
          </p:nvPr>
        </p:nvSpPr>
        <p:spPr>
          <a:xfrm>
            <a:off x="13807588" y="3081338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0" name="Google Shape;30;p5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>
            <a:spLocks noGrp="1"/>
          </p:cNvSpPr>
          <p:nvPr>
            <p:ph type="pic" idx="2"/>
          </p:nvPr>
        </p:nvSpPr>
        <p:spPr>
          <a:xfrm>
            <a:off x="1756050" y="1082375"/>
            <a:ext cx="6483000" cy="50172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6"/>
          <p:cNvSpPr>
            <a:spLocks noGrp="1"/>
          </p:cNvSpPr>
          <p:nvPr>
            <p:ph type="pic" idx="3"/>
          </p:nvPr>
        </p:nvSpPr>
        <p:spPr>
          <a:xfrm>
            <a:off x="1756050" y="629787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6"/>
          <p:cNvSpPr>
            <a:spLocks noGrp="1"/>
          </p:cNvSpPr>
          <p:nvPr>
            <p:ph type="pic" idx="4"/>
          </p:nvPr>
        </p:nvSpPr>
        <p:spPr>
          <a:xfrm>
            <a:off x="5138888" y="628852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6" name="Google Shape;36;p6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6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14400"/>
              <a:buFont typeface="Darker Grotesque"/>
              <a:buNone/>
              <a:defRPr sz="1440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arker Grotesque Light"/>
              <a:buChar char="•"/>
              <a:defRPr sz="32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Light"/>
              <a:buChar char="–"/>
              <a:defRPr sz="28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rker Grotesque Light"/>
              <a:buChar char="•"/>
              <a:defRPr sz="24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–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»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783744" y="3607130"/>
            <a:ext cx="1547555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80000"/>
              </a:lnSpc>
            </a:pPr>
            <a:r>
              <a:rPr lang="en-US" sz="14400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PostgreSQL </a:t>
            </a:r>
            <a:endParaRPr dirty="0"/>
          </a:p>
        </p:txBody>
      </p:sp>
      <p:cxnSp>
        <p:nvCxnSpPr>
          <p:cNvPr id="44" name="Google Shape;44;p7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EE8928E2-742F-C445-9294-4AB0D03230F2}"/>
              </a:ext>
            </a:extLst>
          </p:cNvPr>
          <p:cNvSpPr txBox="1"/>
          <p:nvPr/>
        </p:nvSpPr>
        <p:spPr>
          <a:xfrm>
            <a:off x="2643258" y="5587252"/>
            <a:ext cx="12664382" cy="236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2799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PostgreSQL is a powerful, open source object-relational database system with over 35 years of active development that has earned it a strong reputation for reliability, feature robustness, and performance  </a:t>
            </a:r>
          </a:p>
          <a:p>
            <a:pPr lvl="0"/>
            <a:endParaRPr lang="en-US" sz="2799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2799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https://www.postgresql.org/</a:t>
            </a:r>
          </a:p>
          <a:p>
            <a:pPr lvl="0"/>
            <a:endParaRPr lang="en-US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  <p:pic>
        <p:nvPicPr>
          <p:cNvPr id="3" name="Picture 2" descr="PostgreSQL: Basic commands – SHIJU VARGHESE – Tech's Corner">
            <a:extLst>
              <a:ext uri="{FF2B5EF4-FFF2-40B4-BE49-F238E27FC236}">
                <a16:creationId xmlns:a16="http://schemas.microsoft.com/office/drawing/2014/main" id="{6DAE19D6-9620-D74A-7ED8-BE2EBB42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05" y="1028699"/>
            <a:ext cx="10681447" cy="49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B2D6CC0D-3BBC-5975-11CB-FF3523F97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DCAE7BFC-72A7-0019-32F8-9F6E9593ED98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564DC7E9-D1E9-39FB-81F1-B32E63BD1E11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C40C04BA-D604-FE60-D81C-7F85D487A2D6}"/>
              </a:ext>
            </a:extLst>
          </p:cNvPr>
          <p:cNvSpPr txBox="1"/>
          <p:nvPr/>
        </p:nvSpPr>
        <p:spPr>
          <a:xfrm>
            <a:off x="2179325" y="1778667"/>
            <a:ext cx="73340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i="0" u="none" strike="noStrike" cap="none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CRUD</a:t>
            </a:r>
            <a:endParaRPr sz="2800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AEF6C8-81B8-7AF2-7579-C2BF24F72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68987"/>
              </p:ext>
            </p:extLst>
          </p:nvPr>
        </p:nvGraphicFramePr>
        <p:xfrm>
          <a:off x="2019300" y="3422277"/>
          <a:ext cx="14509377" cy="344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459">
                  <a:extLst>
                    <a:ext uri="{9D8B030D-6E8A-4147-A177-3AD203B41FA5}">
                      <a16:colId xmlns:a16="http://schemas.microsoft.com/office/drawing/2014/main" val="3990797512"/>
                    </a:ext>
                  </a:extLst>
                </a:gridCol>
                <a:gridCol w="4836459">
                  <a:extLst>
                    <a:ext uri="{9D8B030D-6E8A-4147-A177-3AD203B41FA5}">
                      <a16:colId xmlns:a16="http://schemas.microsoft.com/office/drawing/2014/main" val="1599613725"/>
                    </a:ext>
                  </a:extLst>
                </a:gridCol>
                <a:gridCol w="4836459">
                  <a:extLst>
                    <a:ext uri="{9D8B030D-6E8A-4147-A177-3AD203B41FA5}">
                      <a16:colId xmlns:a16="http://schemas.microsoft.com/office/drawing/2014/main" val="525855871"/>
                    </a:ext>
                  </a:extLst>
                </a:gridCol>
              </a:tblGrid>
              <a:tr h="6884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SQL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05720"/>
                  </a:ext>
                </a:extLst>
              </a:tr>
              <a:tr h="6884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INSERT 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 new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92886"/>
                  </a:ext>
                </a:extLst>
              </a:tr>
              <a:tr h="6884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Retrieve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47073"/>
                  </a:ext>
                </a:extLst>
              </a:tr>
              <a:tr h="6884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Modify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6992"/>
                  </a:ext>
                </a:extLst>
              </a:tr>
              <a:tr h="6884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Remove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3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9297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5AE7BF04-D91C-C315-6AA4-056449C8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76E34125-91C5-1CA4-5CEB-4B92C06AF138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E66B82B4-BA34-1F9B-1BB2-AFEF5B98EF1C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98ECA56E-25BF-6D21-90E1-D908266D502D}"/>
              </a:ext>
            </a:extLst>
          </p:cNvPr>
          <p:cNvSpPr txBox="1"/>
          <p:nvPr/>
        </p:nvSpPr>
        <p:spPr>
          <a:xfrm>
            <a:off x="1547314" y="2589467"/>
            <a:ext cx="7334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Create Table</a:t>
            </a:r>
            <a:endParaRPr b="1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0CC9C81C-A4BD-85FC-84A7-2E22C556F81E}"/>
              </a:ext>
            </a:extLst>
          </p:cNvPr>
          <p:cNvSpPr txBox="1"/>
          <p:nvPr/>
        </p:nvSpPr>
        <p:spPr>
          <a:xfrm>
            <a:off x="3161432" y="3618166"/>
            <a:ext cx="12664382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CREATE TABLE cars (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    brand VARCHAR(255),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    model VARCHAR(255),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    year INT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);</a:t>
            </a:r>
            <a:endParaRPr lang="en-US" sz="24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51269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157BAC3C-1024-5BEC-02E6-0FC01E683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7E102E73-74D5-C22A-627C-1B7780905576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FACD898B-23A1-BCA6-B30F-B4E5A624D981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5B3FEBE4-3DFB-8422-BE91-239D3F683D33}"/>
              </a:ext>
            </a:extLst>
          </p:cNvPr>
          <p:cNvSpPr txBox="1"/>
          <p:nvPr/>
        </p:nvSpPr>
        <p:spPr>
          <a:xfrm>
            <a:off x="1426291" y="2945153"/>
            <a:ext cx="7334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200" b="1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Create Data </a:t>
            </a:r>
            <a:endParaRPr lang="en-US" b="1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21823988-5016-D4F5-98D9-AFD6EFE5842F}"/>
              </a:ext>
            </a:extLst>
          </p:cNvPr>
          <p:cNvSpPr txBox="1"/>
          <p:nvPr/>
        </p:nvSpPr>
        <p:spPr>
          <a:xfrm>
            <a:off x="3316634" y="4330861"/>
            <a:ext cx="12664382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INSERT INTO cars (brand, model, year)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VALUES ('Ford', 'Mustang', 1964);</a:t>
            </a:r>
          </a:p>
        </p:txBody>
      </p:sp>
    </p:spTree>
    <p:extLst>
      <p:ext uri="{BB962C8B-B14F-4D97-AF65-F5344CB8AC3E}">
        <p14:creationId xmlns:p14="http://schemas.microsoft.com/office/powerpoint/2010/main" val="39773835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FC3C0FA9-7F13-D65E-1FC2-E48EA6EEA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75C8198B-C26F-107D-87A1-5EC89369C5F2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AD7E0E20-36DF-AD3B-8114-1F1EAA4B2C26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954E10E5-F039-8984-C321-6C9A43AFCF3C}"/>
              </a:ext>
            </a:extLst>
          </p:cNvPr>
          <p:cNvSpPr txBox="1"/>
          <p:nvPr/>
        </p:nvSpPr>
        <p:spPr>
          <a:xfrm>
            <a:off x="1426291" y="3133411"/>
            <a:ext cx="7334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200" b="1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Read Data</a:t>
            </a:r>
            <a:endParaRPr lang="en-US" b="1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C51DDBC3-920A-6F66-77D3-CFFA98165896}"/>
              </a:ext>
            </a:extLst>
          </p:cNvPr>
          <p:cNvSpPr txBox="1"/>
          <p:nvPr/>
        </p:nvSpPr>
        <p:spPr>
          <a:xfrm>
            <a:off x="3316634" y="4519119"/>
            <a:ext cx="1266438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SELECT brand, year FROM cars;</a:t>
            </a:r>
          </a:p>
        </p:txBody>
      </p:sp>
    </p:spTree>
    <p:extLst>
      <p:ext uri="{BB962C8B-B14F-4D97-AF65-F5344CB8AC3E}">
        <p14:creationId xmlns:p14="http://schemas.microsoft.com/office/powerpoint/2010/main" val="16885768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6DE8CA5F-C802-5EB0-4925-CB026CB3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9EEC159D-F99C-769D-B903-2ACD3E0AEE5B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D82AAC81-2616-3A31-5BB4-1D32B082692D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154C7572-C895-0F99-EE84-08460E0C096E}"/>
              </a:ext>
            </a:extLst>
          </p:cNvPr>
          <p:cNvSpPr txBox="1"/>
          <p:nvPr/>
        </p:nvSpPr>
        <p:spPr>
          <a:xfrm>
            <a:off x="1412844" y="2868305"/>
            <a:ext cx="7334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200" b="1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Update Data</a:t>
            </a:r>
            <a:endParaRPr lang="en-US" b="1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202BB1FF-46D1-3A27-A5A3-8BFDCD0F5D95}"/>
              </a:ext>
            </a:extLst>
          </p:cNvPr>
          <p:cNvSpPr txBox="1"/>
          <p:nvPr/>
        </p:nvSpPr>
        <p:spPr>
          <a:xfrm>
            <a:off x="3316634" y="3897441"/>
            <a:ext cx="12664382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UPDATE cars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SET color = 'red'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WHERE brand = 'Volvo';</a:t>
            </a:r>
          </a:p>
        </p:txBody>
      </p:sp>
    </p:spTree>
    <p:extLst>
      <p:ext uri="{BB962C8B-B14F-4D97-AF65-F5344CB8AC3E}">
        <p14:creationId xmlns:p14="http://schemas.microsoft.com/office/powerpoint/2010/main" val="31753949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C571C134-5620-F18E-97ED-DB3A9B631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A1A7B0C6-FCDF-1A55-2A9D-0920AD78C7B5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859B45F2-DD0E-4820-C9DD-0017FC60BC1C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57E2B620-897C-CB0C-F8DD-40530DB2A69D}"/>
              </a:ext>
            </a:extLst>
          </p:cNvPr>
          <p:cNvSpPr txBox="1"/>
          <p:nvPr/>
        </p:nvSpPr>
        <p:spPr>
          <a:xfrm>
            <a:off x="1412844" y="2868305"/>
            <a:ext cx="7334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200" b="1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Delete Data</a:t>
            </a:r>
            <a:endParaRPr lang="en-US" b="1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7683EA9D-298E-90FE-0B88-2004278EE4D9}"/>
              </a:ext>
            </a:extLst>
          </p:cNvPr>
          <p:cNvSpPr txBox="1"/>
          <p:nvPr/>
        </p:nvSpPr>
        <p:spPr>
          <a:xfrm>
            <a:off x="3316634" y="3897441"/>
            <a:ext cx="12664382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DELETE FROM cars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WHERE brand = 'Volvo';</a:t>
            </a:r>
          </a:p>
        </p:txBody>
      </p:sp>
    </p:spTree>
    <p:extLst>
      <p:ext uri="{BB962C8B-B14F-4D97-AF65-F5344CB8AC3E}">
        <p14:creationId xmlns:p14="http://schemas.microsoft.com/office/powerpoint/2010/main" val="29253719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6C1D87DC-5657-FA55-0027-DEEECF61B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5B81533F-9B18-09D2-B86C-E63523311E51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D7205751-36AA-5CFE-03ED-581325F2A04C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082DDFF5-F584-5097-26EF-D9A1E1F013FA}"/>
              </a:ext>
            </a:extLst>
          </p:cNvPr>
          <p:cNvSpPr txBox="1"/>
          <p:nvPr/>
        </p:nvSpPr>
        <p:spPr>
          <a:xfrm>
            <a:off x="1412844" y="2868305"/>
            <a:ext cx="7334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200" b="1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Delete Table</a:t>
            </a:r>
            <a:endParaRPr lang="en-US" b="1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20A0CA28-8A5B-9CA3-9EA2-DEEC9944D1EB}"/>
              </a:ext>
            </a:extLst>
          </p:cNvPr>
          <p:cNvSpPr txBox="1"/>
          <p:nvPr/>
        </p:nvSpPr>
        <p:spPr>
          <a:xfrm>
            <a:off x="3209058" y="3912394"/>
            <a:ext cx="1266438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DROP TABLE cars;</a:t>
            </a:r>
          </a:p>
        </p:txBody>
      </p:sp>
    </p:spTree>
    <p:extLst>
      <p:ext uri="{BB962C8B-B14F-4D97-AF65-F5344CB8AC3E}">
        <p14:creationId xmlns:p14="http://schemas.microsoft.com/office/powerpoint/2010/main" val="18742500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ld Minimal E-Commer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146</Words>
  <Application>Microsoft Office PowerPoint</Application>
  <PresentationFormat>Custom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Darker Grotesque</vt:lpstr>
      <vt:lpstr>Darker Grotesque Light</vt:lpstr>
      <vt:lpstr>Darker Grotesque Medium</vt:lpstr>
      <vt:lpstr>Bold Minimal 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2</cp:revision>
  <dcterms:modified xsi:type="dcterms:W3CDTF">2025-08-20T06:24:34Z</dcterms:modified>
</cp:coreProperties>
</file>