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7"/>
  </p:notesMasterIdLst>
  <p:sldIdLst>
    <p:sldId id="275" r:id="rId2"/>
    <p:sldId id="289" r:id="rId3"/>
    <p:sldId id="288" r:id="rId4"/>
    <p:sldId id="290" r:id="rId5"/>
    <p:sldId id="291" r:id="rId6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0D021441-3680-CDE4-ADD0-BB39186E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AA1F5A32-5966-D706-5F14-FAD34D781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32F64BB2-EB8F-3387-798B-E30C4D72E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1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B844F044-B378-4A28-6EB7-BD2FEA72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33BB002B-1EB7-4EB8-EAB7-5BE74C7FC1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6AED0F34-D58F-0C6A-5CE7-83154C2C3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381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58951834-DDCE-0039-5726-574266D8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C78F0EBD-1855-C142-2D80-FA869D401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8B25C6B4-E277-79ED-2DD1-7AB72B6F2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421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9D6414F4-3515-FEB4-F49A-A7DAC145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0C3BD391-6F7B-152E-8E62-C54D6999B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7ADEFB7C-7CC4-93C8-108F-ABD428B5D1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1809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6819E77A-5FE9-29DC-7249-D106FFA03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67F74DCC-F638-DC82-E806-B55DF1547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D660D1E4-5A51-9556-199D-5B98D3B0D6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88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obj">
  <p:cSld name="OBJECT">
    <p:bg>
      <p:bgPr>
        <a:solidFill>
          <a:srgbClr val="C2F97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815350" y="6970050"/>
            <a:ext cx="15471000" cy="18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4344F"/>
              </a:buClr>
              <a:buSzPts val="14400"/>
              <a:buNone/>
              <a:defRPr>
                <a:solidFill>
                  <a:srgbClr val="4434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1512800" y="3065925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5"/>
          <p:cNvSpPr>
            <a:spLocks noGrp="1"/>
          </p:cNvSpPr>
          <p:nvPr>
            <p:ph type="pic" idx="3"/>
          </p:nvPr>
        </p:nvSpPr>
        <p:spPr>
          <a:xfrm>
            <a:off x="5602888" y="3076200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5"/>
          <p:cNvSpPr>
            <a:spLocks noGrp="1"/>
          </p:cNvSpPr>
          <p:nvPr>
            <p:ph type="pic" idx="4"/>
          </p:nvPr>
        </p:nvSpPr>
        <p:spPr>
          <a:xfrm>
            <a:off x="9717500" y="3071063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5"/>
          <p:cNvSpPr>
            <a:spLocks noGrp="1"/>
          </p:cNvSpPr>
          <p:nvPr>
            <p:ph type="pic" idx="5"/>
          </p:nvPr>
        </p:nvSpPr>
        <p:spPr>
          <a:xfrm>
            <a:off x="13807588" y="3081338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0" name="Google Shape;30;p5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1756050" y="1082375"/>
            <a:ext cx="6483000" cy="50172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6"/>
          <p:cNvSpPr>
            <a:spLocks noGrp="1"/>
          </p:cNvSpPr>
          <p:nvPr>
            <p:ph type="pic" idx="3"/>
          </p:nvPr>
        </p:nvSpPr>
        <p:spPr>
          <a:xfrm>
            <a:off x="1756050" y="629787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6"/>
          <p:cNvSpPr>
            <a:spLocks noGrp="1"/>
          </p:cNvSpPr>
          <p:nvPr>
            <p:ph type="pic" idx="4"/>
          </p:nvPr>
        </p:nvSpPr>
        <p:spPr>
          <a:xfrm>
            <a:off x="5138888" y="628852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6" name="Google Shape;36;p6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6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14400"/>
              <a:buFont typeface="Darker Grotesque"/>
              <a:buNone/>
              <a:defRPr sz="1440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arker Grotesque Light"/>
              <a:buChar char="•"/>
              <a:defRPr sz="32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Light"/>
              <a:buChar char="–"/>
              <a:defRPr sz="28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rker Grotesque Light"/>
              <a:buChar char="•"/>
              <a:defRPr sz="24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–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»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B2D6CC0D-3BBC-5975-11CB-FF3523F97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DCAE7BFC-72A7-0019-32F8-9F6E9593ED98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564DC7E9-D1E9-39FB-81F1-B32E63BD1E11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C40C04BA-D604-FE60-D81C-7F85D487A2D6}"/>
              </a:ext>
            </a:extLst>
          </p:cNvPr>
          <p:cNvSpPr txBox="1"/>
          <p:nvPr/>
        </p:nvSpPr>
        <p:spPr>
          <a:xfrm>
            <a:off x="1601102" y="1294574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HTML division Tag  &lt;div&gt; </a:t>
            </a:r>
            <a:endParaRPr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E57CCDDF-3775-A8A3-6225-17704CA924C9}"/>
              </a:ext>
            </a:extLst>
          </p:cNvPr>
          <p:cNvSpPr txBox="1"/>
          <p:nvPr/>
        </p:nvSpPr>
        <p:spPr>
          <a:xfrm>
            <a:off x="2946279" y="2515511"/>
            <a:ext cx="12664382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&lt;div&gt;</a:t>
            </a: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      &lt;h2&gt;Title&lt;/h2&gt;</a:t>
            </a: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       &lt;p&gt;This is a paragraph inside a div.&lt;/p&gt;</a:t>
            </a: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&lt;/div&gt;</a:t>
            </a:r>
          </a:p>
          <a:p>
            <a:pPr lvl="0"/>
            <a:endParaRPr lang="en-US" sz="36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The &lt;div&gt; tag in HTML is used to group or "divide" sections of content on a web page. It doesn’t add any visual change by itself but is useful for organizing content and applying styles or scripts.</a:t>
            </a:r>
          </a:p>
          <a:p>
            <a:pPr lvl="0"/>
            <a:endParaRPr lang="en-US" sz="20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49297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FFBF8D72-EE72-1782-74ED-2DDC3B58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D5A8FC89-67CC-869E-A635-EA8B8C839FFD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EEDBE41F-2804-0F8C-BF32-C99F55ECDD32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790820B5-B1C3-814B-1138-B8A6F550629B}"/>
              </a:ext>
            </a:extLst>
          </p:cNvPr>
          <p:cNvSpPr txBox="1"/>
          <p:nvPr/>
        </p:nvSpPr>
        <p:spPr>
          <a:xfrm>
            <a:off x="1601102" y="1294574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HTML anchor Tag  &lt;a&gt; </a:t>
            </a:r>
            <a:endParaRPr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B75EE8BD-D24F-DDCA-C914-34E84E9F0D63}"/>
              </a:ext>
            </a:extLst>
          </p:cNvPr>
          <p:cNvSpPr txBox="1"/>
          <p:nvPr/>
        </p:nvSpPr>
        <p:spPr>
          <a:xfrm>
            <a:off x="2946279" y="2515511"/>
            <a:ext cx="12664382" cy="750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&lt;a </a:t>
            </a:r>
            <a:r>
              <a:rPr lang="en-US" sz="3600" dirty="0" err="1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href</a:t>
            </a:r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="https://www.facebook.com/ustp2016/ "&gt;</a:t>
            </a: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	Check our fb page!</a:t>
            </a: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&lt;/a&gt;</a:t>
            </a:r>
          </a:p>
          <a:p>
            <a:pPr lvl="0"/>
            <a:endParaRPr lang="en-US" sz="36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The &lt;a&gt; tag defines a hyperlink, which is used to link from one page to another.</a:t>
            </a:r>
          </a:p>
          <a:p>
            <a:pPr lvl="0"/>
            <a:endParaRPr lang="en-US" sz="36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The most important attribute of the &lt;a&gt; element is the </a:t>
            </a:r>
            <a:r>
              <a:rPr lang="en-US" sz="3600" dirty="0" err="1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href</a:t>
            </a:r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 attribute, which indicates the link's destination.</a:t>
            </a:r>
          </a:p>
          <a:p>
            <a:pPr lvl="0"/>
            <a:endParaRPr lang="en-US" sz="36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&lt;a </a:t>
            </a:r>
            <a:r>
              <a:rPr lang="en-US" sz="3600" dirty="0" err="1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href</a:t>
            </a:r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="#section2"&gt;Go to Section 2&lt;/a&gt;</a:t>
            </a:r>
          </a:p>
          <a:p>
            <a:pPr lvl="0"/>
            <a:r>
              <a:rPr lang="en-US" sz="36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&lt;h2 id="section2"&gt;Section 2&lt;/h2&gt;</a:t>
            </a:r>
          </a:p>
          <a:p>
            <a:pPr lvl="0"/>
            <a:endParaRPr lang="en-US" sz="36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endParaRPr lang="en-US" sz="20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4553740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6EC045F1-9BAD-DE4C-9CF8-58E8EE38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B9383D65-6D4D-04A3-9FCF-E4192695D698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46A9FC04-310F-4623-E55F-374A4111FDF0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94;p11">
            <a:extLst>
              <a:ext uri="{FF2B5EF4-FFF2-40B4-BE49-F238E27FC236}">
                <a16:creationId xmlns:a16="http://schemas.microsoft.com/office/drawing/2014/main" id="{B72F5A8D-BC07-2984-AE99-0E2F645121A5}"/>
              </a:ext>
            </a:extLst>
          </p:cNvPr>
          <p:cNvSpPr txBox="1"/>
          <p:nvPr/>
        </p:nvSpPr>
        <p:spPr>
          <a:xfrm>
            <a:off x="1533867" y="609779"/>
            <a:ext cx="73340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200" b="1" dirty="0">
                <a:solidFill>
                  <a:srgbClr val="FFFFFF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Basic styling</a:t>
            </a:r>
            <a:endParaRPr b="1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C5A5D594-F050-4B54-6F9F-53D28B301388}"/>
              </a:ext>
            </a:extLst>
          </p:cNvPr>
          <p:cNvSpPr txBox="1"/>
          <p:nvPr/>
        </p:nvSpPr>
        <p:spPr>
          <a:xfrm>
            <a:off x="2019299" y="1675030"/>
            <a:ext cx="15112253" cy="677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&lt;</a:t>
            </a:r>
            <a:r>
              <a:rPr lang="en-US" sz="4000" dirty="0" err="1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tagname</a:t>
            </a:r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 style="</a:t>
            </a:r>
            <a:r>
              <a:rPr lang="en-US" sz="4000" dirty="0" err="1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property:value</a:t>
            </a:r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;"&gt;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4000" b="1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Text &amp; Font Styling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color: Text color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font-size: Size of text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font-family: Typeface used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font-weight: Boldness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text-align: Alignment (left, right, center, justify)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0182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001691EC-18EE-492B-5396-6F92983E8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76BFADB8-8D7A-EAC3-BEAC-B238F39634BB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A839FE34-738E-72BD-B243-AF3CDE8D4EDA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FB027481-00A7-EF10-AD13-BCA5D7399252}"/>
              </a:ext>
            </a:extLst>
          </p:cNvPr>
          <p:cNvSpPr txBox="1"/>
          <p:nvPr/>
        </p:nvSpPr>
        <p:spPr>
          <a:xfrm>
            <a:off x="2019300" y="1150595"/>
            <a:ext cx="15112253" cy="861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4000" b="1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Box Model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width, height: Size of elements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r>
              <a:rPr lang="en-US" sz="4000" b="1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Padding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padding: Space inside the element, between content and border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padding-top - sets the top padding of an element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padding-right - sets the right padding of an element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padding-bottom - sets the bottom padding of an element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padding-left - sets the left padding of an element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59973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AB693C48-BD77-D4F2-C625-24ADC7C7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C2C8C235-3D6C-C523-EA8B-CB93FFE336A4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F2411A7E-38BC-36CB-826C-76D4D466FF44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93DBD5A5-C70E-91E2-4B66-1087DBB7F463}"/>
              </a:ext>
            </a:extLst>
          </p:cNvPr>
          <p:cNvSpPr txBox="1"/>
          <p:nvPr/>
        </p:nvSpPr>
        <p:spPr>
          <a:xfrm>
            <a:off x="2019300" y="1150595"/>
            <a:ext cx="15112253" cy="615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r>
              <a:rPr lang="en-US" sz="4000" b="1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Margin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margin: Space outside the element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margin-top - sets the top margin of an element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margin-right - sets the right margin of an element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margin-bottom - sets the bottom margin of an element</a:t>
            </a:r>
          </a:p>
          <a:p>
            <a:pPr lvl="0"/>
            <a:r>
              <a:rPr lang="en-US" sz="4000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margin-left - sets the left margin of an element</a:t>
            </a: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  <a:p>
            <a:pPr lvl="0"/>
            <a:endParaRPr lang="en-US" sz="4000" dirty="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49624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ld Minimal E-Commer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314</Words>
  <Application>Microsoft Office PowerPoint</Application>
  <PresentationFormat>Custom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Darker Grotesque</vt:lpstr>
      <vt:lpstr>Darker Grotesque Light</vt:lpstr>
      <vt:lpstr>Darker Grotesque Medium</vt:lpstr>
      <vt:lpstr>Bold Minimal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3</cp:revision>
  <dcterms:modified xsi:type="dcterms:W3CDTF">2025-08-22T18:34:47Z</dcterms:modified>
</cp:coreProperties>
</file>