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35"/>
  </p:notesMasterIdLst>
  <p:sldIdLst>
    <p:sldId id="295" r:id="rId2"/>
    <p:sldId id="270" r:id="rId3"/>
    <p:sldId id="256" r:id="rId4"/>
    <p:sldId id="258" r:id="rId5"/>
    <p:sldId id="259" r:id="rId6"/>
    <p:sldId id="271" r:id="rId7"/>
    <p:sldId id="261" r:id="rId8"/>
    <p:sldId id="262" r:id="rId9"/>
    <p:sldId id="263" r:id="rId10"/>
    <p:sldId id="264" r:id="rId11"/>
    <p:sldId id="272" r:id="rId12"/>
    <p:sldId id="269" r:id="rId13"/>
    <p:sldId id="267" r:id="rId14"/>
    <p:sldId id="293" r:id="rId15"/>
    <p:sldId id="273" r:id="rId16"/>
    <p:sldId id="266" r:id="rId17"/>
    <p:sldId id="280" r:id="rId18"/>
    <p:sldId id="288" r:id="rId19"/>
    <p:sldId id="290" r:id="rId20"/>
    <p:sldId id="289" r:id="rId21"/>
    <p:sldId id="291" r:id="rId22"/>
    <p:sldId id="294" r:id="rId23"/>
    <p:sldId id="276" r:id="rId24"/>
    <p:sldId id="274" r:id="rId25"/>
    <p:sldId id="265" r:id="rId26"/>
    <p:sldId id="283" r:id="rId27"/>
    <p:sldId id="282" r:id="rId28"/>
    <p:sldId id="275" r:id="rId29"/>
    <p:sldId id="284" r:id="rId30"/>
    <p:sldId id="285" r:id="rId31"/>
    <p:sldId id="286" r:id="rId32"/>
    <p:sldId id="287" r:id="rId33"/>
    <p:sldId id="25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341" autoAdjust="0"/>
  </p:normalViewPr>
  <p:slideViewPr>
    <p:cSldViewPr snapToGrid="0">
      <p:cViewPr>
        <p:scale>
          <a:sx n="100" d="100"/>
          <a:sy n="100" d="100"/>
        </p:scale>
        <p:origin x="990"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57D678-9FB0-4156-9386-D9DF7DE0E413}" type="datetimeFigureOut">
              <a:rPr lang="en-US" smtClean="0"/>
              <a:t>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12FAC1-452C-4408-B345-4DB82278EB1F}" type="slidenum">
              <a:rPr lang="en-US" smtClean="0"/>
              <a:t>‹#›</a:t>
            </a:fld>
            <a:endParaRPr lang="en-US"/>
          </a:p>
        </p:txBody>
      </p:sp>
    </p:spTree>
    <p:extLst>
      <p:ext uri="{BB962C8B-B14F-4D97-AF65-F5344CB8AC3E}">
        <p14:creationId xmlns:p14="http://schemas.microsoft.com/office/powerpoint/2010/main" val="2201307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B90FC-9B1F-FFAB-D129-22E88DEAC2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5513DA-0177-7A34-A335-EF07EC7949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502526-4264-80B2-9373-47EECFA9427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D6ECB1-9FCC-EE9F-2268-6AED7BDE7959}"/>
              </a:ext>
            </a:extLst>
          </p:cNvPr>
          <p:cNvSpPr>
            <a:spLocks noGrp="1"/>
          </p:cNvSpPr>
          <p:nvPr>
            <p:ph type="sldNum" sz="quarter" idx="5"/>
          </p:nvPr>
        </p:nvSpPr>
        <p:spPr/>
        <p:txBody>
          <a:bodyPr/>
          <a:lstStyle/>
          <a:p>
            <a:fld id="{AA12FAC1-452C-4408-B345-4DB82278EB1F}" type="slidenum">
              <a:rPr lang="en-US" smtClean="0"/>
              <a:t>1</a:t>
            </a:fld>
            <a:endParaRPr lang="en-US"/>
          </a:p>
        </p:txBody>
      </p:sp>
    </p:spTree>
    <p:extLst>
      <p:ext uri="{BB962C8B-B14F-4D97-AF65-F5344CB8AC3E}">
        <p14:creationId xmlns:p14="http://schemas.microsoft.com/office/powerpoint/2010/main" val="2285918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2FAC1-452C-4408-B345-4DB82278EB1F}" type="slidenum">
              <a:rPr lang="en-US" smtClean="0"/>
              <a:t>13</a:t>
            </a:fld>
            <a:endParaRPr lang="en-US"/>
          </a:p>
        </p:txBody>
      </p:sp>
    </p:spTree>
    <p:extLst>
      <p:ext uri="{BB962C8B-B14F-4D97-AF65-F5344CB8AC3E}">
        <p14:creationId xmlns:p14="http://schemas.microsoft.com/office/powerpoint/2010/main" val="4085932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2FAC1-452C-4408-B345-4DB82278EB1F}" type="slidenum">
              <a:rPr lang="en-US" smtClean="0"/>
              <a:t>14</a:t>
            </a:fld>
            <a:endParaRPr lang="en-US"/>
          </a:p>
        </p:txBody>
      </p:sp>
    </p:spTree>
    <p:extLst>
      <p:ext uri="{BB962C8B-B14F-4D97-AF65-F5344CB8AC3E}">
        <p14:creationId xmlns:p14="http://schemas.microsoft.com/office/powerpoint/2010/main" val="3235596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2FAC1-452C-4408-B345-4DB82278EB1F}" type="slidenum">
              <a:rPr lang="en-US" smtClean="0"/>
              <a:t>16</a:t>
            </a:fld>
            <a:endParaRPr lang="en-US"/>
          </a:p>
        </p:txBody>
      </p:sp>
    </p:spTree>
    <p:extLst>
      <p:ext uri="{BB962C8B-B14F-4D97-AF65-F5344CB8AC3E}">
        <p14:creationId xmlns:p14="http://schemas.microsoft.com/office/powerpoint/2010/main" val="1777388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2FAC1-452C-4408-B345-4DB82278EB1F}" type="slidenum">
              <a:rPr lang="en-US" smtClean="0"/>
              <a:t>17</a:t>
            </a:fld>
            <a:endParaRPr lang="en-US"/>
          </a:p>
        </p:txBody>
      </p:sp>
    </p:spTree>
    <p:extLst>
      <p:ext uri="{BB962C8B-B14F-4D97-AF65-F5344CB8AC3E}">
        <p14:creationId xmlns:p14="http://schemas.microsoft.com/office/powerpoint/2010/main" val="1189853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2FAC1-452C-4408-B345-4DB82278EB1F}" type="slidenum">
              <a:rPr lang="en-US" smtClean="0"/>
              <a:t>18</a:t>
            </a:fld>
            <a:endParaRPr lang="en-US"/>
          </a:p>
        </p:txBody>
      </p:sp>
    </p:spTree>
    <p:extLst>
      <p:ext uri="{BB962C8B-B14F-4D97-AF65-F5344CB8AC3E}">
        <p14:creationId xmlns:p14="http://schemas.microsoft.com/office/powerpoint/2010/main" val="3371465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2FAC1-452C-4408-B345-4DB82278EB1F}" type="slidenum">
              <a:rPr lang="en-US" smtClean="0"/>
              <a:t>19</a:t>
            </a:fld>
            <a:endParaRPr lang="en-US"/>
          </a:p>
        </p:txBody>
      </p:sp>
    </p:spTree>
    <p:extLst>
      <p:ext uri="{BB962C8B-B14F-4D97-AF65-F5344CB8AC3E}">
        <p14:creationId xmlns:p14="http://schemas.microsoft.com/office/powerpoint/2010/main" val="2542258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2FAC1-452C-4408-B345-4DB82278EB1F}" type="slidenum">
              <a:rPr lang="en-US" smtClean="0"/>
              <a:t>20</a:t>
            </a:fld>
            <a:endParaRPr lang="en-US"/>
          </a:p>
        </p:txBody>
      </p:sp>
    </p:spTree>
    <p:extLst>
      <p:ext uri="{BB962C8B-B14F-4D97-AF65-F5344CB8AC3E}">
        <p14:creationId xmlns:p14="http://schemas.microsoft.com/office/powerpoint/2010/main" val="202166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2FAC1-452C-4408-B345-4DB82278EB1F}" type="slidenum">
              <a:rPr lang="en-US" smtClean="0"/>
              <a:t>21</a:t>
            </a:fld>
            <a:endParaRPr lang="en-US"/>
          </a:p>
        </p:txBody>
      </p:sp>
    </p:spTree>
    <p:extLst>
      <p:ext uri="{BB962C8B-B14F-4D97-AF65-F5344CB8AC3E}">
        <p14:creationId xmlns:p14="http://schemas.microsoft.com/office/powerpoint/2010/main" val="3148389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2FAC1-452C-4408-B345-4DB82278EB1F}" type="slidenum">
              <a:rPr lang="en-US" smtClean="0"/>
              <a:t>22</a:t>
            </a:fld>
            <a:endParaRPr lang="en-US"/>
          </a:p>
        </p:txBody>
      </p:sp>
    </p:spTree>
    <p:extLst>
      <p:ext uri="{BB962C8B-B14F-4D97-AF65-F5344CB8AC3E}">
        <p14:creationId xmlns:p14="http://schemas.microsoft.com/office/powerpoint/2010/main" val="385085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2FAC1-452C-4408-B345-4DB82278EB1F}" type="slidenum">
              <a:rPr lang="en-US" smtClean="0"/>
              <a:t>23</a:t>
            </a:fld>
            <a:endParaRPr lang="en-US"/>
          </a:p>
        </p:txBody>
      </p:sp>
    </p:spTree>
    <p:extLst>
      <p:ext uri="{BB962C8B-B14F-4D97-AF65-F5344CB8AC3E}">
        <p14:creationId xmlns:p14="http://schemas.microsoft.com/office/powerpoint/2010/main" val="72730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2FAC1-452C-4408-B345-4DB82278EB1F}" type="slidenum">
              <a:rPr lang="en-US" smtClean="0"/>
              <a:t>3</a:t>
            </a:fld>
            <a:endParaRPr lang="en-US"/>
          </a:p>
        </p:txBody>
      </p:sp>
    </p:spTree>
    <p:extLst>
      <p:ext uri="{BB962C8B-B14F-4D97-AF65-F5344CB8AC3E}">
        <p14:creationId xmlns:p14="http://schemas.microsoft.com/office/powerpoint/2010/main" val="1685613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2FAC1-452C-4408-B345-4DB82278EB1F}" type="slidenum">
              <a:rPr lang="en-US" smtClean="0"/>
              <a:t>25</a:t>
            </a:fld>
            <a:endParaRPr lang="en-US"/>
          </a:p>
        </p:txBody>
      </p:sp>
    </p:spTree>
    <p:extLst>
      <p:ext uri="{BB962C8B-B14F-4D97-AF65-F5344CB8AC3E}">
        <p14:creationId xmlns:p14="http://schemas.microsoft.com/office/powerpoint/2010/main" val="107880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2FAC1-452C-4408-B345-4DB82278EB1F}" type="slidenum">
              <a:rPr lang="en-US" smtClean="0"/>
              <a:t>26</a:t>
            </a:fld>
            <a:endParaRPr lang="en-US"/>
          </a:p>
        </p:txBody>
      </p:sp>
    </p:spTree>
    <p:extLst>
      <p:ext uri="{BB962C8B-B14F-4D97-AF65-F5344CB8AC3E}">
        <p14:creationId xmlns:p14="http://schemas.microsoft.com/office/powerpoint/2010/main" val="533470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2FAC1-452C-4408-B345-4DB82278EB1F}" type="slidenum">
              <a:rPr lang="en-US" smtClean="0"/>
              <a:t>27</a:t>
            </a:fld>
            <a:endParaRPr lang="en-US"/>
          </a:p>
        </p:txBody>
      </p:sp>
    </p:spTree>
    <p:extLst>
      <p:ext uri="{BB962C8B-B14F-4D97-AF65-F5344CB8AC3E}">
        <p14:creationId xmlns:p14="http://schemas.microsoft.com/office/powerpoint/2010/main" val="16937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2FAC1-452C-4408-B345-4DB82278EB1F}" type="slidenum">
              <a:rPr lang="en-US" smtClean="0"/>
              <a:t>29</a:t>
            </a:fld>
            <a:endParaRPr lang="en-US"/>
          </a:p>
        </p:txBody>
      </p:sp>
    </p:spTree>
    <p:extLst>
      <p:ext uri="{BB962C8B-B14F-4D97-AF65-F5344CB8AC3E}">
        <p14:creationId xmlns:p14="http://schemas.microsoft.com/office/powerpoint/2010/main" val="18556642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2FAC1-452C-4408-B345-4DB82278EB1F}" type="slidenum">
              <a:rPr lang="en-US" smtClean="0"/>
              <a:t>30</a:t>
            </a:fld>
            <a:endParaRPr lang="en-US"/>
          </a:p>
        </p:txBody>
      </p:sp>
    </p:spTree>
    <p:extLst>
      <p:ext uri="{BB962C8B-B14F-4D97-AF65-F5344CB8AC3E}">
        <p14:creationId xmlns:p14="http://schemas.microsoft.com/office/powerpoint/2010/main" val="3755490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2FAC1-452C-4408-B345-4DB82278EB1F}" type="slidenum">
              <a:rPr lang="en-US" smtClean="0"/>
              <a:t>31</a:t>
            </a:fld>
            <a:endParaRPr lang="en-US"/>
          </a:p>
        </p:txBody>
      </p:sp>
    </p:spTree>
    <p:extLst>
      <p:ext uri="{BB962C8B-B14F-4D97-AF65-F5344CB8AC3E}">
        <p14:creationId xmlns:p14="http://schemas.microsoft.com/office/powerpoint/2010/main" val="3883191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2FAC1-452C-4408-B345-4DB82278EB1F}" type="slidenum">
              <a:rPr lang="en-US" smtClean="0"/>
              <a:t>32</a:t>
            </a:fld>
            <a:endParaRPr lang="en-US"/>
          </a:p>
        </p:txBody>
      </p:sp>
    </p:spTree>
    <p:extLst>
      <p:ext uri="{BB962C8B-B14F-4D97-AF65-F5344CB8AC3E}">
        <p14:creationId xmlns:p14="http://schemas.microsoft.com/office/powerpoint/2010/main" val="26918845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2FAC1-452C-4408-B345-4DB82278EB1F}" type="slidenum">
              <a:rPr lang="en-US" smtClean="0"/>
              <a:t>33</a:t>
            </a:fld>
            <a:endParaRPr lang="en-US"/>
          </a:p>
        </p:txBody>
      </p:sp>
    </p:spTree>
    <p:extLst>
      <p:ext uri="{BB962C8B-B14F-4D97-AF65-F5344CB8AC3E}">
        <p14:creationId xmlns:p14="http://schemas.microsoft.com/office/powerpoint/2010/main" val="2051981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2FAC1-452C-4408-B345-4DB82278EB1F}" type="slidenum">
              <a:rPr lang="en-US" smtClean="0"/>
              <a:t>4</a:t>
            </a:fld>
            <a:endParaRPr lang="en-US"/>
          </a:p>
        </p:txBody>
      </p:sp>
    </p:spTree>
    <p:extLst>
      <p:ext uri="{BB962C8B-B14F-4D97-AF65-F5344CB8AC3E}">
        <p14:creationId xmlns:p14="http://schemas.microsoft.com/office/powerpoint/2010/main" val="3870214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2FAC1-452C-4408-B345-4DB82278EB1F}" type="slidenum">
              <a:rPr lang="en-US" smtClean="0"/>
              <a:t>5</a:t>
            </a:fld>
            <a:endParaRPr lang="en-US"/>
          </a:p>
        </p:txBody>
      </p:sp>
    </p:spTree>
    <p:extLst>
      <p:ext uri="{BB962C8B-B14F-4D97-AF65-F5344CB8AC3E}">
        <p14:creationId xmlns:p14="http://schemas.microsoft.com/office/powerpoint/2010/main" val="1038835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2FAC1-452C-4408-B345-4DB82278EB1F}" type="slidenum">
              <a:rPr lang="en-US" smtClean="0"/>
              <a:t>7</a:t>
            </a:fld>
            <a:endParaRPr lang="en-US"/>
          </a:p>
        </p:txBody>
      </p:sp>
    </p:spTree>
    <p:extLst>
      <p:ext uri="{BB962C8B-B14F-4D97-AF65-F5344CB8AC3E}">
        <p14:creationId xmlns:p14="http://schemas.microsoft.com/office/powerpoint/2010/main" val="2570277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2FAC1-452C-4408-B345-4DB82278EB1F}" type="slidenum">
              <a:rPr lang="en-US" smtClean="0"/>
              <a:t>8</a:t>
            </a:fld>
            <a:endParaRPr lang="en-US"/>
          </a:p>
        </p:txBody>
      </p:sp>
    </p:spTree>
    <p:extLst>
      <p:ext uri="{BB962C8B-B14F-4D97-AF65-F5344CB8AC3E}">
        <p14:creationId xmlns:p14="http://schemas.microsoft.com/office/powerpoint/2010/main" val="1101408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2FAC1-452C-4408-B345-4DB82278EB1F}" type="slidenum">
              <a:rPr lang="en-US" smtClean="0"/>
              <a:t>9</a:t>
            </a:fld>
            <a:endParaRPr lang="en-US"/>
          </a:p>
        </p:txBody>
      </p:sp>
    </p:spTree>
    <p:extLst>
      <p:ext uri="{BB962C8B-B14F-4D97-AF65-F5344CB8AC3E}">
        <p14:creationId xmlns:p14="http://schemas.microsoft.com/office/powerpoint/2010/main" val="3307745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2FAC1-452C-4408-B345-4DB82278EB1F}" type="slidenum">
              <a:rPr lang="en-US" smtClean="0"/>
              <a:t>10</a:t>
            </a:fld>
            <a:endParaRPr lang="en-US"/>
          </a:p>
        </p:txBody>
      </p:sp>
    </p:spTree>
    <p:extLst>
      <p:ext uri="{BB962C8B-B14F-4D97-AF65-F5344CB8AC3E}">
        <p14:creationId xmlns:p14="http://schemas.microsoft.com/office/powerpoint/2010/main" val="598378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12FAC1-452C-4408-B345-4DB82278EB1F}" type="slidenum">
              <a:rPr lang="en-US" smtClean="0"/>
              <a:t>12</a:t>
            </a:fld>
            <a:endParaRPr lang="en-US"/>
          </a:p>
        </p:txBody>
      </p:sp>
    </p:spTree>
    <p:extLst>
      <p:ext uri="{BB962C8B-B14F-4D97-AF65-F5344CB8AC3E}">
        <p14:creationId xmlns:p14="http://schemas.microsoft.com/office/powerpoint/2010/main" val="3751241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2/7/2024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64891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2/7/2024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90810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2/7/2024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18358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2/7/2024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8371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2/7/2024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96603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2/7/2024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687223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2/7/2024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18248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2/7/2024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19003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2/7/2024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939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2/7/2024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07843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2/7/2024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84991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2/7/2024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2086029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8.xml"/><Relationship Id="rId18" Type="http://schemas.openxmlformats.org/officeDocument/2006/relationships/slide" Target="slide11.xml"/><Relationship Id="rId26" Type="http://schemas.openxmlformats.org/officeDocument/2006/relationships/slide" Target="slide15.xml"/><Relationship Id="rId3" Type="http://schemas.openxmlformats.org/officeDocument/2006/relationships/image" Target="../media/image1.jpeg"/><Relationship Id="rId21" Type="http://schemas.openxmlformats.org/officeDocument/2006/relationships/slide" Target="slide13.xml"/><Relationship Id="rId7" Type="http://schemas.openxmlformats.org/officeDocument/2006/relationships/slide" Target="slide9.xml"/><Relationship Id="rId12" Type="http://schemas.openxmlformats.org/officeDocument/2006/relationships/slide" Target="slide5.xml"/><Relationship Id="rId17" Type="http://schemas.openxmlformats.org/officeDocument/2006/relationships/slide" Target="slide32.xml"/><Relationship Id="rId25" Type="http://schemas.openxmlformats.org/officeDocument/2006/relationships/slide" Target="slide27.xml"/><Relationship Id="rId2" Type="http://schemas.openxmlformats.org/officeDocument/2006/relationships/notesSlide" Target="../notesSlides/notesSlide1.xml"/><Relationship Id="rId16" Type="http://schemas.openxmlformats.org/officeDocument/2006/relationships/slide" Target="slide31.xml"/><Relationship Id="rId20" Type="http://schemas.openxmlformats.org/officeDocument/2006/relationships/slide" Target="slide14.xml"/><Relationship Id="rId29" Type="http://schemas.openxmlformats.org/officeDocument/2006/relationships/slide" Target="slide21.xml"/><Relationship Id="rId1" Type="http://schemas.openxmlformats.org/officeDocument/2006/relationships/slideLayout" Target="../slideLayouts/slideLayout1.xml"/><Relationship Id="rId6" Type="http://schemas.openxmlformats.org/officeDocument/2006/relationships/slide" Target="slide8.xml"/><Relationship Id="rId11" Type="http://schemas.openxmlformats.org/officeDocument/2006/relationships/slide" Target="slide4.xml"/><Relationship Id="rId24" Type="http://schemas.openxmlformats.org/officeDocument/2006/relationships/slide" Target="slide26.xml"/><Relationship Id="rId5" Type="http://schemas.openxmlformats.org/officeDocument/2006/relationships/slide" Target="slide7.xml"/><Relationship Id="rId15" Type="http://schemas.openxmlformats.org/officeDocument/2006/relationships/slide" Target="slide30.xml"/><Relationship Id="rId23" Type="http://schemas.openxmlformats.org/officeDocument/2006/relationships/slide" Target="slide25.xml"/><Relationship Id="rId28" Type="http://schemas.openxmlformats.org/officeDocument/2006/relationships/slide" Target="slide17.xml"/><Relationship Id="rId10" Type="http://schemas.openxmlformats.org/officeDocument/2006/relationships/slide" Target="slide3.xml"/><Relationship Id="rId19" Type="http://schemas.openxmlformats.org/officeDocument/2006/relationships/slide" Target="slide12.xml"/><Relationship Id="rId31" Type="http://schemas.openxmlformats.org/officeDocument/2006/relationships/slide" Target="slide23.xml"/><Relationship Id="rId4" Type="http://schemas.openxmlformats.org/officeDocument/2006/relationships/slide" Target="slide6.xml"/><Relationship Id="rId9" Type="http://schemas.openxmlformats.org/officeDocument/2006/relationships/slide" Target="slide2.xml"/><Relationship Id="rId14" Type="http://schemas.openxmlformats.org/officeDocument/2006/relationships/slide" Target="slide29.xml"/><Relationship Id="rId22" Type="http://schemas.openxmlformats.org/officeDocument/2006/relationships/slide" Target="slide24.xml"/><Relationship Id="rId27" Type="http://schemas.openxmlformats.org/officeDocument/2006/relationships/slide" Target="slide16.xml"/><Relationship Id="rId30" Type="http://schemas.openxmlformats.org/officeDocument/2006/relationships/slide" Target="slide22.xml"/></Relationships>
</file>

<file path=ppt/slides/_rels/slide10.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 Target="slide33.xml"/><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 Target="slide33.xml"/><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 Target="slide33.xml"/><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 Target="slide33.xml"/><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slide" Target="slide20.xml"/><Relationship Id="rId5" Type="http://schemas.openxmlformats.org/officeDocument/2006/relationships/slide" Target="slide18.xml"/><Relationship Id="rId10" Type="http://schemas.openxmlformats.org/officeDocument/2006/relationships/image" Target="../media/image17.png"/><Relationship Id="rId4" Type="http://schemas.openxmlformats.org/officeDocument/2006/relationships/slide" Target="slide19.xml"/><Relationship Id="rId9"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slide" Target="slide17.xml"/></Relationships>
</file>

<file path=ppt/slides/_rels/slide19.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slide" Target="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slide" Target="slide17.xml"/></Relationships>
</file>

<file path=ppt/slides/_rels/slide21.xml.rels><?xml version="1.0" encoding="UTF-8" standalone="yes"?>
<Relationships xmlns="http://schemas.openxmlformats.org/package/2006/relationships"><Relationship Id="rId3" Type="http://schemas.openxmlformats.org/officeDocument/2006/relationships/slide" Target="slide33.xml"/><Relationship Id="rId7"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24.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6.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slide" Target="slide33.xml"/></Relationships>
</file>

<file path=ppt/slides/_rels/slide3.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slide" Target="slide33.xml"/></Relationships>
</file>

<file path=ppt/slides/_rels/slide31.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slide" Target="slide33.xml"/></Relationships>
</file>

<file path=ppt/slides/_rels/slide33.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8.xml"/><Relationship Id="rId18" Type="http://schemas.openxmlformats.org/officeDocument/2006/relationships/slide" Target="slide11.xml"/><Relationship Id="rId26" Type="http://schemas.openxmlformats.org/officeDocument/2006/relationships/slide" Target="slide15.xml"/><Relationship Id="rId3" Type="http://schemas.openxmlformats.org/officeDocument/2006/relationships/image" Target="../media/image1.jpeg"/><Relationship Id="rId21" Type="http://schemas.openxmlformats.org/officeDocument/2006/relationships/slide" Target="slide13.xml"/><Relationship Id="rId7" Type="http://schemas.openxmlformats.org/officeDocument/2006/relationships/slide" Target="slide9.xml"/><Relationship Id="rId12" Type="http://schemas.openxmlformats.org/officeDocument/2006/relationships/slide" Target="slide5.xml"/><Relationship Id="rId17" Type="http://schemas.openxmlformats.org/officeDocument/2006/relationships/slide" Target="slide32.xml"/><Relationship Id="rId25" Type="http://schemas.openxmlformats.org/officeDocument/2006/relationships/slide" Target="slide27.xml"/><Relationship Id="rId2" Type="http://schemas.openxmlformats.org/officeDocument/2006/relationships/notesSlide" Target="../notesSlides/notesSlide27.xml"/><Relationship Id="rId16" Type="http://schemas.openxmlformats.org/officeDocument/2006/relationships/slide" Target="slide31.xml"/><Relationship Id="rId20" Type="http://schemas.openxmlformats.org/officeDocument/2006/relationships/slide" Target="slide14.xml"/><Relationship Id="rId29" Type="http://schemas.openxmlformats.org/officeDocument/2006/relationships/slide" Target="slide21.xml"/><Relationship Id="rId1" Type="http://schemas.openxmlformats.org/officeDocument/2006/relationships/slideLayout" Target="../slideLayouts/slideLayout1.xml"/><Relationship Id="rId6" Type="http://schemas.openxmlformats.org/officeDocument/2006/relationships/slide" Target="slide8.xml"/><Relationship Id="rId11" Type="http://schemas.openxmlformats.org/officeDocument/2006/relationships/slide" Target="slide4.xml"/><Relationship Id="rId24" Type="http://schemas.openxmlformats.org/officeDocument/2006/relationships/slide" Target="slide26.xml"/><Relationship Id="rId5" Type="http://schemas.openxmlformats.org/officeDocument/2006/relationships/slide" Target="slide7.xml"/><Relationship Id="rId15" Type="http://schemas.openxmlformats.org/officeDocument/2006/relationships/slide" Target="slide30.xml"/><Relationship Id="rId23" Type="http://schemas.openxmlformats.org/officeDocument/2006/relationships/slide" Target="slide25.xml"/><Relationship Id="rId28" Type="http://schemas.openxmlformats.org/officeDocument/2006/relationships/slide" Target="slide17.xml"/><Relationship Id="rId10" Type="http://schemas.openxmlformats.org/officeDocument/2006/relationships/slide" Target="slide3.xml"/><Relationship Id="rId19" Type="http://schemas.openxmlformats.org/officeDocument/2006/relationships/slide" Target="slide12.xml"/><Relationship Id="rId31" Type="http://schemas.openxmlformats.org/officeDocument/2006/relationships/slide" Target="slide23.xml"/><Relationship Id="rId4" Type="http://schemas.openxmlformats.org/officeDocument/2006/relationships/slide" Target="slide6.xml"/><Relationship Id="rId9" Type="http://schemas.openxmlformats.org/officeDocument/2006/relationships/slide" Target="slide2.xml"/><Relationship Id="rId14" Type="http://schemas.openxmlformats.org/officeDocument/2006/relationships/slide" Target="slide29.xml"/><Relationship Id="rId22" Type="http://schemas.openxmlformats.org/officeDocument/2006/relationships/slide" Target="slide24.xml"/><Relationship Id="rId27" Type="http://schemas.openxmlformats.org/officeDocument/2006/relationships/slide" Target="slide16.xml"/><Relationship Id="rId30" Type="http://schemas.openxmlformats.org/officeDocument/2006/relationships/slide" Target="slide22.xml"/></Relationships>
</file>

<file path=ppt/slides/_rels/slide4.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16634C-0474-1C11-D0BE-576FEC20DE82}"/>
            </a:ext>
          </a:extLst>
        </p:cNvPr>
        <p:cNvGrpSpPr/>
        <p:nvPr/>
      </p:nvGrpSpPr>
      <p:grpSpPr>
        <a:xfrm>
          <a:off x="0" y="0"/>
          <a:ext cx="0" cy="0"/>
          <a:chOff x="0" y="0"/>
          <a:chExt cx="0" cy="0"/>
        </a:xfrm>
      </p:grpSpPr>
      <p:grpSp>
        <p:nvGrpSpPr>
          <p:cNvPr id="49" name="Group 48">
            <a:extLst>
              <a:ext uri="{FF2B5EF4-FFF2-40B4-BE49-F238E27FC236}">
                <a16:creationId xmlns:a16="http://schemas.microsoft.com/office/drawing/2014/main" id="{910D7F4B-45D2-9EAD-8394-15B0796DA9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271885C7-7961-D7F8-42B3-BF1B356B5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3624BF1-08F1-C61A-1223-1C20C00051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4B59BF-B84D-0CED-A0E1-2029C96DFF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D037C2D-AD99-A09D-D435-9E9CA5024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9FA7DF4-AE3C-F65C-E1FF-8E81691FC2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67E5F2E-8DFF-23A1-DBC2-E1E4750497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07F75B7-902F-2E79-B823-5105F96A7C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6171EE1-02C5-8D51-FA92-D6137C9512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D31369E-82B5-1059-4EBF-038DA1DF33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0238E7C-3D59-6C9F-6893-A2A97BCA2A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38DBC87-FB07-3A3A-3611-326393378D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89A1476-A59A-39D4-0A54-1FF53C969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ED28D7-BA83-1416-31AF-B45862A50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624C054-565C-0F2B-33AD-C1A84AE10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3880C3F-7D19-91F1-4096-D786AEA1E9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B8A182E-168F-A929-F756-B2C746161F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561EA24-2FA5-0DA6-5FBB-32066FF8E0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3FA5ADA-8B52-D6F4-D0BD-3FE4CCB22A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307AFEB-5B68-1697-3787-C90DE3D15A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900C85E-568B-E42E-77F0-5EA160FB50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7067A5E-BD1D-01A4-9E76-954B33EF18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A17CD29-58AB-2468-9CAF-CA8E565B1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35EDAFB-C744-5FF2-9715-AF5CD82822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250DE3C-D30A-2FD2-1C99-E1C4BCB21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7F4336A-EB26-5C54-7111-0CB68A56F0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3C4595A-2CC8-D064-5DB2-7932D7EE30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5E5EA5-BBC1-0100-D00E-35D33FF7B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21F9DA7-6C55-2B0E-5877-8C1A6F4329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8BE0597-4E90-B42B-28D7-743EF8503B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42B6889-7662-1C78-5041-BBDF4F1FBD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9BD4E37-8838-4D47-DC70-BEC190B063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2" name="Rectangle 81">
            <a:extLst>
              <a:ext uri="{FF2B5EF4-FFF2-40B4-BE49-F238E27FC236}">
                <a16:creationId xmlns:a16="http://schemas.microsoft.com/office/drawing/2014/main" id="{461C76A0-4045-7296-2AEB-B7865D54C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4" name="Group 83">
            <a:extLst>
              <a:ext uri="{FF2B5EF4-FFF2-40B4-BE49-F238E27FC236}">
                <a16:creationId xmlns:a16="http://schemas.microsoft.com/office/drawing/2014/main" id="{6F622D02-5D5E-BA8B-F0A1-475CE77C67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5" name="Straight Connector 84">
              <a:extLst>
                <a:ext uri="{FF2B5EF4-FFF2-40B4-BE49-F238E27FC236}">
                  <a16:creationId xmlns:a16="http://schemas.microsoft.com/office/drawing/2014/main" id="{4FCB5E09-39EF-F28D-F3AF-A797B8BFC6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ED70D44-796A-649D-F770-A1D0342ED1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6F6582C-7B9C-D8B9-F5A3-3EAA00CA83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8169F18-A9E6-3268-A56E-893F12C561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CAEC2EE-EB0C-0D33-6EE1-9BCEB8A127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A762D7F-782D-1C7B-7B8C-DC0DE8F7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5EABE92-90BE-E131-2C92-FF4809595A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4E4B391-3D16-BF33-2639-F65237DA0B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BD72460-DA6B-7885-D0FC-C53537720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50A3C42-3F99-8BCE-7072-1A130B568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97B3837-0B5E-EE03-E5B0-A54C4947D8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248BCFB-8ABD-A459-A948-3B1B0C445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5CCD839-7DF6-CB31-B338-DF4AAA943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390A031-328E-FFE8-140B-6FA1ACC8EC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40806E2-A8D4-DD88-FE55-FBB893B93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16DB954-745B-7410-BEC7-224F4A9441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B559571-1D76-9C05-FCA8-F65CACCF33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3214BA2-5FAC-9273-8DA5-D7BCD4E26A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7B418E7-62CE-EDDF-94FA-2E6A1399F6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5771069-0C11-09A9-7E35-F9A1F5CABB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83223E8-6C95-ACC8-1514-DEF2C0955C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B9C6052-9CC9-DC11-6340-9C4DDD3BE7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74B097A-AA9F-C942-73F0-D272F61209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DB72FB8-4186-8AAF-B533-4BE3FB81E1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486F1E3-EFFB-F63A-0EB8-39AC540F53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4CA80BE-8FE5-7F22-59DB-A6879A9D0A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0E5662F-4CDB-43A0-3DFE-3002EFDD7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F6E7D15-F118-B200-475A-308CF66C34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40B4E0F-EB25-B4D8-A111-2E838EC890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954ADA0-6048-E589-5150-785DD810B3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AB4E86D-7A82-886E-E67C-309F8078D5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pic>
        <p:nvPicPr>
          <p:cNvPr id="4" name="Picture 3" descr="A rainbow colored splatter&#10;&#10;Description automatically generated">
            <a:extLst>
              <a:ext uri="{FF2B5EF4-FFF2-40B4-BE49-F238E27FC236}">
                <a16:creationId xmlns:a16="http://schemas.microsoft.com/office/drawing/2014/main" id="{6F169192-D194-CF65-5DCE-5B81E72E0D39}"/>
              </a:ext>
            </a:extLst>
          </p:cNvPr>
          <p:cNvPicPr>
            <a:picLocks noChangeAspect="1"/>
          </p:cNvPicPr>
          <p:nvPr/>
        </p:nvPicPr>
        <p:blipFill rotWithShape="1">
          <a:blip r:embed="rId3"/>
          <a:srcRect t="3169" b="309"/>
          <a:stretch/>
        </p:blipFill>
        <p:spPr>
          <a:xfrm>
            <a:off x="192527" y="168612"/>
            <a:ext cx="11797565" cy="6519221"/>
          </a:xfrm>
          <a:prstGeom prst="rect">
            <a:avLst/>
          </a:prstGeom>
        </p:spPr>
      </p:pic>
      <p:sp>
        <p:nvSpPr>
          <p:cNvPr id="45" name="Rectangle 44">
            <a:hlinkClick r:id="rId4" action="ppaction://hlinksldjump"/>
            <a:extLst>
              <a:ext uri="{FF2B5EF4-FFF2-40B4-BE49-F238E27FC236}">
                <a16:creationId xmlns:a16="http://schemas.microsoft.com/office/drawing/2014/main" id="{859F1911-9EAA-1CAA-3C2B-E2AC6504EEA7}"/>
              </a:ext>
            </a:extLst>
          </p:cNvPr>
          <p:cNvSpPr/>
          <p:nvPr/>
        </p:nvSpPr>
        <p:spPr>
          <a:xfrm>
            <a:off x="8426858" y="423334"/>
            <a:ext cx="1247595" cy="770332"/>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Student/ Volunteer</a:t>
            </a:r>
          </a:p>
        </p:txBody>
      </p:sp>
      <p:sp>
        <p:nvSpPr>
          <p:cNvPr id="47" name="Rectangle 46">
            <a:extLst>
              <a:ext uri="{FF2B5EF4-FFF2-40B4-BE49-F238E27FC236}">
                <a16:creationId xmlns:a16="http://schemas.microsoft.com/office/drawing/2014/main" id="{2CC14704-B90F-5126-9036-078EB32A20BC}"/>
              </a:ext>
            </a:extLst>
          </p:cNvPr>
          <p:cNvSpPr/>
          <p:nvPr/>
        </p:nvSpPr>
        <p:spPr>
          <a:xfrm>
            <a:off x="8339495" y="1449246"/>
            <a:ext cx="1371600" cy="548640"/>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solidFill>
                  <a:schemeClr val="bg1"/>
                </a:solidFill>
                <a:hlinkClick r:id="rId5" action="ppaction://hlinksldjump"/>
              </a:rPr>
              <a:t>הצטרפות לקבוצה</a:t>
            </a:r>
            <a:endParaRPr lang="en-US" dirty="0">
              <a:solidFill>
                <a:schemeClr val="bg1"/>
              </a:solidFill>
            </a:endParaRPr>
          </a:p>
        </p:txBody>
      </p:sp>
      <p:sp>
        <p:nvSpPr>
          <p:cNvPr id="48" name="Rectangle 47">
            <a:extLst>
              <a:ext uri="{FF2B5EF4-FFF2-40B4-BE49-F238E27FC236}">
                <a16:creationId xmlns:a16="http://schemas.microsoft.com/office/drawing/2014/main" id="{F8B78A45-D386-5765-DF8D-16E5AD8D0EFA}"/>
              </a:ext>
            </a:extLst>
          </p:cNvPr>
          <p:cNvSpPr/>
          <p:nvPr/>
        </p:nvSpPr>
        <p:spPr>
          <a:xfrm>
            <a:off x="8355170" y="2238512"/>
            <a:ext cx="1371600" cy="548640"/>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solidFill>
                  <a:schemeClr val="bg1"/>
                </a:solidFill>
                <a:hlinkClick r:id="rId6" action="ppaction://hlinksldjump"/>
              </a:rPr>
              <a:t>יציאה מקבוצה</a:t>
            </a:r>
            <a:endParaRPr lang="en-US" dirty="0">
              <a:solidFill>
                <a:schemeClr val="bg1"/>
              </a:solidFill>
            </a:endParaRPr>
          </a:p>
        </p:txBody>
      </p:sp>
      <p:sp>
        <p:nvSpPr>
          <p:cNvPr id="81" name="Rectangle 80">
            <a:extLst>
              <a:ext uri="{FF2B5EF4-FFF2-40B4-BE49-F238E27FC236}">
                <a16:creationId xmlns:a16="http://schemas.microsoft.com/office/drawing/2014/main" id="{E55C5370-F950-3506-EFB7-CE515BB0A58E}"/>
              </a:ext>
            </a:extLst>
          </p:cNvPr>
          <p:cNvSpPr/>
          <p:nvPr/>
        </p:nvSpPr>
        <p:spPr>
          <a:xfrm>
            <a:off x="8363294" y="3084550"/>
            <a:ext cx="1371600" cy="548640"/>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solidFill>
                  <a:schemeClr val="bg1"/>
                </a:solidFill>
                <a:hlinkClick r:id="rId7" action="ppaction://hlinksldjump"/>
              </a:rPr>
              <a:t>צפייה בפרטי בית</a:t>
            </a:r>
            <a:endParaRPr lang="en-US" dirty="0">
              <a:solidFill>
                <a:schemeClr val="bg1"/>
              </a:solidFill>
            </a:endParaRPr>
          </a:p>
        </p:txBody>
      </p:sp>
      <p:sp>
        <p:nvSpPr>
          <p:cNvPr id="116" name="Rectangle 115">
            <a:extLst>
              <a:ext uri="{FF2B5EF4-FFF2-40B4-BE49-F238E27FC236}">
                <a16:creationId xmlns:a16="http://schemas.microsoft.com/office/drawing/2014/main" id="{27A7E34A-05B5-42FA-AD0D-56774ED02565}"/>
              </a:ext>
            </a:extLst>
          </p:cNvPr>
          <p:cNvSpPr/>
          <p:nvPr/>
        </p:nvSpPr>
        <p:spPr>
          <a:xfrm>
            <a:off x="8363294" y="3871018"/>
            <a:ext cx="1371600" cy="641129"/>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solidFill>
                  <a:schemeClr val="bg1"/>
                </a:solidFill>
                <a:hlinkClick r:id="rId8" action="ppaction://hlinksldjump"/>
              </a:rPr>
              <a:t>ערוך פרטים אישיים</a:t>
            </a:r>
            <a:endParaRPr lang="en-US" dirty="0">
              <a:solidFill>
                <a:schemeClr val="bg1"/>
              </a:solidFill>
            </a:endParaRPr>
          </a:p>
        </p:txBody>
      </p:sp>
      <p:sp>
        <p:nvSpPr>
          <p:cNvPr id="131" name="Rectangle 130">
            <a:hlinkClick r:id="rId9" action="ppaction://hlinksldjump"/>
            <a:extLst>
              <a:ext uri="{FF2B5EF4-FFF2-40B4-BE49-F238E27FC236}">
                <a16:creationId xmlns:a16="http://schemas.microsoft.com/office/drawing/2014/main" id="{F8934FAD-378E-2831-F92A-5360BC6BC47C}"/>
              </a:ext>
            </a:extLst>
          </p:cNvPr>
          <p:cNvSpPr/>
          <p:nvPr/>
        </p:nvSpPr>
        <p:spPr>
          <a:xfrm>
            <a:off x="10023304" y="446039"/>
            <a:ext cx="1481942" cy="738109"/>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Registration and login</a:t>
            </a:r>
          </a:p>
        </p:txBody>
      </p:sp>
      <p:sp>
        <p:nvSpPr>
          <p:cNvPr id="132" name="Rectangle 131">
            <a:extLst>
              <a:ext uri="{FF2B5EF4-FFF2-40B4-BE49-F238E27FC236}">
                <a16:creationId xmlns:a16="http://schemas.microsoft.com/office/drawing/2014/main" id="{71430684-61A3-1959-95FB-79E95D801F95}"/>
              </a:ext>
            </a:extLst>
          </p:cNvPr>
          <p:cNvSpPr/>
          <p:nvPr/>
        </p:nvSpPr>
        <p:spPr>
          <a:xfrm>
            <a:off x="10117971" y="1442716"/>
            <a:ext cx="1371600" cy="54864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solidFill>
                  <a:schemeClr val="bg1"/>
                </a:solidFill>
                <a:hlinkClick r:id="rId10" action="ppaction://hlinksldjump"/>
              </a:rPr>
              <a:t>רישום תלמיד</a:t>
            </a:r>
            <a:endParaRPr lang="en-US" dirty="0">
              <a:solidFill>
                <a:schemeClr val="bg1"/>
              </a:solidFill>
            </a:endParaRPr>
          </a:p>
        </p:txBody>
      </p:sp>
      <p:sp>
        <p:nvSpPr>
          <p:cNvPr id="133" name="Rectangle 132">
            <a:extLst>
              <a:ext uri="{FF2B5EF4-FFF2-40B4-BE49-F238E27FC236}">
                <a16:creationId xmlns:a16="http://schemas.microsoft.com/office/drawing/2014/main" id="{9D327FA6-4D1E-BA67-2B79-D57A406951DB}"/>
              </a:ext>
            </a:extLst>
          </p:cNvPr>
          <p:cNvSpPr/>
          <p:nvPr/>
        </p:nvSpPr>
        <p:spPr>
          <a:xfrm>
            <a:off x="10139674" y="2286007"/>
            <a:ext cx="1371600" cy="54864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solidFill>
                  <a:schemeClr val="bg1"/>
                </a:solidFill>
                <a:hlinkClick r:id="rId11" action="ppaction://hlinksldjump"/>
              </a:rPr>
              <a:t>רישום סגל</a:t>
            </a:r>
            <a:endParaRPr lang="en-US" dirty="0">
              <a:solidFill>
                <a:schemeClr val="bg1"/>
              </a:solidFill>
            </a:endParaRPr>
          </a:p>
        </p:txBody>
      </p:sp>
      <p:sp>
        <p:nvSpPr>
          <p:cNvPr id="134" name="Rectangle 133">
            <a:extLst>
              <a:ext uri="{FF2B5EF4-FFF2-40B4-BE49-F238E27FC236}">
                <a16:creationId xmlns:a16="http://schemas.microsoft.com/office/drawing/2014/main" id="{1132A6C5-B764-9276-D498-BB6DFA7EA929}"/>
              </a:ext>
            </a:extLst>
          </p:cNvPr>
          <p:cNvSpPr/>
          <p:nvPr/>
        </p:nvSpPr>
        <p:spPr>
          <a:xfrm>
            <a:off x="10139674" y="3065948"/>
            <a:ext cx="1371600" cy="54864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solidFill>
                  <a:schemeClr val="bg1"/>
                </a:solidFill>
                <a:hlinkClick r:id="rId12" action="ppaction://hlinksldjump"/>
              </a:rPr>
              <a:t>התחברות</a:t>
            </a:r>
            <a:endParaRPr lang="en-US" dirty="0">
              <a:solidFill>
                <a:schemeClr val="bg1"/>
              </a:solidFill>
            </a:endParaRPr>
          </a:p>
        </p:txBody>
      </p:sp>
      <p:sp>
        <p:nvSpPr>
          <p:cNvPr id="161" name="Rectangle 160">
            <a:hlinkClick r:id="rId13" action="ppaction://hlinksldjump"/>
            <a:extLst>
              <a:ext uri="{FF2B5EF4-FFF2-40B4-BE49-F238E27FC236}">
                <a16:creationId xmlns:a16="http://schemas.microsoft.com/office/drawing/2014/main" id="{8C82CBEF-E6BA-6817-5E13-6FCA26FD0819}"/>
              </a:ext>
            </a:extLst>
          </p:cNvPr>
          <p:cNvSpPr/>
          <p:nvPr/>
        </p:nvSpPr>
        <p:spPr>
          <a:xfrm>
            <a:off x="1116788" y="809216"/>
            <a:ext cx="1247595" cy="381012"/>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Admin</a:t>
            </a:r>
          </a:p>
        </p:txBody>
      </p:sp>
      <p:sp>
        <p:nvSpPr>
          <p:cNvPr id="162" name="Rectangle 161">
            <a:extLst>
              <a:ext uri="{FF2B5EF4-FFF2-40B4-BE49-F238E27FC236}">
                <a16:creationId xmlns:a16="http://schemas.microsoft.com/office/drawing/2014/main" id="{F50CA1A7-B15B-FF4A-7743-8D40F912D025}"/>
              </a:ext>
            </a:extLst>
          </p:cNvPr>
          <p:cNvSpPr/>
          <p:nvPr/>
        </p:nvSpPr>
        <p:spPr>
          <a:xfrm>
            <a:off x="1055845" y="1449701"/>
            <a:ext cx="1371600" cy="54864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1400" i="1" dirty="0">
                <a:solidFill>
                  <a:schemeClr val="bg1"/>
                </a:solidFill>
              </a:rPr>
              <a:t>כל תפקידי מנהל האזור ובנוסף:</a:t>
            </a:r>
            <a:endParaRPr lang="en-US" sz="1400" i="1" dirty="0">
              <a:solidFill>
                <a:schemeClr val="bg1"/>
              </a:solidFill>
            </a:endParaRPr>
          </a:p>
        </p:txBody>
      </p:sp>
      <p:sp>
        <p:nvSpPr>
          <p:cNvPr id="163" name="Rectangle 162">
            <a:extLst>
              <a:ext uri="{FF2B5EF4-FFF2-40B4-BE49-F238E27FC236}">
                <a16:creationId xmlns:a16="http://schemas.microsoft.com/office/drawing/2014/main" id="{1BCCB902-4491-E19C-8445-064C1849648D}"/>
              </a:ext>
            </a:extLst>
          </p:cNvPr>
          <p:cNvSpPr/>
          <p:nvPr/>
        </p:nvSpPr>
        <p:spPr>
          <a:xfrm>
            <a:off x="1055845" y="2290967"/>
            <a:ext cx="1371600" cy="548640"/>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1600" dirty="0">
                <a:solidFill>
                  <a:schemeClr val="tx2">
                    <a:lumMod val="50000"/>
                    <a:lumOff val="50000"/>
                  </a:schemeClr>
                </a:solidFill>
                <a:hlinkClick r:id="rId14" action="ppaction://hlinksldjump">
                  <a:extLst>
                    <a:ext uri="{A12FA001-AC4F-418D-AE19-62706E023703}">
                      <ahyp:hlinkClr xmlns:ahyp="http://schemas.microsoft.com/office/drawing/2018/hyperlinkcolor" val="tx"/>
                    </a:ext>
                  </a:extLst>
                </a:hlinkClick>
              </a:rPr>
              <a:t>שינוי תאריך הגבלת הרישום</a:t>
            </a:r>
            <a:endParaRPr lang="en-US" sz="1600" dirty="0">
              <a:solidFill>
                <a:schemeClr val="tx2">
                  <a:lumMod val="50000"/>
                  <a:lumOff val="50000"/>
                </a:schemeClr>
              </a:solidFill>
            </a:endParaRPr>
          </a:p>
        </p:txBody>
      </p:sp>
      <p:sp>
        <p:nvSpPr>
          <p:cNvPr id="164" name="Rectangle 163">
            <a:extLst>
              <a:ext uri="{FF2B5EF4-FFF2-40B4-BE49-F238E27FC236}">
                <a16:creationId xmlns:a16="http://schemas.microsoft.com/office/drawing/2014/main" id="{CF4E8DEA-C965-AF2A-19FC-44ED5082B97A}"/>
              </a:ext>
            </a:extLst>
          </p:cNvPr>
          <p:cNvSpPr/>
          <p:nvPr/>
        </p:nvSpPr>
        <p:spPr>
          <a:xfrm>
            <a:off x="1071520" y="3080233"/>
            <a:ext cx="1371600" cy="548640"/>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1600" dirty="0">
                <a:solidFill>
                  <a:schemeClr val="bg1"/>
                </a:solidFill>
                <a:hlinkClick r:id="rId15" action="ppaction://hlinksldjump">
                  <a:extLst>
                    <a:ext uri="{A12FA001-AC4F-418D-AE19-62706E023703}">
                      <ahyp:hlinkClr xmlns:ahyp="http://schemas.microsoft.com/office/drawing/2018/hyperlinkcolor" val="tx"/>
                    </a:ext>
                  </a:extLst>
                </a:hlinkClick>
              </a:rPr>
              <a:t>הפעלת אלגו' השיבוץ</a:t>
            </a:r>
            <a:endParaRPr lang="en-US" sz="1600" dirty="0">
              <a:solidFill>
                <a:schemeClr val="bg1"/>
              </a:solidFill>
            </a:endParaRPr>
          </a:p>
        </p:txBody>
      </p:sp>
      <p:sp>
        <p:nvSpPr>
          <p:cNvPr id="165" name="Rectangle 164">
            <a:extLst>
              <a:ext uri="{FF2B5EF4-FFF2-40B4-BE49-F238E27FC236}">
                <a16:creationId xmlns:a16="http://schemas.microsoft.com/office/drawing/2014/main" id="{DB3A2D85-04A4-2057-B282-93430B062E18}"/>
              </a:ext>
            </a:extLst>
          </p:cNvPr>
          <p:cNvSpPr/>
          <p:nvPr/>
        </p:nvSpPr>
        <p:spPr>
          <a:xfrm>
            <a:off x="1079644" y="3926271"/>
            <a:ext cx="1371600" cy="548640"/>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solidFill>
                  <a:schemeClr val="bg1"/>
                </a:solidFill>
                <a:hlinkClick r:id="rId16" action="ppaction://hlinksldjump">
                  <a:extLst>
                    <a:ext uri="{A12FA001-AC4F-418D-AE19-62706E023703}">
                      <ahyp:hlinkClr xmlns:ahyp="http://schemas.microsoft.com/office/drawing/2018/hyperlinkcolor" val="tx"/>
                    </a:ext>
                  </a:extLst>
                </a:hlinkClick>
              </a:rPr>
              <a:t>פרסום שיבוץ</a:t>
            </a:r>
            <a:endParaRPr lang="en-US" dirty="0">
              <a:solidFill>
                <a:schemeClr val="bg1"/>
              </a:solidFill>
            </a:endParaRPr>
          </a:p>
        </p:txBody>
      </p:sp>
      <p:sp>
        <p:nvSpPr>
          <p:cNvPr id="166" name="Rectangle 165">
            <a:extLst>
              <a:ext uri="{FF2B5EF4-FFF2-40B4-BE49-F238E27FC236}">
                <a16:creationId xmlns:a16="http://schemas.microsoft.com/office/drawing/2014/main" id="{3CD85687-D3BA-7460-4CC9-A6B32EF1A308}"/>
              </a:ext>
            </a:extLst>
          </p:cNvPr>
          <p:cNvSpPr/>
          <p:nvPr/>
        </p:nvSpPr>
        <p:spPr>
          <a:xfrm>
            <a:off x="1098102" y="4641068"/>
            <a:ext cx="1352789" cy="957907"/>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1600" dirty="0">
                <a:solidFill>
                  <a:schemeClr val="bg1"/>
                </a:solidFill>
                <a:hlinkClick r:id="rId17" action="ppaction://hlinksldjump">
                  <a:extLst>
                    <a:ext uri="{A12FA001-AC4F-418D-AE19-62706E023703}">
                      <ahyp:hlinkClr xmlns:ahyp="http://schemas.microsoft.com/office/drawing/2018/hyperlinkcolor" val="tx"/>
                    </a:ext>
                  </a:extLst>
                </a:hlinkClick>
              </a:rPr>
              <a:t>הוספה\הסרה\ עריכה של אזור\שכונה\ בית ספר</a:t>
            </a:r>
            <a:endParaRPr lang="en-US" sz="1600" dirty="0">
              <a:solidFill>
                <a:schemeClr val="bg1"/>
              </a:solidFill>
            </a:endParaRPr>
          </a:p>
        </p:txBody>
      </p:sp>
      <p:sp>
        <p:nvSpPr>
          <p:cNvPr id="167" name="Rectangle 166">
            <a:hlinkClick r:id="rId18" action="ppaction://hlinksldjump"/>
            <a:extLst>
              <a:ext uri="{FF2B5EF4-FFF2-40B4-BE49-F238E27FC236}">
                <a16:creationId xmlns:a16="http://schemas.microsoft.com/office/drawing/2014/main" id="{4FED9A1A-76E6-B871-D0E2-E1A8E76A8AFD}"/>
              </a:ext>
            </a:extLst>
          </p:cNvPr>
          <p:cNvSpPr/>
          <p:nvPr/>
        </p:nvSpPr>
        <p:spPr>
          <a:xfrm>
            <a:off x="6478137" y="423334"/>
            <a:ext cx="1450171" cy="760814"/>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Team Owner</a:t>
            </a:r>
          </a:p>
        </p:txBody>
      </p:sp>
      <p:sp>
        <p:nvSpPr>
          <p:cNvPr id="168" name="Rectangle 167">
            <a:extLst>
              <a:ext uri="{FF2B5EF4-FFF2-40B4-BE49-F238E27FC236}">
                <a16:creationId xmlns:a16="http://schemas.microsoft.com/office/drawing/2014/main" id="{09CC740E-6F21-5E51-B5A0-67D829D4A928}"/>
              </a:ext>
            </a:extLst>
          </p:cNvPr>
          <p:cNvSpPr/>
          <p:nvPr/>
        </p:nvSpPr>
        <p:spPr>
          <a:xfrm>
            <a:off x="6499053" y="1443621"/>
            <a:ext cx="1371600" cy="54864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solidFill>
                  <a:schemeClr val="bg1"/>
                </a:solidFill>
                <a:hlinkClick r:id="rId19" action="ppaction://hlinksldjump"/>
              </a:rPr>
              <a:t>צפה בקבוצה</a:t>
            </a:r>
            <a:endParaRPr lang="en-US" dirty="0">
              <a:solidFill>
                <a:schemeClr val="bg1"/>
              </a:solidFill>
            </a:endParaRPr>
          </a:p>
        </p:txBody>
      </p:sp>
      <p:sp>
        <p:nvSpPr>
          <p:cNvPr id="169" name="Rectangle 168">
            <a:extLst>
              <a:ext uri="{FF2B5EF4-FFF2-40B4-BE49-F238E27FC236}">
                <a16:creationId xmlns:a16="http://schemas.microsoft.com/office/drawing/2014/main" id="{2B741A80-8B75-73DB-FD8C-444DF09EAE28}"/>
              </a:ext>
            </a:extLst>
          </p:cNvPr>
          <p:cNvSpPr/>
          <p:nvPr/>
        </p:nvSpPr>
        <p:spPr>
          <a:xfrm>
            <a:off x="6530394" y="3072258"/>
            <a:ext cx="1371600" cy="54864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1400" dirty="0">
                <a:solidFill>
                  <a:schemeClr val="bg1"/>
                </a:solidFill>
                <a:hlinkClick r:id="rId20" action="ppaction://hlinksldjump"/>
              </a:rPr>
              <a:t>ערוך התקדמות קבוצה</a:t>
            </a:r>
            <a:endParaRPr lang="en-US" sz="1400" dirty="0">
              <a:solidFill>
                <a:schemeClr val="bg1"/>
              </a:solidFill>
            </a:endParaRPr>
          </a:p>
        </p:txBody>
      </p:sp>
      <p:sp>
        <p:nvSpPr>
          <p:cNvPr id="171" name="Rectangle 170">
            <a:extLst>
              <a:ext uri="{FF2B5EF4-FFF2-40B4-BE49-F238E27FC236}">
                <a16:creationId xmlns:a16="http://schemas.microsoft.com/office/drawing/2014/main" id="{C8BFDD67-3E64-AEE7-7C24-E6044AD1E528}"/>
              </a:ext>
            </a:extLst>
          </p:cNvPr>
          <p:cNvSpPr/>
          <p:nvPr/>
        </p:nvSpPr>
        <p:spPr>
          <a:xfrm>
            <a:off x="6521950" y="2286605"/>
            <a:ext cx="1371600" cy="54864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solidFill>
                  <a:schemeClr val="bg1"/>
                </a:solidFill>
                <a:hlinkClick r:id="rId21" action="ppaction://hlinksldjump"/>
              </a:rPr>
              <a:t>צפייה פרטי בית</a:t>
            </a:r>
            <a:endParaRPr lang="en-US" dirty="0">
              <a:solidFill>
                <a:schemeClr val="bg1"/>
              </a:solidFill>
            </a:endParaRPr>
          </a:p>
        </p:txBody>
      </p:sp>
      <p:sp>
        <p:nvSpPr>
          <p:cNvPr id="173" name="Rectangle 172">
            <a:hlinkClick r:id="rId22" action="ppaction://hlinksldjump"/>
            <a:extLst>
              <a:ext uri="{FF2B5EF4-FFF2-40B4-BE49-F238E27FC236}">
                <a16:creationId xmlns:a16="http://schemas.microsoft.com/office/drawing/2014/main" id="{E7375365-4A5E-A529-DB18-E83B342DD794}"/>
              </a:ext>
            </a:extLst>
          </p:cNvPr>
          <p:cNvSpPr/>
          <p:nvPr/>
        </p:nvSpPr>
        <p:spPr>
          <a:xfrm>
            <a:off x="2842266" y="211570"/>
            <a:ext cx="1398030" cy="978658"/>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City Manager</a:t>
            </a:r>
          </a:p>
          <a:p>
            <a:pPr algn="ctr"/>
            <a:r>
              <a:rPr lang="he-IL" b="1" dirty="0">
                <a:solidFill>
                  <a:schemeClr val="bg1"/>
                </a:solidFill>
              </a:rPr>
              <a:t>(מנהל אזור)</a:t>
            </a:r>
            <a:endParaRPr lang="en-US" b="1" dirty="0">
              <a:solidFill>
                <a:schemeClr val="bg1"/>
              </a:solidFill>
            </a:endParaRPr>
          </a:p>
        </p:txBody>
      </p:sp>
      <p:sp>
        <p:nvSpPr>
          <p:cNvPr id="174" name="Rectangle 173">
            <a:extLst>
              <a:ext uri="{FF2B5EF4-FFF2-40B4-BE49-F238E27FC236}">
                <a16:creationId xmlns:a16="http://schemas.microsoft.com/office/drawing/2014/main" id="{A2891B9E-C802-76E2-B61D-0AE83C60EDFB}"/>
              </a:ext>
            </a:extLst>
          </p:cNvPr>
          <p:cNvSpPr/>
          <p:nvPr/>
        </p:nvSpPr>
        <p:spPr>
          <a:xfrm>
            <a:off x="2866860" y="1449701"/>
            <a:ext cx="1371600" cy="54864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1400" i="1" dirty="0">
                <a:solidFill>
                  <a:schemeClr val="bg1"/>
                </a:solidFill>
              </a:rPr>
              <a:t>כל תפקידי רכז הגרעין ובנוסף:</a:t>
            </a:r>
            <a:endParaRPr lang="en-US" sz="1400" i="1" dirty="0">
              <a:solidFill>
                <a:schemeClr val="bg1"/>
              </a:solidFill>
            </a:endParaRPr>
          </a:p>
        </p:txBody>
      </p:sp>
      <p:sp>
        <p:nvSpPr>
          <p:cNvPr id="175" name="Rectangle 174">
            <a:extLst>
              <a:ext uri="{FF2B5EF4-FFF2-40B4-BE49-F238E27FC236}">
                <a16:creationId xmlns:a16="http://schemas.microsoft.com/office/drawing/2014/main" id="{3ED02A72-6FA6-B7BD-F843-848F41DA85FD}"/>
              </a:ext>
            </a:extLst>
          </p:cNvPr>
          <p:cNvSpPr/>
          <p:nvPr/>
        </p:nvSpPr>
        <p:spPr>
          <a:xfrm>
            <a:off x="2866860" y="2290967"/>
            <a:ext cx="1371600" cy="548640"/>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solidFill>
                  <a:schemeClr val="tx1"/>
                </a:solidFill>
                <a:hlinkClick r:id="rId23" action="ppaction://hlinksldjump">
                  <a:extLst>
                    <a:ext uri="{A12FA001-AC4F-418D-AE19-62706E023703}">
                      <ahyp:hlinkClr xmlns:ahyp="http://schemas.microsoft.com/office/drawing/2018/hyperlinkcolor" val="tx"/>
                    </a:ext>
                  </a:extLst>
                </a:hlinkClick>
              </a:rPr>
              <a:t>ניהול בית: הוספת בית</a:t>
            </a:r>
            <a:endParaRPr lang="en-US" dirty="0">
              <a:solidFill>
                <a:schemeClr val="tx1"/>
              </a:solidFill>
            </a:endParaRPr>
          </a:p>
        </p:txBody>
      </p:sp>
      <p:sp>
        <p:nvSpPr>
          <p:cNvPr id="176" name="Rectangle 175">
            <a:extLst>
              <a:ext uri="{FF2B5EF4-FFF2-40B4-BE49-F238E27FC236}">
                <a16:creationId xmlns:a16="http://schemas.microsoft.com/office/drawing/2014/main" id="{5EAEE745-04D3-2EFE-2EE2-C65A0E423C36}"/>
              </a:ext>
            </a:extLst>
          </p:cNvPr>
          <p:cNvSpPr/>
          <p:nvPr/>
        </p:nvSpPr>
        <p:spPr>
          <a:xfrm>
            <a:off x="2828385" y="3080233"/>
            <a:ext cx="1459378" cy="548640"/>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1400" dirty="0">
                <a:solidFill>
                  <a:schemeClr val="tx1"/>
                </a:solidFill>
                <a:hlinkClick r:id="rId24" action="ppaction://hlinksldjump">
                  <a:extLst>
                    <a:ext uri="{A12FA001-AC4F-418D-AE19-62706E023703}">
                      <ahyp:hlinkClr xmlns:ahyp="http://schemas.microsoft.com/office/drawing/2018/hyperlinkcolor" val="tx"/>
                    </a:ext>
                  </a:extLst>
                </a:hlinkClick>
              </a:rPr>
              <a:t>ניהול קבוצה: ייצוא פרטי בית ספר</a:t>
            </a:r>
            <a:endParaRPr lang="en-US" sz="1400" dirty="0">
              <a:solidFill>
                <a:schemeClr val="tx1"/>
              </a:solidFill>
            </a:endParaRPr>
          </a:p>
        </p:txBody>
      </p:sp>
      <p:sp>
        <p:nvSpPr>
          <p:cNvPr id="177" name="Rectangle 176">
            <a:extLst>
              <a:ext uri="{FF2B5EF4-FFF2-40B4-BE49-F238E27FC236}">
                <a16:creationId xmlns:a16="http://schemas.microsoft.com/office/drawing/2014/main" id="{9B266E1B-A230-9C65-0673-ED7BA590DED6}"/>
              </a:ext>
            </a:extLst>
          </p:cNvPr>
          <p:cNvSpPr/>
          <p:nvPr/>
        </p:nvSpPr>
        <p:spPr>
          <a:xfrm>
            <a:off x="2862896" y="3926271"/>
            <a:ext cx="1399363" cy="548640"/>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solidFill>
                  <a:schemeClr val="tx1"/>
                </a:solidFill>
                <a:hlinkClick r:id="rId25" action="ppaction://hlinksldjump">
                  <a:extLst>
                    <a:ext uri="{A12FA001-AC4F-418D-AE19-62706E023703}">
                      <ahyp:hlinkClr xmlns:ahyp="http://schemas.microsoft.com/office/drawing/2018/hyperlinkcolor" val="tx"/>
                    </a:ext>
                  </a:extLst>
                </a:hlinkClick>
              </a:rPr>
              <a:t>ניהול גישות: טיפול בבקשה</a:t>
            </a:r>
            <a:endParaRPr lang="en-US" dirty="0">
              <a:solidFill>
                <a:schemeClr val="tx1"/>
              </a:solidFill>
            </a:endParaRPr>
          </a:p>
        </p:txBody>
      </p:sp>
      <p:sp>
        <p:nvSpPr>
          <p:cNvPr id="178" name="Rectangle 177">
            <a:extLst>
              <a:ext uri="{FF2B5EF4-FFF2-40B4-BE49-F238E27FC236}">
                <a16:creationId xmlns:a16="http://schemas.microsoft.com/office/drawing/2014/main" id="{4391B1F2-DFC5-2690-9F51-BE90E7B20461}"/>
              </a:ext>
            </a:extLst>
          </p:cNvPr>
          <p:cNvSpPr/>
          <p:nvPr/>
        </p:nvSpPr>
        <p:spPr>
          <a:xfrm>
            <a:off x="2890659" y="4712740"/>
            <a:ext cx="1371600" cy="548640"/>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solidFill>
                  <a:schemeClr val="tx1"/>
                </a:solidFill>
                <a:hlinkClick r:id="rId25" action="ppaction://hlinksldjump">
                  <a:extLst>
                    <a:ext uri="{A12FA001-AC4F-418D-AE19-62706E023703}">
                      <ahyp:hlinkClr xmlns:ahyp="http://schemas.microsoft.com/office/drawing/2018/hyperlinkcolor" val="tx"/>
                    </a:ext>
                  </a:extLst>
                </a:hlinkClick>
              </a:rPr>
              <a:t>ניהול גישות: שינוי גישה</a:t>
            </a:r>
            <a:endParaRPr lang="en-US" dirty="0">
              <a:solidFill>
                <a:schemeClr val="tx1"/>
              </a:solidFill>
            </a:endParaRPr>
          </a:p>
        </p:txBody>
      </p:sp>
      <p:sp>
        <p:nvSpPr>
          <p:cNvPr id="179" name="Rectangle 178">
            <a:hlinkClick r:id="rId26" action="ppaction://hlinksldjump"/>
            <a:extLst>
              <a:ext uri="{FF2B5EF4-FFF2-40B4-BE49-F238E27FC236}">
                <a16:creationId xmlns:a16="http://schemas.microsoft.com/office/drawing/2014/main" id="{4C7B882E-A797-CEA2-7ED3-B799AD48086F}"/>
              </a:ext>
            </a:extLst>
          </p:cNvPr>
          <p:cNvSpPr/>
          <p:nvPr/>
        </p:nvSpPr>
        <p:spPr>
          <a:xfrm>
            <a:off x="4731993" y="245047"/>
            <a:ext cx="1247595" cy="938416"/>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Area Manager</a:t>
            </a:r>
          </a:p>
          <a:p>
            <a:pPr algn="ctr"/>
            <a:r>
              <a:rPr lang="en-US" b="1" dirty="0">
                <a:solidFill>
                  <a:schemeClr val="bg1"/>
                </a:solidFill>
              </a:rPr>
              <a:t>(</a:t>
            </a:r>
            <a:r>
              <a:rPr lang="he-IL" b="1" dirty="0">
                <a:solidFill>
                  <a:schemeClr val="bg1"/>
                </a:solidFill>
              </a:rPr>
              <a:t>רכז גרעין</a:t>
            </a:r>
            <a:r>
              <a:rPr lang="en-US" b="1" dirty="0">
                <a:solidFill>
                  <a:schemeClr val="bg1"/>
                </a:solidFill>
              </a:rPr>
              <a:t>)</a:t>
            </a:r>
          </a:p>
        </p:txBody>
      </p:sp>
      <p:sp>
        <p:nvSpPr>
          <p:cNvPr id="180" name="Rectangle 179">
            <a:extLst>
              <a:ext uri="{FF2B5EF4-FFF2-40B4-BE49-F238E27FC236}">
                <a16:creationId xmlns:a16="http://schemas.microsoft.com/office/drawing/2014/main" id="{256554C6-C80C-68AB-7A1F-EE50BE3464D2}"/>
              </a:ext>
            </a:extLst>
          </p:cNvPr>
          <p:cNvSpPr/>
          <p:nvPr/>
        </p:nvSpPr>
        <p:spPr>
          <a:xfrm>
            <a:off x="4664640" y="1911405"/>
            <a:ext cx="1371600" cy="548640"/>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1400" dirty="0">
                <a:solidFill>
                  <a:schemeClr val="tx1"/>
                </a:solidFill>
                <a:hlinkClick r:id="rId27" action="ppaction://hlinksldjump"/>
              </a:rPr>
              <a:t>ניהול בית: צפייה ועריכת פרטים</a:t>
            </a:r>
            <a:endParaRPr lang="en-US" sz="1400" dirty="0">
              <a:solidFill>
                <a:schemeClr val="tx1"/>
              </a:solidFill>
            </a:endParaRPr>
          </a:p>
        </p:txBody>
      </p:sp>
      <p:sp>
        <p:nvSpPr>
          <p:cNvPr id="181" name="Rectangle 180">
            <a:extLst>
              <a:ext uri="{FF2B5EF4-FFF2-40B4-BE49-F238E27FC236}">
                <a16:creationId xmlns:a16="http://schemas.microsoft.com/office/drawing/2014/main" id="{5BE93D0A-543C-593A-7FD6-AA24752AC252}"/>
              </a:ext>
            </a:extLst>
          </p:cNvPr>
          <p:cNvSpPr/>
          <p:nvPr/>
        </p:nvSpPr>
        <p:spPr>
          <a:xfrm>
            <a:off x="4671544" y="2611799"/>
            <a:ext cx="1371600" cy="548640"/>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1200" dirty="0">
                <a:solidFill>
                  <a:schemeClr val="tx1"/>
                </a:solidFill>
                <a:hlinkClick r:id="rId28" action="ppaction://hlinksldjump"/>
              </a:rPr>
              <a:t>ניהול בית: הוספה, הסרה ועריכת מטלה</a:t>
            </a:r>
            <a:endParaRPr lang="en-US" sz="1200" dirty="0">
              <a:solidFill>
                <a:schemeClr val="tx1"/>
              </a:solidFill>
            </a:endParaRPr>
          </a:p>
        </p:txBody>
      </p:sp>
      <p:sp>
        <p:nvSpPr>
          <p:cNvPr id="182" name="Rectangle 181">
            <a:extLst>
              <a:ext uri="{FF2B5EF4-FFF2-40B4-BE49-F238E27FC236}">
                <a16:creationId xmlns:a16="http://schemas.microsoft.com/office/drawing/2014/main" id="{C6FD2CEF-F935-E854-D617-C6327026210C}"/>
              </a:ext>
            </a:extLst>
          </p:cNvPr>
          <p:cNvSpPr/>
          <p:nvPr/>
        </p:nvSpPr>
        <p:spPr>
          <a:xfrm>
            <a:off x="4549481" y="3277129"/>
            <a:ext cx="1615725" cy="548640"/>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1200" dirty="0">
                <a:solidFill>
                  <a:schemeClr val="tx1"/>
                </a:solidFill>
                <a:hlinkClick r:id="rId29" action="ppaction://hlinksldjump"/>
              </a:rPr>
              <a:t>ניהול קבוצה: הוספה והסרת חברי קבוצה</a:t>
            </a:r>
            <a:endParaRPr lang="en-US" sz="1200" dirty="0">
              <a:solidFill>
                <a:schemeClr val="tx1"/>
              </a:solidFill>
            </a:endParaRPr>
          </a:p>
        </p:txBody>
      </p:sp>
      <p:sp>
        <p:nvSpPr>
          <p:cNvPr id="183" name="Rectangle 182">
            <a:extLst>
              <a:ext uri="{FF2B5EF4-FFF2-40B4-BE49-F238E27FC236}">
                <a16:creationId xmlns:a16="http://schemas.microsoft.com/office/drawing/2014/main" id="{6A518962-F513-6B79-6D34-B921CD95378C}"/>
              </a:ext>
            </a:extLst>
          </p:cNvPr>
          <p:cNvSpPr>
            <a:spLocks/>
          </p:cNvSpPr>
          <p:nvPr/>
        </p:nvSpPr>
        <p:spPr>
          <a:xfrm>
            <a:off x="4665585" y="3947141"/>
            <a:ext cx="1371600" cy="548640"/>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1200" dirty="0">
                <a:solidFill>
                  <a:schemeClr val="tx1"/>
                </a:solidFill>
                <a:hlinkClick r:id="rId30" action="ppaction://hlinksldjump"/>
              </a:rPr>
              <a:t>ניהול קבוצה: צפייה בתגובות מיוחדות</a:t>
            </a:r>
            <a:endParaRPr lang="en-US" sz="1200" dirty="0">
              <a:solidFill>
                <a:schemeClr val="tx1"/>
              </a:solidFill>
            </a:endParaRPr>
          </a:p>
        </p:txBody>
      </p:sp>
      <p:sp>
        <p:nvSpPr>
          <p:cNvPr id="184" name="Rectangle 183">
            <a:extLst>
              <a:ext uri="{FF2B5EF4-FFF2-40B4-BE49-F238E27FC236}">
                <a16:creationId xmlns:a16="http://schemas.microsoft.com/office/drawing/2014/main" id="{2661B888-C9C8-1A2C-0373-F2CCA42F99EA}"/>
              </a:ext>
            </a:extLst>
          </p:cNvPr>
          <p:cNvSpPr>
            <a:spLocks/>
          </p:cNvSpPr>
          <p:nvPr/>
        </p:nvSpPr>
        <p:spPr>
          <a:xfrm>
            <a:off x="4685581" y="4641068"/>
            <a:ext cx="1371600" cy="615352"/>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1400" dirty="0">
                <a:solidFill>
                  <a:schemeClr val="tx1"/>
                </a:solidFill>
                <a:hlinkClick r:id="rId29" action="ppaction://hlinksldjump"/>
              </a:rPr>
              <a:t>ניהול קבוצה:</a:t>
            </a:r>
            <a:r>
              <a:rPr lang="en-US" sz="1400" dirty="0">
                <a:solidFill>
                  <a:schemeClr val="tx1"/>
                </a:solidFill>
                <a:hlinkClick r:id="rId29" action="ppaction://hlinksldjump"/>
              </a:rPr>
              <a:t> </a:t>
            </a:r>
            <a:r>
              <a:rPr lang="he-IL" sz="1400" dirty="0">
                <a:solidFill>
                  <a:schemeClr val="tx1"/>
                </a:solidFill>
                <a:hlinkClick r:id="rId29" action="ppaction://hlinksldjump"/>
              </a:rPr>
              <a:t>השמת ראש קבוצה</a:t>
            </a:r>
            <a:endParaRPr lang="en-US" sz="1400" dirty="0">
              <a:solidFill>
                <a:schemeClr val="tx1"/>
              </a:solidFill>
            </a:endParaRPr>
          </a:p>
        </p:txBody>
      </p:sp>
      <p:sp>
        <p:nvSpPr>
          <p:cNvPr id="185" name="Rectangle 184">
            <a:extLst>
              <a:ext uri="{FF2B5EF4-FFF2-40B4-BE49-F238E27FC236}">
                <a16:creationId xmlns:a16="http://schemas.microsoft.com/office/drawing/2014/main" id="{CD6D0F0E-1781-AB61-917E-07EDA46BE7D5}"/>
              </a:ext>
            </a:extLst>
          </p:cNvPr>
          <p:cNvSpPr/>
          <p:nvPr/>
        </p:nvSpPr>
        <p:spPr>
          <a:xfrm>
            <a:off x="4685581" y="1271287"/>
            <a:ext cx="1371600" cy="54864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1400" i="1" dirty="0">
                <a:solidFill>
                  <a:schemeClr val="bg1"/>
                </a:solidFill>
              </a:rPr>
              <a:t>התקדמות שיפוץ: זהה לחניך גרעין</a:t>
            </a:r>
            <a:endParaRPr lang="en-US" sz="1400" i="1" dirty="0">
              <a:solidFill>
                <a:schemeClr val="bg1"/>
              </a:solidFill>
            </a:endParaRPr>
          </a:p>
        </p:txBody>
      </p:sp>
      <p:sp>
        <p:nvSpPr>
          <p:cNvPr id="186" name="Rectangle 185">
            <a:extLst>
              <a:ext uri="{FF2B5EF4-FFF2-40B4-BE49-F238E27FC236}">
                <a16:creationId xmlns:a16="http://schemas.microsoft.com/office/drawing/2014/main" id="{D2A1AEA2-0514-E467-FBD7-BFE9AFA00F68}"/>
              </a:ext>
            </a:extLst>
          </p:cNvPr>
          <p:cNvSpPr/>
          <p:nvPr/>
        </p:nvSpPr>
        <p:spPr>
          <a:xfrm>
            <a:off x="4695621" y="5348909"/>
            <a:ext cx="1371600" cy="615352"/>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1400" dirty="0">
                <a:solidFill>
                  <a:schemeClr val="tx1"/>
                </a:solidFill>
                <a:hlinkClick r:id="rId31" action="ppaction://hlinksldjump"/>
              </a:rPr>
              <a:t>ניהול שיבוץ: שינוי השמה </a:t>
            </a:r>
            <a:endParaRPr lang="en-US" sz="1400" dirty="0">
              <a:solidFill>
                <a:schemeClr val="tx1"/>
              </a:solidFill>
            </a:endParaRPr>
          </a:p>
        </p:txBody>
      </p:sp>
      <p:sp>
        <p:nvSpPr>
          <p:cNvPr id="188" name="Rectangle 187">
            <a:extLst>
              <a:ext uri="{FF2B5EF4-FFF2-40B4-BE49-F238E27FC236}">
                <a16:creationId xmlns:a16="http://schemas.microsoft.com/office/drawing/2014/main" id="{5C6B23FC-15C1-9C79-AA7C-C19B94F7A98B}"/>
              </a:ext>
            </a:extLst>
          </p:cNvPr>
          <p:cNvSpPr/>
          <p:nvPr/>
        </p:nvSpPr>
        <p:spPr>
          <a:xfrm>
            <a:off x="2890659" y="6063256"/>
            <a:ext cx="3199067" cy="54864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1600" i="1" dirty="0">
                <a:solidFill>
                  <a:schemeClr val="bg1"/>
                </a:solidFill>
              </a:rPr>
              <a:t>כל הפעולות יראו למשתמש את הפרטים שרלוונטיים רק לאזורו</a:t>
            </a:r>
            <a:endParaRPr lang="en-US" sz="1600" i="1" dirty="0">
              <a:solidFill>
                <a:schemeClr val="bg1"/>
              </a:solidFill>
            </a:endParaRPr>
          </a:p>
        </p:txBody>
      </p:sp>
      <p:cxnSp>
        <p:nvCxnSpPr>
          <p:cNvPr id="3" name="Straight Connector 2">
            <a:extLst>
              <a:ext uri="{FF2B5EF4-FFF2-40B4-BE49-F238E27FC236}">
                <a16:creationId xmlns:a16="http://schemas.microsoft.com/office/drawing/2014/main" id="{DC6C3DCF-868A-7B46-1A5D-321FE4868859}"/>
              </a:ext>
            </a:extLst>
          </p:cNvPr>
          <p:cNvCxnSpPr/>
          <p:nvPr/>
        </p:nvCxnSpPr>
        <p:spPr>
          <a:xfrm>
            <a:off x="1055845" y="2286007"/>
            <a:ext cx="1387275" cy="548640"/>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3056F2DB-C337-ED12-7860-9A66FD767E8D}"/>
              </a:ext>
            </a:extLst>
          </p:cNvPr>
          <p:cNvCxnSpPr>
            <a:cxnSpLocks/>
          </p:cNvCxnSpPr>
          <p:nvPr/>
        </p:nvCxnSpPr>
        <p:spPr>
          <a:xfrm flipV="1">
            <a:off x="1071520" y="2286007"/>
            <a:ext cx="1371600" cy="548640"/>
          </a:xfrm>
          <a:prstGeom prst="line">
            <a:avLst/>
          </a:prstGeom>
        </p:spPr>
        <p:style>
          <a:lnRef idx="3">
            <a:schemeClr val="accent1"/>
          </a:lnRef>
          <a:fillRef idx="0">
            <a:schemeClr val="accent1"/>
          </a:fillRef>
          <a:effectRef idx="2">
            <a:schemeClr val="accent1"/>
          </a:effectRef>
          <a:fontRef idx="minor">
            <a:schemeClr val="tx1"/>
          </a:fontRef>
        </p:style>
      </p:cxnSp>
      <p:sp>
        <p:nvSpPr>
          <p:cNvPr id="2" name="Rectangle 1">
            <a:extLst>
              <a:ext uri="{FF2B5EF4-FFF2-40B4-BE49-F238E27FC236}">
                <a16:creationId xmlns:a16="http://schemas.microsoft.com/office/drawing/2014/main" id="{572A4743-9260-6EE5-7AB2-DAC03326FCE9}"/>
              </a:ext>
            </a:extLst>
          </p:cNvPr>
          <p:cNvSpPr/>
          <p:nvPr/>
        </p:nvSpPr>
        <p:spPr>
          <a:xfrm>
            <a:off x="70201" y="3080233"/>
            <a:ext cx="905573" cy="92578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900" i="1" dirty="0">
                <a:solidFill>
                  <a:schemeClr val="bg1"/>
                </a:solidFill>
              </a:rPr>
              <a:t>פעולות האדמין</a:t>
            </a:r>
            <a:r>
              <a:rPr lang="en-US" sz="900" i="1" dirty="0">
                <a:solidFill>
                  <a:schemeClr val="bg1"/>
                </a:solidFill>
              </a:rPr>
              <a:t> </a:t>
            </a:r>
            <a:r>
              <a:rPr lang="he-IL" sz="900" i="1" dirty="0">
                <a:solidFill>
                  <a:schemeClr val="bg1"/>
                </a:solidFill>
              </a:rPr>
              <a:t>וכנראה נוספות (שלא הכרחיות לתפעול היום) יצטמצמו בגרסה הקרובה</a:t>
            </a:r>
            <a:endParaRPr lang="en-US" sz="900" i="1" dirty="0">
              <a:solidFill>
                <a:schemeClr val="bg1"/>
              </a:solidFill>
            </a:endParaRPr>
          </a:p>
        </p:txBody>
      </p:sp>
      <p:cxnSp>
        <p:nvCxnSpPr>
          <p:cNvPr id="5" name="Straight Connector 4">
            <a:extLst>
              <a:ext uri="{FF2B5EF4-FFF2-40B4-BE49-F238E27FC236}">
                <a16:creationId xmlns:a16="http://schemas.microsoft.com/office/drawing/2014/main" id="{EC5C0866-C050-639C-C340-420EEC9AF0AA}"/>
              </a:ext>
            </a:extLst>
          </p:cNvPr>
          <p:cNvCxnSpPr/>
          <p:nvPr/>
        </p:nvCxnSpPr>
        <p:spPr>
          <a:xfrm>
            <a:off x="8359379" y="2239287"/>
            <a:ext cx="1387275" cy="548640"/>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Straight Connector 5">
            <a:extLst>
              <a:ext uri="{FF2B5EF4-FFF2-40B4-BE49-F238E27FC236}">
                <a16:creationId xmlns:a16="http://schemas.microsoft.com/office/drawing/2014/main" id="{7422E942-DC9F-B3D0-C1A2-38BF4B47EC94}"/>
              </a:ext>
            </a:extLst>
          </p:cNvPr>
          <p:cNvCxnSpPr>
            <a:cxnSpLocks/>
          </p:cNvCxnSpPr>
          <p:nvPr/>
        </p:nvCxnSpPr>
        <p:spPr>
          <a:xfrm flipV="1">
            <a:off x="8375054" y="2239287"/>
            <a:ext cx="1371600" cy="54864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0426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E0418BE5-560E-4E49-B12D-B555511FED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49D1162-73B9-420F-BCBE-95039D00C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2BA76FE-316A-48E2-A03B-4E05691C43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E678FBC-A6AD-4422-BA24-A4172F886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D3C5C3E-2D08-43F0-AFAC-E15360CA7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BEAC62-AF92-4A65-9790-6F6E0C6C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77D7C5-E76E-4E82-BFC4-9A75D2C80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6E0152-96B9-4067-80D3-D9BDE6D7E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918AFCC-B9DA-4092-8FBA-2CFEDB0388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1EC7D33-C87E-4812-A722-53C5D9927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F239E3-501A-4C3C-9BE4-6BFA0D3126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B62BF3B-95BB-4188-AAE5-015A0EF3D1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4E5F0F-0124-40D0-A0BF-AE307A0E15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BADC3B1-26C7-4CF1-B29D-4D0DEA3E26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0A7DF6E-1132-4A80-9B18-593B1ACD77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EF19589-10D8-4A8F-A0B1-F7CE380E30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8E6BB32-C4F8-4914-88D3-7DC5E79D0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F046EE-9DBA-4924-A19C-ED8741F5F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ABBC44-ABA8-4913-824E-64D344724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4272B22-1C39-47A0-8551-73666AFBE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CDFF66-464C-4ABF-BB01-00500A3B75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79FC88-BD3B-4C04-9B90-0FC93C179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FCAED8-8687-4141-A7C3-0D88ACEDF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65038E6-7B32-460F-B804-D6C105FF4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C5DAE85-AD17-454B-AB64-CEFF52FDA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C603643-2066-4967-AE4B-9DA143843B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7E9533-9B07-43E3-B939-7BADC01FEE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DCCAAEE-AB2E-4534-893A-3DB109499F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BD39A2-970F-4714-AAA6-67EE99A0EA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F4A1387-348B-4E46-9B65-FDF76ED0E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F5DAF27-A54D-442A-93E4-BA7F04EAE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2" name="Rectangle 8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4" name="Group 83">
            <a:extLst>
              <a:ext uri="{FF2B5EF4-FFF2-40B4-BE49-F238E27FC236}">
                <a16:creationId xmlns:a16="http://schemas.microsoft.com/office/drawing/2014/main" id="{CFB7A4C9-92CD-44D3-A28C-FA35567A97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5" name="Straight Connector 84">
              <a:extLst>
                <a:ext uri="{FF2B5EF4-FFF2-40B4-BE49-F238E27FC236}">
                  <a16:creationId xmlns:a16="http://schemas.microsoft.com/office/drawing/2014/main" id="{96A0B86B-E5EF-4C51-B73A-A72785A885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28325C5-8310-4D23-B08F-74CD90E13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4BE24A6-CB18-43D8-A955-7A58E56A6D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90E549F-E66C-4639-8216-4DB579766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32D53E2-5427-44D7-90B2-B51D613980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F7F2D63-B189-47CB-BCBA-06F99730A5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D23A140-3CAD-4933-988D-8A11B94F3D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410EC65-0AB7-4EB5-9FD1-9781DDEC5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AB4B2E0-F6F4-4605-8A70-1EC201401F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0CBBB60-6409-4C10-A9AD-DFE815933D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4A1C4D2-346C-4562-9B1C-0DF21AA31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FC6324E-B1C3-40D9-9D58-1A1671A53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31307B7-2B8E-42C8-8DC0-B24B63021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AD637B-3870-4191-9D4A-4FBA8707E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11E9181-21F5-407D-B7B8-764C9137D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8262C9F-5298-4F8D-8FC8-28A2E8371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C8A1B5C-3C6B-45F6-AC1C-82A3E934D6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6AF6588-0730-4D45-AF19-1655AFFD9A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4862BC1-DD1E-4786-BD5C-270D7DCFA6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48CD048-7F9C-418A-9F39-9C140BF375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9E062D0-55D1-418A-9BDB-308FD770BB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1794E89-09BF-4BFA-8CB0-E669836577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949DB15-C4FA-4634-B6DD-6C9EF1424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C1CA597-C684-4685-831F-816D17D734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F626A90-4A74-41FA-A4D2-30E16164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97012B9-C53C-47B9-809C-EC0E79839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ADA3DCC-1755-48A1-8AE0-9EDE32282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C6A4BA0-7434-42B8-B04D-AC831B85F8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F3FA5CC-6091-4DB0-9B9A-81F9572FD2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A4CE318-4D10-46AE-B51B-22B2B0CC17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9119ED3-C89C-4B2F-B7A4-F3B45A6EC0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90" name="TextBox 189">
            <a:extLst>
              <a:ext uri="{FF2B5EF4-FFF2-40B4-BE49-F238E27FC236}">
                <a16:creationId xmlns:a16="http://schemas.microsoft.com/office/drawing/2014/main" id="{AFF2B1F5-5683-48F2-03A9-12F23007319A}"/>
              </a:ext>
            </a:extLst>
          </p:cNvPr>
          <p:cNvSpPr txBox="1"/>
          <p:nvPr/>
        </p:nvSpPr>
        <p:spPr>
          <a:xfrm>
            <a:off x="8680150" y="-17592"/>
            <a:ext cx="3313108" cy="646331"/>
          </a:xfrm>
          <a:prstGeom prst="rect">
            <a:avLst/>
          </a:prstGeom>
          <a:noFill/>
        </p:spPr>
        <p:txBody>
          <a:bodyPr wrap="square">
            <a:spAutoFit/>
          </a:bodyPr>
          <a:lstStyle/>
          <a:p>
            <a:pPr algn="ctr"/>
            <a:r>
              <a:rPr lang="he-IL" sz="3600" b="1" u="sng" dirty="0">
                <a:latin typeface="Calibri Light" panose="020F0302020204030204" pitchFamily="34" charset="0"/>
                <a:ea typeface="Calibri Light" panose="020F0302020204030204" pitchFamily="34" charset="0"/>
                <a:cs typeface="Calibri Light" panose="020F0302020204030204" pitchFamily="34" charset="0"/>
              </a:rPr>
              <a:t>ערוך פרטים אישיים</a:t>
            </a:r>
            <a:endParaRPr lang="en-US" sz="3600" b="1" u="sng"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1" name="Arrow: Left 190">
            <a:hlinkClick r:id="rId3" action="ppaction://hlinksldjump"/>
            <a:extLst>
              <a:ext uri="{FF2B5EF4-FFF2-40B4-BE49-F238E27FC236}">
                <a16:creationId xmlns:a16="http://schemas.microsoft.com/office/drawing/2014/main" id="{5C721B58-BB9F-C934-3BAA-CC56030BE774}"/>
              </a:ext>
            </a:extLst>
          </p:cNvPr>
          <p:cNvSpPr/>
          <p:nvPr/>
        </p:nvSpPr>
        <p:spPr>
          <a:xfrm>
            <a:off x="192528" y="171716"/>
            <a:ext cx="1278034" cy="45701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חזרה</a:t>
            </a:r>
            <a:endParaRPr lang="en-US" dirty="0"/>
          </a:p>
        </p:txBody>
      </p:sp>
      <p:sp>
        <p:nvSpPr>
          <p:cNvPr id="198" name="Rectangle 197">
            <a:extLst>
              <a:ext uri="{FF2B5EF4-FFF2-40B4-BE49-F238E27FC236}">
                <a16:creationId xmlns:a16="http://schemas.microsoft.com/office/drawing/2014/main" id="{2CBFA712-0FCB-92FF-33E0-BCBE2EA652A7}"/>
              </a:ext>
            </a:extLst>
          </p:cNvPr>
          <p:cNvSpPr/>
          <p:nvPr/>
        </p:nvSpPr>
        <p:spPr>
          <a:xfrm>
            <a:off x="192528" y="714592"/>
            <a:ext cx="6903421" cy="436064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28D8C1EA-B467-392C-983E-8FD580EB451A}"/>
              </a:ext>
            </a:extLst>
          </p:cNvPr>
          <p:cNvSpPr txBox="1"/>
          <p:nvPr/>
        </p:nvSpPr>
        <p:spPr>
          <a:xfrm>
            <a:off x="7095949" y="628733"/>
            <a:ext cx="5176369" cy="4801314"/>
          </a:xfrm>
          <a:prstGeom prst="rect">
            <a:avLst/>
          </a:prstGeom>
          <a:noFill/>
        </p:spPr>
        <p:txBody>
          <a:bodyPr wrap="square" rtlCol="0">
            <a:spAutoFit/>
          </a:bodyPr>
          <a:lstStyle/>
          <a:p>
            <a:r>
              <a:rPr lang="en-US" dirty="0"/>
              <a:t>Precondition: user is logged in and in “settings” tab.</a:t>
            </a:r>
          </a:p>
          <a:p>
            <a:endParaRPr lang="en-US" dirty="0"/>
          </a:p>
          <a:p>
            <a:r>
              <a:rPr lang="en-US" dirty="0"/>
              <a:t>a.   User clicks on the “Person” icon in the header.</a:t>
            </a:r>
          </a:p>
          <a:p>
            <a:r>
              <a:rPr lang="en-US" dirty="0"/>
              <a:t>b.    User can add/edit/remove his details besides email including:</a:t>
            </a:r>
            <a:endParaRPr lang="en-US" b="0" dirty="0">
              <a:effectLst/>
            </a:endParaRPr>
          </a:p>
          <a:p>
            <a:pPr marL="742950" lvl="1" indent="-285750">
              <a:buFont typeface="Arial" panose="020B0604020202020204" pitchFamily="34" charset="0"/>
              <a:buChar char="•"/>
            </a:pPr>
            <a:r>
              <a:rPr lang="en-US" dirty="0"/>
              <a:t>Disabilities</a:t>
            </a:r>
            <a:endParaRPr lang="en-US" b="0" dirty="0">
              <a:effectLst/>
            </a:endParaRPr>
          </a:p>
          <a:p>
            <a:pPr marL="742950" lvl="1" indent="-285750">
              <a:buFont typeface="Arial" panose="020B0604020202020204" pitchFamily="34" charset="0"/>
              <a:buChar char="•"/>
            </a:pPr>
            <a:r>
              <a:rPr lang="en-US" dirty="0"/>
              <a:t>Personal Requests</a:t>
            </a:r>
            <a:endParaRPr lang="en-US" b="0" dirty="0">
              <a:effectLst/>
            </a:endParaRPr>
          </a:p>
          <a:p>
            <a:pPr marL="742950" lvl="1" indent="-285750">
              <a:buFont typeface="Arial" panose="020B0604020202020204" pitchFamily="34" charset="0"/>
              <a:buChar char="•"/>
            </a:pPr>
            <a:r>
              <a:rPr lang="en-US" dirty="0"/>
              <a:t>Languages</a:t>
            </a:r>
          </a:p>
          <a:p>
            <a:pPr marL="742950" lvl="1" indent="-285750">
              <a:buFont typeface="Arial" panose="020B0604020202020204" pitchFamily="34" charset="0"/>
              <a:buChar char="•"/>
            </a:pPr>
            <a:endParaRPr lang="en-US" b="0" dirty="0">
              <a:effectLst/>
            </a:endParaRPr>
          </a:p>
          <a:p>
            <a:r>
              <a:rPr lang="en-US" dirty="0"/>
              <a:t>c.   User clicks on “save” button to implement the changes in the system.</a:t>
            </a:r>
          </a:p>
          <a:p>
            <a:endParaRPr lang="en-US" b="0" dirty="0">
              <a:effectLst/>
            </a:endParaRPr>
          </a:p>
          <a:p>
            <a:r>
              <a:rPr lang="en-US" dirty="0"/>
              <a:t>d. The changes are saved in the system.</a:t>
            </a:r>
            <a:endParaRPr lang="en-US" b="0" dirty="0">
              <a:effectLst/>
            </a:endParaRPr>
          </a:p>
          <a:p>
            <a:br>
              <a:rPr lang="en-US" dirty="0"/>
            </a:br>
            <a:endParaRPr lang="en-US" dirty="0"/>
          </a:p>
        </p:txBody>
      </p:sp>
      <p:pic>
        <p:nvPicPr>
          <p:cNvPr id="2" name="Picture 1" descr="A screenshot of a student information&#10;&#10;Description automatically generated">
            <a:extLst>
              <a:ext uri="{FF2B5EF4-FFF2-40B4-BE49-F238E27FC236}">
                <a16:creationId xmlns:a16="http://schemas.microsoft.com/office/drawing/2014/main" id="{0AD29BA6-9921-08A6-1157-807E5420F6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658" y="797238"/>
            <a:ext cx="6798966" cy="4242816"/>
          </a:xfrm>
          <a:prstGeom prst="rect">
            <a:avLst/>
          </a:prstGeom>
        </p:spPr>
      </p:pic>
      <p:cxnSp>
        <p:nvCxnSpPr>
          <p:cNvPr id="3" name="Straight Arrow Connector 2">
            <a:extLst>
              <a:ext uri="{FF2B5EF4-FFF2-40B4-BE49-F238E27FC236}">
                <a16:creationId xmlns:a16="http://schemas.microsoft.com/office/drawing/2014/main" id="{84D2832C-71F4-FFBD-6236-24E6BF1CB937}"/>
              </a:ext>
            </a:extLst>
          </p:cNvPr>
          <p:cNvCxnSpPr/>
          <p:nvPr/>
        </p:nvCxnSpPr>
        <p:spPr>
          <a:xfrm>
            <a:off x="1280891" y="3953762"/>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descr="A screenshot of a computer&#10;&#10;Description automatically generated">
            <a:extLst>
              <a:ext uri="{FF2B5EF4-FFF2-40B4-BE49-F238E27FC236}">
                <a16:creationId xmlns:a16="http://schemas.microsoft.com/office/drawing/2014/main" id="{6EBAF0FE-3D9C-785B-FC1A-CCE2F91097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996" y="773959"/>
            <a:ext cx="6803136" cy="4274890"/>
          </a:xfrm>
          <a:prstGeom prst="rect">
            <a:avLst/>
          </a:prstGeom>
        </p:spPr>
      </p:pic>
      <p:cxnSp>
        <p:nvCxnSpPr>
          <p:cNvPr id="6" name="Straight Arrow Connector 5">
            <a:extLst>
              <a:ext uri="{FF2B5EF4-FFF2-40B4-BE49-F238E27FC236}">
                <a16:creationId xmlns:a16="http://schemas.microsoft.com/office/drawing/2014/main" id="{DD3C4A4C-F381-97ED-7753-CE44B86B085C}"/>
              </a:ext>
            </a:extLst>
          </p:cNvPr>
          <p:cNvCxnSpPr/>
          <p:nvPr/>
        </p:nvCxnSpPr>
        <p:spPr>
          <a:xfrm>
            <a:off x="2605707" y="4031245"/>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761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animEffect transition="in" filter="fade">
                                      <p:cBhvr>
                                        <p:cTn id="7" dur="500"/>
                                        <p:tgtEl>
                                          <p:spTgt spid="1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9">
                                            <p:txEl>
                                              <p:pRg st="2" end="2"/>
                                            </p:txEl>
                                          </p:spTgt>
                                        </p:tgtEl>
                                        <p:attrNameLst>
                                          <p:attrName>style.visibility</p:attrName>
                                        </p:attrNameLst>
                                      </p:cBhvr>
                                      <p:to>
                                        <p:strVal val="visible"/>
                                      </p:to>
                                    </p:set>
                                    <p:animEffect transition="in" filter="fade">
                                      <p:cBhvr>
                                        <p:cTn id="17" dur="500"/>
                                        <p:tgtEl>
                                          <p:spTgt spid="1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9">
                                            <p:txEl>
                                              <p:pRg st="3" end="3"/>
                                            </p:txEl>
                                          </p:spTgt>
                                        </p:tgtEl>
                                        <p:attrNameLst>
                                          <p:attrName>style.visibility</p:attrName>
                                        </p:attrNameLst>
                                      </p:cBhvr>
                                      <p:to>
                                        <p:strVal val="visible"/>
                                      </p:to>
                                    </p:set>
                                    <p:animEffect transition="in" filter="fade">
                                      <p:cBhvr>
                                        <p:cTn id="28" dur="500"/>
                                        <p:tgtEl>
                                          <p:spTgt spid="199">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99">
                                            <p:txEl>
                                              <p:pRg st="4" end="4"/>
                                            </p:txEl>
                                          </p:spTgt>
                                        </p:tgtEl>
                                        <p:attrNameLst>
                                          <p:attrName>style.visibility</p:attrName>
                                        </p:attrNameLst>
                                      </p:cBhvr>
                                      <p:to>
                                        <p:strVal val="visible"/>
                                      </p:to>
                                    </p:set>
                                    <p:animEffect transition="in" filter="fade">
                                      <p:cBhvr>
                                        <p:cTn id="33" dur="500"/>
                                        <p:tgtEl>
                                          <p:spTgt spid="199">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99">
                                            <p:txEl>
                                              <p:pRg st="5" end="5"/>
                                            </p:txEl>
                                          </p:spTgt>
                                        </p:tgtEl>
                                        <p:attrNameLst>
                                          <p:attrName>style.visibility</p:attrName>
                                        </p:attrNameLst>
                                      </p:cBhvr>
                                      <p:to>
                                        <p:strVal val="visible"/>
                                      </p:to>
                                    </p:set>
                                    <p:animEffect transition="in" filter="fade">
                                      <p:cBhvr>
                                        <p:cTn id="36" dur="500"/>
                                        <p:tgtEl>
                                          <p:spTgt spid="199">
                                            <p:txEl>
                                              <p:pRg st="5" end="5"/>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99">
                                            <p:txEl>
                                              <p:pRg st="6" end="6"/>
                                            </p:txEl>
                                          </p:spTgt>
                                        </p:tgtEl>
                                        <p:attrNameLst>
                                          <p:attrName>style.visibility</p:attrName>
                                        </p:attrNameLst>
                                      </p:cBhvr>
                                      <p:to>
                                        <p:strVal val="visible"/>
                                      </p:to>
                                    </p:set>
                                    <p:animEffect transition="in" filter="fade">
                                      <p:cBhvr>
                                        <p:cTn id="39" dur="500"/>
                                        <p:tgtEl>
                                          <p:spTgt spid="199">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99">
                                            <p:txEl>
                                              <p:pRg st="8" end="8"/>
                                            </p:txEl>
                                          </p:spTgt>
                                        </p:tgtEl>
                                        <p:attrNameLst>
                                          <p:attrName>style.visibility</p:attrName>
                                        </p:attrNameLst>
                                      </p:cBhvr>
                                      <p:to>
                                        <p:strVal val="visible"/>
                                      </p:to>
                                    </p:set>
                                    <p:animEffect transition="in" filter="fade">
                                      <p:cBhvr>
                                        <p:cTn id="49" dur="500"/>
                                        <p:tgtEl>
                                          <p:spTgt spid="199">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6"/>
                                        </p:tgtEl>
                                        <p:attrNameLst>
                                          <p:attrName>style.visibility</p:attrName>
                                        </p:attrNameLst>
                                      </p:cBhvr>
                                      <p:to>
                                        <p:strVal val="visible"/>
                                      </p:to>
                                    </p:set>
                                    <p:anim calcmode="lin" valueType="num">
                                      <p:cBhvr additive="base">
                                        <p:cTn id="54" dur="500" fill="hold"/>
                                        <p:tgtEl>
                                          <p:spTgt spid="6"/>
                                        </p:tgtEl>
                                        <p:attrNameLst>
                                          <p:attrName>ppt_x</p:attrName>
                                        </p:attrNameLst>
                                      </p:cBhvr>
                                      <p:tavLst>
                                        <p:tav tm="0">
                                          <p:val>
                                            <p:strVal val="#ppt_x"/>
                                          </p:val>
                                        </p:tav>
                                        <p:tav tm="100000">
                                          <p:val>
                                            <p:strVal val="#ppt_x"/>
                                          </p:val>
                                        </p:tav>
                                      </p:tavLst>
                                    </p:anim>
                                    <p:anim calcmode="lin" valueType="num">
                                      <p:cBhvr additive="base">
                                        <p:cTn id="5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99">
                                            <p:txEl>
                                              <p:pRg st="10" end="10"/>
                                            </p:txEl>
                                          </p:spTgt>
                                        </p:tgtEl>
                                        <p:attrNameLst>
                                          <p:attrName>style.visibility</p:attrName>
                                        </p:attrNameLst>
                                      </p:cBhvr>
                                      <p:to>
                                        <p:strVal val="visible"/>
                                      </p:to>
                                    </p:set>
                                    <p:animEffect transition="in" filter="fade">
                                      <p:cBhvr>
                                        <p:cTn id="60" dur="500"/>
                                        <p:tgtEl>
                                          <p:spTgt spid="1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620B5-F2C2-D3C8-FBAF-943FD5A260E5}"/>
              </a:ext>
            </a:extLst>
          </p:cNvPr>
          <p:cNvSpPr>
            <a:spLocks noGrp="1"/>
          </p:cNvSpPr>
          <p:nvPr>
            <p:ph type="title"/>
          </p:nvPr>
        </p:nvSpPr>
        <p:spPr>
          <a:xfrm>
            <a:off x="691079" y="875241"/>
            <a:ext cx="10325000" cy="1442463"/>
          </a:xfrm>
        </p:spPr>
        <p:txBody>
          <a:bodyPr>
            <a:normAutofit fontScale="90000"/>
          </a:bodyPr>
          <a:lstStyle/>
          <a:p>
            <a:pPr algn="ctr"/>
            <a:r>
              <a:rPr lang="he-IL" sz="8000" b="1" u="sng" dirty="0"/>
              <a:t>פעולות חניך גרעין</a:t>
            </a:r>
            <a:br>
              <a:rPr lang="en-US" sz="8000" b="1" u="sng" dirty="0"/>
            </a:br>
            <a:r>
              <a:rPr lang="en-US" b="1" dirty="0">
                <a:solidFill>
                  <a:schemeClr val="accent1"/>
                </a:solidFill>
              </a:rPr>
              <a:t>Team Owner</a:t>
            </a:r>
            <a:endParaRPr lang="en-US" sz="8000" b="1" u="sng" dirty="0"/>
          </a:p>
        </p:txBody>
      </p:sp>
    </p:spTree>
    <p:extLst>
      <p:ext uri="{BB962C8B-B14F-4D97-AF65-F5344CB8AC3E}">
        <p14:creationId xmlns:p14="http://schemas.microsoft.com/office/powerpoint/2010/main" val="2921291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E0418BE5-560E-4E49-B12D-B555511FED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49D1162-73B9-420F-BCBE-95039D00C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2BA76FE-316A-48E2-A03B-4E05691C43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E678FBC-A6AD-4422-BA24-A4172F886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D3C5C3E-2D08-43F0-AFAC-E15360CA7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BEAC62-AF92-4A65-9790-6F6E0C6C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77D7C5-E76E-4E82-BFC4-9A75D2C80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6E0152-96B9-4067-80D3-D9BDE6D7E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918AFCC-B9DA-4092-8FBA-2CFEDB0388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1EC7D33-C87E-4812-A722-53C5D9927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F239E3-501A-4C3C-9BE4-6BFA0D3126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B62BF3B-95BB-4188-AAE5-015A0EF3D1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4E5F0F-0124-40D0-A0BF-AE307A0E15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BADC3B1-26C7-4CF1-B29D-4D0DEA3E26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0A7DF6E-1132-4A80-9B18-593B1ACD77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EF19589-10D8-4A8F-A0B1-F7CE380E30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8E6BB32-C4F8-4914-88D3-7DC5E79D0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F046EE-9DBA-4924-A19C-ED8741F5F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ABBC44-ABA8-4913-824E-64D344724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4272B22-1C39-47A0-8551-73666AFBE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CDFF66-464C-4ABF-BB01-00500A3B75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79FC88-BD3B-4C04-9B90-0FC93C179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FCAED8-8687-4141-A7C3-0D88ACEDF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65038E6-7B32-460F-B804-D6C105FF4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C5DAE85-AD17-454B-AB64-CEFF52FDA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C603643-2066-4967-AE4B-9DA143843B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7E9533-9B07-43E3-B939-7BADC01FEE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DCCAAEE-AB2E-4534-893A-3DB109499F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BD39A2-970F-4714-AAA6-67EE99A0EA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F4A1387-348B-4E46-9B65-FDF76ED0E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F5DAF27-A54D-442A-93E4-BA7F04EAE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2" name="Rectangle 8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4" name="Group 83">
            <a:extLst>
              <a:ext uri="{FF2B5EF4-FFF2-40B4-BE49-F238E27FC236}">
                <a16:creationId xmlns:a16="http://schemas.microsoft.com/office/drawing/2014/main" id="{CFB7A4C9-92CD-44D3-A28C-FA35567A97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5" name="Straight Connector 84">
              <a:extLst>
                <a:ext uri="{FF2B5EF4-FFF2-40B4-BE49-F238E27FC236}">
                  <a16:creationId xmlns:a16="http://schemas.microsoft.com/office/drawing/2014/main" id="{96A0B86B-E5EF-4C51-B73A-A72785A885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28325C5-8310-4D23-B08F-74CD90E13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4BE24A6-CB18-43D8-A955-7A58E56A6D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90E549F-E66C-4639-8216-4DB579766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32D53E2-5427-44D7-90B2-B51D613980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F7F2D63-B189-47CB-BCBA-06F99730A5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D23A140-3CAD-4933-988D-8A11B94F3D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410EC65-0AB7-4EB5-9FD1-9781DDEC5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AB4B2E0-F6F4-4605-8A70-1EC201401F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0CBBB60-6409-4C10-A9AD-DFE815933D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4A1C4D2-346C-4562-9B1C-0DF21AA31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FC6324E-B1C3-40D9-9D58-1A1671A53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31307B7-2B8E-42C8-8DC0-B24B63021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AD637B-3870-4191-9D4A-4FBA8707E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11E9181-21F5-407D-B7B8-764C9137D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8262C9F-5298-4F8D-8FC8-28A2E8371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C8A1B5C-3C6B-45F6-AC1C-82A3E934D6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6AF6588-0730-4D45-AF19-1655AFFD9A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4862BC1-DD1E-4786-BD5C-270D7DCFA6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48CD048-7F9C-418A-9F39-9C140BF375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9E062D0-55D1-418A-9BDB-308FD770BB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1794E89-09BF-4BFA-8CB0-E669836577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949DB15-C4FA-4634-B6DD-6C9EF1424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C1CA597-C684-4685-831F-816D17D734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F626A90-4A74-41FA-A4D2-30E16164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97012B9-C53C-47B9-809C-EC0E79839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ADA3DCC-1755-48A1-8AE0-9EDE32282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C6A4BA0-7434-42B8-B04D-AC831B85F8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F3FA5CC-6091-4DB0-9B9A-81F9572FD2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A4CE318-4D10-46AE-B51B-22B2B0CC17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9119ED3-C89C-4B2F-B7A4-F3B45A6EC0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90" name="TextBox 189">
            <a:extLst>
              <a:ext uri="{FF2B5EF4-FFF2-40B4-BE49-F238E27FC236}">
                <a16:creationId xmlns:a16="http://schemas.microsoft.com/office/drawing/2014/main" id="{AFF2B1F5-5683-48F2-03A9-12F23007319A}"/>
              </a:ext>
            </a:extLst>
          </p:cNvPr>
          <p:cNvSpPr txBox="1"/>
          <p:nvPr/>
        </p:nvSpPr>
        <p:spPr>
          <a:xfrm>
            <a:off x="8678784" y="-17592"/>
            <a:ext cx="3314474" cy="646331"/>
          </a:xfrm>
          <a:prstGeom prst="rect">
            <a:avLst/>
          </a:prstGeom>
          <a:noFill/>
        </p:spPr>
        <p:txBody>
          <a:bodyPr wrap="square">
            <a:spAutoFit/>
          </a:bodyPr>
          <a:lstStyle/>
          <a:p>
            <a:pPr algn="ctr"/>
            <a:r>
              <a:rPr lang="he-IL" sz="3600" b="1" u="sng" dirty="0">
                <a:latin typeface="Calibri Light" panose="020F0302020204030204" pitchFamily="34" charset="0"/>
                <a:ea typeface="Calibri Light" panose="020F0302020204030204" pitchFamily="34" charset="0"/>
                <a:cs typeface="Calibri Light" panose="020F0302020204030204" pitchFamily="34" charset="0"/>
              </a:rPr>
              <a:t>צפייה בפרטי קבוצה</a:t>
            </a:r>
            <a:endParaRPr lang="en-US" sz="3600" b="1" u="sng"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1" name="Arrow: Left 190">
            <a:hlinkClick r:id="rId3" action="ppaction://hlinksldjump"/>
            <a:extLst>
              <a:ext uri="{FF2B5EF4-FFF2-40B4-BE49-F238E27FC236}">
                <a16:creationId xmlns:a16="http://schemas.microsoft.com/office/drawing/2014/main" id="{5C721B58-BB9F-C934-3BAA-CC56030BE774}"/>
              </a:ext>
            </a:extLst>
          </p:cNvPr>
          <p:cNvSpPr/>
          <p:nvPr/>
        </p:nvSpPr>
        <p:spPr>
          <a:xfrm>
            <a:off x="192528" y="171716"/>
            <a:ext cx="1278034" cy="45701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חזרה</a:t>
            </a:r>
            <a:endParaRPr lang="en-US" dirty="0"/>
          </a:p>
        </p:txBody>
      </p:sp>
      <p:sp>
        <p:nvSpPr>
          <p:cNvPr id="198" name="Rectangle 197">
            <a:extLst>
              <a:ext uri="{FF2B5EF4-FFF2-40B4-BE49-F238E27FC236}">
                <a16:creationId xmlns:a16="http://schemas.microsoft.com/office/drawing/2014/main" id="{2CBFA712-0FCB-92FF-33E0-BCBE2EA652A7}"/>
              </a:ext>
            </a:extLst>
          </p:cNvPr>
          <p:cNvSpPr/>
          <p:nvPr/>
        </p:nvSpPr>
        <p:spPr>
          <a:xfrm>
            <a:off x="192528" y="714592"/>
            <a:ext cx="6903421" cy="436064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28D8C1EA-B467-392C-983E-8FD580EB451A}"/>
              </a:ext>
            </a:extLst>
          </p:cNvPr>
          <p:cNvSpPr txBox="1"/>
          <p:nvPr/>
        </p:nvSpPr>
        <p:spPr>
          <a:xfrm>
            <a:off x="7095949" y="628733"/>
            <a:ext cx="5176369" cy="5078313"/>
          </a:xfrm>
          <a:prstGeom prst="rect">
            <a:avLst/>
          </a:prstGeom>
          <a:noFill/>
        </p:spPr>
        <p:txBody>
          <a:bodyPr wrap="square" rtlCol="0">
            <a:spAutoFit/>
          </a:bodyPr>
          <a:lstStyle/>
          <a:p>
            <a:r>
              <a:rPr lang="en-US" dirty="0"/>
              <a:t>Precondition: user is logged in and is a T.O.</a:t>
            </a:r>
            <a:endParaRPr lang="he-IL" dirty="0"/>
          </a:p>
          <a:p>
            <a:endParaRPr lang="en-US" b="0" dirty="0">
              <a:effectLst/>
            </a:endParaRPr>
          </a:p>
          <a:p>
            <a:pPr marL="342900" indent="-342900">
              <a:buAutoNum type="alphaLcPeriod"/>
            </a:pPr>
            <a:r>
              <a:rPr lang="en-US" dirty="0"/>
              <a:t>  User clicks on the “groups” tab.</a:t>
            </a:r>
            <a:endParaRPr lang="he-IL" dirty="0"/>
          </a:p>
          <a:p>
            <a:pPr marL="342900" indent="-342900">
              <a:buAutoNum type="alphaLcPeriod"/>
            </a:pPr>
            <a:endParaRPr lang="en-US" b="0" dirty="0">
              <a:effectLst/>
            </a:endParaRPr>
          </a:p>
          <a:p>
            <a:r>
              <a:rPr lang="en-US" dirty="0"/>
              <a:t>b.   User views the list of all the groups under his authority.</a:t>
            </a:r>
          </a:p>
          <a:p>
            <a:endParaRPr lang="he-IL" dirty="0"/>
          </a:p>
          <a:p>
            <a:r>
              <a:rPr lang="en-US" dirty="0"/>
              <a:t>c.    Each Group consist:</a:t>
            </a:r>
            <a:endParaRPr lang="he-IL" dirty="0"/>
          </a:p>
          <a:p>
            <a:pPr marL="742950" lvl="1" indent="-285750">
              <a:buFont typeface="Arial" panose="020B0604020202020204" pitchFamily="34" charset="0"/>
              <a:buChar char="•"/>
            </a:pPr>
            <a:r>
              <a:rPr lang="en-US" dirty="0"/>
              <a:t>ID</a:t>
            </a:r>
          </a:p>
          <a:p>
            <a:pPr marL="742950" lvl="1" indent="-285750">
              <a:buFont typeface="Arial" panose="020B0604020202020204" pitchFamily="34" charset="0"/>
              <a:buChar char="•"/>
            </a:pPr>
            <a:r>
              <a:rPr lang="en-US" dirty="0"/>
              <a:t>Team Owner Name</a:t>
            </a:r>
            <a:endParaRPr lang="en-US" b="0" dirty="0">
              <a:effectLst/>
            </a:endParaRPr>
          </a:p>
          <a:p>
            <a:pPr marL="742950" lvl="1" indent="-285750">
              <a:buFont typeface="Arial" panose="020B0604020202020204" pitchFamily="34" charset="0"/>
              <a:buChar char="•"/>
            </a:pPr>
            <a:r>
              <a:rPr lang="en-US" dirty="0"/>
              <a:t>Location (Area/ City)</a:t>
            </a:r>
          </a:p>
          <a:p>
            <a:pPr marL="742950" lvl="1" indent="-285750">
              <a:buFont typeface="Arial" panose="020B0604020202020204" pitchFamily="34" charset="0"/>
              <a:buChar char="•"/>
            </a:pPr>
            <a:r>
              <a:rPr lang="en-US" dirty="0"/>
              <a:t>List of registered Students</a:t>
            </a:r>
          </a:p>
          <a:p>
            <a:pPr lvl="1"/>
            <a:endParaRPr lang="en-US" b="0" dirty="0">
              <a:effectLst/>
            </a:endParaRPr>
          </a:p>
          <a:p>
            <a:r>
              <a:rPr lang="en-US" dirty="0"/>
              <a:t>d. Given the group has a house enlisted, he could direct himself through the house icon to get into the specific house.</a:t>
            </a:r>
            <a:endParaRPr lang="en-US" b="0" dirty="0">
              <a:effectLst/>
            </a:endParaRPr>
          </a:p>
          <a:p>
            <a:br>
              <a:rPr lang="en-US" dirty="0"/>
            </a:br>
            <a:endParaRPr lang="en-US" dirty="0"/>
          </a:p>
        </p:txBody>
      </p:sp>
      <p:pic>
        <p:nvPicPr>
          <p:cNvPr id="5" name="Picture 4" descr="A person smiling and sitting on a chair&#10;&#10;Description automatically generated">
            <a:extLst>
              <a:ext uri="{FF2B5EF4-FFF2-40B4-BE49-F238E27FC236}">
                <a16:creationId xmlns:a16="http://schemas.microsoft.com/office/drawing/2014/main" id="{0BB7AAC4-25D8-CB32-F056-31339026E2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278" y="797238"/>
            <a:ext cx="6793919" cy="4242816"/>
          </a:xfrm>
          <a:prstGeom prst="rect">
            <a:avLst/>
          </a:prstGeom>
        </p:spPr>
      </p:pic>
      <p:cxnSp>
        <p:nvCxnSpPr>
          <p:cNvPr id="6" name="Straight Arrow Connector 5">
            <a:extLst>
              <a:ext uri="{FF2B5EF4-FFF2-40B4-BE49-F238E27FC236}">
                <a16:creationId xmlns:a16="http://schemas.microsoft.com/office/drawing/2014/main" id="{EDC939F9-1337-40DC-F058-64A062487DA5}"/>
              </a:ext>
            </a:extLst>
          </p:cNvPr>
          <p:cNvCxnSpPr>
            <a:cxnSpLocks/>
          </p:cNvCxnSpPr>
          <p:nvPr/>
        </p:nvCxnSpPr>
        <p:spPr>
          <a:xfrm flipH="1" flipV="1">
            <a:off x="1007389" y="1232071"/>
            <a:ext cx="670062" cy="197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8F5D90D-646F-2F69-163A-C91F61F5EAD0}"/>
              </a:ext>
            </a:extLst>
          </p:cNvPr>
          <p:cNvPicPr>
            <a:picLocks noChangeAspect="1"/>
          </p:cNvPicPr>
          <p:nvPr/>
        </p:nvPicPr>
        <p:blipFill>
          <a:blip r:embed="rId5"/>
          <a:stretch>
            <a:fillRect/>
          </a:stretch>
        </p:blipFill>
        <p:spPr>
          <a:xfrm>
            <a:off x="257505" y="771900"/>
            <a:ext cx="6781190" cy="4242816"/>
          </a:xfrm>
          <a:prstGeom prst="rect">
            <a:avLst/>
          </a:prstGeom>
        </p:spPr>
      </p:pic>
      <p:cxnSp>
        <p:nvCxnSpPr>
          <p:cNvPr id="8" name="Straight Arrow Connector 7">
            <a:extLst>
              <a:ext uri="{FF2B5EF4-FFF2-40B4-BE49-F238E27FC236}">
                <a16:creationId xmlns:a16="http://schemas.microsoft.com/office/drawing/2014/main" id="{36E4F75B-9CBD-5CA9-8987-79302DCA75AE}"/>
              </a:ext>
            </a:extLst>
          </p:cNvPr>
          <p:cNvCxnSpPr/>
          <p:nvPr/>
        </p:nvCxnSpPr>
        <p:spPr>
          <a:xfrm>
            <a:off x="2780148" y="1232071"/>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739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animEffect transition="in" filter="fade">
                                      <p:cBhvr>
                                        <p:cTn id="7" dur="500"/>
                                        <p:tgtEl>
                                          <p:spTgt spid="1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9">
                                            <p:txEl>
                                              <p:pRg st="2" end="2"/>
                                            </p:txEl>
                                          </p:spTgt>
                                        </p:tgtEl>
                                        <p:attrNameLst>
                                          <p:attrName>style.visibility</p:attrName>
                                        </p:attrNameLst>
                                      </p:cBhvr>
                                      <p:to>
                                        <p:strVal val="visible"/>
                                      </p:to>
                                    </p:set>
                                    <p:animEffect transition="in" filter="fade">
                                      <p:cBhvr>
                                        <p:cTn id="12" dur="500"/>
                                        <p:tgtEl>
                                          <p:spTgt spid="1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9">
                                            <p:txEl>
                                              <p:pRg st="4" end="4"/>
                                            </p:txEl>
                                          </p:spTgt>
                                        </p:tgtEl>
                                        <p:attrNameLst>
                                          <p:attrName>style.visibility</p:attrName>
                                        </p:attrNameLst>
                                      </p:cBhvr>
                                      <p:to>
                                        <p:strVal val="visible"/>
                                      </p:to>
                                    </p:set>
                                    <p:animEffect transition="in" filter="fade">
                                      <p:cBhvr>
                                        <p:cTn id="28" dur="500"/>
                                        <p:tgtEl>
                                          <p:spTgt spid="199">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99">
                                            <p:txEl>
                                              <p:pRg st="6" end="6"/>
                                            </p:txEl>
                                          </p:spTgt>
                                        </p:tgtEl>
                                        <p:attrNameLst>
                                          <p:attrName>style.visibility</p:attrName>
                                        </p:attrNameLst>
                                      </p:cBhvr>
                                      <p:to>
                                        <p:strVal val="visible"/>
                                      </p:to>
                                    </p:set>
                                    <p:animEffect transition="in" filter="fade">
                                      <p:cBhvr>
                                        <p:cTn id="33" dur="500"/>
                                        <p:tgtEl>
                                          <p:spTgt spid="199">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99">
                                            <p:txEl>
                                              <p:pRg st="7" end="7"/>
                                            </p:txEl>
                                          </p:spTgt>
                                        </p:tgtEl>
                                        <p:attrNameLst>
                                          <p:attrName>style.visibility</p:attrName>
                                        </p:attrNameLst>
                                      </p:cBhvr>
                                      <p:to>
                                        <p:strVal val="visible"/>
                                      </p:to>
                                    </p:set>
                                    <p:animEffect transition="in" filter="fade">
                                      <p:cBhvr>
                                        <p:cTn id="36" dur="500"/>
                                        <p:tgtEl>
                                          <p:spTgt spid="199">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99">
                                            <p:txEl>
                                              <p:pRg st="8" end="8"/>
                                            </p:txEl>
                                          </p:spTgt>
                                        </p:tgtEl>
                                        <p:attrNameLst>
                                          <p:attrName>style.visibility</p:attrName>
                                        </p:attrNameLst>
                                      </p:cBhvr>
                                      <p:to>
                                        <p:strVal val="visible"/>
                                      </p:to>
                                    </p:set>
                                    <p:animEffect transition="in" filter="fade">
                                      <p:cBhvr>
                                        <p:cTn id="39" dur="500"/>
                                        <p:tgtEl>
                                          <p:spTgt spid="199">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99">
                                            <p:txEl>
                                              <p:pRg st="9" end="9"/>
                                            </p:txEl>
                                          </p:spTgt>
                                        </p:tgtEl>
                                        <p:attrNameLst>
                                          <p:attrName>style.visibility</p:attrName>
                                        </p:attrNameLst>
                                      </p:cBhvr>
                                      <p:to>
                                        <p:strVal val="visible"/>
                                      </p:to>
                                    </p:set>
                                    <p:animEffect transition="in" filter="fade">
                                      <p:cBhvr>
                                        <p:cTn id="42" dur="500"/>
                                        <p:tgtEl>
                                          <p:spTgt spid="199">
                                            <p:txEl>
                                              <p:pRg st="9" end="9"/>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99">
                                            <p:txEl>
                                              <p:pRg st="10" end="10"/>
                                            </p:txEl>
                                          </p:spTgt>
                                        </p:tgtEl>
                                        <p:attrNameLst>
                                          <p:attrName>style.visibility</p:attrName>
                                        </p:attrNameLst>
                                      </p:cBhvr>
                                      <p:to>
                                        <p:strVal val="visible"/>
                                      </p:to>
                                    </p:set>
                                    <p:animEffect transition="in" filter="fade">
                                      <p:cBhvr>
                                        <p:cTn id="45" dur="500"/>
                                        <p:tgtEl>
                                          <p:spTgt spid="199">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99">
                                            <p:txEl>
                                              <p:pRg st="12" end="12"/>
                                            </p:txEl>
                                          </p:spTgt>
                                        </p:tgtEl>
                                        <p:attrNameLst>
                                          <p:attrName>style.visibility</p:attrName>
                                        </p:attrNameLst>
                                      </p:cBhvr>
                                      <p:to>
                                        <p:strVal val="visible"/>
                                      </p:to>
                                    </p:set>
                                    <p:animEffect transition="in" filter="fade">
                                      <p:cBhvr>
                                        <p:cTn id="50" dur="500"/>
                                        <p:tgtEl>
                                          <p:spTgt spid="199">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E0418BE5-560E-4E49-B12D-B555511FED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49D1162-73B9-420F-BCBE-95039D00C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2BA76FE-316A-48E2-A03B-4E05691C43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E678FBC-A6AD-4422-BA24-A4172F886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D3C5C3E-2D08-43F0-AFAC-E15360CA7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BEAC62-AF92-4A65-9790-6F6E0C6C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77D7C5-E76E-4E82-BFC4-9A75D2C80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6E0152-96B9-4067-80D3-D9BDE6D7E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918AFCC-B9DA-4092-8FBA-2CFEDB0388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1EC7D33-C87E-4812-A722-53C5D9927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F239E3-501A-4C3C-9BE4-6BFA0D3126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B62BF3B-95BB-4188-AAE5-015A0EF3D1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4E5F0F-0124-40D0-A0BF-AE307A0E15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BADC3B1-26C7-4CF1-B29D-4D0DEA3E26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0A7DF6E-1132-4A80-9B18-593B1ACD77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EF19589-10D8-4A8F-A0B1-F7CE380E30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8E6BB32-C4F8-4914-88D3-7DC5E79D0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F046EE-9DBA-4924-A19C-ED8741F5F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ABBC44-ABA8-4913-824E-64D344724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4272B22-1C39-47A0-8551-73666AFBE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CDFF66-464C-4ABF-BB01-00500A3B75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79FC88-BD3B-4C04-9B90-0FC93C179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FCAED8-8687-4141-A7C3-0D88ACEDF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65038E6-7B32-460F-B804-D6C105FF4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C5DAE85-AD17-454B-AB64-CEFF52FDA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C603643-2066-4967-AE4B-9DA143843B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7E9533-9B07-43E3-B939-7BADC01FEE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DCCAAEE-AB2E-4534-893A-3DB109499F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BD39A2-970F-4714-AAA6-67EE99A0EA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F4A1387-348B-4E46-9B65-FDF76ED0E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F5DAF27-A54D-442A-93E4-BA7F04EAE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2" name="Rectangle 8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4" name="Group 83">
            <a:extLst>
              <a:ext uri="{FF2B5EF4-FFF2-40B4-BE49-F238E27FC236}">
                <a16:creationId xmlns:a16="http://schemas.microsoft.com/office/drawing/2014/main" id="{CFB7A4C9-92CD-44D3-A28C-FA35567A97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5" name="Straight Connector 84">
              <a:extLst>
                <a:ext uri="{FF2B5EF4-FFF2-40B4-BE49-F238E27FC236}">
                  <a16:creationId xmlns:a16="http://schemas.microsoft.com/office/drawing/2014/main" id="{96A0B86B-E5EF-4C51-B73A-A72785A885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28325C5-8310-4D23-B08F-74CD90E13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4BE24A6-CB18-43D8-A955-7A58E56A6D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90E549F-E66C-4639-8216-4DB579766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32D53E2-5427-44D7-90B2-B51D613980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F7F2D63-B189-47CB-BCBA-06F99730A5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D23A140-3CAD-4933-988D-8A11B94F3D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410EC65-0AB7-4EB5-9FD1-9781DDEC5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AB4B2E0-F6F4-4605-8A70-1EC201401F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0CBBB60-6409-4C10-A9AD-DFE815933D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4A1C4D2-346C-4562-9B1C-0DF21AA31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FC6324E-B1C3-40D9-9D58-1A1671A53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31307B7-2B8E-42C8-8DC0-B24B63021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AD637B-3870-4191-9D4A-4FBA8707E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11E9181-21F5-407D-B7B8-764C9137D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8262C9F-5298-4F8D-8FC8-28A2E8371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C8A1B5C-3C6B-45F6-AC1C-82A3E934D6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6AF6588-0730-4D45-AF19-1655AFFD9A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4862BC1-DD1E-4786-BD5C-270D7DCFA6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48CD048-7F9C-418A-9F39-9C140BF375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9E062D0-55D1-418A-9BDB-308FD770BB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1794E89-09BF-4BFA-8CB0-E669836577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949DB15-C4FA-4634-B6DD-6C9EF1424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C1CA597-C684-4685-831F-816D17D734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F626A90-4A74-41FA-A4D2-30E16164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97012B9-C53C-47B9-809C-EC0E79839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ADA3DCC-1755-48A1-8AE0-9EDE32282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C6A4BA0-7434-42B8-B04D-AC831B85F8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F3FA5CC-6091-4DB0-9B9A-81F9572FD2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A4CE318-4D10-46AE-B51B-22B2B0CC17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9119ED3-C89C-4B2F-B7A4-F3B45A6EC0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90" name="TextBox 189">
            <a:extLst>
              <a:ext uri="{FF2B5EF4-FFF2-40B4-BE49-F238E27FC236}">
                <a16:creationId xmlns:a16="http://schemas.microsoft.com/office/drawing/2014/main" id="{AFF2B1F5-5683-48F2-03A9-12F23007319A}"/>
              </a:ext>
            </a:extLst>
          </p:cNvPr>
          <p:cNvSpPr txBox="1"/>
          <p:nvPr/>
        </p:nvSpPr>
        <p:spPr>
          <a:xfrm>
            <a:off x="8892340" y="-17592"/>
            <a:ext cx="3100917" cy="646331"/>
          </a:xfrm>
          <a:prstGeom prst="rect">
            <a:avLst/>
          </a:prstGeom>
          <a:noFill/>
        </p:spPr>
        <p:txBody>
          <a:bodyPr wrap="square">
            <a:spAutoFit/>
          </a:bodyPr>
          <a:lstStyle/>
          <a:p>
            <a:pPr algn="ctr"/>
            <a:r>
              <a:rPr lang="he-IL" sz="3600" b="1" u="sng" dirty="0">
                <a:latin typeface="Calibri Light" panose="020F0302020204030204" pitchFamily="34" charset="0"/>
                <a:ea typeface="Calibri Light" panose="020F0302020204030204" pitchFamily="34" charset="0"/>
                <a:cs typeface="Calibri Light" panose="020F0302020204030204" pitchFamily="34" charset="0"/>
              </a:rPr>
              <a:t>צפה בפרטי בית</a:t>
            </a:r>
            <a:endParaRPr lang="en-US" sz="3600" b="1" u="sng"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1" name="Arrow: Left 190">
            <a:hlinkClick r:id="rId3" action="ppaction://hlinksldjump"/>
            <a:extLst>
              <a:ext uri="{FF2B5EF4-FFF2-40B4-BE49-F238E27FC236}">
                <a16:creationId xmlns:a16="http://schemas.microsoft.com/office/drawing/2014/main" id="{5C721B58-BB9F-C934-3BAA-CC56030BE774}"/>
              </a:ext>
            </a:extLst>
          </p:cNvPr>
          <p:cNvSpPr/>
          <p:nvPr/>
        </p:nvSpPr>
        <p:spPr>
          <a:xfrm>
            <a:off x="192528" y="171716"/>
            <a:ext cx="1278034" cy="45701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חזרה</a:t>
            </a:r>
            <a:endParaRPr lang="en-US" dirty="0"/>
          </a:p>
        </p:txBody>
      </p:sp>
      <p:sp>
        <p:nvSpPr>
          <p:cNvPr id="198" name="Rectangle 197">
            <a:extLst>
              <a:ext uri="{FF2B5EF4-FFF2-40B4-BE49-F238E27FC236}">
                <a16:creationId xmlns:a16="http://schemas.microsoft.com/office/drawing/2014/main" id="{2CBFA712-0FCB-92FF-33E0-BCBE2EA652A7}"/>
              </a:ext>
            </a:extLst>
          </p:cNvPr>
          <p:cNvSpPr/>
          <p:nvPr/>
        </p:nvSpPr>
        <p:spPr>
          <a:xfrm>
            <a:off x="192528" y="714592"/>
            <a:ext cx="6903421" cy="436064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28D8C1EA-B467-392C-983E-8FD580EB451A}"/>
              </a:ext>
            </a:extLst>
          </p:cNvPr>
          <p:cNvSpPr txBox="1"/>
          <p:nvPr/>
        </p:nvSpPr>
        <p:spPr>
          <a:xfrm>
            <a:off x="7271864" y="628733"/>
            <a:ext cx="5000454" cy="4524315"/>
          </a:xfrm>
          <a:prstGeom prst="rect">
            <a:avLst/>
          </a:prstGeom>
          <a:noFill/>
        </p:spPr>
        <p:txBody>
          <a:bodyPr wrap="square" rtlCol="0">
            <a:spAutoFit/>
          </a:bodyPr>
          <a:lstStyle/>
          <a:p>
            <a:r>
              <a:rPr lang="en-US" dirty="0"/>
              <a:t>Precondition: user is logged in, of type “Team Owner” and has at least one group assigned to him.</a:t>
            </a:r>
          </a:p>
          <a:p>
            <a:endParaRPr lang="en-US" b="0" dirty="0">
              <a:effectLst/>
            </a:endParaRPr>
          </a:p>
          <a:p>
            <a:pPr marL="342900" indent="-342900">
              <a:buAutoNum type="alphaLcPeriod"/>
            </a:pPr>
            <a:r>
              <a:rPr lang="en-US" dirty="0"/>
              <a:t>User clicks on the “My Houses” tab.</a:t>
            </a:r>
          </a:p>
          <a:p>
            <a:endParaRPr lang="en-US" b="0" dirty="0">
              <a:effectLst/>
            </a:endParaRPr>
          </a:p>
          <a:p>
            <a:r>
              <a:rPr lang="en-US" dirty="0"/>
              <a:t>b.   User selects the relevant house (of the houses he is owning).</a:t>
            </a:r>
          </a:p>
          <a:p>
            <a:endParaRPr lang="en-US" b="0" dirty="0">
              <a:effectLst/>
            </a:endParaRPr>
          </a:p>
          <a:p>
            <a:r>
              <a:rPr lang="en-US" dirty="0"/>
              <a:t>c.   The system will present the user with the following info:</a:t>
            </a:r>
          </a:p>
          <a:p>
            <a:endParaRPr lang="en-US" b="0" dirty="0">
              <a:effectLst/>
            </a:endParaRPr>
          </a:p>
          <a:p>
            <a:pPr marL="285750" indent="-285750">
              <a:buFont typeface="Arial" panose="020B0604020202020204" pitchFamily="34" charset="0"/>
              <a:buChar char="•"/>
            </a:pPr>
            <a:r>
              <a:rPr lang="en-US" dirty="0"/>
              <a:t>Tasks for the house, Supplies, House address, name and phone number of the elderly.</a:t>
            </a:r>
            <a:endParaRPr lang="en-US" b="0" dirty="0">
              <a:effectLst/>
            </a:endParaRPr>
          </a:p>
          <a:p>
            <a:pPr marL="285750" indent="-285750">
              <a:buFont typeface="Arial" panose="020B0604020202020204" pitchFamily="34" charset="0"/>
              <a:buChar char="•"/>
            </a:pPr>
            <a:r>
              <a:rPr lang="en-US" dirty="0"/>
              <a:t>For each task – status (completed or not).</a:t>
            </a:r>
          </a:p>
        </p:txBody>
      </p:sp>
      <p:pic>
        <p:nvPicPr>
          <p:cNvPr id="2" name="Picture 1" descr="A person smiling and sitting on a chair&#10;&#10;Description automatically generated">
            <a:extLst>
              <a:ext uri="{FF2B5EF4-FFF2-40B4-BE49-F238E27FC236}">
                <a16:creationId xmlns:a16="http://schemas.microsoft.com/office/drawing/2014/main" id="{3A77B15B-0875-E108-5ADD-D2E3057159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278" y="797238"/>
            <a:ext cx="6793919" cy="4242816"/>
          </a:xfrm>
          <a:prstGeom prst="rect">
            <a:avLst/>
          </a:prstGeom>
        </p:spPr>
      </p:pic>
      <p:cxnSp>
        <p:nvCxnSpPr>
          <p:cNvPr id="3" name="Straight Arrow Connector 2">
            <a:extLst>
              <a:ext uri="{FF2B5EF4-FFF2-40B4-BE49-F238E27FC236}">
                <a16:creationId xmlns:a16="http://schemas.microsoft.com/office/drawing/2014/main" id="{2785914C-1865-66FA-1EBB-3192C6C741C6}"/>
              </a:ext>
            </a:extLst>
          </p:cNvPr>
          <p:cNvCxnSpPr>
            <a:cxnSpLocks/>
          </p:cNvCxnSpPr>
          <p:nvPr/>
        </p:nvCxnSpPr>
        <p:spPr>
          <a:xfrm flipH="1" flipV="1">
            <a:off x="990705" y="1431525"/>
            <a:ext cx="670062" cy="197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descr="A screenshot of a computer&#10;&#10;Description automatically generated">
            <a:extLst>
              <a:ext uri="{FF2B5EF4-FFF2-40B4-BE49-F238E27FC236}">
                <a16:creationId xmlns:a16="http://schemas.microsoft.com/office/drawing/2014/main" id="{9B09AC34-E30A-A5A0-D659-B9215379B9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6030" y="806033"/>
            <a:ext cx="6766560" cy="4242816"/>
          </a:xfrm>
          <a:prstGeom prst="rect">
            <a:avLst/>
          </a:prstGeom>
        </p:spPr>
      </p:pic>
      <p:cxnSp>
        <p:nvCxnSpPr>
          <p:cNvPr id="6" name="Straight Arrow Connector 5">
            <a:extLst>
              <a:ext uri="{FF2B5EF4-FFF2-40B4-BE49-F238E27FC236}">
                <a16:creationId xmlns:a16="http://schemas.microsoft.com/office/drawing/2014/main" id="{2816F974-7CF3-77D6-7195-50EB2C01587C}"/>
              </a:ext>
            </a:extLst>
          </p:cNvPr>
          <p:cNvCxnSpPr/>
          <p:nvPr/>
        </p:nvCxnSpPr>
        <p:spPr>
          <a:xfrm>
            <a:off x="3627556" y="1881964"/>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descr="A screenshot of a computer&#10;&#10;Description automatically generated">
            <a:extLst>
              <a:ext uri="{FF2B5EF4-FFF2-40B4-BE49-F238E27FC236}">
                <a16:creationId xmlns:a16="http://schemas.microsoft.com/office/drawing/2014/main" id="{65AC86E9-5090-A938-6093-3BCEF8EBC5AF}"/>
              </a:ext>
            </a:extLst>
          </p:cNvPr>
          <p:cNvPicPr>
            <a:picLocks noGrp="1" noRot="1" noChangeAspect="1" noMove="1" noResize="1" noEditPoints="1" noAdjustHandles="1" noChangeArrowheads="1" noChangeShapeType="1" noCrop="1"/>
          </p:cNvPicPr>
          <p:nvPr/>
        </p:nvPicPr>
        <p:blipFill>
          <a:blip r:embed="rId6">
            <a:extLst>
              <a:ext uri="{28A0092B-C50C-407E-A947-70E740481C1C}">
                <a14:useLocalDpi xmlns:a14="http://schemas.microsoft.com/office/drawing/2010/main" val="0"/>
              </a:ext>
            </a:extLst>
          </a:blip>
          <a:stretch>
            <a:fillRect/>
          </a:stretch>
        </p:blipFill>
        <p:spPr>
          <a:xfrm>
            <a:off x="244499" y="788442"/>
            <a:ext cx="6804939" cy="4242816"/>
          </a:xfrm>
          <a:prstGeom prst="rect">
            <a:avLst/>
          </a:prstGeom>
        </p:spPr>
      </p:pic>
      <p:pic>
        <p:nvPicPr>
          <p:cNvPr id="7" name="Picture 6">
            <a:extLst>
              <a:ext uri="{FF2B5EF4-FFF2-40B4-BE49-F238E27FC236}">
                <a16:creationId xmlns:a16="http://schemas.microsoft.com/office/drawing/2014/main" id="{515A7CEF-C404-FA6B-2110-6EAF40725BFA}"/>
              </a:ext>
            </a:extLst>
          </p:cNvPr>
          <p:cNvPicPr>
            <a:picLocks noGrp="1" noRot="1" noChangeAspect="1" noMove="1" noResize="1" noEditPoints="1" noAdjustHandles="1" noChangeArrowheads="1" noChangeShapeType="1" noCrop="1"/>
          </p:cNvPicPr>
          <p:nvPr/>
        </p:nvPicPr>
        <p:blipFill>
          <a:blip r:embed="rId7"/>
          <a:stretch>
            <a:fillRect/>
          </a:stretch>
        </p:blipFill>
        <p:spPr>
          <a:xfrm>
            <a:off x="1943759" y="4308100"/>
            <a:ext cx="1237138" cy="470911"/>
          </a:xfrm>
          <a:prstGeom prst="rect">
            <a:avLst/>
          </a:prstGeom>
        </p:spPr>
      </p:pic>
    </p:spTree>
    <p:extLst>
      <p:ext uri="{BB962C8B-B14F-4D97-AF65-F5344CB8AC3E}">
        <p14:creationId xmlns:p14="http://schemas.microsoft.com/office/powerpoint/2010/main" val="191976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animEffect transition="in" filter="fade">
                                      <p:cBhvr>
                                        <p:cTn id="7" dur="500"/>
                                        <p:tgtEl>
                                          <p:spTgt spid="1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9">
                                            <p:txEl>
                                              <p:pRg st="2" end="2"/>
                                            </p:txEl>
                                          </p:spTgt>
                                        </p:tgtEl>
                                        <p:attrNameLst>
                                          <p:attrName>style.visibility</p:attrName>
                                        </p:attrNameLst>
                                      </p:cBhvr>
                                      <p:to>
                                        <p:strVal val="visible"/>
                                      </p:to>
                                    </p:set>
                                    <p:animEffect transition="in" filter="fade">
                                      <p:cBhvr>
                                        <p:cTn id="12" dur="500"/>
                                        <p:tgtEl>
                                          <p:spTgt spid="1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9">
                                            <p:txEl>
                                              <p:pRg st="4" end="4"/>
                                            </p:txEl>
                                          </p:spTgt>
                                        </p:tgtEl>
                                        <p:attrNameLst>
                                          <p:attrName>style.visibility</p:attrName>
                                        </p:attrNameLst>
                                      </p:cBhvr>
                                      <p:to>
                                        <p:strVal val="visible"/>
                                      </p:to>
                                    </p:set>
                                    <p:animEffect transition="in" filter="fade">
                                      <p:cBhvr>
                                        <p:cTn id="28" dur="500"/>
                                        <p:tgtEl>
                                          <p:spTgt spid="199">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9">
                                            <p:txEl>
                                              <p:pRg st="6" end="6"/>
                                            </p:txEl>
                                          </p:spTgt>
                                        </p:tgtEl>
                                        <p:attrNameLst>
                                          <p:attrName>style.visibility</p:attrName>
                                        </p:attrNameLst>
                                      </p:cBhvr>
                                      <p:to>
                                        <p:strVal val="visible"/>
                                      </p:to>
                                    </p:set>
                                    <p:animEffect transition="in" filter="fade">
                                      <p:cBhvr>
                                        <p:cTn id="47" dur="500"/>
                                        <p:tgtEl>
                                          <p:spTgt spid="199">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9">
                                            <p:txEl>
                                              <p:pRg st="8" end="8"/>
                                            </p:txEl>
                                          </p:spTgt>
                                        </p:tgtEl>
                                        <p:attrNameLst>
                                          <p:attrName>style.visibility</p:attrName>
                                        </p:attrNameLst>
                                      </p:cBhvr>
                                      <p:to>
                                        <p:strVal val="visible"/>
                                      </p:to>
                                    </p:set>
                                    <p:animEffect transition="in" filter="fade">
                                      <p:cBhvr>
                                        <p:cTn id="52" dur="500"/>
                                        <p:tgtEl>
                                          <p:spTgt spid="199">
                                            <p:txEl>
                                              <p:pRg st="8" end="8"/>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199">
                                            <p:txEl>
                                              <p:pRg st="9" end="9"/>
                                            </p:txEl>
                                          </p:spTgt>
                                        </p:tgtEl>
                                        <p:attrNameLst>
                                          <p:attrName>style.visibility</p:attrName>
                                        </p:attrNameLst>
                                      </p:cBhvr>
                                      <p:to>
                                        <p:strVal val="visible"/>
                                      </p:to>
                                    </p:set>
                                    <p:animEffect transition="in" filter="fade">
                                      <p:cBhvr>
                                        <p:cTn id="55" dur="500"/>
                                        <p:tgtEl>
                                          <p:spTgt spid="1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E0418BE5-560E-4E49-B12D-B555511FED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49D1162-73B9-420F-BCBE-95039D00C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2BA76FE-316A-48E2-A03B-4E05691C43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E678FBC-A6AD-4422-BA24-A4172F886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D3C5C3E-2D08-43F0-AFAC-E15360CA7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BEAC62-AF92-4A65-9790-6F6E0C6C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77D7C5-E76E-4E82-BFC4-9A75D2C80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6E0152-96B9-4067-80D3-D9BDE6D7E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918AFCC-B9DA-4092-8FBA-2CFEDB0388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1EC7D33-C87E-4812-A722-53C5D9927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F239E3-501A-4C3C-9BE4-6BFA0D3126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B62BF3B-95BB-4188-AAE5-015A0EF3D1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4E5F0F-0124-40D0-A0BF-AE307A0E15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BADC3B1-26C7-4CF1-B29D-4D0DEA3E26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0A7DF6E-1132-4A80-9B18-593B1ACD77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EF19589-10D8-4A8F-A0B1-F7CE380E30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8E6BB32-C4F8-4914-88D3-7DC5E79D0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F046EE-9DBA-4924-A19C-ED8741F5F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ABBC44-ABA8-4913-824E-64D344724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4272B22-1C39-47A0-8551-73666AFBE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CDFF66-464C-4ABF-BB01-00500A3B75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79FC88-BD3B-4C04-9B90-0FC93C179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FCAED8-8687-4141-A7C3-0D88ACEDF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65038E6-7B32-460F-B804-D6C105FF4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C5DAE85-AD17-454B-AB64-CEFF52FDA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C603643-2066-4967-AE4B-9DA143843B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7E9533-9B07-43E3-B939-7BADC01FEE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DCCAAEE-AB2E-4534-893A-3DB109499F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BD39A2-970F-4714-AAA6-67EE99A0EA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F4A1387-348B-4E46-9B65-FDF76ED0E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F5DAF27-A54D-442A-93E4-BA7F04EAE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2" name="Rectangle 8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4" name="Group 83">
            <a:extLst>
              <a:ext uri="{FF2B5EF4-FFF2-40B4-BE49-F238E27FC236}">
                <a16:creationId xmlns:a16="http://schemas.microsoft.com/office/drawing/2014/main" id="{CFB7A4C9-92CD-44D3-A28C-FA35567A97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5" name="Straight Connector 84">
              <a:extLst>
                <a:ext uri="{FF2B5EF4-FFF2-40B4-BE49-F238E27FC236}">
                  <a16:creationId xmlns:a16="http://schemas.microsoft.com/office/drawing/2014/main" id="{96A0B86B-E5EF-4C51-B73A-A72785A885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28325C5-8310-4D23-B08F-74CD90E13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4BE24A6-CB18-43D8-A955-7A58E56A6D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90E549F-E66C-4639-8216-4DB579766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32D53E2-5427-44D7-90B2-B51D613980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F7F2D63-B189-47CB-BCBA-06F99730A5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D23A140-3CAD-4933-988D-8A11B94F3D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410EC65-0AB7-4EB5-9FD1-9781DDEC5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AB4B2E0-F6F4-4605-8A70-1EC201401F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0CBBB60-6409-4C10-A9AD-DFE815933D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4A1C4D2-346C-4562-9B1C-0DF21AA31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FC6324E-B1C3-40D9-9D58-1A1671A53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31307B7-2B8E-42C8-8DC0-B24B63021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AD637B-3870-4191-9D4A-4FBA8707E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11E9181-21F5-407D-B7B8-764C9137D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8262C9F-5298-4F8D-8FC8-28A2E8371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C8A1B5C-3C6B-45F6-AC1C-82A3E934D6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6AF6588-0730-4D45-AF19-1655AFFD9A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4862BC1-DD1E-4786-BD5C-270D7DCFA6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48CD048-7F9C-418A-9F39-9C140BF375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9E062D0-55D1-418A-9BDB-308FD770BB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1794E89-09BF-4BFA-8CB0-E669836577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949DB15-C4FA-4634-B6DD-6C9EF1424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C1CA597-C684-4685-831F-816D17D734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F626A90-4A74-41FA-A4D2-30E16164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97012B9-C53C-47B9-809C-EC0E79839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ADA3DCC-1755-48A1-8AE0-9EDE32282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C6A4BA0-7434-42B8-B04D-AC831B85F8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F3FA5CC-6091-4DB0-9B9A-81F9572FD2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A4CE318-4D10-46AE-B51B-22B2B0CC17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9119ED3-C89C-4B2F-B7A4-F3B45A6EC0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90" name="TextBox 189">
            <a:extLst>
              <a:ext uri="{FF2B5EF4-FFF2-40B4-BE49-F238E27FC236}">
                <a16:creationId xmlns:a16="http://schemas.microsoft.com/office/drawing/2014/main" id="{AFF2B1F5-5683-48F2-03A9-12F23007319A}"/>
              </a:ext>
            </a:extLst>
          </p:cNvPr>
          <p:cNvSpPr txBox="1"/>
          <p:nvPr/>
        </p:nvSpPr>
        <p:spPr>
          <a:xfrm>
            <a:off x="8252208" y="-17592"/>
            <a:ext cx="3741049" cy="646331"/>
          </a:xfrm>
          <a:prstGeom prst="rect">
            <a:avLst/>
          </a:prstGeom>
          <a:noFill/>
        </p:spPr>
        <p:txBody>
          <a:bodyPr wrap="square">
            <a:spAutoFit/>
          </a:bodyPr>
          <a:lstStyle/>
          <a:p>
            <a:pPr algn="ctr"/>
            <a:r>
              <a:rPr lang="he-IL" sz="3600" b="1" u="sng" dirty="0">
                <a:latin typeface="Calibri Light" panose="020F0302020204030204" pitchFamily="34" charset="0"/>
                <a:ea typeface="Calibri Light" panose="020F0302020204030204" pitchFamily="34" charset="0"/>
                <a:cs typeface="Calibri Light" panose="020F0302020204030204" pitchFamily="34" charset="0"/>
              </a:rPr>
              <a:t>ערוך התקדמות קבוצה</a:t>
            </a:r>
            <a:endParaRPr lang="en-US" sz="3600" b="1" u="sng"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1" name="Arrow: Left 190">
            <a:hlinkClick r:id="rId3" action="ppaction://hlinksldjump"/>
            <a:extLst>
              <a:ext uri="{FF2B5EF4-FFF2-40B4-BE49-F238E27FC236}">
                <a16:creationId xmlns:a16="http://schemas.microsoft.com/office/drawing/2014/main" id="{5C721B58-BB9F-C934-3BAA-CC56030BE774}"/>
              </a:ext>
            </a:extLst>
          </p:cNvPr>
          <p:cNvSpPr/>
          <p:nvPr/>
        </p:nvSpPr>
        <p:spPr>
          <a:xfrm>
            <a:off x="192528" y="171716"/>
            <a:ext cx="1278034" cy="45701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חזרה</a:t>
            </a:r>
            <a:endParaRPr lang="en-US" dirty="0"/>
          </a:p>
        </p:txBody>
      </p:sp>
      <p:sp>
        <p:nvSpPr>
          <p:cNvPr id="198" name="Rectangle 197">
            <a:extLst>
              <a:ext uri="{FF2B5EF4-FFF2-40B4-BE49-F238E27FC236}">
                <a16:creationId xmlns:a16="http://schemas.microsoft.com/office/drawing/2014/main" id="{2CBFA712-0FCB-92FF-33E0-BCBE2EA652A7}"/>
              </a:ext>
            </a:extLst>
          </p:cNvPr>
          <p:cNvSpPr/>
          <p:nvPr/>
        </p:nvSpPr>
        <p:spPr>
          <a:xfrm>
            <a:off x="192528" y="714592"/>
            <a:ext cx="6903421" cy="436064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28D8C1EA-B467-392C-983E-8FD580EB451A}"/>
              </a:ext>
            </a:extLst>
          </p:cNvPr>
          <p:cNvSpPr txBox="1"/>
          <p:nvPr/>
        </p:nvSpPr>
        <p:spPr>
          <a:xfrm>
            <a:off x="7271864" y="628733"/>
            <a:ext cx="5000454" cy="5724644"/>
          </a:xfrm>
          <a:prstGeom prst="rect">
            <a:avLst/>
          </a:prstGeom>
          <a:noFill/>
        </p:spPr>
        <p:txBody>
          <a:bodyPr wrap="square" rtlCol="0">
            <a:spAutoFit/>
          </a:bodyPr>
          <a:lstStyle/>
          <a:p>
            <a:pPr lvl="0"/>
            <a:r>
              <a:rPr lang="en-US" sz="1200" i="1" dirty="0">
                <a:solidFill>
                  <a:srgbClr val="000000"/>
                </a:solidFill>
              </a:rPr>
              <a:t>Precondition</a:t>
            </a:r>
            <a:r>
              <a:rPr lang="en-US" sz="1200" dirty="0">
                <a:solidFill>
                  <a:srgbClr val="000000"/>
                </a:solidFill>
              </a:rPr>
              <a:t>: user is logged in, of any non-student type.</a:t>
            </a:r>
            <a:endParaRPr lang="en-US" sz="1600" dirty="0">
              <a:solidFill>
                <a:srgbClr val="000000"/>
              </a:solidFill>
            </a:endParaRPr>
          </a:p>
          <a:p>
            <a:endParaRPr lang="en-US" b="0" dirty="0">
              <a:effectLst/>
            </a:endParaRPr>
          </a:p>
          <a:p>
            <a:r>
              <a:rPr lang="en-US" dirty="0"/>
              <a:t>a.  User clicks on the “My Houses” tab.</a:t>
            </a:r>
          </a:p>
          <a:p>
            <a:endParaRPr lang="en-US" b="0" dirty="0">
              <a:effectLst/>
            </a:endParaRPr>
          </a:p>
          <a:p>
            <a:r>
              <a:rPr lang="en-US" dirty="0"/>
              <a:t>b.  User selects the relevant house (of the houses he is owning), including the enlisted tasks.</a:t>
            </a:r>
          </a:p>
          <a:p>
            <a:endParaRPr lang="en-US" b="0" dirty="0">
              <a:effectLst/>
            </a:endParaRPr>
          </a:p>
          <a:p>
            <a:r>
              <a:rPr lang="en-US" dirty="0"/>
              <a:t>c.    The system will present the user with the following info:</a:t>
            </a:r>
          </a:p>
          <a:p>
            <a:pPr lvl="0"/>
            <a:r>
              <a:rPr lang="en-US" dirty="0"/>
              <a:t>Tasks for the house, Supplies, House address, name and phone number of the elderly.</a:t>
            </a:r>
          </a:p>
          <a:p>
            <a:pPr lvl="0"/>
            <a:r>
              <a:rPr lang="en-US" dirty="0"/>
              <a:t>For each task – status (completed or not).</a:t>
            </a:r>
          </a:p>
          <a:p>
            <a:endParaRPr lang="he-IL" dirty="0"/>
          </a:p>
          <a:p>
            <a:r>
              <a:rPr lang="en-US" dirty="0"/>
              <a:t>d.   If the team owner wants to change the status of a given task (if task is not done yet):</a:t>
            </a:r>
          </a:p>
          <a:p>
            <a:r>
              <a:rPr lang="en-US" dirty="0"/>
              <a:t>User clicks on the task color and choose the status of the task.</a:t>
            </a:r>
          </a:p>
          <a:p>
            <a:br>
              <a:rPr lang="en-US" dirty="0"/>
            </a:br>
            <a:endParaRPr lang="en-US" dirty="0"/>
          </a:p>
        </p:txBody>
      </p:sp>
      <p:pic>
        <p:nvPicPr>
          <p:cNvPr id="2" name="Picture 1" descr="A person smiling and sitting on a chair&#10;&#10;Description automatically generated">
            <a:extLst>
              <a:ext uri="{FF2B5EF4-FFF2-40B4-BE49-F238E27FC236}">
                <a16:creationId xmlns:a16="http://schemas.microsoft.com/office/drawing/2014/main" id="{3A77B15B-0875-E108-5ADD-D2E3057159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278" y="797238"/>
            <a:ext cx="6793919" cy="4242816"/>
          </a:xfrm>
          <a:prstGeom prst="rect">
            <a:avLst/>
          </a:prstGeom>
        </p:spPr>
      </p:pic>
      <p:cxnSp>
        <p:nvCxnSpPr>
          <p:cNvPr id="12" name="Straight Arrow Connector 11">
            <a:extLst>
              <a:ext uri="{FF2B5EF4-FFF2-40B4-BE49-F238E27FC236}">
                <a16:creationId xmlns:a16="http://schemas.microsoft.com/office/drawing/2014/main" id="{B0280F74-1991-B97F-DD04-D2551C1FB98B}"/>
              </a:ext>
            </a:extLst>
          </p:cNvPr>
          <p:cNvCxnSpPr>
            <a:cxnSpLocks/>
          </p:cNvCxnSpPr>
          <p:nvPr/>
        </p:nvCxnSpPr>
        <p:spPr>
          <a:xfrm flipH="1" flipV="1">
            <a:off x="1064368" y="1456542"/>
            <a:ext cx="812387" cy="372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descr="A screenshot of a computer&#10;&#10;Description automatically generated">
            <a:extLst>
              <a:ext uri="{FF2B5EF4-FFF2-40B4-BE49-F238E27FC236}">
                <a16:creationId xmlns:a16="http://schemas.microsoft.com/office/drawing/2014/main" id="{9B09AC34-E30A-A5A0-D659-B9215379B9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113" y="771900"/>
            <a:ext cx="6766560" cy="4242816"/>
          </a:xfrm>
          <a:prstGeom prst="rect">
            <a:avLst/>
          </a:prstGeom>
        </p:spPr>
      </p:pic>
      <p:cxnSp>
        <p:nvCxnSpPr>
          <p:cNvPr id="6" name="Straight Arrow Connector 5">
            <a:extLst>
              <a:ext uri="{FF2B5EF4-FFF2-40B4-BE49-F238E27FC236}">
                <a16:creationId xmlns:a16="http://schemas.microsoft.com/office/drawing/2014/main" id="{2816F974-7CF3-77D6-7195-50EB2C01587C}"/>
              </a:ext>
            </a:extLst>
          </p:cNvPr>
          <p:cNvCxnSpPr/>
          <p:nvPr/>
        </p:nvCxnSpPr>
        <p:spPr>
          <a:xfrm>
            <a:off x="3627556" y="1881964"/>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26369E13-8713-1B55-997D-C9B84E387886}"/>
              </a:ext>
            </a:extLst>
          </p:cNvPr>
          <p:cNvCxnSpPr/>
          <p:nvPr/>
        </p:nvCxnSpPr>
        <p:spPr>
          <a:xfrm>
            <a:off x="3437139" y="3649799"/>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descr="A screenshot of a computer&#10;&#10;Description automatically generated">
            <a:extLst>
              <a:ext uri="{FF2B5EF4-FFF2-40B4-BE49-F238E27FC236}">
                <a16:creationId xmlns:a16="http://schemas.microsoft.com/office/drawing/2014/main" id="{65AC86E9-5090-A938-6093-3BCEF8EBC5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685" y="782304"/>
            <a:ext cx="6804939" cy="4242816"/>
          </a:xfrm>
          <a:prstGeom prst="rect">
            <a:avLst/>
          </a:prstGeom>
        </p:spPr>
      </p:pic>
      <p:pic>
        <p:nvPicPr>
          <p:cNvPr id="11" name="Picture 10">
            <a:extLst>
              <a:ext uri="{FF2B5EF4-FFF2-40B4-BE49-F238E27FC236}">
                <a16:creationId xmlns:a16="http://schemas.microsoft.com/office/drawing/2014/main" id="{ECBB61A0-D375-511E-4BEC-B8C094A62ED4}"/>
              </a:ext>
            </a:extLst>
          </p:cNvPr>
          <p:cNvPicPr>
            <a:picLocks noChangeAspect="1"/>
          </p:cNvPicPr>
          <p:nvPr/>
        </p:nvPicPr>
        <p:blipFill>
          <a:blip r:embed="rId7"/>
          <a:stretch>
            <a:fillRect/>
          </a:stretch>
        </p:blipFill>
        <p:spPr>
          <a:xfrm>
            <a:off x="1807112" y="4281129"/>
            <a:ext cx="1522544" cy="579549"/>
          </a:xfrm>
          <a:prstGeom prst="rect">
            <a:avLst/>
          </a:prstGeom>
        </p:spPr>
      </p:pic>
      <p:cxnSp>
        <p:nvCxnSpPr>
          <p:cNvPr id="13" name="Straight Arrow Connector 12">
            <a:extLst>
              <a:ext uri="{FF2B5EF4-FFF2-40B4-BE49-F238E27FC236}">
                <a16:creationId xmlns:a16="http://schemas.microsoft.com/office/drawing/2014/main" id="{01545395-1F8B-E810-7323-36AAA3F2B1E5}"/>
              </a:ext>
            </a:extLst>
          </p:cNvPr>
          <p:cNvCxnSpPr>
            <a:cxnSpLocks/>
          </p:cNvCxnSpPr>
          <p:nvPr/>
        </p:nvCxnSpPr>
        <p:spPr>
          <a:xfrm>
            <a:off x="3671401" y="3893926"/>
            <a:ext cx="491697" cy="94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descr="A screenshot of a computer&#10;&#10;Description automatically generated">
            <a:extLst>
              <a:ext uri="{FF2B5EF4-FFF2-40B4-BE49-F238E27FC236}">
                <a16:creationId xmlns:a16="http://schemas.microsoft.com/office/drawing/2014/main" id="{793C3C06-D7C8-980E-4A7C-06EE73DE936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5053" y="756420"/>
            <a:ext cx="6803858" cy="4242816"/>
          </a:xfrm>
          <a:prstGeom prst="rect">
            <a:avLst/>
          </a:prstGeom>
        </p:spPr>
      </p:pic>
      <p:cxnSp>
        <p:nvCxnSpPr>
          <p:cNvPr id="10" name="Straight Arrow Connector 9">
            <a:extLst>
              <a:ext uri="{FF2B5EF4-FFF2-40B4-BE49-F238E27FC236}">
                <a16:creationId xmlns:a16="http://schemas.microsoft.com/office/drawing/2014/main" id="{4ABD1265-E9D7-F267-31A0-6012FF9CD12D}"/>
              </a:ext>
            </a:extLst>
          </p:cNvPr>
          <p:cNvCxnSpPr>
            <a:cxnSpLocks/>
          </p:cNvCxnSpPr>
          <p:nvPr/>
        </p:nvCxnSpPr>
        <p:spPr>
          <a:xfrm>
            <a:off x="1674471" y="2216052"/>
            <a:ext cx="491697" cy="94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52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9">
                                            <p:txEl>
                                              <p:pRg st="2" end="2"/>
                                            </p:txEl>
                                          </p:spTgt>
                                        </p:tgtEl>
                                        <p:attrNameLst>
                                          <p:attrName>style.visibility</p:attrName>
                                        </p:attrNameLst>
                                      </p:cBhvr>
                                      <p:to>
                                        <p:strVal val="visible"/>
                                      </p:to>
                                    </p:set>
                                    <p:animEffect transition="in" filter="fade">
                                      <p:cBhvr>
                                        <p:cTn id="12" dur="500"/>
                                        <p:tgtEl>
                                          <p:spTgt spid="1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9">
                                            <p:txEl>
                                              <p:pRg st="4" end="4"/>
                                            </p:txEl>
                                          </p:spTgt>
                                        </p:tgtEl>
                                        <p:attrNameLst>
                                          <p:attrName>style.visibility</p:attrName>
                                        </p:attrNameLst>
                                      </p:cBhvr>
                                      <p:to>
                                        <p:strVal val="visible"/>
                                      </p:to>
                                    </p:set>
                                    <p:animEffect transition="in" filter="fade">
                                      <p:cBhvr>
                                        <p:cTn id="28" dur="500"/>
                                        <p:tgtEl>
                                          <p:spTgt spid="199">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fade">
                                      <p:cBhvr>
                                        <p:cTn id="53" dur="500"/>
                                        <p:tgtEl>
                                          <p:spTgt spid="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99">
                                            <p:txEl>
                                              <p:pRg st="6" end="6"/>
                                            </p:txEl>
                                          </p:spTgt>
                                        </p:tgtEl>
                                        <p:attrNameLst>
                                          <p:attrName>style.visibility</p:attrName>
                                        </p:attrNameLst>
                                      </p:cBhvr>
                                      <p:to>
                                        <p:strVal val="visible"/>
                                      </p:to>
                                    </p:set>
                                    <p:animEffect transition="in" filter="fade">
                                      <p:cBhvr>
                                        <p:cTn id="63" dur="500"/>
                                        <p:tgtEl>
                                          <p:spTgt spid="199">
                                            <p:txEl>
                                              <p:pRg st="6" end="6"/>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1+#ppt_h/2"/>
                                          </p:val>
                                        </p:tav>
                                        <p:tav tm="100000">
                                          <p:val>
                                            <p:strVal val="#ppt_y"/>
                                          </p:val>
                                        </p:tav>
                                      </p:tavLst>
                                    </p:anim>
                                  </p:childTnLst>
                                </p:cTn>
                              </p:par>
                              <p:par>
                                <p:cTn id="70" presetID="10" presetClass="entr" presetSubtype="0" fill="hold" nodeType="withEffect">
                                  <p:stCondLst>
                                    <p:cond delay="0"/>
                                  </p:stCondLst>
                                  <p:childTnLst>
                                    <p:set>
                                      <p:cBhvr>
                                        <p:cTn id="71" dur="1" fill="hold">
                                          <p:stCondLst>
                                            <p:cond delay="0"/>
                                          </p:stCondLst>
                                        </p:cTn>
                                        <p:tgtEl>
                                          <p:spTgt spid="199">
                                            <p:txEl>
                                              <p:pRg st="7" end="7"/>
                                            </p:txEl>
                                          </p:spTgt>
                                        </p:tgtEl>
                                        <p:attrNameLst>
                                          <p:attrName>style.visibility</p:attrName>
                                        </p:attrNameLst>
                                      </p:cBhvr>
                                      <p:to>
                                        <p:strVal val="visible"/>
                                      </p:to>
                                    </p:set>
                                    <p:animEffect transition="in" filter="fade">
                                      <p:cBhvr>
                                        <p:cTn id="72" dur="500"/>
                                        <p:tgtEl>
                                          <p:spTgt spid="199">
                                            <p:txEl>
                                              <p:pRg st="7" end="7"/>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199">
                                            <p:txEl>
                                              <p:pRg st="8" end="8"/>
                                            </p:txEl>
                                          </p:spTgt>
                                        </p:tgtEl>
                                        <p:attrNameLst>
                                          <p:attrName>style.visibility</p:attrName>
                                        </p:attrNameLst>
                                      </p:cBhvr>
                                      <p:to>
                                        <p:strVal val="visible"/>
                                      </p:to>
                                    </p:set>
                                    <p:animEffect transition="in" filter="fade">
                                      <p:cBhvr>
                                        <p:cTn id="75" dur="500"/>
                                        <p:tgtEl>
                                          <p:spTgt spid="199">
                                            <p:txEl>
                                              <p:pRg st="8" end="8"/>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99">
                                            <p:txEl>
                                              <p:pRg st="10" end="10"/>
                                            </p:txEl>
                                          </p:spTgt>
                                        </p:tgtEl>
                                        <p:attrNameLst>
                                          <p:attrName>style.visibility</p:attrName>
                                        </p:attrNameLst>
                                      </p:cBhvr>
                                      <p:to>
                                        <p:strVal val="visible"/>
                                      </p:to>
                                    </p:set>
                                    <p:animEffect transition="in" filter="fade">
                                      <p:cBhvr>
                                        <p:cTn id="80" dur="500"/>
                                        <p:tgtEl>
                                          <p:spTgt spid="199">
                                            <p:txEl>
                                              <p:pRg st="10" end="10"/>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199">
                                            <p:txEl>
                                              <p:pRg st="11" end="11"/>
                                            </p:txEl>
                                          </p:spTgt>
                                        </p:tgtEl>
                                        <p:attrNameLst>
                                          <p:attrName>style.visibility</p:attrName>
                                        </p:attrNameLst>
                                      </p:cBhvr>
                                      <p:to>
                                        <p:strVal val="visible"/>
                                      </p:to>
                                    </p:set>
                                    <p:animEffect transition="in" filter="fade">
                                      <p:cBhvr>
                                        <p:cTn id="83" dur="500"/>
                                        <p:tgtEl>
                                          <p:spTgt spid="19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620B5-F2C2-D3C8-FBAF-943FD5A260E5}"/>
              </a:ext>
            </a:extLst>
          </p:cNvPr>
          <p:cNvSpPr>
            <a:spLocks noGrp="1"/>
          </p:cNvSpPr>
          <p:nvPr>
            <p:ph type="title"/>
          </p:nvPr>
        </p:nvSpPr>
        <p:spPr>
          <a:xfrm>
            <a:off x="663087" y="1733657"/>
            <a:ext cx="10325000" cy="1289461"/>
          </a:xfrm>
        </p:spPr>
        <p:txBody>
          <a:bodyPr>
            <a:noAutofit/>
          </a:bodyPr>
          <a:lstStyle/>
          <a:p>
            <a:pPr algn="ctr"/>
            <a:r>
              <a:rPr lang="he-IL" sz="8000" b="1" u="sng" dirty="0">
                <a:solidFill>
                  <a:schemeClr val="tx1"/>
                </a:solidFill>
              </a:rPr>
              <a:t>פעולות רכז גרעין</a:t>
            </a:r>
            <a:br>
              <a:rPr lang="en-US" b="1" dirty="0">
                <a:solidFill>
                  <a:schemeClr val="accent1"/>
                </a:solidFill>
              </a:rPr>
            </a:br>
            <a:r>
              <a:rPr lang="en-US" b="1" dirty="0">
                <a:solidFill>
                  <a:schemeClr val="accent1"/>
                </a:solidFill>
              </a:rPr>
              <a:t>Area Manager</a:t>
            </a:r>
          </a:p>
        </p:txBody>
      </p:sp>
    </p:spTree>
    <p:extLst>
      <p:ext uri="{BB962C8B-B14F-4D97-AF65-F5344CB8AC3E}">
        <p14:creationId xmlns:p14="http://schemas.microsoft.com/office/powerpoint/2010/main" val="2356195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E0418BE5-560E-4E49-B12D-B555511FED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49D1162-73B9-420F-BCBE-95039D00C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2BA76FE-316A-48E2-A03B-4E05691C43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E678FBC-A6AD-4422-BA24-A4172F886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D3C5C3E-2D08-43F0-AFAC-E15360CA7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BEAC62-AF92-4A65-9790-6F6E0C6C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77D7C5-E76E-4E82-BFC4-9A75D2C80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6E0152-96B9-4067-80D3-D9BDE6D7E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918AFCC-B9DA-4092-8FBA-2CFEDB0388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1EC7D33-C87E-4812-A722-53C5D9927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F239E3-501A-4C3C-9BE4-6BFA0D3126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B62BF3B-95BB-4188-AAE5-015A0EF3D1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4E5F0F-0124-40D0-A0BF-AE307A0E15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BADC3B1-26C7-4CF1-B29D-4D0DEA3E26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0A7DF6E-1132-4A80-9B18-593B1ACD77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EF19589-10D8-4A8F-A0B1-F7CE380E30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8E6BB32-C4F8-4914-88D3-7DC5E79D0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F046EE-9DBA-4924-A19C-ED8741F5F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ABBC44-ABA8-4913-824E-64D344724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4272B22-1C39-47A0-8551-73666AFBE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CDFF66-464C-4ABF-BB01-00500A3B75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79FC88-BD3B-4C04-9B90-0FC93C179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FCAED8-8687-4141-A7C3-0D88ACEDF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65038E6-7B32-460F-B804-D6C105FF4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C5DAE85-AD17-454B-AB64-CEFF52FDA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C603643-2066-4967-AE4B-9DA143843B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7E9533-9B07-43E3-B939-7BADC01FEE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DCCAAEE-AB2E-4534-893A-3DB109499F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BD39A2-970F-4714-AAA6-67EE99A0EA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F4A1387-348B-4E46-9B65-FDF76ED0E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F5DAF27-A54D-442A-93E4-BA7F04EAE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2" name="Rectangle 8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4" name="Group 83">
            <a:extLst>
              <a:ext uri="{FF2B5EF4-FFF2-40B4-BE49-F238E27FC236}">
                <a16:creationId xmlns:a16="http://schemas.microsoft.com/office/drawing/2014/main" id="{CFB7A4C9-92CD-44D3-A28C-FA35567A97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5" name="Straight Connector 84">
              <a:extLst>
                <a:ext uri="{FF2B5EF4-FFF2-40B4-BE49-F238E27FC236}">
                  <a16:creationId xmlns:a16="http://schemas.microsoft.com/office/drawing/2014/main" id="{96A0B86B-E5EF-4C51-B73A-A72785A885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28325C5-8310-4D23-B08F-74CD90E13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4BE24A6-CB18-43D8-A955-7A58E56A6D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90E549F-E66C-4639-8216-4DB579766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32D53E2-5427-44D7-90B2-B51D613980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F7F2D63-B189-47CB-BCBA-06F99730A5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D23A140-3CAD-4933-988D-8A11B94F3D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410EC65-0AB7-4EB5-9FD1-9781DDEC5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AB4B2E0-F6F4-4605-8A70-1EC201401F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0CBBB60-6409-4C10-A9AD-DFE815933D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4A1C4D2-346C-4562-9B1C-0DF21AA31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FC6324E-B1C3-40D9-9D58-1A1671A53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31307B7-2B8E-42C8-8DC0-B24B63021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AD637B-3870-4191-9D4A-4FBA8707E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11E9181-21F5-407D-B7B8-764C9137D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8262C9F-5298-4F8D-8FC8-28A2E8371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C8A1B5C-3C6B-45F6-AC1C-82A3E934D6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6AF6588-0730-4D45-AF19-1655AFFD9A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4862BC1-DD1E-4786-BD5C-270D7DCFA6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48CD048-7F9C-418A-9F39-9C140BF375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9E062D0-55D1-418A-9BDB-308FD770BB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1794E89-09BF-4BFA-8CB0-E669836577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949DB15-C4FA-4634-B6DD-6C9EF1424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C1CA597-C684-4685-831F-816D17D734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F626A90-4A74-41FA-A4D2-30E16164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97012B9-C53C-47B9-809C-EC0E79839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ADA3DCC-1755-48A1-8AE0-9EDE32282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C6A4BA0-7434-42B8-B04D-AC831B85F8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F3FA5CC-6091-4DB0-9B9A-81F9572FD2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A4CE318-4D10-46AE-B51B-22B2B0CC17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9119ED3-C89C-4B2F-B7A4-F3B45A6EC0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90" name="TextBox 189">
            <a:extLst>
              <a:ext uri="{FF2B5EF4-FFF2-40B4-BE49-F238E27FC236}">
                <a16:creationId xmlns:a16="http://schemas.microsoft.com/office/drawing/2014/main" id="{AFF2B1F5-5683-48F2-03A9-12F23007319A}"/>
              </a:ext>
            </a:extLst>
          </p:cNvPr>
          <p:cNvSpPr txBox="1"/>
          <p:nvPr/>
        </p:nvSpPr>
        <p:spPr>
          <a:xfrm>
            <a:off x="6821428" y="-19150"/>
            <a:ext cx="5387185" cy="646331"/>
          </a:xfrm>
          <a:prstGeom prst="rect">
            <a:avLst/>
          </a:prstGeom>
          <a:noFill/>
        </p:spPr>
        <p:txBody>
          <a:bodyPr wrap="square">
            <a:spAutoFit/>
          </a:bodyPr>
          <a:lstStyle/>
          <a:p>
            <a:pPr algn="ctr" rtl="1"/>
            <a:r>
              <a:rPr lang="he-IL" sz="3600" b="1" u="sng" dirty="0">
                <a:latin typeface="Calibri Light" panose="020F0302020204030204" pitchFamily="34" charset="0"/>
                <a:ea typeface="Calibri Light" panose="020F0302020204030204" pitchFamily="34" charset="0"/>
                <a:cs typeface="Calibri Light" panose="020F0302020204030204" pitchFamily="34" charset="0"/>
              </a:rPr>
              <a:t>ניהול בית: צפייה ועריכת פרטים</a:t>
            </a:r>
            <a:endParaRPr lang="en-US" sz="3600" b="1" u="sng"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1" name="Arrow: Left 190">
            <a:hlinkClick r:id="rId3" action="ppaction://hlinksldjump"/>
            <a:extLst>
              <a:ext uri="{FF2B5EF4-FFF2-40B4-BE49-F238E27FC236}">
                <a16:creationId xmlns:a16="http://schemas.microsoft.com/office/drawing/2014/main" id="{5C721B58-BB9F-C934-3BAA-CC56030BE774}"/>
              </a:ext>
            </a:extLst>
          </p:cNvPr>
          <p:cNvSpPr/>
          <p:nvPr/>
        </p:nvSpPr>
        <p:spPr>
          <a:xfrm>
            <a:off x="192528" y="171716"/>
            <a:ext cx="1278034" cy="45701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חזרה</a:t>
            </a:r>
            <a:endParaRPr lang="en-US" dirty="0"/>
          </a:p>
        </p:txBody>
      </p:sp>
      <p:sp>
        <p:nvSpPr>
          <p:cNvPr id="198" name="Rectangle 197">
            <a:extLst>
              <a:ext uri="{FF2B5EF4-FFF2-40B4-BE49-F238E27FC236}">
                <a16:creationId xmlns:a16="http://schemas.microsoft.com/office/drawing/2014/main" id="{2CBFA712-0FCB-92FF-33E0-BCBE2EA652A7}"/>
              </a:ext>
            </a:extLst>
          </p:cNvPr>
          <p:cNvSpPr/>
          <p:nvPr/>
        </p:nvSpPr>
        <p:spPr>
          <a:xfrm>
            <a:off x="89499" y="714592"/>
            <a:ext cx="6903421" cy="436064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28D8C1EA-B467-392C-983E-8FD580EB451A}"/>
              </a:ext>
            </a:extLst>
          </p:cNvPr>
          <p:cNvSpPr txBox="1"/>
          <p:nvPr/>
        </p:nvSpPr>
        <p:spPr>
          <a:xfrm>
            <a:off x="7095949" y="646331"/>
            <a:ext cx="5156251" cy="6186309"/>
          </a:xfrm>
          <a:prstGeom prst="rect">
            <a:avLst/>
          </a:prstGeom>
          <a:noFill/>
        </p:spPr>
        <p:txBody>
          <a:bodyPr wrap="square" rtlCol="0">
            <a:spAutoFit/>
          </a:bodyPr>
          <a:lstStyle/>
          <a:p>
            <a:pPr lvl="0"/>
            <a:r>
              <a:rPr lang="en-US" sz="1200" i="1" dirty="0">
                <a:solidFill>
                  <a:srgbClr val="000000"/>
                </a:solidFill>
              </a:rPr>
              <a:t>Precondition</a:t>
            </a:r>
            <a:r>
              <a:rPr lang="en-US" sz="1200" dirty="0">
                <a:solidFill>
                  <a:srgbClr val="000000"/>
                </a:solidFill>
              </a:rPr>
              <a:t>: user is logged in, of type Area/City manager/admin.</a:t>
            </a:r>
            <a:endParaRPr lang="en-US" sz="1600" dirty="0">
              <a:solidFill>
                <a:srgbClr val="000000"/>
              </a:solidFill>
            </a:endParaRPr>
          </a:p>
          <a:p>
            <a:pPr marL="457200" indent="-457200" fontAlgn="base">
              <a:buFont typeface="+mj-lt"/>
              <a:buAutoNum type="arabicPeriod"/>
            </a:pPr>
            <a:r>
              <a:rPr lang="en-US" sz="1600" dirty="0"/>
              <a:t>User clicks on the “Houses” tab.</a:t>
            </a:r>
          </a:p>
          <a:p>
            <a:pPr marL="457200" indent="-457200" fontAlgn="base">
              <a:buFont typeface="+mj-lt"/>
              <a:buAutoNum type="arabicPeriod"/>
            </a:pPr>
            <a:endParaRPr lang="en-US" sz="1600" dirty="0"/>
          </a:p>
          <a:p>
            <a:pPr marL="457200" indent="-457200" fontAlgn="base">
              <a:buFont typeface="+mj-lt"/>
              <a:buAutoNum type="arabicPeriod"/>
            </a:pPr>
            <a:r>
              <a:rPr lang="en-US" sz="1600" dirty="0"/>
              <a:t>The system will view list of all the houses that relevant to the user (houses in assigned neighborhood)</a:t>
            </a:r>
          </a:p>
          <a:p>
            <a:pPr marL="457200" indent="-457200" fontAlgn="base">
              <a:buFont typeface="+mj-lt"/>
              <a:buAutoNum type="arabicPeriod"/>
            </a:pPr>
            <a:endParaRPr lang="en-US" sz="1600" dirty="0"/>
          </a:p>
          <a:p>
            <a:pPr marL="457200" indent="-457200" fontAlgn="base">
              <a:buFont typeface="+mj-lt"/>
              <a:buAutoNum type="arabicPeriod"/>
            </a:pPr>
            <a:r>
              <a:rPr lang="en-US" sz="1600" dirty="0"/>
              <a:t>User selects the relevant house that he wants to edit.</a:t>
            </a:r>
          </a:p>
          <a:p>
            <a:pPr marL="457200" indent="-457200" fontAlgn="base">
              <a:buFont typeface="+mj-lt"/>
              <a:buAutoNum type="arabicPeriod"/>
            </a:pPr>
            <a:endParaRPr lang="en-US" sz="1600" dirty="0"/>
          </a:p>
          <a:p>
            <a:pPr marL="457200" indent="-457200" fontAlgn="base">
              <a:buFont typeface="+mj-lt"/>
              <a:buAutoNum type="arabicPeriod"/>
            </a:pPr>
            <a:r>
              <a:rPr lang="en-US" sz="1600" dirty="0"/>
              <a:t>User enters the house info page, inside he can view the following house information: House address, name, gender and phone number of the elder, Supplies needed, and special notices including language preferences. Tasks Included.</a:t>
            </a:r>
          </a:p>
          <a:p>
            <a:pPr marL="457200" indent="-457200" fontAlgn="base">
              <a:buFont typeface="+mj-lt"/>
              <a:buAutoNum type="arabicPeriod"/>
            </a:pPr>
            <a:endParaRPr lang="en-US" sz="1600" dirty="0"/>
          </a:p>
          <a:p>
            <a:pPr marL="342900" indent="-342900" fontAlgn="base">
              <a:buFont typeface="+mj-lt"/>
              <a:buAutoNum type="arabicPeriod"/>
            </a:pPr>
            <a:r>
              <a:rPr lang="en-US" sz="1600" dirty="0"/>
              <a:t>User clicks on the “ Edit House” option inside the house page.</a:t>
            </a:r>
          </a:p>
          <a:p>
            <a:pPr marL="342900" indent="-342900" fontAlgn="base">
              <a:buFont typeface="+mj-lt"/>
              <a:buAutoNum type="arabicPeriod"/>
            </a:pPr>
            <a:endParaRPr lang="en-US" sz="1600" dirty="0"/>
          </a:p>
          <a:p>
            <a:pPr marL="342900" indent="-342900" fontAlgn="base">
              <a:buFont typeface="+mj-lt"/>
              <a:buAutoNum type="arabicPeriod"/>
            </a:pPr>
            <a:r>
              <a:rPr lang="en-US" sz="1600" dirty="0"/>
              <a:t>The user clicks the relevant field he wants to change and inputs his change.</a:t>
            </a:r>
          </a:p>
          <a:p>
            <a:pPr marL="342900" indent="-342900" fontAlgn="base">
              <a:buFont typeface="+mj-lt"/>
              <a:buAutoNum type="arabicPeriod"/>
            </a:pPr>
            <a:endParaRPr lang="en-US" sz="1600" dirty="0"/>
          </a:p>
          <a:p>
            <a:pPr marL="342900" indent="-342900" fontAlgn="base">
              <a:buFont typeface="+mj-lt"/>
              <a:buAutoNum type="arabicPeriod"/>
            </a:pPr>
            <a:r>
              <a:rPr lang="en-US" sz="1600" dirty="0"/>
              <a:t>The user clicks on “Save Changes” to save the information in the system.</a:t>
            </a:r>
          </a:p>
          <a:p>
            <a:pPr fontAlgn="base"/>
            <a:endParaRPr lang="en-US" sz="1600" dirty="0"/>
          </a:p>
        </p:txBody>
      </p:sp>
      <p:pic>
        <p:nvPicPr>
          <p:cNvPr id="3" name="Picture 2" descr="A person smiling and sitting on a chair&#10;&#10;Description automatically generated">
            <a:extLst>
              <a:ext uri="{FF2B5EF4-FFF2-40B4-BE49-F238E27FC236}">
                <a16:creationId xmlns:a16="http://schemas.microsoft.com/office/drawing/2014/main" id="{037F6A7C-98FD-0689-3DCA-99E85DCECD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352" y="782864"/>
            <a:ext cx="6793919" cy="4242816"/>
          </a:xfrm>
          <a:prstGeom prst="rect">
            <a:avLst/>
          </a:prstGeom>
        </p:spPr>
      </p:pic>
      <p:cxnSp>
        <p:nvCxnSpPr>
          <p:cNvPr id="4" name="Straight Arrow Connector 3">
            <a:extLst>
              <a:ext uri="{FF2B5EF4-FFF2-40B4-BE49-F238E27FC236}">
                <a16:creationId xmlns:a16="http://schemas.microsoft.com/office/drawing/2014/main" id="{B643E8EF-E3E6-E0C3-4A8B-A839A991A0CC}"/>
              </a:ext>
            </a:extLst>
          </p:cNvPr>
          <p:cNvCxnSpPr>
            <a:cxnSpLocks/>
          </p:cNvCxnSpPr>
          <p:nvPr/>
        </p:nvCxnSpPr>
        <p:spPr>
          <a:xfrm flipH="1">
            <a:off x="874706" y="1239887"/>
            <a:ext cx="298051" cy="103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descr="A screenshot of a computer&#10;&#10;Description automatically generated">
            <a:extLst>
              <a:ext uri="{FF2B5EF4-FFF2-40B4-BE49-F238E27FC236}">
                <a16:creationId xmlns:a16="http://schemas.microsoft.com/office/drawing/2014/main" id="{AFABD3B9-66F3-43AC-2465-0760F9B96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031" y="803149"/>
            <a:ext cx="6780239" cy="4251393"/>
          </a:xfrm>
          <a:prstGeom prst="rect">
            <a:avLst/>
          </a:prstGeom>
        </p:spPr>
      </p:pic>
      <p:cxnSp>
        <p:nvCxnSpPr>
          <p:cNvPr id="8" name="Straight Arrow Connector 7">
            <a:extLst>
              <a:ext uri="{FF2B5EF4-FFF2-40B4-BE49-F238E27FC236}">
                <a16:creationId xmlns:a16="http://schemas.microsoft.com/office/drawing/2014/main" id="{97363A45-E171-573D-72AD-C65F72822192}"/>
              </a:ext>
            </a:extLst>
          </p:cNvPr>
          <p:cNvCxnSpPr/>
          <p:nvPr/>
        </p:nvCxnSpPr>
        <p:spPr>
          <a:xfrm>
            <a:off x="3631112" y="1909665"/>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A screenshot of a computer&#10;&#10;Description automatically generated">
            <a:extLst>
              <a:ext uri="{FF2B5EF4-FFF2-40B4-BE49-F238E27FC236}">
                <a16:creationId xmlns:a16="http://schemas.microsoft.com/office/drawing/2014/main" id="{410E2D5E-7C82-AC95-0F22-62925C03272F}"/>
              </a:ext>
            </a:extLst>
          </p:cNvPr>
          <p:cNvPicPr>
            <a:picLocks noGrp="1" noRot="1" noChangeAspect="1" noMove="1" noResize="1" noEditPoints="1" noAdjustHandles="1" noChangeArrowheads="1" noChangeShapeType="1" noCrop="1"/>
          </p:cNvPicPr>
          <p:nvPr/>
        </p:nvPicPr>
        <p:blipFill>
          <a:blip r:embed="rId6">
            <a:extLst>
              <a:ext uri="{28A0092B-C50C-407E-A947-70E740481C1C}">
                <a14:useLocalDpi xmlns:a14="http://schemas.microsoft.com/office/drawing/2010/main" val="0"/>
              </a:ext>
            </a:extLst>
          </a:blip>
          <a:stretch>
            <a:fillRect/>
          </a:stretch>
        </p:blipFill>
        <p:spPr>
          <a:xfrm>
            <a:off x="109967" y="771124"/>
            <a:ext cx="6870014" cy="4242816"/>
          </a:xfrm>
          <a:prstGeom prst="rect">
            <a:avLst/>
          </a:prstGeom>
        </p:spPr>
      </p:pic>
      <p:pic>
        <p:nvPicPr>
          <p:cNvPr id="2" name="Picture 1">
            <a:extLst>
              <a:ext uri="{FF2B5EF4-FFF2-40B4-BE49-F238E27FC236}">
                <a16:creationId xmlns:a16="http://schemas.microsoft.com/office/drawing/2014/main" id="{1E84B84B-8A4E-6EC9-8EE4-0770CB2D6E77}"/>
              </a:ext>
            </a:extLst>
          </p:cNvPr>
          <p:cNvPicPr>
            <a:picLocks noGrp="1" noRot="1" noMove="1" noResize="1" noEditPoints="1" noAdjustHandles="1" noChangeArrowheads="1" noChangeShapeType="1" noCrop="1"/>
          </p:cNvPicPr>
          <p:nvPr/>
        </p:nvPicPr>
        <p:blipFill>
          <a:blip r:embed="rId7"/>
          <a:stretch>
            <a:fillRect/>
          </a:stretch>
        </p:blipFill>
        <p:spPr>
          <a:xfrm>
            <a:off x="1943759" y="4308100"/>
            <a:ext cx="1237138" cy="470911"/>
          </a:xfrm>
          <a:prstGeom prst="rect">
            <a:avLst/>
          </a:prstGeom>
        </p:spPr>
      </p:pic>
      <p:cxnSp>
        <p:nvCxnSpPr>
          <p:cNvPr id="13" name="Straight Arrow Connector 12">
            <a:extLst>
              <a:ext uri="{FF2B5EF4-FFF2-40B4-BE49-F238E27FC236}">
                <a16:creationId xmlns:a16="http://schemas.microsoft.com/office/drawing/2014/main" id="{9DC9980E-46F9-AB8B-6D23-B0B2220D947E}"/>
              </a:ext>
            </a:extLst>
          </p:cNvPr>
          <p:cNvCxnSpPr/>
          <p:nvPr/>
        </p:nvCxnSpPr>
        <p:spPr>
          <a:xfrm>
            <a:off x="1493179" y="4139347"/>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A screenshot of a computer&#10;&#10;Description automatically generated">
            <a:extLst>
              <a:ext uri="{FF2B5EF4-FFF2-40B4-BE49-F238E27FC236}">
                <a16:creationId xmlns:a16="http://schemas.microsoft.com/office/drawing/2014/main" id="{8D2845A7-F697-8017-8721-A08144B5AB4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8279" y="756420"/>
            <a:ext cx="6829541" cy="4242816"/>
          </a:xfrm>
          <a:prstGeom prst="rect">
            <a:avLst/>
          </a:prstGeom>
        </p:spPr>
      </p:pic>
    </p:spTree>
    <p:extLst>
      <p:ext uri="{BB962C8B-B14F-4D97-AF65-F5344CB8AC3E}">
        <p14:creationId xmlns:p14="http://schemas.microsoft.com/office/powerpoint/2010/main" val="196749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animEffect transition="in" filter="fade">
                                      <p:cBhvr>
                                        <p:cTn id="7" dur="500"/>
                                        <p:tgtEl>
                                          <p:spTgt spid="1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9">
                                            <p:txEl>
                                              <p:pRg st="1" end="1"/>
                                            </p:txEl>
                                          </p:spTgt>
                                        </p:tgtEl>
                                        <p:attrNameLst>
                                          <p:attrName>style.visibility</p:attrName>
                                        </p:attrNameLst>
                                      </p:cBhvr>
                                      <p:to>
                                        <p:strVal val="visible"/>
                                      </p:to>
                                    </p:set>
                                    <p:animEffect transition="in" filter="fade">
                                      <p:cBhvr>
                                        <p:cTn id="12" dur="500"/>
                                        <p:tgtEl>
                                          <p:spTgt spid="1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9">
                                            <p:txEl>
                                              <p:pRg st="3" end="3"/>
                                            </p:txEl>
                                          </p:spTgt>
                                        </p:tgtEl>
                                        <p:attrNameLst>
                                          <p:attrName>style.visibility</p:attrName>
                                        </p:attrNameLst>
                                      </p:cBhvr>
                                      <p:to>
                                        <p:strVal val="visible"/>
                                      </p:to>
                                    </p:set>
                                    <p:animEffect transition="in" filter="fade">
                                      <p:cBhvr>
                                        <p:cTn id="28" dur="500"/>
                                        <p:tgtEl>
                                          <p:spTgt spid="199">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99">
                                            <p:txEl>
                                              <p:pRg st="5" end="5"/>
                                            </p:txEl>
                                          </p:spTgt>
                                        </p:tgtEl>
                                        <p:attrNameLst>
                                          <p:attrName>style.visibility</p:attrName>
                                        </p:attrNameLst>
                                      </p:cBhvr>
                                      <p:to>
                                        <p:strVal val="visible"/>
                                      </p:to>
                                    </p:set>
                                    <p:animEffect transition="in" filter="fade">
                                      <p:cBhvr>
                                        <p:cTn id="33" dur="500"/>
                                        <p:tgtEl>
                                          <p:spTgt spid="199">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nodeType="with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fade">
                                      <p:cBhvr>
                                        <p:cTn id="41" dur="500"/>
                                        <p:tgtEl>
                                          <p:spTgt spid="2"/>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fill="hold"/>
                                        <p:tgtEl>
                                          <p:spTgt spid="8"/>
                                        </p:tgtEl>
                                        <p:attrNameLst>
                                          <p:attrName>ppt_x</p:attrName>
                                        </p:attrNameLst>
                                      </p:cBhvr>
                                      <p:tavLst>
                                        <p:tav tm="0">
                                          <p:val>
                                            <p:strVal val="#ppt_x"/>
                                          </p:val>
                                        </p:tav>
                                        <p:tav tm="100000">
                                          <p:val>
                                            <p:strVal val="#ppt_x"/>
                                          </p:val>
                                        </p:tav>
                                      </p:tavLst>
                                    </p:anim>
                                    <p:anim calcmode="lin" valueType="num">
                                      <p:cBhvr additive="base">
                                        <p:cTn id="4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9">
                                            <p:txEl>
                                              <p:pRg st="7" end="7"/>
                                            </p:txEl>
                                          </p:spTgt>
                                        </p:tgtEl>
                                        <p:attrNameLst>
                                          <p:attrName>style.visibility</p:attrName>
                                        </p:attrNameLst>
                                      </p:cBhvr>
                                      <p:to>
                                        <p:strVal val="visible"/>
                                      </p:to>
                                    </p:set>
                                    <p:animEffect transition="in" filter="fade">
                                      <p:cBhvr>
                                        <p:cTn id="52" dur="500"/>
                                        <p:tgtEl>
                                          <p:spTgt spid="199">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99">
                                            <p:txEl>
                                              <p:pRg st="9" end="9"/>
                                            </p:txEl>
                                          </p:spTgt>
                                        </p:tgtEl>
                                        <p:attrNameLst>
                                          <p:attrName>style.visibility</p:attrName>
                                        </p:attrNameLst>
                                      </p:cBhvr>
                                      <p:to>
                                        <p:strVal val="visible"/>
                                      </p:to>
                                    </p:set>
                                    <p:animEffect transition="in" filter="fade">
                                      <p:cBhvr>
                                        <p:cTn id="57" dur="500"/>
                                        <p:tgtEl>
                                          <p:spTgt spid="199">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ppt_x"/>
                                          </p:val>
                                        </p:tav>
                                        <p:tav tm="100000">
                                          <p:val>
                                            <p:strVal val="#ppt_x"/>
                                          </p:val>
                                        </p:tav>
                                      </p:tavLst>
                                    </p:anim>
                                    <p:anim calcmode="lin" valueType="num">
                                      <p:cBhvr additive="base">
                                        <p:cTn id="6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500"/>
                                        <p:tgtEl>
                                          <p:spTgt spid="1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99">
                                            <p:txEl>
                                              <p:pRg st="11" end="11"/>
                                            </p:txEl>
                                          </p:spTgt>
                                        </p:tgtEl>
                                        <p:attrNameLst>
                                          <p:attrName>style.visibility</p:attrName>
                                        </p:attrNameLst>
                                      </p:cBhvr>
                                      <p:to>
                                        <p:strVal val="visible"/>
                                      </p:to>
                                    </p:set>
                                    <p:animEffect transition="in" filter="fade">
                                      <p:cBhvr>
                                        <p:cTn id="73" dur="500"/>
                                        <p:tgtEl>
                                          <p:spTgt spid="199">
                                            <p:txEl>
                                              <p:pRg st="11" end="11"/>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199">
                                            <p:txEl>
                                              <p:pRg st="13" end="13"/>
                                            </p:txEl>
                                          </p:spTgt>
                                        </p:tgtEl>
                                        <p:attrNameLst>
                                          <p:attrName>style.visibility</p:attrName>
                                        </p:attrNameLst>
                                      </p:cBhvr>
                                      <p:to>
                                        <p:strVal val="visible"/>
                                      </p:to>
                                    </p:set>
                                    <p:animEffect transition="in" filter="fade">
                                      <p:cBhvr>
                                        <p:cTn id="76" dur="500"/>
                                        <p:tgtEl>
                                          <p:spTgt spid="19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E0418BE5-560E-4E49-B12D-B555511FED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49D1162-73B9-420F-BCBE-95039D00C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2BA76FE-316A-48E2-A03B-4E05691C43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E678FBC-A6AD-4422-BA24-A4172F886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D3C5C3E-2D08-43F0-AFAC-E15360CA7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BEAC62-AF92-4A65-9790-6F6E0C6C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77D7C5-E76E-4E82-BFC4-9A75D2C80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6E0152-96B9-4067-80D3-D9BDE6D7E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918AFCC-B9DA-4092-8FBA-2CFEDB0388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1EC7D33-C87E-4812-A722-53C5D9927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F239E3-501A-4C3C-9BE4-6BFA0D3126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B62BF3B-95BB-4188-AAE5-015A0EF3D1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4E5F0F-0124-40D0-A0BF-AE307A0E15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BADC3B1-26C7-4CF1-B29D-4D0DEA3E26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0A7DF6E-1132-4A80-9B18-593B1ACD77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EF19589-10D8-4A8F-A0B1-F7CE380E30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8E6BB32-C4F8-4914-88D3-7DC5E79D0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F046EE-9DBA-4924-A19C-ED8741F5F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ABBC44-ABA8-4913-824E-64D344724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4272B22-1C39-47A0-8551-73666AFBE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CDFF66-464C-4ABF-BB01-00500A3B75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79FC88-BD3B-4C04-9B90-0FC93C179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FCAED8-8687-4141-A7C3-0D88ACEDF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65038E6-7B32-460F-B804-D6C105FF4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C5DAE85-AD17-454B-AB64-CEFF52FDA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C603643-2066-4967-AE4B-9DA143843B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7E9533-9B07-43E3-B939-7BADC01FEE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DCCAAEE-AB2E-4534-893A-3DB109499F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BD39A2-970F-4714-AAA6-67EE99A0EA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F4A1387-348B-4E46-9B65-FDF76ED0E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F5DAF27-A54D-442A-93E4-BA7F04EAE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2" name="Rectangle 8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4" name="Group 83">
            <a:extLst>
              <a:ext uri="{FF2B5EF4-FFF2-40B4-BE49-F238E27FC236}">
                <a16:creationId xmlns:a16="http://schemas.microsoft.com/office/drawing/2014/main" id="{CFB7A4C9-92CD-44D3-A28C-FA35567A97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5" name="Straight Connector 84">
              <a:extLst>
                <a:ext uri="{FF2B5EF4-FFF2-40B4-BE49-F238E27FC236}">
                  <a16:creationId xmlns:a16="http://schemas.microsoft.com/office/drawing/2014/main" id="{96A0B86B-E5EF-4C51-B73A-A72785A885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28325C5-8310-4D23-B08F-74CD90E13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4BE24A6-CB18-43D8-A955-7A58E56A6D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90E549F-E66C-4639-8216-4DB579766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32D53E2-5427-44D7-90B2-B51D613980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F7F2D63-B189-47CB-BCBA-06F99730A5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D23A140-3CAD-4933-988D-8A11B94F3D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410EC65-0AB7-4EB5-9FD1-9781DDEC5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AB4B2E0-F6F4-4605-8A70-1EC201401F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0CBBB60-6409-4C10-A9AD-DFE815933D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4A1C4D2-346C-4562-9B1C-0DF21AA31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FC6324E-B1C3-40D9-9D58-1A1671A53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31307B7-2B8E-42C8-8DC0-B24B63021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AD637B-3870-4191-9D4A-4FBA8707E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11E9181-21F5-407D-B7B8-764C9137D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8262C9F-5298-4F8D-8FC8-28A2E8371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C8A1B5C-3C6B-45F6-AC1C-82A3E934D6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6AF6588-0730-4D45-AF19-1655AFFD9A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4862BC1-DD1E-4786-BD5C-270D7DCFA6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48CD048-7F9C-418A-9F39-9C140BF375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9E062D0-55D1-418A-9BDB-308FD770BB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1794E89-09BF-4BFA-8CB0-E669836577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949DB15-C4FA-4634-B6DD-6C9EF1424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C1CA597-C684-4685-831F-816D17D734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F626A90-4A74-41FA-A4D2-30E16164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97012B9-C53C-47B9-809C-EC0E79839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ADA3DCC-1755-48A1-8AE0-9EDE32282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C6A4BA0-7434-42B8-B04D-AC831B85F8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F3FA5CC-6091-4DB0-9B9A-81F9572FD2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A4CE318-4D10-46AE-B51B-22B2B0CC17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9119ED3-C89C-4B2F-B7A4-F3B45A6EC0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90" name="TextBox 189">
            <a:extLst>
              <a:ext uri="{FF2B5EF4-FFF2-40B4-BE49-F238E27FC236}">
                <a16:creationId xmlns:a16="http://schemas.microsoft.com/office/drawing/2014/main" id="{AFF2B1F5-5683-48F2-03A9-12F23007319A}"/>
              </a:ext>
            </a:extLst>
          </p:cNvPr>
          <p:cNvSpPr txBox="1"/>
          <p:nvPr/>
        </p:nvSpPr>
        <p:spPr>
          <a:xfrm>
            <a:off x="5593984" y="-18130"/>
            <a:ext cx="6691232" cy="646331"/>
          </a:xfrm>
          <a:prstGeom prst="rect">
            <a:avLst/>
          </a:prstGeom>
          <a:noFill/>
        </p:spPr>
        <p:txBody>
          <a:bodyPr wrap="square">
            <a:spAutoFit/>
          </a:bodyPr>
          <a:lstStyle/>
          <a:p>
            <a:pPr algn="ctr" rtl="1"/>
            <a:r>
              <a:rPr lang="he-IL" sz="3600" b="1" u="sng" dirty="0">
                <a:latin typeface="Calibri Light" panose="020F0302020204030204" pitchFamily="34" charset="0"/>
                <a:ea typeface="Calibri Light" panose="020F0302020204030204" pitchFamily="34" charset="0"/>
                <a:cs typeface="Calibri Light" panose="020F0302020204030204" pitchFamily="34" charset="0"/>
              </a:rPr>
              <a:t>ניהול בית: הוספה, הסרה ועריכת מטלה</a:t>
            </a:r>
            <a:endParaRPr lang="en-US" sz="3600" b="1" u="sng"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1" name="Arrow: Left 190">
            <a:hlinkClick r:id="rId3" action="ppaction://hlinksldjump"/>
            <a:extLst>
              <a:ext uri="{FF2B5EF4-FFF2-40B4-BE49-F238E27FC236}">
                <a16:creationId xmlns:a16="http://schemas.microsoft.com/office/drawing/2014/main" id="{5C721B58-BB9F-C934-3BAA-CC56030BE774}"/>
              </a:ext>
            </a:extLst>
          </p:cNvPr>
          <p:cNvSpPr/>
          <p:nvPr/>
        </p:nvSpPr>
        <p:spPr>
          <a:xfrm>
            <a:off x="192528" y="171716"/>
            <a:ext cx="1278034" cy="45701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חזרה</a:t>
            </a:r>
            <a:endParaRPr lang="en-US" dirty="0"/>
          </a:p>
        </p:txBody>
      </p:sp>
      <p:sp>
        <p:nvSpPr>
          <p:cNvPr id="198" name="Rectangle 197">
            <a:extLst>
              <a:ext uri="{FF2B5EF4-FFF2-40B4-BE49-F238E27FC236}">
                <a16:creationId xmlns:a16="http://schemas.microsoft.com/office/drawing/2014/main" id="{2CBFA712-0FCB-92FF-33E0-BCBE2EA652A7}"/>
              </a:ext>
            </a:extLst>
          </p:cNvPr>
          <p:cNvSpPr/>
          <p:nvPr/>
        </p:nvSpPr>
        <p:spPr>
          <a:xfrm>
            <a:off x="192528" y="714592"/>
            <a:ext cx="6903421" cy="436064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28D8C1EA-B467-392C-983E-8FD580EB451A}"/>
              </a:ext>
            </a:extLst>
          </p:cNvPr>
          <p:cNvSpPr txBox="1"/>
          <p:nvPr/>
        </p:nvSpPr>
        <p:spPr>
          <a:xfrm>
            <a:off x="7095949" y="628733"/>
            <a:ext cx="5176369" cy="5447645"/>
          </a:xfrm>
          <a:prstGeom prst="rect">
            <a:avLst/>
          </a:prstGeom>
          <a:noFill/>
        </p:spPr>
        <p:txBody>
          <a:bodyPr wrap="square" rtlCol="0">
            <a:spAutoFit/>
          </a:bodyPr>
          <a:lstStyle/>
          <a:p>
            <a:pPr lvl="0"/>
            <a:r>
              <a:rPr lang="en-US" sz="1200" i="1" dirty="0">
                <a:solidFill>
                  <a:srgbClr val="000000"/>
                </a:solidFill>
              </a:rPr>
              <a:t>Precondition</a:t>
            </a:r>
            <a:r>
              <a:rPr lang="en-US" sz="1200" dirty="0">
                <a:solidFill>
                  <a:srgbClr val="000000"/>
                </a:solidFill>
              </a:rPr>
              <a:t>: user is logged in, of type Area/City manager/admin.</a:t>
            </a:r>
            <a:endParaRPr lang="en-US" sz="1600" dirty="0">
              <a:solidFill>
                <a:srgbClr val="000000"/>
              </a:solidFill>
            </a:endParaRPr>
          </a:p>
          <a:p>
            <a:pPr marL="457200" indent="-457200" fontAlgn="base">
              <a:buFont typeface="+mj-lt"/>
              <a:buAutoNum type="arabicPeriod"/>
            </a:pPr>
            <a:r>
              <a:rPr lang="en-US" sz="1400" dirty="0"/>
              <a:t>User clicks on the “Houses” tab.</a:t>
            </a:r>
          </a:p>
          <a:p>
            <a:pPr marL="457200" indent="-457200" fontAlgn="base">
              <a:buFont typeface="+mj-lt"/>
              <a:buAutoNum type="arabicPeriod"/>
            </a:pPr>
            <a:endParaRPr lang="en-US" sz="1400" dirty="0"/>
          </a:p>
          <a:p>
            <a:pPr marL="457200" indent="-457200" fontAlgn="base">
              <a:buFont typeface="+mj-lt"/>
              <a:buAutoNum type="arabicPeriod"/>
            </a:pPr>
            <a:r>
              <a:rPr lang="en-US" sz="1400" dirty="0"/>
              <a:t>The system will view list of all the houses that relevant to the user (houses in assigned neighborhood)</a:t>
            </a:r>
          </a:p>
          <a:p>
            <a:pPr marL="457200" indent="-457200" fontAlgn="base">
              <a:buFont typeface="+mj-lt"/>
              <a:buAutoNum type="arabicPeriod"/>
            </a:pPr>
            <a:endParaRPr lang="en-US" sz="1400" dirty="0"/>
          </a:p>
          <a:p>
            <a:pPr marL="457200" indent="-457200" fontAlgn="base">
              <a:buFont typeface="+mj-lt"/>
              <a:buAutoNum type="arabicPeriod"/>
            </a:pPr>
            <a:r>
              <a:rPr lang="en-US" sz="1400" dirty="0"/>
              <a:t>User selects the relevant house that he wants to edit.</a:t>
            </a:r>
          </a:p>
          <a:p>
            <a:pPr marL="457200" indent="-457200" fontAlgn="base">
              <a:buFont typeface="+mj-lt"/>
              <a:buAutoNum type="arabicPeriod"/>
            </a:pPr>
            <a:endParaRPr lang="en-US" sz="1400" dirty="0"/>
          </a:p>
          <a:p>
            <a:pPr marL="457200" indent="-457200" fontAlgn="base">
              <a:buFont typeface="+mj-lt"/>
              <a:buAutoNum type="arabicPeriod"/>
            </a:pPr>
            <a:r>
              <a:rPr lang="en-US" sz="1400" dirty="0"/>
              <a:t>User enters the house info page, inside he can view the following house information: House address, name, gender and phone number of the elder, Supplies needed, and special notices including language preferences. Tasks Included if added.</a:t>
            </a:r>
          </a:p>
          <a:p>
            <a:pPr marL="457200" indent="-457200" fontAlgn="base">
              <a:buFont typeface="+mj-lt"/>
              <a:buAutoNum type="arabicPeriod"/>
            </a:pPr>
            <a:endParaRPr lang="en-US" sz="1400" dirty="0"/>
          </a:p>
          <a:p>
            <a:pPr marL="342900" indent="-342900" fontAlgn="base">
              <a:buFont typeface="+mj-lt"/>
              <a:buAutoNum type="arabicPeriod"/>
            </a:pPr>
            <a:r>
              <a:rPr lang="en-US" sz="1400" dirty="0"/>
              <a:t>User can click on the “Add Task” option inside the house page (if the task room doesn’t already exist).  </a:t>
            </a:r>
            <a:r>
              <a:rPr lang="en-US" sz="1400" b="1" dirty="0"/>
              <a:t>(then a window similar to next slide’s will appear with room field request)</a:t>
            </a:r>
            <a:endParaRPr lang="en-US" sz="1400" dirty="0"/>
          </a:p>
          <a:p>
            <a:pPr marL="342900" indent="-342900" fontAlgn="base">
              <a:buFont typeface="+mj-lt"/>
              <a:buAutoNum type="arabicPeriod"/>
            </a:pPr>
            <a:endParaRPr lang="en-US" sz="1400" dirty="0"/>
          </a:p>
          <a:p>
            <a:pPr marL="342900" indent="-342900" fontAlgn="base">
              <a:buFont typeface="+mj-lt"/>
              <a:buAutoNum type="arabicPeriod"/>
            </a:pPr>
            <a:r>
              <a:rPr lang="en-US" sz="1400" dirty="0"/>
              <a:t>Alternatively, when a room exists, you can enter window with all the tasks under the room will be available for </a:t>
            </a:r>
            <a:r>
              <a:rPr lang="en-US" sz="1400" dirty="0">
                <a:hlinkClick r:id="rId4" action="ppaction://hlinksldjump"/>
              </a:rPr>
              <a:t>editing</a:t>
            </a:r>
            <a:r>
              <a:rPr lang="en-US" sz="1400" dirty="0"/>
              <a:t>/</a:t>
            </a:r>
            <a:r>
              <a:rPr lang="en-US" sz="1400" dirty="0">
                <a:hlinkClick r:id="rId5" action="ppaction://hlinksldjump"/>
              </a:rPr>
              <a:t>adding</a:t>
            </a:r>
            <a:r>
              <a:rPr lang="en-US" sz="1400" dirty="0"/>
              <a:t>/</a:t>
            </a:r>
            <a:r>
              <a:rPr lang="en-US" sz="1400" dirty="0">
                <a:hlinkClick r:id="rId6" action="ppaction://hlinksldjump"/>
              </a:rPr>
              <a:t>removing</a:t>
            </a:r>
            <a:r>
              <a:rPr lang="en-US" sz="1400" dirty="0"/>
              <a:t> through room’s tasks edit page.</a:t>
            </a:r>
          </a:p>
          <a:p>
            <a:pPr fontAlgn="base"/>
            <a:endParaRPr lang="en-US" sz="1400" dirty="0"/>
          </a:p>
          <a:p>
            <a:pPr fontAlgn="base"/>
            <a:endParaRPr lang="en-US" sz="1400" dirty="0"/>
          </a:p>
          <a:p>
            <a:pPr fontAlgn="base"/>
            <a:endParaRPr lang="en-US" sz="1400" dirty="0"/>
          </a:p>
        </p:txBody>
      </p:sp>
      <p:pic>
        <p:nvPicPr>
          <p:cNvPr id="3" name="Picture 2" descr="A person smiling and sitting on a chair&#10;&#10;Description automatically generated">
            <a:extLst>
              <a:ext uri="{FF2B5EF4-FFF2-40B4-BE49-F238E27FC236}">
                <a16:creationId xmlns:a16="http://schemas.microsoft.com/office/drawing/2014/main" id="{32BADCA6-EEBE-3407-A03D-2CBDB6CBB8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7278" y="797238"/>
            <a:ext cx="6793919" cy="4242816"/>
          </a:xfrm>
          <a:prstGeom prst="rect">
            <a:avLst/>
          </a:prstGeom>
        </p:spPr>
      </p:pic>
      <p:cxnSp>
        <p:nvCxnSpPr>
          <p:cNvPr id="4" name="Straight Arrow Connector 3">
            <a:extLst>
              <a:ext uri="{FF2B5EF4-FFF2-40B4-BE49-F238E27FC236}">
                <a16:creationId xmlns:a16="http://schemas.microsoft.com/office/drawing/2014/main" id="{35C0FE21-4C95-CDB5-583B-52EB7B5A9BB8}"/>
              </a:ext>
            </a:extLst>
          </p:cNvPr>
          <p:cNvCxnSpPr>
            <a:cxnSpLocks/>
          </p:cNvCxnSpPr>
          <p:nvPr/>
        </p:nvCxnSpPr>
        <p:spPr>
          <a:xfrm flipH="1">
            <a:off x="1016024" y="1285186"/>
            <a:ext cx="537625" cy="92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descr="A screenshot of a computer&#10;&#10;Description automatically generated">
            <a:extLst>
              <a:ext uri="{FF2B5EF4-FFF2-40B4-BE49-F238E27FC236}">
                <a16:creationId xmlns:a16="http://schemas.microsoft.com/office/drawing/2014/main" id="{E182DB5E-6A60-C4B5-3BC9-735B9AF95B9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0957" y="787954"/>
            <a:ext cx="6766560" cy="4242816"/>
          </a:xfrm>
          <a:prstGeom prst="rect">
            <a:avLst/>
          </a:prstGeom>
        </p:spPr>
      </p:pic>
      <p:cxnSp>
        <p:nvCxnSpPr>
          <p:cNvPr id="8" name="Straight Arrow Connector 7">
            <a:extLst>
              <a:ext uri="{FF2B5EF4-FFF2-40B4-BE49-F238E27FC236}">
                <a16:creationId xmlns:a16="http://schemas.microsoft.com/office/drawing/2014/main" id="{D5CD8FBB-F791-D04C-7DFC-A17450388914}"/>
              </a:ext>
            </a:extLst>
          </p:cNvPr>
          <p:cNvCxnSpPr/>
          <p:nvPr/>
        </p:nvCxnSpPr>
        <p:spPr>
          <a:xfrm>
            <a:off x="2422084" y="1791036"/>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descr="A screenshot of a computer&#10;&#10;Description automatically generated">
            <a:extLst>
              <a:ext uri="{FF2B5EF4-FFF2-40B4-BE49-F238E27FC236}">
                <a16:creationId xmlns:a16="http://schemas.microsoft.com/office/drawing/2014/main" id="{F61C1887-6D1C-12FC-0152-88D8AE34242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9363" y="779267"/>
            <a:ext cx="6870014" cy="4242816"/>
          </a:xfrm>
          <a:prstGeom prst="rect">
            <a:avLst/>
          </a:prstGeom>
        </p:spPr>
      </p:pic>
      <p:cxnSp>
        <p:nvCxnSpPr>
          <p:cNvPr id="11" name="Straight Arrow Connector 10">
            <a:extLst>
              <a:ext uri="{FF2B5EF4-FFF2-40B4-BE49-F238E27FC236}">
                <a16:creationId xmlns:a16="http://schemas.microsoft.com/office/drawing/2014/main" id="{3169A8C9-C5D6-8DCD-C162-504507E9C2C3}"/>
              </a:ext>
            </a:extLst>
          </p:cNvPr>
          <p:cNvCxnSpPr/>
          <p:nvPr/>
        </p:nvCxnSpPr>
        <p:spPr>
          <a:xfrm>
            <a:off x="3763542" y="4143594"/>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descr="A screenshot of a computer&#10;&#10;Description automatically generated">
            <a:extLst>
              <a:ext uri="{FF2B5EF4-FFF2-40B4-BE49-F238E27FC236}">
                <a16:creationId xmlns:a16="http://schemas.microsoft.com/office/drawing/2014/main" id="{F2339503-A97C-4376-A11B-43FFD394A59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4884" y="787526"/>
            <a:ext cx="6803858" cy="4242816"/>
          </a:xfrm>
          <a:prstGeom prst="rect">
            <a:avLst/>
          </a:prstGeom>
        </p:spPr>
      </p:pic>
    </p:spTree>
    <p:extLst>
      <p:ext uri="{BB962C8B-B14F-4D97-AF65-F5344CB8AC3E}">
        <p14:creationId xmlns:p14="http://schemas.microsoft.com/office/powerpoint/2010/main" val="116091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animEffect transition="in" filter="fade">
                                      <p:cBhvr>
                                        <p:cTn id="7" dur="500"/>
                                        <p:tgtEl>
                                          <p:spTgt spid="1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9">
                                            <p:txEl>
                                              <p:pRg st="1" end="1"/>
                                            </p:txEl>
                                          </p:spTgt>
                                        </p:tgtEl>
                                        <p:attrNameLst>
                                          <p:attrName>style.visibility</p:attrName>
                                        </p:attrNameLst>
                                      </p:cBhvr>
                                      <p:to>
                                        <p:strVal val="visible"/>
                                      </p:to>
                                    </p:set>
                                    <p:animEffect transition="in" filter="fade">
                                      <p:cBhvr>
                                        <p:cTn id="12" dur="500"/>
                                        <p:tgtEl>
                                          <p:spTgt spid="1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9">
                                            <p:txEl>
                                              <p:pRg st="3" end="3"/>
                                            </p:txEl>
                                          </p:spTgt>
                                        </p:tgtEl>
                                        <p:attrNameLst>
                                          <p:attrName>style.visibility</p:attrName>
                                        </p:attrNameLst>
                                      </p:cBhvr>
                                      <p:to>
                                        <p:strVal val="visible"/>
                                      </p:to>
                                    </p:set>
                                    <p:animEffect transition="in" filter="fade">
                                      <p:cBhvr>
                                        <p:cTn id="28" dur="500"/>
                                        <p:tgtEl>
                                          <p:spTgt spid="199">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99">
                                            <p:txEl>
                                              <p:pRg st="5" end="5"/>
                                            </p:txEl>
                                          </p:spTgt>
                                        </p:tgtEl>
                                        <p:attrNameLst>
                                          <p:attrName>style.visibility</p:attrName>
                                        </p:attrNameLst>
                                      </p:cBhvr>
                                      <p:to>
                                        <p:strVal val="visible"/>
                                      </p:to>
                                    </p:set>
                                    <p:animEffect transition="in" filter="fade">
                                      <p:cBhvr>
                                        <p:cTn id="33" dur="500"/>
                                        <p:tgtEl>
                                          <p:spTgt spid="199">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ppt_x"/>
                                          </p:val>
                                        </p:tav>
                                        <p:tav tm="100000">
                                          <p:val>
                                            <p:strVal val="#ppt_x"/>
                                          </p:val>
                                        </p:tav>
                                      </p:tavLst>
                                    </p:anim>
                                    <p:anim calcmode="lin" valueType="num">
                                      <p:cBhvr additive="base">
                                        <p:cTn id="3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99">
                                            <p:txEl>
                                              <p:pRg st="7" end="7"/>
                                            </p:txEl>
                                          </p:spTgt>
                                        </p:tgtEl>
                                        <p:attrNameLst>
                                          <p:attrName>style.visibility</p:attrName>
                                        </p:attrNameLst>
                                      </p:cBhvr>
                                      <p:to>
                                        <p:strVal val="visible"/>
                                      </p:to>
                                    </p:set>
                                    <p:animEffect transition="in" filter="fade">
                                      <p:cBhvr>
                                        <p:cTn id="49" dur="500"/>
                                        <p:tgtEl>
                                          <p:spTgt spid="199">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ppt_x"/>
                                          </p:val>
                                        </p:tav>
                                        <p:tav tm="100000">
                                          <p:val>
                                            <p:strVal val="#ppt_x"/>
                                          </p:val>
                                        </p:tav>
                                      </p:tavLst>
                                    </p:anim>
                                    <p:anim calcmode="lin" valueType="num">
                                      <p:cBhvr additive="base">
                                        <p:cTn id="5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99">
                                            <p:txEl>
                                              <p:pRg st="9" end="9"/>
                                            </p:txEl>
                                          </p:spTgt>
                                        </p:tgtEl>
                                        <p:attrNameLst>
                                          <p:attrName>style.visibility</p:attrName>
                                        </p:attrNameLst>
                                      </p:cBhvr>
                                      <p:to>
                                        <p:strVal val="visible"/>
                                      </p:to>
                                    </p:set>
                                    <p:animEffect transition="in" filter="fade">
                                      <p:cBhvr>
                                        <p:cTn id="65" dur="500"/>
                                        <p:tgtEl>
                                          <p:spTgt spid="199">
                                            <p:txEl>
                                              <p:pRg st="9" end="9"/>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99">
                                            <p:txEl>
                                              <p:pRg st="11" end="11"/>
                                            </p:txEl>
                                          </p:spTgt>
                                        </p:tgtEl>
                                        <p:attrNameLst>
                                          <p:attrName>style.visibility</p:attrName>
                                        </p:attrNameLst>
                                      </p:cBhvr>
                                      <p:to>
                                        <p:strVal val="visible"/>
                                      </p:to>
                                    </p:set>
                                    <p:animEffect transition="in" filter="fade">
                                      <p:cBhvr>
                                        <p:cTn id="70" dur="500"/>
                                        <p:tgtEl>
                                          <p:spTgt spid="19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E0418BE5-560E-4E49-B12D-B555511FED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49D1162-73B9-420F-BCBE-95039D00C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2BA76FE-316A-48E2-A03B-4E05691C43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E678FBC-A6AD-4422-BA24-A4172F886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D3C5C3E-2D08-43F0-AFAC-E15360CA7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BEAC62-AF92-4A65-9790-6F6E0C6C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77D7C5-E76E-4E82-BFC4-9A75D2C80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6E0152-96B9-4067-80D3-D9BDE6D7E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918AFCC-B9DA-4092-8FBA-2CFEDB0388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1EC7D33-C87E-4812-A722-53C5D9927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F239E3-501A-4C3C-9BE4-6BFA0D3126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B62BF3B-95BB-4188-AAE5-015A0EF3D1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4E5F0F-0124-40D0-A0BF-AE307A0E15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BADC3B1-26C7-4CF1-B29D-4D0DEA3E26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0A7DF6E-1132-4A80-9B18-593B1ACD77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EF19589-10D8-4A8F-A0B1-F7CE380E30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8E6BB32-C4F8-4914-88D3-7DC5E79D0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F046EE-9DBA-4924-A19C-ED8741F5F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ABBC44-ABA8-4913-824E-64D344724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4272B22-1C39-47A0-8551-73666AFBE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CDFF66-464C-4ABF-BB01-00500A3B75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79FC88-BD3B-4C04-9B90-0FC93C179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FCAED8-8687-4141-A7C3-0D88ACEDF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65038E6-7B32-460F-B804-D6C105FF4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C5DAE85-AD17-454B-AB64-CEFF52FDA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C603643-2066-4967-AE4B-9DA143843B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7E9533-9B07-43E3-B939-7BADC01FEE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DCCAAEE-AB2E-4534-893A-3DB109499F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BD39A2-970F-4714-AAA6-67EE99A0EA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F4A1387-348B-4E46-9B65-FDF76ED0E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F5DAF27-A54D-442A-93E4-BA7F04EAE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2" name="Rectangle 8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4" name="Group 83">
            <a:extLst>
              <a:ext uri="{FF2B5EF4-FFF2-40B4-BE49-F238E27FC236}">
                <a16:creationId xmlns:a16="http://schemas.microsoft.com/office/drawing/2014/main" id="{CFB7A4C9-92CD-44D3-A28C-FA35567A97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5" name="Straight Connector 84">
              <a:extLst>
                <a:ext uri="{FF2B5EF4-FFF2-40B4-BE49-F238E27FC236}">
                  <a16:creationId xmlns:a16="http://schemas.microsoft.com/office/drawing/2014/main" id="{96A0B86B-E5EF-4C51-B73A-A72785A885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28325C5-8310-4D23-B08F-74CD90E13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4BE24A6-CB18-43D8-A955-7A58E56A6D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90E549F-E66C-4639-8216-4DB579766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32D53E2-5427-44D7-90B2-B51D613980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F7F2D63-B189-47CB-BCBA-06F99730A5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D23A140-3CAD-4933-988D-8A11B94F3D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410EC65-0AB7-4EB5-9FD1-9781DDEC5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AB4B2E0-F6F4-4605-8A70-1EC201401F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0CBBB60-6409-4C10-A9AD-DFE815933D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4A1C4D2-346C-4562-9B1C-0DF21AA31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FC6324E-B1C3-40D9-9D58-1A1671A53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31307B7-2B8E-42C8-8DC0-B24B63021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AD637B-3870-4191-9D4A-4FBA8707E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11E9181-21F5-407D-B7B8-764C9137D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8262C9F-5298-4F8D-8FC8-28A2E8371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C8A1B5C-3C6B-45F6-AC1C-82A3E934D6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6AF6588-0730-4D45-AF19-1655AFFD9A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4862BC1-DD1E-4786-BD5C-270D7DCFA6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48CD048-7F9C-418A-9F39-9C140BF375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9E062D0-55D1-418A-9BDB-308FD770BB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1794E89-09BF-4BFA-8CB0-E669836577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949DB15-C4FA-4634-B6DD-6C9EF1424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C1CA597-C684-4685-831F-816D17D734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F626A90-4A74-41FA-A4D2-30E16164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97012B9-C53C-47B9-809C-EC0E79839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ADA3DCC-1755-48A1-8AE0-9EDE32282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C6A4BA0-7434-42B8-B04D-AC831B85F8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F3FA5CC-6091-4DB0-9B9A-81F9572FD2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A4CE318-4D10-46AE-B51B-22B2B0CC17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9119ED3-C89C-4B2F-B7A4-F3B45A6EC0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90" name="TextBox 189">
            <a:extLst>
              <a:ext uri="{FF2B5EF4-FFF2-40B4-BE49-F238E27FC236}">
                <a16:creationId xmlns:a16="http://schemas.microsoft.com/office/drawing/2014/main" id="{AFF2B1F5-5683-48F2-03A9-12F23007319A}"/>
              </a:ext>
            </a:extLst>
          </p:cNvPr>
          <p:cNvSpPr txBox="1"/>
          <p:nvPr/>
        </p:nvSpPr>
        <p:spPr>
          <a:xfrm>
            <a:off x="7835900" y="-18130"/>
            <a:ext cx="4449316" cy="646331"/>
          </a:xfrm>
          <a:prstGeom prst="rect">
            <a:avLst/>
          </a:prstGeom>
          <a:noFill/>
        </p:spPr>
        <p:txBody>
          <a:bodyPr wrap="square">
            <a:spAutoFit/>
          </a:bodyPr>
          <a:lstStyle/>
          <a:p>
            <a:pPr algn="ctr" rtl="1"/>
            <a:r>
              <a:rPr lang="he-IL" sz="3600" b="1" u="sng" dirty="0">
                <a:latin typeface="Calibri Light" panose="020F0302020204030204" pitchFamily="34" charset="0"/>
                <a:ea typeface="Calibri Light" panose="020F0302020204030204" pitchFamily="34" charset="0"/>
                <a:cs typeface="Calibri Light" panose="020F0302020204030204" pitchFamily="34" charset="0"/>
              </a:rPr>
              <a:t>ניהול בית: הוספת מטלה</a:t>
            </a:r>
            <a:endParaRPr lang="en-US" sz="3600" b="1" u="sng"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1" name="Arrow: Left 190">
            <a:hlinkClick r:id="rId3" action="ppaction://hlinksldjump"/>
            <a:extLst>
              <a:ext uri="{FF2B5EF4-FFF2-40B4-BE49-F238E27FC236}">
                <a16:creationId xmlns:a16="http://schemas.microsoft.com/office/drawing/2014/main" id="{5C721B58-BB9F-C934-3BAA-CC56030BE774}"/>
              </a:ext>
            </a:extLst>
          </p:cNvPr>
          <p:cNvSpPr/>
          <p:nvPr/>
        </p:nvSpPr>
        <p:spPr>
          <a:xfrm>
            <a:off x="192528" y="171716"/>
            <a:ext cx="1278034" cy="45701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חזרה</a:t>
            </a:r>
            <a:endParaRPr lang="en-US" dirty="0"/>
          </a:p>
        </p:txBody>
      </p:sp>
      <p:sp>
        <p:nvSpPr>
          <p:cNvPr id="198" name="Rectangle 197">
            <a:extLst>
              <a:ext uri="{FF2B5EF4-FFF2-40B4-BE49-F238E27FC236}">
                <a16:creationId xmlns:a16="http://schemas.microsoft.com/office/drawing/2014/main" id="{2CBFA712-0FCB-92FF-33E0-BCBE2EA652A7}"/>
              </a:ext>
            </a:extLst>
          </p:cNvPr>
          <p:cNvSpPr/>
          <p:nvPr/>
        </p:nvSpPr>
        <p:spPr>
          <a:xfrm>
            <a:off x="192528" y="714592"/>
            <a:ext cx="6903421" cy="436064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28D8C1EA-B467-392C-983E-8FD580EB451A}"/>
              </a:ext>
            </a:extLst>
          </p:cNvPr>
          <p:cNvSpPr txBox="1"/>
          <p:nvPr/>
        </p:nvSpPr>
        <p:spPr>
          <a:xfrm>
            <a:off x="7095949" y="628733"/>
            <a:ext cx="5176369" cy="6524863"/>
          </a:xfrm>
          <a:prstGeom prst="rect">
            <a:avLst/>
          </a:prstGeom>
          <a:noFill/>
        </p:spPr>
        <p:txBody>
          <a:bodyPr wrap="square" rtlCol="0">
            <a:spAutoFit/>
          </a:bodyPr>
          <a:lstStyle/>
          <a:p>
            <a:pPr lvl="0"/>
            <a:r>
              <a:rPr lang="en-US" sz="1200" i="1" dirty="0">
                <a:solidFill>
                  <a:srgbClr val="000000"/>
                </a:solidFill>
              </a:rPr>
              <a:t>Precondition</a:t>
            </a:r>
            <a:r>
              <a:rPr lang="en-US" sz="1200" dirty="0">
                <a:solidFill>
                  <a:srgbClr val="000000"/>
                </a:solidFill>
              </a:rPr>
              <a:t>: user is logged in, of type Area/City manager/admin.</a:t>
            </a:r>
            <a:endParaRPr lang="en-US" sz="1600" dirty="0">
              <a:solidFill>
                <a:srgbClr val="000000"/>
              </a:solidFill>
            </a:endParaRPr>
          </a:p>
          <a:p>
            <a:pPr marL="457200" indent="-457200" fontAlgn="base">
              <a:buFont typeface="+mj-lt"/>
              <a:buAutoNum type="arabicPeriod"/>
            </a:pPr>
            <a:r>
              <a:rPr lang="en-US" sz="1400" dirty="0"/>
              <a:t>User clicks on the “Houses” tab.</a:t>
            </a:r>
          </a:p>
          <a:p>
            <a:pPr marL="457200" indent="-457200" fontAlgn="base">
              <a:buFont typeface="+mj-lt"/>
              <a:buAutoNum type="arabicPeriod"/>
            </a:pPr>
            <a:endParaRPr lang="en-US" sz="1400" dirty="0"/>
          </a:p>
          <a:p>
            <a:pPr marL="457200" indent="-457200" fontAlgn="base">
              <a:buFont typeface="+mj-lt"/>
              <a:buAutoNum type="arabicPeriod"/>
            </a:pPr>
            <a:r>
              <a:rPr lang="en-US" sz="1400" dirty="0"/>
              <a:t>The system will view list of all the houses that relevant to the user (houses in assigned neighborhood)</a:t>
            </a:r>
          </a:p>
          <a:p>
            <a:pPr marL="457200" indent="-457200" fontAlgn="base">
              <a:buFont typeface="+mj-lt"/>
              <a:buAutoNum type="arabicPeriod"/>
            </a:pPr>
            <a:endParaRPr lang="en-US" sz="1400" dirty="0"/>
          </a:p>
          <a:p>
            <a:pPr marL="457200" indent="-457200" fontAlgn="base">
              <a:buFont typeface="+mj-lt"/>
              <a:buAutoNum type="arabicPeriod"/>
            </a:pPr>
            <a:r>
              <a:rPr lang="en-US" sz="1400" dirty="0"/>
              <a:t>User selects the relevant house that he wants to edit.</a:t>
            </a:r>
          </a:p>
          <a:p>
            <a:pPr marL="457200" indent="-457200" fontAlgn="base">
              <a:buFont typeface="+mj-lt"/>
              <a:buAutoNum type="arabicPeriod"/>
            </a:pPr>
            <a:endParaRPr lang="en-US" sz="1400" dirty="0"/>
          </a:p>
          <a:p>
            <a:pPr marL="457200" indent="-457200" fontAlgn="base">
              <a:buFont typeface="+mj-lt"/>
              <a:buAutoNum type="arabicPeriod"/>
            </a:pPr>
            <a:r>
              <a:rPr lang="en-US" sz="1400" dirty="0"/>
              <a:t>User enters the house info page, inside he can view the following house information: House address, name, gender and phone number of the elder, Supplies needed, and special notices including language preferences. Tasks Included if added.</a:t>
            </a:r>
          </a:p>
          <a:p>
            <a:pPr marL="457200" indent="-457200" fontAlgn="base">
              <a:buFont typeface="+mj-lt"/>
              <a:buAutoNum type="arabicPeriod"/>
            </a:pPr>
            <a:endParaRPr lang="en-US" sz="1400" dirty="0"/>
          </a:p>
          <a:p>
            <a:pPr marL="342900" indent="-342900" fontAlgn="base">
              <a:buFont typeface="+mj-lt"/>
              <a:buAutoNum type="arabicPeriod"/>
            </a:pPr>
            <a:r>
              <a:rPr lang="en-US" sz="1400" dirty="0"/>
              <a:t>User can click on the “Add Task” option inside the house page (if the task room doesn’t already exist). Or edit/add/remove through room’s tasks edit page.</a:t>
            </a:r>
          </a:p>
          <a:p>
            <a:pPr marL="342900" indent="-342900" fontAlgn="base">
              <a:buFont typeface="+mj-lt"/>
              <a:buAutoNum type="arabicPeriod"/>
            </a:pPr>
            <a:endParaRPr lang="en-US" sz="1400" dirty="0"/>
          </a:p>
          <a:p>
            <a:pPr marL="342900" indent="-342900" fontAlgn="base">
              <a:buFont typeface="+mj-lt"/>
              <a:buAutoNum type="arabicPeriod"/>
            </a:pPr>
            <a:r>
              <a:rPr lang="en-US" sz="1400" dirty="0"/>
              <a:t>User Choose “+”</a:t>
            </a:r>
          </a:p>
          <a:p>
            <a:pPr marL="342900" indent="-342900" fontAlgn="base">
              <a:buFont typeface="+mj-lt"/>
              <a:buAutoNum type="arabicPeriod"/>
            </a:pPr>
            <a:r>
              <a:rPr lang="en-US" sz="1400" dirty="0"/>
              <a:t>The system will view a page with the tasks and following fields: task type, status, room, and free text, place for pics as well.</a:t>
            </a:r>
          </a:p>
          <a:p>
            <a:pPr marL="342900" indent="-342900" fontAlgn="base">
              <a:buFont typeface="+mj-lt"/>
              <a:buAutoNum type="arabicPeriod"/>
            </a:pPr>
            <a:endParaRPr lang="en-US" sz="1400" dirty="0"/>
          </a:p>
          <a:p>
            <a:pPr marL="342900" indent="-342900" fontAlgn="base">
              <a:buFont typeface="+mj-lt"/>
              <a:buAutoNum type="arabicPeriod"/>
            </a:pPr>
            <a:r>
              <a:rPr lang="en-US" sz="1400" dirty="0"/>
              <a:t>The user will fill in the details and clicks “Add” .</a:t>
            </a:r>
          </a:p>
          <a:p>
            <a:pPr marL="342900" indent="-342900" fontAlgn="base">
              <a:buFont typeface="+mj-lt"/>
              <a:buAutoNum type="arabicPeriod"/>
            </a:pPr>
            <a:endParaRPr lang="en-US" sz="1400" dirty="0"/>
          </a:p>
          <a:p>
            <a:pPr marL="342900" indent="-342900" fontAlgn="base">
              <a:buFont typeface="+mj-lt"/>
              <a:buAutoNum type="arabicPeriod"/>
            </a:pPr>
            <a:r>
              <a:rPr lang="en-US" sz="1400" dirty="0"/>
              <a:t>The task then calculates a list of needed supplies to the current task and adds it to the general supplies needed for the house.</a:t>
            </a:r>
          </a:p>
          <a:p>
            <a:pPr marL="342900" indent="-342900" fontAlgn="base">
              <a:buFont typeface="+mj-lt"/>
              <a:buAutoNum type="arabicPeriod"/>
            </a:pPr>
            <a:endParaRPr lang="en-US" sz="1400" dirty="0"/>
          </a:p>
          <a:p>
            <a:pPr fontAlgn="base"/>
            <a:endParaRPr lang="en-US" sz="1400" dirty="0"/>
          </a:p>
        </p:txBody>
      </p:sp>
      <p:sp>
        <p:nvSpPr>
          <p:cNvPr id="3" name="Arrow: Left 2">
            <a:hlinkClick r:id="rId4" action="ppaction://hlinksldjump"/>
            <a:extLst>
              <a:ext uri="{FF2B5EF4-FFF2-40B4-BE49-F238E27FC236}">
                <a16:creationId xmlns:a16="http://schemas.microsoft.com/office/drawing/2014/main" id="{36AD25DE-FE0F-76B5-F103-25BE7052E2E4}"/>
              </a:ext>
            </a:extLst>
          </p:cNvPr>
          <p:cNvSpPr/>
          <p:nvPr/>
        </p:nvSpPr>
        <p:spPr>
          <a:xfrm>
            <a:off x="1666329" y="171715"/>
            <a:ext cx="1278034" cy="457017"/>
          </a:xfrm>
          <a:prstGeom prst="left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אפשרויות</a:t>
            </a:r>
            <a:endParaRPr lang="en-US" dirty="0"/>
          </a:p>
        </p:txBody>
      </p:sp>
      <p:pic>
        <p:nvPicPr>
          <p:cNvPr id="9" name="Picture 8" descr="A screenshot of a computer&#10;&#10;Description automatically generated">
            <a:extLst>
              <a:ext uri="{FF2B5EF4-FFF2-40B4-BE49-F238E27FC236}">
                <a16:creationId xmlns:a16="http://schemas.microsoft.com/office/drawing/2014/main" id="{8A264E8D-A26D-8512-5464-16D7B19D4C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662" y="797238"/>
            <a:ext cx="6803858" cy="4242816"/>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1D31A2AF-7262-DE76-5D95-0CEC04AE84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4760" y="794135"/>
            <a:ext cx="6773509" cy="4242816"/>
          </a:xfrm>
          <a:prstGeom prst="rect">
            <a:avLst/>
          </a:prstGeom>
        </p:spPr>
      </p:pic>
      <p:cxnSp>
        <p:nvCxnSpPr>
          <p:cNvPr id="12" name="Straight Arrow Connector 11">
            <a:extLst>
              <a:ext uri="{FF2B5EF4-FFF2-40B4-BE49-F238E27FC236}">
                <a16:creationId xmlns:a16="http://schemas.microsoft.com/office/drawing/2014/main" id="{5D7895C4-F56F-F498-628F-FCFFF1EEA306}"/>
              </a:ext>
            </a:extLst>
          </p:cNvPr>
          <p:cNvCxnSpPr/>
          <p:nvPr/>
        </p:nvCxnSpPr>
        <p:spPr>
          <a:xfrm>
            <a:off x="2476573" y="3467943"/>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93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11" end="11"/>
                                            </p:txEl>
                                          </p:spTgt>
                                        </p:tgtEl>
                                        <p:attrNameLst>
                                          <p:attrName>style.visibility</p:attrName>
                                        </p:attrNameLst>
                                      </p:cBhvr>
                                      <p:to>
                                        <p:strVal val="visible"/>
                                      </p:to>
                                    </p:set>
                                    <p:animEffect transition="in" filter="fade">
                                      <p:cBhvr>
                                        <p:cTn id="7" dur="500"/>
                                        <p:tgtEl>
                                          <p:spTgt spid="199">
                                            <p:txEl>
                                              <p:pRg st="11"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9">
                                            <p:txEl>
                                              <p:pRg st="12" end="12"/>
                                            </p:txEl>
                                          </p:spTgt>
                                        </p:tgtEl>
                                        <p:attrNameLst>
                                          <p:attrName>style.visibility</p:attrName>
                                        </p:attrNameLst>
                                      </p:cBhvr>
                                      <p:to>
                                        <p:strVal val="visible"/>
                                      </p:to>
                                    </p:set>
                                    <p:animEffect transition="in" filter="fade">
                                      <p:cBhvr>
                                        <p:cTn id="17" dur="500"/>
                                        <p:tgtEl>
                                          <p:spTgt spid="199">
                                            <p:txEl>
                                              <p:pRg st="12" end="1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99">
                                            <p:txEl>
                                              <p:pRg st="14" end="14"/>
                                            </p:txEl>
                                          </p:spTgt>
                                        </p:tgtEl>
                                        <p:attrNameLst>
                                          <p:attrName>style.visibility</p:attrName>
                                        </p:attrNameLst>
                                      </p:cBhvr>
                                      <p:to>
                                        <p:strVal val="visible"/>
                                      </p:to>
                                    </p:set>
                                    <p:animEffect transition="in" filter="fade">
                                      <p:cBhvr>
                                        <p:cTn id="20" dur="500"/>
                                        <p:tgtEl>
                                          <p:spTgt spid="199">
                                            <p:txEl>
                                              <p:pRg st="14" end="1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99">
                                            <p:txEl>
                                              <p:pRg st="16" end="16"/>
                                            </p:txEl>
                                          </p:spTgt>
                                        </p:tgtEl>
                                        <p:attrNameLst>
                                          <p:attrName>style.visibility</p:attrName>
                                        </p:attrNameLst>
                                      </p:cBhvr>
                                      <p:to>
                                        <p:strVal val="visible"/>
                                      </p:to>
                                    </p:set>
                                    <p:animEffect transition="in" filter="fade">
                                      <p:cBhvr>
                                        <p:cTn id="31" dur="500"/>
                                        <p:tgtEl>
                                          <p:spTgt spid="199">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E0418BE5-560E-4E49-B12D-B555511FED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49D1162-73B9-420F-BCBE-95039D00C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2BA76FE-316A-48E2-A03B-4E05691C43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E678FBC-A6AD-4422-BA24-A4172F886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D3C5C3E-2D08-43F0-AFAC-E15360CA7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BEAC62-AF92-4A65-9790-6F6E0C6C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77D7C5-E76E-4E82-BFC4-9A75D2C80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6E0152-96B9-4067-80D3-D9BDE6D7E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918AFCC-B9DA-4092-8FBA-2CFEDB0388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1EC7D33-C87E-4812-A722-53C5D9927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F239E3-501A-4C3C-9BE4-6BFA0D3126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B62BF3B-95BB-4188-AAE5-015A0EF3D1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4E5F0F-0124-40D0-A0BF-AE307A0E15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BADC3B1-26C7-4CF1-B29D-4D0DEA3E26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0A7DF6E-1132-4A80-9B18-593B1ACD77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EF19589-10D8-4A8F-A0B1-F7CE380E30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8E6BB32-C4F8-4914-88D3-7DC5E79D0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F046EE-9DBA-4924-A19C-ED8741F5F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ABBC44-ABA8-4913-824E-64D344724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4272B22-1C39-47A0-8551-73666AFBE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CDFF66-464C-4ABF-BB01-00500A3B75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79FC88-BD3B-4C04-9B90-0FC93C179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FCAED8-8687-4141-A7C3-0D88ACEDF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65038E6-7B32-460F-B804-D6C105FF4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C5DAE85-AD17-454B-AB64-CEFF52FDA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C603643-2066-4967-AE4B-9DA143843B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7E9533-9B07-43E3-B939-7BADC01FEE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DCCAAEE-AB2E-4534-893A-3DB109499F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BD39A2-970F-4714-AAA6-67EE99A0EA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F4A1387-348B-4E46-9B65-FDF76ED0E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F5DAF27-A54D-442A-93E4-BA7F04EAE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2" name="Rectangle 8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4" name="Group 83">
            <a:extLst>
              <a:ext uri="{FF2B5EF4-FFF2-40B4-BE49-F238E27FC236}">
                <a16:creationId xmlns:a16="http://schemas.microsoft.com/office/drawing/2014/main" id="{CFB7A4C9-92CD-44D3-A28C-FA35567A97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5" name="Straight Connector 84">
              <a:extLst>
                <a:ext uri="{FF2B5EF4-FFF2-40B4-BE49-F238E27FC236}">
                  <a16:creationId xmlns:a16="http://schemas.microsoft.com/office/drawing/2014/main" id="{96A0B86B-E5EF-4C51-B73A-A72785A885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28325C5-8310-4D23-B08F-74CD90E13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4BE24A6-CB18-43D8-A955-7A58E56A6D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90E549F-E66C-4639-8216-4DB579766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32D53E2-5427-44D7-90B2-B51D613980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F7F2D63-B189-47CB-BCBA-06F99730A5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D23A140-3CAD-4933-988D-8A11B94F3D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410EC65-0AB7-4EB5-9FD1-9781DDEC5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AB4B2E0-F6F4-4605-8A70-1EC201401F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0CBBB60-6409-4C10-A9AD-DFE815933D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4A1C4D2-346C-4562-9B1C-0DF21AA31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FC6324E-B1C3-40D9-9D58-1A1671A53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31307B7-2B8E-42C8-8DC0-B24B63021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AD637B-3870-4191-9D4A-4FBA8707E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11E9181-21F5-407D-B7B8-764C9137D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8262C9F-5298-4F8D-8FC8-28A2E8371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C8A1B5C-3C6B-45F6-AC1C-82A3E934D6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6AF6588-0730-4D45-AF19-1655AFFD9A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4862BC1-DD1E-4786-BD5C-270D7DCFA6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48CD048-7F9C-418A-9F39-9C140BF375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9E062D0-55D1-418A-9BDB-308FD770BB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1794E89-09BF-4BFA-8CB0-E669836577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949DB15-C4FA-4634-B6DD-6C9EF1424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C1CA597-C684-4685-831F-816D17D734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F626A90-4A74-41FA-A4D2-30E16164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97012B9-C53C-47B9-809C-EC0E79839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ADA3DCC-1755-48A1-8AE0-9EDE32282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C6A4BA0-7434-42B8-B04D-AC831B85F8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F3FA5CC-6091-4DB0-9B9A-81F9572FD2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A4CE318-4D10-46AE-B51B-22B2B0CC17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9119ED3-C89C-4B2F-B7A4-F3B45A6EC0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90" name="TextBox 189">
            <a:extLst>
              <a:ext uri="{FF2B5EF4-FFF2-40B4-BE49-F238E27FC236}">
                <a16:creationId xmlns:a16="http://schemas.microsoft.com/office/drawing/2014/main" id="{AFF2B1F5-5683-48F2-03A9-12F23007319A}"/>
              </a:ext>
            </a:extLst>
          </p:cNvPr>
          <p:cNvSpPr txBox="1"/>
          <p:nvPr/>
        </p:nvSpPr>
        <p:spPr>
          <a:xfrm>
            <a:off x="7835900" y="-18130"/>
            <a:ext cx="4449316" cy="646331"/>
          </a:xfrm>
          <a:prstGeom prst="rect">
            <a:avLst/>
          </a:prstGeom>
          <a:noFill/>
        </p:spPr>
        <p:txBody>
          <a:bodyPr wrap="square">
            <a:spAutoFit/>
          </a:bodyPr>
          <a:lstStyle/>
          <a:p>
            <a:pPr algn="ctr" rtl="1"/>
            <a:r>
              <a:rPr lang="he-IL" sz="3600" b="1" u="sng" dirty="0">
                <a:latin typeface="Calibri Light" panose="020F0302020204030204" pitchFamily="34" charset="0"/>
                <a:ea typeface="Calibri Light" panose="020F0302020204030204" pitchFamily="34" charset="0"/>
                <a:cs typeface="Calibri Light" panose="020F0302020204030204" pitchFamily="34" charset="0"/>
              </a:rPr>
              <a:t>ניהול בית: עריכת מטלה</a:t>
            </a:r>
            <a:endParaRPr lang="en-US" sz="3600" b="1" u="sng"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1" name="Arrow: Left 190">
            <a:hlinkClick r:id="rId3" action="ppaction://hlinksldjump"/>
            <a:extLst>
              <a:ext uri="{FF2B5EF4-FFF2-40B4-BE49-F238E27FC236}">
                <a16:creationId xmlns:a16="http://schemas.microsoft.com/office/drawing/2014/main" id="{5C721B58-BB9F-C934-3BAA-CC56030BE774}"/>
              </a:ext>
            </a:extLst>
          </p:cNvPr>
          <p:cNvSpPr/>
          <p:nvPr/>
        </p:nvSpPr>
        <p:spPr>
          <a:xfrm>
            <a:off x="192528" y="171716"/>
            <a:ext cx="1278034" cy="45701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חזרה</a:t>
            </a:r>
            <a:endParaRPr lang="en-US" dirty="0"/>
          </a:p>
        </p:txBody>
      </p:sp>
      <p:sp>
        <p:nvSpPr>
          <p:cNvPr id="198" name="Rectangle 197">
            <a:extLst>
              <a:ext uri="{FF2B5EF4-FFF2-40B4-BE49-F238E27FC236}">
                <a16:creationId xmlns:a16="http://schemas.microsoft.com/office/drawing/2014/main" id="{2CBFA712-0FCB-92FF-33E0-BCBE2EA652A7}"/>
              </a:ext>
            </a:extLst>
          </p:cNvPr>
          <p:cNvSpPr/>
          <p:nvPr/>
        </p:nvSpPr>
        <p:spPr>
          <a:xfrm>
            <a:off x="192528" y="714592"/>
            <a:ext cx="6903421" cy="436064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28D8C1EA-B467-392C-983E-8FD580EB451A}"/>
              </a:ext>
            </a:extLst>
          </p:cNvPr>
          <p:cNvSpPr txBox="1"/>
          <p:nvPr/>
        </p:nvSpPr>
        <p:spPr>
          <a:xfrm>
            <a:off x="7095949" y="628733"/>
            <a:ext cx="5176369" cy="6555641"/>
          </a:xfrm>
          <a:prstGeom prst="rect">
            <a:avLst/>
          </a:prstGeom>
          <a:noFill/>
        </p:spPr>
        <p:txBody>
          <a:bodyPr wrap="square" rtlCol="0">
            <a:spAutoFit/>
          </a:bodyPr>
          <a:lstStyle/>
          <a:p>
            <a:pPr lvl="0"/>
            <a:r>
              <a:rPr lang="en-US" sz="1200" i="1" dirty="0">
                <a:solidFill>
                  <a:srgbClr val="000000"/>
                </a:solidFill>
              </a:rPr>
              <a:t>Precondition</a:t>
            </a:r>
            <a:r>
              <a:rPr lang="en-US" sz="1200" dirty="0">
                <a:solidFill>
                  <a:srgbClr val="000000"/>
                </a:solidFill>
              </a:rPr>
              <a:t>: user is logged in, of type Area/City manager/admin.</a:t>
            </a:r>
            <a:endParaRPr lang="en-US" sz="1600" dirty="0">
              <a:solidFill>
                <a:srgbClr val="000000"/>
              </a:solidFill>
            </a:endParaRPr>
          </a:p>
          <a:p>
            <a:pPr marL="457200" indent="-457200" fontAlgn="base">
              <a:buFont typeface="+mj-lt"/>
              <a:buAutoNum type="arabicPeriod"/>
            </a:pPr>
            <a:r>
              <a:rPr lang="en-US" sz="1400" dirty="0"/>
              <a:t>User clicks on the “Houses” tab.</a:t>
            </a:r>
          </a:p>
          <a:p>
            <a:pPr marL="457200" indent="-457200" fontAlgn="base">
              <a:buFont typeface="+mj-lt"/>
              <a:buAutoNum type="arabicPeriod"/>
            </a:pPr>
            <a:endParaRPr lang="en-US" sz="1400" dirty="0"/>
          </a:p>
          <a:p>
            <a:pPr marL="457200" indent="-457200" fontAlgn="base">
              <a:buFont typeface="+mj-lt"/>
              <a:buAutoNum type="arabicPeriod"/>
            </a:pPr>
            <a:r>
              <a:rPr lang="en-US" sz="1400" dirty="0"/>
              <a:t>The system will view list of all the houses that relevant to the user (houses in assigned neighborhood)</a:t>
            </a:r>
          </a:p>
          <a:p>
            <a:pPr marL="457200" indent="-457200" fontAlgn="base">
              <a:buFont typeface="+mj-lt"/>
              <a:buAutoNum type="arabicPeriod"/>
            </a:pPr>
            <a:endParaRPr lang="en-US" sz="1400" dirty="0"/>
          </a:p>
          <a:p>
            <a:pPr marL="457200" indent="-457200" fontAlgn="base">
              <a:buFont typeface="+mj-lt"/>
              <a:buAutoNum type="arabicPeriod"/>
            </a:pPr>
            <a:r>
              <a:rPr lang="en-US" sz="1400" dirty="0"/>
              <a:t>User selects the relevant house that he wants to edit.</a:t>
            </a:r>
          </a:p>
          <a:p>
            <a:pPr marL="457200" indent="-457200" fontAlgn="base">
              <a:buFont typeface="+mj-lt"/>
              <a:buAutoNum type="arabicPeriod"/>
            </a:pPr>
            <a:endParaRPr lang="en-US" sz="1400" dirty="0"/>
          </a:p>
          <a:p>
            <a:pPr marL="457200" indent="-457200" fontAlgn="base">
              <a:buFont typeface="+mj-lt"/>
              <a:buAutoNum type="arabicPeriod"/>
            </a:pPr>
            <a:r>
              <a:rPr lang="en-US" sz="1400" dirty="0"/>
              <a:t>User enters the house info page, inside he can view the following house information: House address, name, gender and phone number of the elder, Supplies needed, and special notices including language preferences. Tasks Included if added.</a:t>
            </a:r>
          </a:p>
          <a:p>
            <a:pPr marL="457200" indent="-457200" fontAlgn="base">
              <a:buFont typeface="+mj-lt"/>
              <a:buAutoNum type="arabicPeriod"/>
            </a:pPr>
            <a:endParaRPr lang="en-US" sz="1400" dirty="0"/>
          </a:p>
          <a:p>
            <a:pPr marL="342900" indent="-342900" fontAlgn="base">
              <a:buFont typeface="+mj-lt"/>
              <a:buAutoNum type="arabicPeriod"/>
            </a:pPr>
            <a:r>
              <a:rPr lang="en-US" sz="1400" dirty="0"/>
              <a:t>User can click on the “Add Task” option inside the house page (if the task room doesn’t already exist). Or edit/add/remove through room’s tasks edit page.</a:t>
            </a:r>
          </a:p>
          <a:p>
            <a:pPr marL="342900" indent="-342900" fontAlgn="base">
              <a:buFont typeface="+mj-lt"/>
              <a:buAutoNum type="arabicPeriod"/>
            </a:pPr>
            <a:endParaRPr lang="en-US" sz="1400" dirty="0"/>
          </a:p>
          <a:p>
            <a:pPr marL="342900" indent="-342900" fontAlgn="base">
              <a:buFont typeface="+mj-lt"/>
              <a:buAutoNum type="arabicPeriod"/>
            </a:pPr>
            <a:endParaRPr lang="en-US" sz="1400" dirty="0"/>
          </a:p>
          <a:p>
            <a:pPr marL="342900" indent="-342900" fontAlgn="base">
              <a:buFont typeface="+mj-lt"/>
              <a:buAutoNum type="arabicPeriod"/>
            </a:pPr>
            <a:r>
              <a:rPr lang="en-US" sz="1400" dirty="0"/>
              <a:t>The system will view a page with the tasks and following fields: task type, status, room, and free text, place for pics as well.</a:t>
            </a:r>
          </a:p>
          <a:p>
            <a:pPr marL="342900" indent="-342900" fontAlgn="base">
              <a:buFont typeface="+mj-lt"/>
              <a:buAutoNum type="arabicPeriod"/>
            </a:pPr>
            <a:endParaRPr lang="en-US" sz="1400" dirty="0"/>
          </a:p>
          <a:p>
            <a:pPr marL="342900" indent="-342900" fontAlgn="base">
              <a:buFont typeface="+mj-lt"/>
              <a:buAutoNum type="arabicPeriod"/>
            </a:pPr>
            <a:r>
              <a:rPr lang="en-US" sz="1400" dirty="0"/>
              <a:t>The user will select the task he wants to edit and replace the changeable fields inside.</a:t>
            </a:r>
          </a:p>
          <a:p>
            <a:pPr marL="342900" indent="-342900" fontAlgn="base">
              <a:buFont typeface="+mj-lt"/>
              <a:buAutoNum type="arabicPeriod"/>
            </a:pPr>
            <a:endParaRPr lang="en-US" sz="1400" dirty="0"/>
          </a:p>
          <a:p>
            <a:pPr marL="342900" indent="-342900" fontAlgn="base">
              <a:buFont typeface="+mj-lt"/>
              <a:buAutoNum type="arabicPeriod"/>
            </a:pPr>
            <a:r>
              <a:rPr lang="en-US" sz="1400" dirty="0"/>
              <a:t>The house general supplies list updated accordingly</a:t>
            </a:r>
          </a:p>
          <a:p>
            <a:pPr marL="342900" indent="-342900" fontAlgn="base">
              <a:buFont typeface="+mj-lt"/>
              <a:buAutoNum type="arabicPeriod"/>
            </a:pPr>
            <a:endParaRPr lang="en-US" sz="1400" dirty="0"/>
          </a:p>
          <a:p>
            <a:pPr fontAlgn="base"/>
            <a:endParaRPr lang="en-US" sz="1400" dirty="0"/>
          </a:p>
        </p:txBody>
      </p:sp>
      <p:sp>
        <p:nvSpPr>
          <p:cNvPr id="3" name="Arrow: Left 2">
            <a:hlinkClick r:id="rId4" action="ppaction://hlinksldjump"/>
            <a:extLst>
              <a:ext uri="{FF2B5EF4-FFF2-40B4-BE49-F238E27FC236}">
                <a16:creationId xmlns:a16="http://schemas.microsoft.com/office/drawing/2014/main" id="{47A75740-2D5F-2379-BD76-B0D9CD3E7CC8}"/>
              </a:ext>
            </a:extLst>
          </p:cNvPr>
          <p:cNvSpPr/>
          <p:nvPr/>
        </p:nvSpPr>
        <p:spPr>
          <a:xfrm>
            <a:off x="1666329" y="171715"/>
            <a:ext cx="1278034" cy="457017"/>
          </a:xfrm>
          <a:prstGeom prst="left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אפשרויות</a:t>
            </a:r>
            <a:endParaRPr lang="en-US" dirty="0"/>
          </a:p>
        </p:txBody>
      </p:sp>
      <p:pic>
        <p:nvPicPr>
          <p:cNvPr id="5" name="Picture 4" descr="A screenshot of a computer&#10;&#10;Description automatically generated">
            <a:extLst>
              <a:ext uri="{FF2B5EF4-FFF2-40B4-BE49-F238E27FC236}">
                <a16:creationId xmlns:a16="http://schemas.microsoft.com/office/drawing/2014/main" id="{14B32A46-1810-DBF9-B26C-736467B895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662" y="797238"/>
            <a:ext cx="6803858" cy="4242816"/>
          </a:xfrm>
          <a:prstGeom prst="rect">
            <a:avLst/>
          </a:prstGeom>
        </p:spPr>
      </p:pic>
      <p:cxnSp>
        <p:nvCxnSpPr>
          <p:cNvPr id="6" name="Straight Arrow Connector 5">
            <a:extLst>
              <a:ext uri="{FF2B5EF4-FFF2-40B4-BE49-F238E27FC236}">
                <a16:creationId xmlns:a16="http://schemas.microsoft.com/office/drawing/2014/main" id="{A14B420C-04DB-6348-886D-5E10D0D486A6}"/>
              </a:ext>
            </a:extLst>
          </p:cNvPr>
          <p:cNvCxnSpPr/>
          <p:nvPr/>
        </p:nvCxnSpPr>
        <p:spPr>
          <a:xfrm>
            <a:off x="1412912" y="2012875"/>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981D7B5-09A4-1129-DFDA-BB3A48EA2089}"/>
              </a:ext>
            </a:extLst>
          </p:cNvPr>
          <p:cNvCxnSpPr/>
          <p:nvPr/>
        </p:nvCxnSpPr>
        <p:spPr>
          <a:xfrm>
            <a:off x="2146418" y="2004748"/>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61D790D-4D5B-1E2A-779D-BD178EB3BECA}"/>
              </a:ext>
            </a:extLst>
          </p:cNvPr>
          <p:cNvCxnSpPr/>
          <p:nvPr/>
        </p:nvCxnSpPr>
        <p:spPr>
          <a:xfrm>
            <a:off x="3290466" y="1972070"/>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0E30F75-3486-278A-1B03-C29A002AE262}"/>
              </a:ext>
            </a:extLst>
          </p:cNvPr>
          <p:cNvCxnSpPr/>
          <p:nvPr/>
        </p:nvCxnSpPr>
        <p:spPr>
          <a:xfrm>
            <a:off x="4318632" y="2004748"/>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757BDEB-32FC-F7C6-B010-5EEBE8FE0528}"/>
              </a:ext>
            </a:extLst>
          </p:cNvPr>
          <p:cNvCxnSpPr/>
          <p:nvPr/>
        </p:nvCxnSpPr>
        <p:spPr>
          <a:xfrm>
            <a:off x="4814918" y="1994759"/>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32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14" end="14"/>
                                            </p:txEl>
                                          </p:spTgt>
                                        </p:tgtEl>
                                        <p:attrNameLst>
                                          <p:attrName>style.visibility</p:attrName>
                                        </p:attrNameLst>
                                      </p:cBhvr>
                                      <p:to>
                                        <p:strVal val="visible"/>
                                      </p:to>
                                    </p:set>
                                    <p:animEffect transition="in" filter="fade">
                                      <p:cBhvr>
                                        <p:cTn id="7" dur="500"/>
                                        <p:tgtEl>
                                          <p:spTgt spid="199">
                                            <p:txEl>
                                              <p:pRg st="14"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99">
                                            <p:txEl>
                                              <p:pRg st="16" end="16"/>
                                            </p:txEl>
                                          </p:spTgt>
                                        </p:tgtEl>
                                        <p:attrNameLst>
                                          <p:attrName>style.visibility</p:attrName>
                                        </p:attrNameLst>
                                      </p:cBhvr>
                                      <p:to>
                                        <p:strVal val="visible"/>
                                      </p:to>
                                    </p:set>
                                    <p:animEffect transition="in" filter="fade">
                                      <p:cBhvr>
                                        <p:cTn id="34" dur="500"/>
                                        <p:tgtEl>
                                          <p:spTgt spid="199">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620B5-F2C2-D3C8-FBAF-943FD5A260E5}"/>
              </a:ext>
            </a:extLst>
          </p:cNvPr>
          <p:cNvSpPr>
            <a:spLocks noGrp="1"/>
          </p:cNvSpPr>
          <p:nvPr>
            <p:ph type="title"/>
          </p:nvPr>
        </p:nvSpPr>
        <p:spPr/>
        <p:txBody>
          <a:bodyPr>
            <a:normAutofit/>
          </a:bodyPr>
          <a:lstStyle/>
          <a:p>
            <a:pPr algn="ctr"/>
            <a:r>
              <a:rPr lang="he-IL" sz="8000" b="1" u="sng" dirty="0"/>
              <a:t>פעולות כלליות</a:t>
            </a:r>
            <a:endParaRPr lang="en-US" sz="8000" b="1" u="sng" dirty="0"/>
          </a:p>
        </p:txBody>
      </p:sp>
    </p:spTree>
    <p:extLst>
      <p:ext uri="{BB962C8B-B14F-4D97-AF65-F5344CB8AC3E}">
        <p14:creationId xmlns:p14="http://schemas.microsoft.com/office/powerpoint/2010/main" val="1299754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E0418BE5-560E-4E49-B12D-B555511FED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49D1162-73B9-420F-BCBE-95039D00C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2BA76FE-316A-48E2-A03B-4E05691C43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E678FBC-A6AD-4422-BA24-A4172F886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D3C5C3E-2D08-43F0-AFAC-E15360CA7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BEAC62-AF92-4A65-9790-6F6E0C6C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77D7C5-E76E-4E82-BFC4-9A75D2C80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6E0152-96B9-4067-80D3-D9BDE6D7E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918AFCC-B9DA-4092-8FBA-2CFEDB0388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1EC7D33-C87E-4812-A722-53C5D9927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F239E3-501A-4C3C-9BE4-6BFA0D3126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B62BF3B-95BB-4188-AAE5-015A0EF3D1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4E5F0F-0124-40D0-A0BF-AE307A0E15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BADC3B1-26C7-4CF1-B29D-4D0DEA3E26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0A7DF6E-1132-4A80-9B18-593B1ACD77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EF19589-10D8-4A8F-A0B1-F7CE380E30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8E6BB32-C4F8-4914-88D3-7DC5E79D0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F046EE-9DBA-4924-A19C-ED8741F5F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ABBC44-ABA8-4913-824E-64D344724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4272B22-1C39-47A0-8551-73666AFBE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CDFF66-464C-4ABF-BB01-00500A3B75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79FC88-BD3B-4C04-9B90-0FC93C179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FCAED8-8687-4141-A7C3-0D88ACEDF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65038E6-7B32-460F-B804-D6C105FF4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C5DAE85-AD17-454B-AB64-CEFF52FDA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C603643-2066-4967-AE4B-9DA143843B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7E9533-9B07-43E3-B939-7BADC01FEE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DCCAAEE-AB2E-4534-893A-3DB109499F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BD39A2-970F-4714-AAA6-67EE99A0EA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F4A1387-348B-4E46-9B65-FDF76ED0E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F5DAF27-A54D-442A-93E4-BA7F04EAE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2" name="Rectangle 8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4" name="Group 83">
            <a:extLst>
              <a:ext uri="{FF2B5EF4-FFF2-40B4-BE49-F238E27FC236}">
                <a16:creationId xmlns:a16="http://schemas.microsoft.com/office/drawing/2014/main" id="{CFB7A4C9-92CD-44D3-A28C-FA35567A97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5" name="Straight Connector 84">
              <a:extLst>
                <a:ext uri="{FF2B5EF4-FFF2-40B4-BE49-F238E27FC236}">
                  <a16:creationId xmlns:a16="http://schemas.microsoft.com/office/drawing/2014/main" id="{96A0B86B-E5EF-4C51-B73A-A72785A885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28325C5-8310-4D23-B08F-74CD90E13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4BE24A6-CB18-43D8-A955-7A58E56A6D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90E549F-E66C-4639-8216-4DB579766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32D53E2-5427-44D7-90B2-B51D613980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F7F2D63-B189-47CB-BCBA-06F99730A5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D23A140-3CAD-4933-988D-8A11B94F3D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410EC65-0AB7-4EB5-9FD1-9781DDEC5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AB4B2E0-F6F4-4605-8A70-1EC201401F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0CBBB60-6409-4C10-A9AD-DFE815933D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4A1C4D2-346C-4562-9B1C-0DF21AA31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FC6324E-B1C3-40D9-9D58-1A1671A53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31307B7-2B8E-42C8-8DC0-B24B63021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AD637B-3870-4191-9D4A-4FBA8707E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11E9181-21F5-407D-B7B8-764C9137D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8262C9F-5298-4F8D-8FC8-28A2E8371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C8A1B5C-3C6B-45F6-AC1C-82A3E934D6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6AF6588-0730-4D45-AF19-1655AFFD9A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4862BC1-DD1E-4786-BD5C-270D7DCFA6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48CD048-7F9C-418A-9F39-9C140BF375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9E062D0-55D1-418A-9BDB-308FD770BB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1794E89-09BF-4BFA-8CB0-E669836577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949DB15-C4FA-4634-B6DD-6C9EF1424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C1CA597-C684-4685-831F-816D17D734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F626A90-4A74-41FA-A4D2-30E16164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97012B9-C53C-47B9-809C-EC0E79839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ADA3DCC-1755-48A1-8AE0-9EDE32282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C6A4BA0-7434-42B8-B04D-AC831B85F8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F3FA5CC-6091-4DB0-9B9A-81F9572FD2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A4CE318-4D10-46AE-B51B-22B2B0CC17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9119ED3-C89C-4B2F-B7A4-F3B45A6EC0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90" name="TextBox 189">
            <a:extLst>
              <a:ext uri="{FF2B5EF4-FFF2-40B4-BE49-F238E27FC236}">
                <a16:creationId xmlns:a16="http://schemas.microsoft.com/office/drawing/2014/main" id="{AFF2B1F5-5683-48F2-03A9-12F23007319A}"/>
              </a:ext>
            </a:extLst>
          </p:cNvPr>
          <p:cNvSpPr txBox="1"/>
          <p:nvPr/>
        </p:nvSpPr>
        <p:spPr>
          <a:xfrm>
            <a:off x="8271870" y="-18130"/>
            <a:ext cx="4013345" cy="646331"/>
          </a:xfrm>
          <a:prstGeom prst="rect">
            <a:avLst/>
          </a:prstGeom>
          <a:noFill/>
        </p:spPr>
        <p:txBody>
          <a:bodyPr wrap="square">
            <a:spAutoFit/>
          </a:bodyPr>
          <a:lstStyle/>
          <a:p>
            <a:pPr algn="ctr" rtl="1"/>
            <a:r>
              <a:rPr lang="he-IL" sz="3600" b="1" u="sng" dirty="0">
                <a:latin typeface="Calibri Light" panose="020F0302020204030204" pitchFamily="34" charset="0"/>
                <a:ea typeface="Calibri Light" panose="020F0302020204030204" pitchFamily="34" charset="0"/>
                <a:cs typeface="Calibri Light" panose="020F0302020204030204" pitchFamily="34" charset="0"/>
              </a:rPr>
              <a:t>ניהול בית: הסרת מטלה</a:t>
            </a:r>
            <a:endParaRPr lang="en-US" sz="3600" b="1" u="sng"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1" name="Arrow: Left 190">
            <a:hlinkClick r:id="rId3" action="ppaction://hlinksldjump"/>
            <a:extLst>
              <a:ext uri="{FF2B5EF4-FFF2-40B4-BE49-F238E27FC236}">
                <a16:creationId xmlns:a16="http://schemas.microsoft.com/office/drawing/2014/main" id="{5C721B58-BB9F-C934-3BAA-CC56030BE774}"/>
              </a:ext>
            </a:extLst>
          </p:cNvPr>
          <p:cNvSpPr/>
          <p:nvPr/>
        </p:nvSpPr>
        <p:spPr>
          <a:xfrm>
            <a:off x="192528" y="171716"/>
            <a:ext cx="1278034" cy="45701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חזרה</a:t>
            </a:r>
            <a:endParaRPr lang="en-US" dirty="0"/>
          </a:p>
        </p:txBody>
      </p:sp>
      <p:sp>
        <p:nvSpPr>
          <p:cNvPr id="198" name="Rectangle 197">
            <a:extLst>
              <a:ext uri="{FF2B5EF4-FFF2-40B4-BE49-F238E27FC236}">
                <a16:creationId xmlns:a16="http://schemas.microsoft.com/office/drawing/2014/main" id="{2CBFA712-0FCB-92FF-33E0-BCBE2EA652A7}"/>
              </a:ext>
            </a:extLst>
          </p:cNvPr>
          <p:cNvSpPr/>
          <p:nvPr/>
        </p:nvSpPr>
        <p:spPr>
          <a:xfrm>
            <a:off x="192528" y="714592"/>
            <a:ext cx="6903421" cy="436064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28D8C1EA-B467-392C-983E-8FD580EB451A}"/>
              </a:ext>
            </a:extLst>
          </p:cNvPr>
          <p:cNvSpPr txBox="1"/>
          <p:nvPr/>
        </p:nvSpPr>
        <p:spPr>
          <a:xfrm>
            <a:off x="7095949" y="628733"/>
            <a:ext cx="5176369" cy="6309420"/>
          </a:xfrm>
          <a:prstGeom prst="rect">
            <a:avLst/>
          </a:prstGeom>
          <a:noFill/>
        </p:spPr>
        <p:txBody>
          <a:bodyPr wrap="square" rtlCol="0">
            <a:spAutoFit/>
          </a:bodyPr>
          <a:lstStyle/>
          <a:p>
            <a:pPr lvl="0"/>
            <a:r>
              <a:rPr lang="en-US" sz="1200" i="1" dirty="0">
                <a:solidFill>
                  <a:srgbClr val="000000"/>
                </a:solidFill>
              </a:rPr>
              <a:t>Precondition</a:t>
            </a:r>
            <a:r>
              <a:rPr lang="en-US" sz="1200" dirty="0">
                <a:solidFill>
                  <a:srgbClr val="000000"/>
                </a:solidFill>
              </a:rPr>
              <a:t>: user is logged in, of type Area/City manager/admin.</a:t>
            </a:r>
            <a:endParaRPr lang="en-US" sz="1600" dirty="0">
              <a:solidFill>
                <a:srgbClr val="000000"/>
              </a:solidFill>
            </a:endParaRPr>
          </a:p>
          <a:p>
            <a:pPr marL="457200" indent="-457200" fontAlgn="base">
              <a:buFont typeface="+mj-lt"/>
              <a:buAutoNum type="arabicPeriod"/>
            </a:pPr>
            <a:r>
              <a:rPr lang="en-US" sz="1400" dirty="0"/>
              <a:t>User clicks on the “Houses” tab.</a:t>
            </a:r>
          </a:p>
          <a:p>
            <a:pPr marL="457200" indent="-457200" fontAlgn="base">
              <a:buFont typeface="+mj-lt"/>
              <a:buAutoNum type="arabicPeriod"/>
            </a:pPr>
            <a:endParaRPr lang="en-US" sz="1400" dirty="0"/>
          </a:p>
          <a:p>
            <a:pPr marL="457200" indent="-457200" fontAlgn="base">
              <a:buFont typeface="+mj-lt"/>
              <a:buAutoNum type="arabicPeriod"/>
            </a:pPr>
            <a:r>
              <a:rPr lang="en-US" sz="1400" dirty="0"/>
              <a:t>The system will view list of all the houses that relevant to the user (houses in assigned neighborhood)</a:t>
            </a:r>
          </a:p>
          <a:p>
            <a:pPr marL="457200" indent="-457200" fontAlgn="base">
              <a:buFont typeface="+mj-lt"/>
              <a:buAutoNum type="arabicPeriod"/>
            </a:pPr>
            <a:endParaRPr lang="en-US" sz="1400" dirty="0"/>
          </a:p>
          <a:p>
            <a:pPr marL="457200" indent="-457200" fontAlgn="base">
              <a:buFont typeface="+mj-lt"/>
              <a:buAutoNum type="arabicPeriod"/>
            </a:pPr>
            <a:r>
              <a:rPr lang="en-US" sz="1400" dirty="0"/>
              <a:t>User selects the relevant house that he wants to edit.</a:t>
            </a:r>
          </a:p>
          <a:p>
            <a:pPr marL="457200" indent="-457200" fontAlgn="base">
              <a:buFont typeface="+mj-lt"/>
              <a:buAutoNum type="arabicPeriod"/>
            </a:pPr>
            <a:endParaRPr lang="en-US" sz="1400" dirty="0"/>
          </a:p>
          <a:p>
            <a:pPr marL="457200" indent="-457200" fontAlgn="base">
              <a:buFont typeface="+mj-lt"/>
              <a:buAutoNum type="arabicPeriod"/>
            </a:pPr>
            <a:r>
              <a:rPr lang="en-US" sz="1400" dirty="0"/>
              <a:t>User enters the house info page, inside he can view the following house information: House address, name, gender and phone number of the elder, Supplies needed, and special notices including language preferences. Tasks Included if added.</a:t>
            </a:r>
          </a:p>
          <a:p>
            <a:pPr marL="457200" indent="-457200" fontAlgn="base">
              <a:buFont typeface="+mj-lt"/>
              <a:buAutoNum type="arabicPeriod"/>
            </a:pPr>
            <a:endParaRPr lang="en-US" sz="1400" dirty="0"/>
          </a:p>
          <a:p>
            <a:pPr marL="342900" indent="-342900" fontAlgn="base">
              <a:buFont typeface="+mj-lt"/>
              <a:buAutoNum type="arabicPeriod"/>
            </a:pPr>
            <a:r>
              <a:rPr lang="en-US" sz="1400" dirty="0"/>
              <a:t>User can click on the “Add Task” option inside the house page (if the task room doesn’t already exist). Or edit/add/remove through room’s tasks edit page.</a:t>
            </a:r>
          </a:p>
          <a:p>
            <a:pPr marL="342900" indent="-342900" fontAlgn="base">
              <a:buFont typeface="+mj-lt"/>
              <a:buAutoNum type="arabicPeriod"/>
            </a:pPr>
            <a:endParaRPr lang="en-US" sz="1400" dirty="0"/>
          </a:p>
          <a:p>
            <a:pPr marL="342900" indent="-342900" fontAlgn="base">
              <a:buFont typeface="+mj-lt"/>
              <a:buAutoNum type="arabicPeriod"/>
            </a:pPr>
            <a:endParaRPr lang="en-US" sz="1400" dirty="0"/>
          </a:p>
          <a:p>
            <a:pPr marL="342900" indent="-342900" fontAlgn="base">
              <a:buFont typeface="+mj-lt"/>
              <a:buAutoNum type="arabicPeriod"/>
            </a:pPr>
            <a:r>
              <a:rPr lang="en-US" sz="1400" dirty="0"/>
              <a:t>The system will view a page with the tasks and following fields: task type, status, room, and free text, place for pics as well.</a:t>
            </a:r>
          </a:p>
          <a:p>
            <a:pPr marL="342900" indent="-342900" fontAlgn="base">
              <a:buFont typeface="+mj-lt"/>
              <a:buAutoNum type="arabicPeriod"/>
            </a:pPr>
            <a:endParaRPr lang="en-US" sz="1400" dirty="0"/>
          </a:p>
          <a:p>
            <a:pPr marL="342900" indent="-342900" fontAlgn="base">
              <a:buFont typeface="+mj-lt"/>
              <a:buAutoNum type="arabicPeriod"/>
            </a:pPr>
            <a:r>
              <a:rPr lang="en-US" sz="1400" dirty="0"/>
              <a:t>The user will select the task he wants to delete and choose the delete mark near it.</a:t>
            </a:r>
          </a:p>
          <a:p>
            <a:pPr marL="342900" indent="-342900" fontAlgn="base">
              <a:buFont typeface="+mj-lt"/>
              <a:buAutoNum type="arabicPeriod"/>
            </a:pPr>
            <a:endParaRPr lang="en-US" sz="1400" dirty="0"/>
          </a:p>
          <a:p>
            <a:pPr marL="342900" indent="-342900" fontAlgn="base">
              <a:buFont typeface="+mj-lt"/>
              <a:buAutoNum type="arabicPeriod"/>
            </a:pPr>
            <a:r>
              <a:rPr lang="en-US" sz="1400" dirty="0"/>
              <a:t>The house general supplies list updated accordingly</a:t>
            </a:r>
          </a:p>
          <a:p>
            <a:pPr marL="342900" indent="-342900" fontAlgn="base">
              <a:buFont typeface="+mj-lt"/>
              <a:buAutoNum type="arabicPeriod"/>
            </a:pPr>
            <a:endParaRPr lang="en-US" sz="1400" dirty="0"/>
          </a:p>
          <a:p>
            <a:pPr fontAlgn="base"/>
            <a:endParaRPr lang="en-US" sz="1400" dirty="0"/>
          </a:p>
        </p:txBody>
      </p:sp>
      <p:sp>
        <p:nvSpPr>
          <p:cNvPr id="3" name="Arrow: Left 2">
            <a:hlinkClick r:id="rId4" action="ppaction://hlinksldjump"/>
            <a:extLst>
              <a:ext uri="{FF2B5EF4-FFF2-40B4-BE49-F238E27FC236}">
                <a16:creationId xmlns:a16="http://schemas.microsoft.com/office/drawing/2014/main" id="{6897AF44-463C-A9D8-DEC7-B9E8534380E8}"/>
              </a:ext>
            </a:extLst>
          </p:cNvPr>
          <p:cNvSpPr/>
          <p:nvPr/>
        </p:nvSpPr>
        <p:spPr>
          <a:xfrm>
            <a:off x="1666329" y="171715"/>
            <a:ext cx="1278034" cy="457017"/>
          </a:xfrm>
          <a:prstGeom prst="left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אפשרויות</a:t>
            </a:r>
            <a:endParaRPr lang="en-US" dirty="0"/>
          </a:p>
        </p:txBody>
      </p:sp>
      <p:pic>
        <p:nvPicPr>
          <p:cNvPr id="5" name="Picture 4" descr="A screenshot of a computer&#10;&#10;Description automatically generated">
            <a:extLst>
              <a:ext uri="{FF2B5EF4-FFF2-40B4-BE49-F238E27FC236}">
                <a16:creationId xmlns:a16="http://schemas.microsoft.com/office/drawing/2014/main" id="{28370F27-A53F-6192-AEAD-E15761654A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662" y="797238"/>
            <a:ext cx="6803858" cy="4242816"/>
          </a:xfrm>
          <a:prstGeom prst="rect">
            <a:avLst/>
          </a:prstGeom>
        </p:spPr>
      </p:pic>
      <p:cxnSp>
        <p:nvCxnSpPr>
          <p:cNvPr id="6" name="Straight Arrow Connector 5">
            <a:extLst>
              <a:ext uri="{FF2B5EF4-FFF2-40B4-BE49-F238E27FC236}">
                <a16:creationId xmlns:a16="http://schemas.microsoft.com/office/drawing/2014/main" id="{F82F9514-0076-005F-81BB-5A1722C363AE}"/>
              </a:ext>
            </a:extLst>
          </p:cNvPr>
          <p:cNvCxnSpPr>
            <a:cxnSpLocks/>
          </p:cNvCxnSpPr>
          <p:nvPr/>
        </p:nvCxnSpPr>
        <p:spPr>
          <a:xfrm>
            <a:off x="677373" y="2207257"/>
            <a:ext cx="436732" cy="118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464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14" end="14"/>
                                            </p:txEl>
                                          </p:spTgt>
                                        </p:tgtEl>
                                        <p:attrNameLst>
                                          <p:attrName>style.visibility</p:attrName>
                                        </p:attrNameLst>
                                      </p:cBhvr>
                                      <p:to>
                                        <p:strVal val="visible"/>
                                      </p:to>
                                    </p:set>
                                    <p:animEffect transition="in" filter="fade">
                                      <p:cBhvr>
                                        <p:cTn id="7" dur="500"/>
                                        <p:tgtEl>
                                          <p:spTgt spid="199">
                                            <p:txEl>
                                              <p:pRg st="14"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9">
                                            <p:txEl>
                                              <p:pRg st="16" end="16"/>
                                            </p:txEl>
                                          </p:spTgt>
                                        </p:tgtEl>
                                        <p:attrNameLst>
                                          <p:attrName>style.visibility</p:attrName>
                                        </p:attrNameLst>
                                      </p:cBhvr>
                                      <p:to>
                                        <p:strVal val="visible"/>
                                      </p:to>
                                    </p:set>
                                    <p:animEffect transition="in" filter="fade">
                                      <p:cBhvr>
                                        <p:cTn id="18" dur="500"/>
                                        <p:tgtEl>
                                          <p:spTgt spid="199">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E0418BE5-560E-4E49-B12D-B555511FED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49D1162-73B9-420F-BCBE-95039D00C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2BA76FE-316A-48E2-A03B-4E05691C43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E678FBC-A6AD-4422-BA24-A4172F886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D3C5C3E-2D08-43F0-AFAC-E15360CA7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BEAC62-AF92-4A65-9790-6F6E0C6C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77D7C5-E76E-4E82-BFC4-9A75D2C80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6E0152-96B9-4067-80D3-D9BDE6D7E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918AFCC-B9DA-4092-8FBA-2CFEDB0388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1EC7D33-C87E-4812-A722-53C5D9927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F239E3-501A-4C3C-9BE4-6BFA0D3126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B62BF3B-95BB-4188-AAE5-015A0EF3D1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4E5F0F-0124-40D0-A0BF-AE307A0E15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BADC3B1-26C7-4CF1-B29D-4D0DEA3E26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0A7DF6E-1132-4A80-9B18-593B1ACD77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EF19589-10D8-4A8F-A0B1-F7CE380E30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8E6BB32-C4F8-4914-88D3-7DC5E79D0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F046EE-9DBA-4924-A19C-ED8741F5F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ABBC44-ABA8-4913-824E-64D344724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4272B22-1C39-47A0-8551-73666AFBE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CDFF66-464C-4ABF-BB01-00500A3B75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79FC88-BD3B-4C04-9B90-0FC93C179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FCAED8-8687-4141-A7C3-0D88ACEDF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65038E6-7B32-460F-B804-D6C105FF4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C5DAE85-AD17-454B-AB64-CEFF52FDA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C603643-2066-4967-AE4B-9DA143843B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7E9533-9B07-43E3-B939-7BADC01FEE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DCCAAEE-AB2E-4534-893A-3DB109499F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BD39A2-970F-4714-AAA6-67EE99A0EA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F4A1387-348B-4E46-9B65-FDF76ED0E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F5DAF27-A54D-442A-93E4-BA7F04EAE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2" name="Rectangle 8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4" name="Group 83">
            <a:extLst>
              <a:ext uri="{FF2B5EF4-FFF2-40B4-BE49-F238E27FC236}">
                <a16:creationId xmlns:a16="http://schemas.microsoft.com/office/drawing/2014/main" id="{CFB7A4C9-92CD-44D3-A28C-FA35567A97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5" name="Straight Connector 84">
              <a:extLst>
                <a:ext uri="{FF2B5EF4-FFF2-40B4-BE49-F238E27FC236}">
                  <a16:creationId xmlns:a16="http://schemas.microsoft.com/office/drawing/2014/main" id="{96A0B86B-E5EF-4C51-B73A-A72785A885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28325C5-8310-4D23-B08F-74CD90E13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4BE24A6-CB18-43D8-A955-7A58E56A6D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90E549F-E66C-4639-8216-4DB579766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32D53E2-5427-44D7-90B2-B51D613980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F7F2D63-B189-47CB-BCBA-06F99730A5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D23A140-3CAD-4933-988D-8A11B94F3D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410EC65-0AB7-4EB5-9FD1-9781DDEC5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AB4B2E0-F6F4-4605-8A70-1EC201401F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0CBBB60-6409-4C10-A9AD-DFE815933D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4A1C4D2-346C-4562-9B1C-0DF21AA31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FC6324E-B1C3-40D9-9D58-1A1671A53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31307B7-2B8E-42C8-8DC0-B24B63021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AD637B-3870-4191-9D4A-4FBA8707E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11E9181-21F5-407D-B7B8-764C9137D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8262C9F-5298-4F8D-8FC8-28A2E8371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C8A1B5C-3C6B-45F6-AC1C-82A3E934D6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6AF6588-0730-4D45-AF19-1655AFFD9A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4862BC1-DD1E-4786-BD5C-270D7DCFA6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48CD048-7F9C-418A-9F39-9C140BF375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9E062D0-55D1-418A-9BDB-308FD770BB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1794E89-09BF-4BFA-8CB0-E669836577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949DB15-C4FA-4634-B6DD-6C9EF1424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C1CA597-C684-4685-831F-816D17D734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F626A90-4A74-41FA-A4D2-30E16164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97012B9-C53C-47B9-809C-EC0E79839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ADA3DCC-1755-48A1-8AE0-9EDE32282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C6A4BA0-7434-42B8-B04D-AC831B85F8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F3FA5CC-6091-4DB0-9B9A-81F9572FD2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A4CE318-4D10-46AE-B51B-22B2B0CC17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9119ED3-C89C-4B2F-B7A4-F3B45A6EC0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90" name="TextBox 189">
            <a:extLst>
              <a:ext uri="{FF2B5EF4-FFF2-40B4-BE49-F238E27FC236}">
                <a16:creationId xmlns:a16="http://schemas.microsoft.com/office/drawing/2014/main" id="{AFF2B1F5-5683-48F2-03A9-12F23007319A}"/>
              </a:ext>
            </a:extLst>
          </p:cNvPr>
          <p:cNvSpPr txBox="1"/>
          <p:nvPr/>
        </p:nvSpPr>
        <p:spPr>
          <a:xfrm>
            <a:off x="5480505" y="-46020"/>
            <a:ext cx="6814767" cy="646331"/>
          </a:xfrm>
          <a:prstGeom prst="rect">
            <a:avLst/>
          </a:prstGeom>
          <a:noFill/>
        </p:spPr>
        <p:txBody>
          <a:bodyPr wrap="square">
            <a:spAutoFit/>
          </a:bodyPr>
          <a:lstStyle/>
          <a:p>
            <a:pPr algn="ctr" rtl="1"/>
            <a:r>
              <a:rPr lang="he-IL" sz="3600" b="1" u="sng" dirty="0">
                <a:latin typeface="Calibri Light" panose="020F0302020204030204" pitchFamily="34" charset="0"/>
                <a:ea typeface="Calibri Light" panose="020F0302020204030204" pitchFamily="34" charset="0"/>
                <a:cs typeface="Calibri Light" panose="020F0302020204030204" pitchFamily="34" charset="0"/>
              </a:rPr>
              <a:t>ניהול קבוצה: הוספה והסרת חברי קבוצה</a:t>
            </a:r>
            <a:endParaRPr lang="en-US" sz="3600" b="1" u="sng"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1" name="Arrow: Left 190">
            <a:hlinkClick r:id="rId3" action="ppaction://hlinksldjump"/>
            <a:extLst>
              <a:ext uri="{FF2B5EF4-FFF2-40B4-BE49-F238E27FC236}">
                <a16:creationId xmlns:a16="http://schemas.microsoft.com/office/drawing/2014/main" id="{5C721B58-BB9F-C934-3BAA-CC56030BE774}"/>
              </a:ext>
            </a:extLst>
          </p:cNvPr>
          <p:cNvSpPr/>
          <p:nvPr/>
        </p:nvSpPr>
        <p:spPr>
          <a:xfrm>
            <a:off x="192528" y="171716"/>
            <a:ext cx="1278034" cy="45701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חזרה</a:t>
            </a:r>
            <a:endParaRPr lang="en-US" dirty="0"/>
          </a:p>
        </p:txBody>
      </p:sp>
      <p:sp>
        <p:nvSpPr>
          <p:cNvPr id="198" name="Rectangle 197">
            <a:extLst>
              <a:ext uri="{FF2B5EF4-FFF2-40B4-BE49-F238E27FC236}">
                <a16:creationId xmlns:a16="http://schemas.microsoft.com/office/drawing/2014/main" id="{2CBFA712-0FCB-92FF-33E0-BCBE2EA652A7}"/>
              </a:ext>
            </a:extLst>
          </p:cNvPr>
          <p:cNvSpPr/>
          <p:nvPr/>
        </p:nvSpPr>
        <p:spPr>
          <a:xfrm>
            <a:off x="192528" y="714592"/>
            <a:ext cx="6903421" cy="436064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28D8C1EA-B467-392C-983E-8FD580EB451A}"/>
              </a:ext>
            </a:extLst>
          </p:cNvPr>
          <p:cNvSpPr txBox="1"/>
          <p:nvPr/>
        </p:nvSpPr>
        <p:spPr>
          <a:xfrm>
            <a:off x="7095949" y="628733"/>
            <a:ext cx="5176369" cy="6678751"/>
          </a:xfrm>
          <a:prstGeom prst="rect">
            <a:avLst/>
          </a:prstGeom>
          <a:noFill/>
        </p:spPr>
        <p:txBody>
          <a:bodyPr wrap="square" rtlCol="0">
            <a:spAutoFit/>
          </a:bodyPr>
          <a:lstStyle/>
          <a:p>
            <a:r>
              <a:rPr lang="en-US" sz="1200" i="1" dirty="0"/>
              <a:t>Precondition</a:t>
            </a:r>
            <a:r>
              <a:rPr lang="en-US" sz="1200" dirty="0"/>
              <a:t>: user is logged in, of type Area/City manager/admin.</a:t>
            </a:r>
            <a:endParaRPr lang="en-US" sz="1600" b="0" dirty="0">
              <a:effectLst/>
            </a:endParaRPr>
          </a:p>
          <a:p>
            <a:pPr marL="342900" indent="-342900" fontAlgn="base">
              <a:buFont typeface="+mj-lt"/>
              <a:buAutoNum type="arabicPeriod"/>
            </a:pPr>
            <a:r>
              <a:rPr lang="en-US" sz="1600" dirty="0"/>
              <a:t>User clicks on the “Groups” tab.</a:t>
            </a:r>
          </a:p>
          <a:p>
            <a:pPr marL="342900" indent="-342900" fontAlgn="base">
              <a:buFont typeface="+mj-lt"/>
              <a:buAutoNum type="arabicPeriod"/>
            </a:pPr>
            <a:endParaRPr lang="en-US" sz="1600" dirty="0"/>
          </a:p>
          <a:p>
            <a:pPr marL="342900" indent="-342900" fontAlgn="base">
              <a:buFont typeface="+mj-lt"/>
              <a:buAutoNum type="arabicPeriod"/>
            </a:pPr>
            <a:r>
              <a:rPr lang="en-US" sz="1600" dirty="0"/>
              <a:t>The system will view a list of all the groups under the school he filtered by from the schools relevant to the user (in assigned area) and the registered users in the school that aren’t in a group.</a:t>
            </a:r>
          </a:p>
          <a:p>
            <a:pPr marL="342900" indent="-342900" fontAlgn="base">
              <a:buFont typeface="+mj-lt"/>
              <a:buAutoNum type="arabicPeriod"/>
            </a:pPr>
            <a:endParaRPr lang="en-US" sz="1600" dirty="0"/>
          </a:p>
          <a:p>
            <a:pPr marL="342900" indent="-342900" fontAlgn="base">
              <a:buFont typeface="+mj-lt"/>
              <a:buAutoNum type="arabicPeriod"/>
            </a:pPr>
            <a:r>
              <a:rPr lang="en-US" sz="1600" dirty="0"/>
              <a:t>The user can do the following actions:</a:t>
            </a:r>
          </a:p>
          <a:p>
            <a:r>
              <a:rPr lang="en-US" sz="1600" u="sng" dirty="0"/>
              <a:t>Add Group Member:</a:t>
            </a:r>
            <a:endParaRPr lang="en-US" sz="1600" b="0" dirty="0">
              <a:effectLst/>
            </a:endParaRPr>
          </a:p>
          <a:p>
            <a:pPr fontAlgn="base"/>
            <a:r>
              <a:rPr lang="en-US" sz="1600" dirty="0"/>
              <a:t>User chose the name of the student without a group.</a:t>
            </a:r>
          </a:p>
          <a:p>
            <a:pPr fontAlgn="base"/>
            <a:r>
              <a:rPr lang="en-US" sz="1600" dirty="0"/>
              <a:t>User choose the green mark on a group with available space. (NTH: user can drag &amp; drop)</a:t>
            </a:r>
          </a:p>
          <a:p>
            <a:pPr fontAlgn="base"/>
            <a:endParaRPr lang="en-US" sz="1600" dirty="0"/>
          </a:p>
          <a:p>
            <a:r>
              <a:rPr lang="en-US" sz="1600" u="sng" dirty="0"/>
              <a:t>Remove Group Member</a:t>
            </a:r>
            <a:endParaRPr lang="en-US" sz="1600" b="0" dirty="0">
              <a:effectLst/>
            </a:endParaRPr>
          </a:p>
          <a:p>
            <a:pPr fontAlgn="base"/>
            <a:r>
              <a:rPr lang="en-US" sz="1600" dirty="0"/>
              <a:t>User clicks on the “See members” option on the wanted group he wants to remove from.</a:t>
            </a:r>
          </a:p>
          <a:p>
            <a:pPr fontAlgn="base"/>
            <a:r>
              <a:rPr lang="en-US" sz="1600" dirty="0"/>
              <a:t>The user choose the red X near the user he wants to remove. The system removes the user from the group and now he can be seen in the side list</a:t>
            </a:r>
          </a:p>
          <a:p>
            <a:pPr fontAlgn="base"/>
            <a:endParaRPr lang="en-US" sz="1600" dirty="0"/>
          </a:p>
          <a:p>
            <a:pPr fontAlgn="base"/>
            <a:r>
              <a:rPr lang="en-US" sz="1600" u="sng" dirty="0"/>
              <a:t>Assign Team Owner:</a:t>
            </a:r>
          </a:p>
          <a:p>
            <a:pPr fontAlgn="base"/>
            <a:r>
              <a:rPr lang="en-US" sz="1600" dirty="0"/>
              <a:t>User click on the name/red sign near the T.O</a:t>
            </a:r>
          </a:p>
          <a:p>
            <a:pPr fontAlgn="base"/>
            <a:r>
              <a:rPr lang="en-US" sz="1600" dirty="0"/>
              <a:t>And choose from the list of team owners in the area.</a:t>
            </a:r>
          </a:p>
          <a:p>
            <a:pPr fontAlgn="base"/>
            <a:r>
              <a:rPr lang="en-US" sz="1600" dirty="0"/>
              <a:t>The system signs the T.O that was chosen.</a:t>
            </a:r>
          </a:p>
          <a:p>
            <a:pPr fontAlgn="base"/>
            <a:endParaRPr lang="en-US" sz="1600" u="sng" dirty="0"/>
          </a:p>
          <a:p>
            <a:pPr fontAlgn="base"/>
            <a:endParaRPr lang="en-US" sz="1600" dirty="0"/>
          </a:p>
        </p:txBody>
      </p:sp>
      <p:pic>
        <p:nvPicPr>
          <p:cNvPr id="2" name="Picture 1" descr="A person smiling and sitting on a chair&#10;&#10;Description automatically generated">
            <a:extLst>
              <a:ext uri="{FF2B5EF4-FFF2-40B4-BE49-F238E27FC236}">
                <a16:creationId xmlns:a16="http://schemas.microsoft.com/office/drawing/2014/main" id="{0694360B-D746-CC82-3DD9-805E7AD876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278" y="797238"/>
            <a:ext cx="6793919" cy="4242816"/>
          </a:xfrm>
          <a:prstGeom prst="rect">
            <a:avLst/>
          </a:prstGeom>
        </p:spPr>
      </p:pic>
      <p:cxnSp>
        <p:nvCxnSpPr>
          <p:cNvPr id="3" name="Straight Arrow Connector 2">
            <a:extLst>
              <a:ext uri="{FF2B5EF4-FFF2-40B4-BE49-F238E27FC236}">
                <a16:creationId xmlns:a16="http://schemas.microsoft.com/office/drawing/2014/main" id="{52AE3C3B-466F-54EC-E477-990AF1236D49}"/>
              </a:ext>
            </a:extLst>
          </p:cNvPr>
          <p:cNvCxnSpPr>
            <a:cxnSpLocks/>
          </p:cNvCxnSpPr>
          <p:nvPr/>
        </p:nvCxnSpPr>
        <p:spPr>
          <a:xfrm flipH="1" flipV="1">
            <a:off x="963732" y="1239887"/>
            <a:ext cx="610262" cy="287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90E04CF-EBDD-F243-CCA0-32CCCEBF42DA}"/>
              </a:ext>
            </a:extLst>
          </p:cNvPr>
          <p:cNvPicPr>
            <a:picLocks noChangeAspect="1"/>
          </p:cNvPicPr>
          <p:nvPr/>
        </p:nvPicPr>
        <p:blipFill>
          <a:blip r:embed="rId5"/>
          <a:stretch>
            <a:fillRect/>
          </a:stretch>
        </p:blipFill>
        <p:spPr>
          <a:xfrm>
            <a:off x="263526" y="791561"/>
            <a:ext cx="6762174" cy="4242816"/>
          </a:xfrm>
          <a:prstGeom prst="rect">
            <a:avLst/>
          </a:prstGeom>
        </p:spPr>
      </p:pic>
      <p:cxnSp>
        <p:nvCxnSpPr>
          <p:cNvPr id="9" name="Straight Arrow Connector 8">
            <a:extLst>
              <a:ext uri="{FF2B5EF4-FFF2-40B4-BE49-F238E27FC236}">
                <a16:creationId xmlns:a16="http://schemas.microsoft.com/office/drawing/2014/main" id="{532DB738-B48E-8CE4-94CE-4A0B52EC649E}"/>
              </a:ext>
            </a:extLst>
          </p:cNvPr>
          <p:cNvCxnSpPr>
            <a:cxnSpLocks/>
          </p:cNvCxnSpPr>
          <p:nvPr/>
        </p:nvCxnSpPr>
        <p:spPr>
          <a:xfrm>
            <a:off x="3229721" y="1751903"/>
            <a:ext cx="436732" cy="118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0401F07-6AE6-115E-18D8-1689B3F3B7A7}"/>
              </a:ext>
            </a:extLst>
          </p:cNvPr>
          <p:cNvCxnSpPr>
            <a:cxnSpLocks/>
          </p:cNvCxnSpPr>
          <p:nvPr/>
        </p:nvCxnSpPr>
        <p:spPr>
          <a:xfrm>
            <a:off x="4871470" y="3198090"/>
            <a:ext cx="436732" cy="118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C68D4CD-527A-A0E0-5048-577BD665E473}"/>
              </a:ext>
            </a:extLst>
          </p:cNvPr>
          <p:cNvPicPr>
            <a:picLocks noChangeAspect="1"/>
          </p:cNvPicPr>
          <p:nvPr/>
        </p:nvPicPr>
        <p:blipFill>
          <a:blip r:embed="rId5"/>
          <a:stretch>
            <a:fillRect/>
          </a:stretch>
        </p:blipFill>
        <p:spPr>
          <a:xfrm>
            <a:off x="279023" y="780435"/>
            <a:ext cx="6762174" cy="4242816"/>
          </a:xfrm>
          <a:prstGeom prst="rect">
            <a:avLst/>
          </a:prstGeom>
        </p:spPr>
      </p:pic>
      <p:cxnSp>
        <p:nvCxnSpPr>
          <p:cNvPr id="11" name="Straight Arrow Connector 10">
            <a:extLst>
              <a:ext uri="{FF2B5EF4-FFF2-40B4-BE49-F238E27FC236}">
                <a16:creationId xmlns:a16="http://schemas.microsoft.com/office/drawing/2014/main" id="{5D494CC9-860E-4AC5-E6AA-6D9BAB34C7D8}"/>
              </a:ext>
            </a:extLst>
          </p:cNvPr>
          <p:cNvCxnSpPr>
            <a:cxnSpLocks/>
          </p:cNvCxnSpPr>
          <p:nvPr/>
        </p:nvCxnSpPr>
        <p:spPr>
          <a:xfrm>
            <a:off x="4280421" y="1818127"/>
            <a:ext cx="436732" cy="118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84BFD679-D190-3D49-D9DA-413B62C5B141}"/>
              </a:ext>
            </a:extLst>
          </p:cNvPr>
          <p:cNvPicPr>
            <a:picLocks noChangeAspect="1"/>
          </p:cNvPicPr>
          <p:nvPr/>
        </p:nvPicPr>
        <p:blipFill>
          <a:blip r:embed="rId6"/>
          <a:stretch>
            <a:fillRect/>
          </a:stretch>
        </p:blipFill>
        <p:spPr>
          <a:xfrm>
            <a:off x="264172" y="785092"/>
            <a:ext cx="6771726" cy="4242816"/>
          </a:xfrm>
          <a:prstGeom prst="rect">
            <a:avLst/>
          </a:prstGeom>
        </p:spPr>
      </p:pic>
      <p:cxnSp>
        <p:nvCxnSpPr>
          <p:cNvPr id="15" name="Straight Arrow Connector 14">
            <a:extLst>
              <a:ext uri="{FF2B5EF4-FFF2-40B4-BE49-F238E27FC236}">
                <a16:creationId xmlns:a16="http://schemas.microsoft.com/office/drawing/2014/main" id="{145B82E7-D99F-DE21-8E84-AA7762D35803}"/>
              </a:ext>
            </a:extLst>
          </p:cNvPr>
          <p:cNvCxnSpPr>
            <a:cxnSpLocks/>
          </p:cNvCxnSpPr>
          <p:nvPr/>
        </p:nvCxnSpPr>
        <p:spPr>
          <a:xfrm>
            <a:off x="4358137" y="1333216"/>
            <a:ext cx="436732" cy="118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4FDDD070-3019-A75A-21AC-C431A27E5693}"/>
              </a:ext>
            </a:extLst>
          </p:cNvPr>
          <p:cNvPicPr>
            <a:picLocks noChangeAspect="1"/>
          </p:cNvPicPr>
          <p:nvPr/>
        </p:nvPicPr>
        <p:blipFill>
          <a:blip r:embed="rId7"/>
          <a:stretch>
            <a:fillRect/>
          </a:stretch>
        </p:blipFill>
        <p:spPr>
          <a:xfrm>
            <a:off x="249883" y="785105"/>
            <a:ext cx="6789704" cy="4242816"/>
          </a:xfrm>
          <a:prstGeom prst="rect">
            <a:avLst/>
          </a:prstGeom>
        </p:spPr>
      </p:pic>
      <p:cxnSp>
        <p:nvCxnSpPr>
          <p:cNvPr id="18" name="Straight Arrow Connector 17">
            <a:extLst>
              <a:ext uri="{FF2B5EF4-FFF2-40B4-BE49-F238E27FC236}">
                <a16:creationId xmlns:a16="http://schemas.microsoft.com/office/drawing/2014/main" id="{4851F6D4-AF82-CB33-0A83-676032976E2F}"/>
              </a:ext>
            </a:extLst>
          </p:cNvPr>
          <p:cNvCxnSpPr>
            <a:cxnSpLocks/>
          </p:cNvCxnSpPr>
          <p:nvPr/>
        </p:nvCxnSpPr>
        <p:spPr>
          <a:xfrm>
            <a:off x="1788310" y="2868530"/>
            <a:ext cx="436732" cy="118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91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1" end="1"/>
                                            </p:txEl>
                                          </p:spTgt>
                                        </p:tgtEl>
                                        <p:attrNameLst>
                                          <p:attrName>style.visibility</p:attrName>
                                        </p:attrNameLst>
                                      </p:cBhvr>
                                      <p:to>
                                        <p:strVal val="visible"/>
                                      </p:to>
                                    </p:set>
                                    <p:animEffect transition="in" filter="fade">
                                      <p:cBhvr>
                                        <p:cTn id="7" dur="500"/>
                                        <p:tgtEl>
                                          <p:spTgt spid="1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9">
                                            <p:txEl>
                                              <p:pRg st="3" end="3"/>
                                            </p:txEl>
                                          </p:spTgt>
                                        </p:tgtEl>
                                        <p:attrNameLst>
                                          <p:attrName>style.visibility</p:attrName>
                                        </p:attrNameLst>
                                      </p:cBhvr>
                                      <p:to>
                                        <p:strVal val="visible"/>
                                      </p:to>
                                    </p:set>
                                    <p:animEffect transition="in" filter="fade">
                                      <p:cBhvr>
                                        <p:cTn id="23" dur="500"/>
                                        <p:tgtEl>
                                          <p:spTgt spid="199">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99">
                                            <p:txEl>
                                              <p:pRg st="5" end="5"/>
                                            </p:txEl>
                                          </p:spTgt>
                                        </p:tgtEl>
                                        <p:attrNameLst>
                                          <p:attrName>style.visibility</p:attrName>
                                        </p:attrNameLst>
                                      </p:cBhvr>
                                      <p:to>
                                        <p:strVal val="visible"/>
                                      </p:to>
                                    </p:set>
                                    <p:animEffect transition="in" filter="fade">
                                      <p:cBhvr>
                                        <p:cTn id="26" dur="500"/>
                                        <p:tgtEl>
                                          <p:spTgt spid="19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99">
                                            <p:txEl>
                                              <p:pRg st="6" end="6"/>
                                            </p:txEl>
                                          </p:spTgt>
                                        </p:tgtEl>
                                        <p:attrNameLst>
                                          <p:attrName>style.visibility</p:attrName>
                                        </p:attrNameLst>
                                      </p:cBhvr>
                                      <p:to>
                                        <p:strVal val="visible"/>
                                      </p:to>
                                    </p:set>
                                    <p:animEffect transition="in" filter="fade">
                                      <p:cBhvr>
                                        <p:cTn id="31" dur="500"/>
                                        <p:tgtEl>
                                          <p:spTgt spid="199">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99">
                                            <p:txEl>
                                              <p:pRg st="7" end="7"/>
                                            </p:txEl>
                                          </p:spTgt>
                                        </p:tgtEl>
                                        <p:attrNameLst>
                                          <p:attrName>style.visibility</p:attrName>
                                        </p:attrNameLst>
                                      </p:cBhvr>
                                      <p:to>
                                        <p:strVal val="visible"/>
                                      </p:to>
                                    </p:set>
                                    <p:animEffect transition="in" filter="fade">
                                      <p:cBhvr>
                                        <p:cTn id="34" dur="500"/>
                                        <p:tgtEl>
                                          <p:spTgt spid="199">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99">
                                            <p:txEl>
                                              <p:pRg st="8" end="8"/>
                                            </p:txEl>
                                          </p:spTgt>
                                        </p:tgtEl>
                                        <p:attrNameLst>
                                          <p:attrName>style.visibility</p:attrName>
                                        </p:attrNameLst>
                                      </p:cBhvr>
                                      <p:to>
                                        <p:strVal val="visible"/>
                                      </p:to>
                                    </p:set>
                                    <p:animEffect transition="in" filter="fade">
                                      <p:cBhvr>
                                        <p:cTn id="37" dur="500"/>
                                        <p:tgtEl>
                                          <p:spTgt spid="199">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ppt_x"/>
                                          </p:val>
                                        </p:tav>
                                        <p:tav tm="100000">
                                          <p:val>
                                            <p:strVal val="#ppt_x"/>
                                          </p:val>
                                        </p:tav>
                                      </p:tavLst>
                                    </p:anim>
                                    <p:anim calcmode="lin" valueType="num">
                                      <p:cBhvr additive="base">
                                        <p:cTn id="4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500" fill="hold"/>
                                        <p:tgtEl>
                                          <p:spTgt spid="9"/>
                                        </p:tgtEl>
                                        <p:attrNameLst>
                                          <p:attrName>ppt_x</p:attrName>
                                        </p:attrNameLst>
                                      </p:cBhvr>
                                      <p:tavLst>
                                        <p:tav tm="0">
                                          <p:val>
                                            <p:strVal val="#ppt_x"/>
                                          </p:val>
                                        </p:tav>
                                        <p:tav tm="100000">
                                          <p:val>
                                            <p:strVal val="#ppt_x"/>
                                          </p:val>
                                        </p:tav>
                                      </p:tavLst>
                                    </p:anim>
                                    <p:anim calcmode="lin" valueType="num">
                                      <p:cBhvr additive="base">
                                        <p:cTn id="4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99">
                                            <p:txEl>
                                              <p:pRg st="10" end="10"/>
                                            </p:txEl>
                                          </p:spTgt>
                                        </p:tgtEl>
                                        <p:attrNameLst>
                                          <p:attrName>style.visibility</p:attrName>
                                        </p:attrNameLst>
                                      </p:cBhvr>
                                      <p:to>
                                        <p:strVal val="visible"/>
                                      </p:to>
                                    </p:set>
                                    <p:animEffect transition="in" filter="fade">
                                      <p:cBhvr>
                                        <p:cTn id="54" dur="500"/>
                                        <p:tgtEl>
                                          <p:spTgt spid="199">
                                            <p:txEl>
                                              <p:pRg st="10" end="10"/>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199">
                                            <p:txEl>
                                              <p:pRg st="11" end="11"/>
                                            </p:txEl>
                                          </p:spTgt>
                                        </p:tgtEl>
                                        <p:attrNameLst>
                                          <p:attrName>style.visibility</p:attrName>
                                        </p:attrNameLst>
                                      </p:cBhvr>
                                      <p:to>
                                        <p:strVal val="visible"/>
                                      </p:to>
                                    </p:set>
                                    <p:animEffect transition="in" filter="fade">
                                      <p:cBhvr>
                                        <p:cTn id="57" dur="500"/>
                                        <p:tgtEl>
                                          <p:spTgt spid="199">
                                            <p:txEl>
                                              <p:pRg st="11" end="11"/>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199">
                                            <p:txEl>
                                              <p:pRg st="12" end="12"/>
                                            </p:txEl>
                                          </p:spTgt>
                                        </p:tgtEl>
                                        <p:attrNameLst>
                                          <p:attrName>style.visibility</p:attrName>
                                        </p:attrNameLst>
                                      </p:cBhvr>
                                      <p:to>
                                        <p:strVal val="visible"/>
                                      </p:to>
                                    </p:set>
                                    <p:animEffect transition="in" filter="fade">
                                      <p:cBhvr>
                                        <p:cTn id="60" dur="500"/>
                                        <p:tgtEl>
                                          <p:spTgt spid="199">
                                            <p:txEl>
                                              <p:pRg st="12" end="1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additive="base">
                                        <p:cTn id="70" dur="500" fill="hold"/>
                                        <p:tgtEl>
                                          <p:spTgt spid="11"/>
                                        </p:tgtEl>
                                        <p:attrNameLst>
                                          <p:attrName>ppt_x</p:attrName>
                                        </p:attrNameLst>
                                      </p:cBhvr>
                                      <p:tavLst>
                                        <p:tav tm="0">
                                          <p:val>
                                            <p:strVal val="#ppt_x"/>
                                          </p:val>
                                        </p:tav>
                                        <p:tav tm="100000">
                                          <p:val>
                                            <p:strVal val="#ppt_x"/>
                                          </p:val>
                                        </p:tav>
                                      </p:tavLst>
                                    </p:anim>
                                    <p:anim calcmode="lin" valueType="num">
                                      <p:cBhvr additive="base">
                                        <p:cTn id="7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500"/>
                                        <p:tgtEl>
                                          <p:spTgt spid="14"/>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15"/>
                                        </p:tgtEl>
                                        <p:attrNameLst>
                                          <p:attrName>style.visibility</p:attrName>
                                        </p:attrNameLst>
                                      </p:cBhvr>
                                      <p:to>
                                        <p:strVal val="visible"/>
                                      </p:to>
                                    </p:set>
                                    <p:anim calcmode="lin" valueType="num">
                                      <p:cBhvr additive="base">
                                        <p:cTn id="81" dur="500" fill="hold"/>
                                        <p:tgtEl>
                                          <p:spTgt spid="15"/>
                                        </p:tgtEl>
                                        <p:attrNameLst>
                                          <p:attrName>ppt_x</p:attrName>
                                        </p:attrNameLst>
                                      </p:cBhvr>
                                      <p:tavLst>
                                        <p:tav tm="0">
                                          <p:val>
                                            <p:strVal val="#ppt_x"/>
                                          </p:val>
                                        </p:tav>
                                        <p:tav tm="100000">
                                          <p:val>
                                            <p:strVal val="#ppt_x"/>
                                          </p:val>
                                        </p:tav>
                                      </p:tavLst>
                                    </p:anim>
                                    <p:anim calcmode="lin" valueType="num">
                                      <p:cBhvr additive="base">
                                        <p:cTn id="8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99">
                                            <p:txEl>
                                              <p:pRg st="14" end="14"/>
                                            </p:txEl>
                                          </p:spTgt>
                                        </p:tgtEl>
                                        <p:attrNameLst>
                                          <p:attrName>style.visibility</p:attrName>
                                        </p:attrNameLst>
                                      </p:cBhvr>
                                      <p:to>
                                        <p:strVal val="visible"/>
                                      </p:to>
                                    </p:set>
                                    <p:animEffect transition="in" filter="fade">
                                      <p:cBhvr>
                                        <p:cTn id="87" dur="500"/>
                                        <p:tgtEl>
                                          <p:spTgt spid="199">
                                            <p:txEl>
                                              <p:pRg st="14" end="14"/>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199">
                                            <p:txEl>
                                              <p:pRg st="15" end="15"/>
                                            </p:txEl>
                                          </p:spTgt>
                                        </p:tgtEl>
                                        <p:attrNameLst>
                                          <p:attrName>style.visibility</p:attrName>
                                        </p:attrNameLst>
                                      </p:cBhvr>
                                      <p:to>
                                        <p:strVal val="visible"/>
                                      </p:to>
                                    </p:set>
                                    <p:animEffect transition="in" filter="fade">
                                      <p:cBhvr>
                                        <p:cTn id="90" dur="500"/>
                                        <p:tgtEl>
                                          <p:spTgt spid="199">
                                            <p:txEl>
                                              <p:pRg st="15" end="15"/>
                                            </p:txEl>
                                          </p:spTgt>
                                        </p:tgtEl>
                                      </p:cBhvr>
                                    </p:animEffect>
                                  </p:childTnLst>
                                </p:cTn>
                              </p:par>
                              <p:par>
                                <p:cTn id="91" presetID="10" presetClass="entr" presetSubtype="0" fill="hold" nodeType="withEffect">
                                  <p:stCondLst>
                                    <p:cond delay="0"/>
                                  </p:stCondLst>
                                  <p:childTnLst>
                                    <p:set>
                                      <p:cBhvr>
                                        <p:cTn id="92" dur="1" fill="hold">
                                          <p:stCondLst>
                                            <p:cond delay="0"/>
                                          </p:stCondLst>
                                        </p:cTn>
                                        <p:tgtEl>
                                          <p:spTgt spid="199">
                                            <p:txEl>
                                              <p:pRg st="16" end="16"/>
                                            </p:txEl>
                                          </p:spTgt>
                                        </p:tgtEl>
                                        <p:attrNameLst>
                                          <p:attrName>style.visibility</p:attrName>
                                        </p:attrNameLst>
                                      </p:cBhvr>
                                      <p:to>
                                        <p:strVal val="visible"/>
                                      </p:to>
                                    </p:set>
                                    <p:animEffect transition="in" filter="fade">
                                      <p:cBhvr>
                                        <p:cTn id="93" dur="500"/>
                                        <p:tgtEl>
                                          <p:spTgt spid="199">
                                            <p:txEl>
                                              <p:pRg st="16" end="16"/>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199">
                                            <p:txEl>
                                              <p:pRg st="17" end="17"/>
                                            </p:txEl>
                                          </p:spTgt>
                                        </p:tgtEl>
                                        <p:attrNameLst>
                                          <p:attrName>style.visibility</p:attrName>
                                        </p:attrNameLst>
                                      </p:cBhvr>
                                      <p:to>
                                        <p:strVal val="visible"/>
                                      </p:to>
                                    </p:set>
                                    <p:animEffect transition="in" filter="fade">
                                      <p:cBhvr>
                                        <p:cTn id="96" dur="500"/>
                                        <p:tgtEl>
                                          <p:spTgt spid="199">
                                            <p:txEl>
                                              <p:pRg st="17" end="17"/>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500"/>
                                        <p:tgtEl>
                                          <p:spTgt spid="20"/>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fade">
                                      <p:cBhvr>
                                        <p:cTn id="10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E0418BE5-560E-4E49-B12D-B555511FED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49D1162-73B9-420F-BCBE-95039D00C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2BA76FE-316A-48E2-A03B-4E05691C43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E678FBC-A6AD-4422-BA24-A4172F886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D3C5C3E-2D08-43F0-AFAC-E15360CA7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BEAC62-AF92-4A65-9790-6F6E0C6C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77D7C5-E76E-4E82-BFC4-9A75D2C80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6E0152-96B9-4067-80D3-D9BDE6D7E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918AFCC-B9DA-4092-8FBA-2CFEDB0388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1EC7D33-C87E-4812-A722-53C5D9927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F239E3-501A-4C3C-9BE4-6BFA0D3126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B62BF3B-95BB-4188-AAE5-015A0EF3D1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4E5F0F-0124-40D0-A0BF-AE307A0E15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BADC3B1-26C7-4CF1-B29D-4D0DEA3E26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0A7DF6E-1132-4A80-9B18-593B1ACD77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EF19589-10D8-4A8F-A0B1-F7CE380E30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8E6BB32-C4F8-4914-88D3-7DC5E79D0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F046EE-9DBA-4924-A19C-ED8741F5F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ABBC44-ABA8-4913-824E-64D344724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4272B22-1C39-47A0-8551-73666AFBE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CDFF66-464C-4ABF-BB01-00500A3B75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79FC88-BD3B-4C04-9B90-0FC93C179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FCAED8-8687-4141-A7C3-0D88ACEDF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65038E6-7B32-460F-B804-D6C105FF4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C5DAE85-AD17-454B-AB64-CEFF52FDA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C603643-2066-4967-AE4B-9DA143843B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7E9533-9B07-43E3-B939-7BADC01FEE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DCCAAEE-AB2E-4534-893A-3DB109499F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BD39A2-970F-4714-AAA6-67EE99A0EA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F4A1387-348B-4E46-9B65-FDF76ED0E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F5DAF27-A54D-442A-93E4-BA7F04EAE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2" name="Rectangle 8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4" name="Group 83">
            <a:extLst>
              <a:ext uri="{FF2B5EF4-FFF2-40B4-BE49-F238E27FC236}">
                <a16:creationId xmlns:a16="http://schemas.microsoft.com/office/drawing/2014/main" id="{CFB7A4C9-92CD-44D3-A28C-FA35567A97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5" name="Straight Connector 84">
              <a:extLst>
                <a:ext uri="{FF2B5EF4-FFF2-40B4-BE49-F238E27FC236}">
                  <a16:creationId xmlns:a16="http://schemas.microsoft.com/office/drawing/2014/main" id="{96A0B86B-E5EF-4C51-B73A-A72785A885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28325C5-8310-4D23-B08F-74CD90E13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4BE24A6-CB18-43D8-A955-7A58E56A6D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90E549F-E66C-4639-8216-4DB579766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32D53E2-5427-44D7-90B2-B51D613980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F7F2D63-B189-47CB-BCBA-06F99730A5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D23A140-3CAD-4933-988D-8A11B94F3D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410EC65-0AB7-4EB5-9FD1-9781DDEC5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AB4B2E0-F6F4-4605-8A70-1EC201401F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0CBBB60-6409-4C10-A9AD-DFE815933D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4A1C4D2-346C-4562-9B1C-0DF21AA31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FC6324E-B1C3-40D9-9D58-1A1671A53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31307B7-2B8E-42C8-8DC0-B24B63021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AD637B-3870-4191-9D4A-4FBA8707E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11E9181-21F5-407D-B7B8-764C9137D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8262C9F-5298-4F8D-8FC8-28A2E8371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C8A1B5C-3C6B-45F6-AC1C-82A3E934D6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6AF6588-0730-4D45-AF19-1655AFFD9A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4862BC1-DD1E-4786-BD5C-270D7DCFA6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48CD048-7F9C-418A-9F39-9C140BF375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9E062D0-55D1-418A-9BDB-308FD770BB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1794E89-09BF-4BFA-8CB0-E669836577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949DB15-C4FA-4634-B6DD-6C9EF1424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C1CA597-C684-4685-831F-816D17D734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F626A90-4A74-41FA-A4D2-30E16164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97012B9-C53C-47B9-809C-EC0E79839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ADA3DCC-1755-48A1-8AE0-9EDE32282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C6A4BA0-7434-42B8-B04D-AC831B85F8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F3FA5CC-6091-4DB0-9B9A-81F9572FD2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A4CE318-4D10-46AE-B51B-22B2B0CC17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9119ED3-C89C-4B2F-B7A4-F3B45A6EC0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90" name="TextBox 189">
            <a:extLst>
              <a:ext uri="{FF2B5EF4-FFF2-40B4-BE49-F238E27FC236}">
                <a16:creationId xmlns:a16="http://schemas.microsoft.com/office/drawing/2014/main" id="{AFF2B1F5-5683-48F2-03A9-12F23007319A}"/>
              </a:ext>
            </a:extLst>
          </p:cNvPr>
          <p:cNvSpPr txBox="1"/>
          <p:nvPr/>
        </p:nvSpPr>
        <p:spPr>
          <a:xfrm>
            <a:off x="5943601" y="-46020"/>
            <a:ext cx="6351671" cy="646331"/>
          </a:xfrm>
          <a:prstGeom prst="rect">
            <a:avLst/>
          </a:prstGeom>
          <a:noFill/>
        </p:spPr>
        <p:txBody>
          <a:bodyPr wrap="square">
            <a:spAutoFit/>
          </a:bodyPr>
          <a:lstStyle/>
          <a:p>
            <a:pPr algn="ctr" rtl="1"/>
            <a:r>
              <a:rPr lang="he-IL" sz="3600" b="1" u="sng" dirty="0">
                <a:latin typeface="Calibri Light" panose="020F0302020204030204" pitchFamily="34" charset="0"/>
                <a:ea typeface="Calibri Light" panose="020F0302020204030204" pitchFamily="34" charset="0"/>
                <a:cs typeface="Calibri Light" panose="020F0302020204030204" pitchFamily="34" charset="0"/>
              </a:rPr>
              <a:t>ניהול קבוצה: צפייה בתגובות מיוחדות</a:t>
            </a:r>
            <a:endParaRPr lang="en-US" sz="3600" b="1" u="sng"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1" name="Arrow: Left 190">
            <a:hlinkClick r:id="rId3" action="ppaction://hlinksldjump"/>
            <a:extLst>
              <a:ext uri="{FF2B5EF4-FFF2-40B4-BE49-F238E27FC236}">
                <a16:creationId xmlns:a16="http://schemas.microsoft.com/office/drawing/2014/main" id="{5C721B58-BB9F-C934-3BAA-CC56030BE774}"/>
              </a:ext>
            </a:extLst>
          </p:cNvPr>
          <p:cNvSpPr/>
          <p:nvPr/>
        </p:nvSpPr>
        <p:spPr>
          <a:xfrm>
            <a:off x="192528" y="171716"/>
            <a:ext cx="1278034" cy="45701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חזרה</a:t>
            </a:r>
            <a:endParaRPr lang="en-US" dirty="0"/>
          </a:p>
        </p:txBody>
      </p:sp>
      <p:sp>
        <p:nvSpPr>
          <p:cNvPr id="198" name="Rectangle 197">
            <a:extLst>
              <a:ext uri="{FF2B5EF4-FFF2-40B4-BE49-F238E27FC236}">
                <a16:creationId xmlns:a16="http://schemas.microsoft.com/office/drawing/2014/main" id="{2CBFA712-0FCB-92FF-33E0-BCBE2EA652A7}"/>
              </a:ext>
            </a:extLst>
          </p:cNvPr>
          <p:cNvSpPr/>
          <p:nvPr/>
        </p:nvSpPr>
        <p:spPr>
          <a:xfrm>
            <a:off x="192528" y="714592"/>
            <a:ext cx="6903421" cy="436064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28D8C1EA-B467-392C-983E-8FD580EB451A}"/>
              </a:ext>
            </a:extLst>
          </p:cNvPr>
          <p:cNvSpPr txBox="1"/>
          <p:nvPr/>
        </p:nvSpPr>
        <p:spPr>
          <a:xfrm>
            <a:off x="7095949" y="628733"/>
            <a:ext cx="5176369" cy="3477875"/>
          </a:xfrm>
          <a:prstGeom prst="rect">
            <a:avLst/>
          </a:prstGeom>
          <a:noFill/>
        </p:spPr>
        <p:txBody>
          <a:bodyPr wrap="square" rtlCol="0">
            <a:spAutoFit/>
          </a:bodyPr>
          <a:lstStyle/>
          <a:p>
            <a:pPr lvl="0"/>
            <a:r>
              <a:rPr lang="en-US" sz="1200" i="1" dirty="0">
                <a:solidFill>
                  <a:srgbClr val="000000"/>
                </a:solidFill>
              </a:rPr>
              <a:t>Precondition</a:t>
            </a:r>
            <a:r>
              <a:rPr lang="en-US" sz="1200" dirty="0">
                <a:solidFill>
                  <a:srgbClr val="000000"/>
                </a:solidFill>
              </a:rPr>
              <a:t>: user is logged in, of type Area/City manager/admin.</a:t>
            </a:r>
            <a:endParaRPr lang="en-US" sz="1600" dirty="0"/>
          </a:p>
          <a:p>
            <a:pPr marL="342900" indent="-342900" fontAlgn="base">
              <a:buFont typeface="+mj-lt"/>
              <a:buAutoNum type="arabicPeriod"/>
            </a:pPr>
            <a:r>
              <a:rPr lang="en-US" sz="1600" dirty="0"/>
              <a:t>User clicks on the “Groups” tab.</a:t>
            </a:r>
          </a:p>
          <a:p>
            <a:pPr marL="342900" indent="-342900" fontAlgn="base">
              <a:buFont typeface="+mj-lt"/>
              <a:buAutoNum type="arabicPeriod"/>
            </a:pPr>
            <a:endParaRPr lang="en-US" sz="1600" dirty="0"/>
          </a:p>
          <a:p>
            <a:pPr marL="342900" indent="-342900" fontAlgn="base">
              <a:buFont typeface="+mj-lt"/>
              <a:buAutoNum type="arabicPeriod"/>
            </a:pPr>
            <a:r>
              <a:rPr lang="en-US" sz="1600" dirty="0"/>
              <a:t>The system will view a list of all the groups relevant to the user (groups in assigned neighborhood).</a:t>
            </a:r>
          </a:p>
          <a:p>
            <a:pPr marL="342900" indent="-342900" fontAlgn="base">
              <a:buFont typeface="+mj-lt"/>
              <a:buAutoNum type="arabicPeriod"/>
            </a:pPr>
            <a:endParaRPr lang="en-US" sz="1600" dirty="0"/>
          </a:p>
          <a:p>
            <a:pPr marL="342900" indent="-342900" fontAlgn="base">
              <a:buFont typeface="+mj-lt"/>
              <a:buAutoNum type="arabicPeriod"/>
            </a:pPr>
            <a:r>
              <a:rPr lang="en-US" sz="1600" dirty="0"/>
              <a:t>User clicks on the name of the student he wants to see his special comments.</a:t>
            </a:r>
          </a:p>
          <a:p>
            <a:pPr marL="342900" indent="-342900" fontAlgn="base">
              <a:buFont typeface="+mj-lt"/>
              <a:buAutoNum type="arabicPeriod"/>
            </a:pPr>
            <a:endParaRPr lang="en-US" sz="1600" dirty="0"/>
          </a:p>
          <a:p>
            <a:pPr marL="342900" indent="-342900" fontAlgn="base">
              <a:buFont typeface="+mj-lt"/>
              <a:buAutoNum type="arabicPeriod"/>
            </a:pPr>
            <a:r>
              <a:rPr lang="en-US" sz="1600" dirty="0"/>
              <a:t>The system display the profile page of the student</a:t>
            </a:r>
          </a:p>
          <a:p>
            <a:pPr marL="342900" indent="-342900" fontAlgn="base">
              <a:buFont typeface="+mj-lt"/>
              <a:buAutoNum type="arabicPeriod"/>
            </a:pPr>
            <a:endParaRPr lang="en-US" sz="1600" dirty="0"/>
          </a:p>
          <a:p>
            <a:pPr marL="342900" indent="-342900" fontAlgn="base">
              <a:buFont typeface="+mj-lt"/>
              <a:buAutoNum type="arabicPeriod"/>
            </a:pPr>
            <a:r>
              <a:rPr lang="en-US" sz="1600" dirty="0"/>
              <a:t>The user can see the student’s special comments.</a:t>
            </a:r>
          </a:p>
          <a:p>
            <a:pPr fontAlgn="base"/>
            <a:endParaRPr lang="en-US" sz="1600" dirty="0"/>
          </a:p>
        </p:txBody>
      </p:sp>
      <p:pic>
        <p:nvPicPr>
          <p:cNvPr id="2" name="Picture 1" descr="A person smiling and sitting on a chair&#10;&#10;Description automatically generated">
            <a:extLst>
              <a:ext uri="{FF2B5EF4-FFF2-40B4-BE49-F238E27FC236}">
                <a16:creationId xmlns:a16="http://schemas.microsoft.com/office/drawing/2014/main" id="{0694360B-D746-CC82-3DD9-805E7AD876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278" y="797238"/>
            <a:ext cx="6793919" cy="4242816"/>
          </a:xfrm>
          <a:prstGeom prst="rect">
            <a:avLst/>
          </a:prstGeom>
        </p:spPr>
      </p:pic>
      <p:cxnSp>
        <p:nvCxnSpPr>
          <p:cNvPr id="3" name="Straight Arrow Connector 2">
            <a:extLst>
              <a:ext uri="{FF2B5EF4-FFF2-40B4-BE49-F238E27FC236}">
                <a16:creationId xmlns:a16="http://schemas.microsoft.com/office/drawing/2014/main" id="{52AE3C3B-466F-54EC-E477-990AF1236D49}"/>
              </a:ext>
            </a:extLst>
          </p:cNvPr>
          <p:cNvCxnSpPr>
            <a:cxnSpLocks/>
          </p:cNvCxnSpPr>
          <p:nvPr/>
        </p:nvCxnSpPr>
        <p:spPr>
          <a:xfrm flipH="1" flipV="1">
            <a:off x="963732" y="1239887"/>
            <a:ext cx="610262" cy="287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5968332-28DC-5027-1580-C0C4DEC778FA}"/>
              </a:ext>
            </a:extLst>
          </p:cNvPr>
          <p:cNvPicPr>
            <a:picLocks noChangeAspect="1"/>
          </p:cNvPicPr>
          <p:nvPr/>
        </p:nvPicPr>
        <p:blipFill>
          <a:blip r:embed="rId5"/>
          <a:stretch>
            <a:fillRect/>
          </a:stretch>
        </p:blipFill>
        <p:spPr>
          <a:xfrm>
            <a:off x="242134" y="805345"/>
            <a:ext cx="6808938" cy="4242816"/>
          </a:xfrm>
          <a:prstGeom prst="rect">
            <a:avLst/>
          </a:prstGeom>
        </p:spPr>
      </p:pic>
      <p:cxnSp>
        <p:nvCxnSpPr>
          <p:cNvPr id="4" name="Straight Arrow Connector 3">
            <a:extLst>
              <a:ext uri="{FF2B5EF4-FFF2-40B4-BE49-F238E27FC236}">
                <a16:creationId xmlns:a16="http://schemas.microsoft.com/office/drawing/2014/main" id="{BD4247CD-4EB7-689A-BF87-D74CC0F7C9EE}"/>
              </a:ext>
            </a:extLst>
          </p:cNvPr>
          <p:cNvCxnSpPr/>
          <p:nvPr/>
        </p:nvCxnSpPr>
        <p:spPr>
          <a:xfrm>
            <a:off x="3795406" y="1293070"/>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descr="A screenshot of a student information&#10;&#10;Description automatically generated">
            <a:extLst>
              <a:ext uri="{FF2B5EF4-FFF2-40B4-BE49-F238E27FC236}">
                <a16:creationId xmlns:a16="http://schemas.microsoft.com/office/drawing/2014/main" id="{3FA822F6-8527-684E-ECC1-B3C47DFC59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5023" y="805345"/>
            <a:ext cx="6798966" cy="4242816"/>
          </a:xfrm>
          <a:prstGeom prst="rect">
            <a:avLst/>
          </a:prstGeom>
        </p:spPr>
      </p:pic>
      <p:cxnSp>
        <p:nvCxnSpPr>
          <p:cNvPr id="10" name="Straight Arrow Connector 9">
            <a:extLst>
              <a:ext uri="{FF2B5EF4-FFF2-40B4-BE49-F238E27FC236}">
                <a16:creationId xmlns:a16="http://schemas.microsoft.com/office/drawing/2014/main" id="{41724405-FF10-7D79-6AD6-2C88219A015E}"/>
              </a:ext>
            </a:extLst>
          </p:cNvPr>
          <p:cNvCxnSpPr/>
          <p:nvPr/>
        </p:nvCxnSpPr>
        <p:spPr>
          <a:xfrm>
            <a:off x="4572495" y="3075012"/>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06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99">
                                            <p:txEl>
                                              <p:pRg st="1" end="1"/>
                                            </p:txEl>
                                          </p:spTgt>
                                        </p:tgtEl>
                                        <p:attrNameLst>
                                          <p:attrName>style.visibility</p:attrName>
                                        </p:attrNameLst>
                                      </p:cBhvr>
                                      <p:to>
                                        <p:strVal val="visible"/>
                                      </p:to>
                                    </p:set>
                                    <p:animEffect transition="in" filter="fade">
                                      <p:cBhvr>
                                        <p:cTn id="13" dur="500"/>
                                        <p:tgtEl>
                                          <p:spTgt spid="199">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9">
                                            <p:txEl>
                                              <p:pRg st="3" end="3"/>
                                            </p:txEl>
                                          </p:spTgt>
                                        </p:tgtEl>
                                        <p:attrNameLst>
                                          <p:attrName>style.visibility</p:attrName>
                                        </p:attrNameLst>
                                      </p:cBhvr>
                                      <p:to>
                                        <p:strVal val="visible"/>
                                      </p:to>
                                    </p:set>
                                    <p:animEffect transition="in" filter="fade">
                                      <p:cBhvr>
                                        <p:cTn id="18" dur="500"/>
                                        <p:tgtEl>
                                          <p:spTgt spid="19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9">
                                            <p:txEl>
                                              <p:pRg st="5" end="5"/>
                                            </p:txEl>
                                          </p:spTgt>
                                        </p:tgtEl>
                                        <p:attrNameLst>
                                          <p:attrName>style.visibility</p:attrName>
                                        </p:attrNameLst>
                                      </p:cBhvr>
                                      <p:to>
                                        <p:strVal val="visible"/>
                                      </p:to>
                                    </p:set>
                                    <p:animEffect transition="in" filter="fade">
                                      <p:cBhvr>
                                        <p:cTn id="23" dur="500"/>
                                        <p:tgtEl>
                                          <p:spTgt spid="199">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99">
                                            <p:txEl>
                                              <p:pRg st="7" end="7"/>
                                            </p:txEl>
                                          </p:spTgt>
                                        </p:tgtEl>
                                        <p:attrNameLst>
                                          <p:attrName>style.visibility</p:attrName>
                                        </p:attrNameLst>
                                      </p:cBhvr>
                                      <p:to>
                                        <p:strVal val="visible"/>
                                      </p:to>
                                    </p:set>
                                    <p:animEffect transition="in" filter="fade">
                                      <p:cBhvr>
                                        <p:cTn id="45" dur="500"/>
                                        <p:tgtEl>
                                          <p:spTgt spid="199">
                                            <p:txEl>
                                              <p:pRg st="7" end="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199">
                                            <p:txEl>
                                              <p:pRg st="9" end="9"/>
                                            </p:txEl>
                                          </p:spTgt>
                                        </p:tgtEl>
                                        <p:attrNameLst>
                                          <p:attrName>style.visibility</p:attrName>
                                        </p:attrNameLst>
                                      </p:cBhvr>
                                      <p:to>
                                        <p:strVal val="visible"/>
                                      </p:to>
                                    </p:set>
                                    <p:animEffect transition="in" filter="fade">
                                      <p:cBhvr>
                                        <p:cTn id="48" dur="500"/>
                                        <p:tgtEl>
                                          <p:spTgt spid="1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E0418BE5-560E-4E49-B12D-B555511FED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49D1162-73B9-420F-BCBE-95039D00C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2BA76FE-316A-48E2-A03B-4E05691C43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E678FBC-A6AD-4422-BA24-A4172F886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D3C5C3E-2D08-43F0-AFAC-E15360CA7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BEAC62-AF92-4A65-9790-6F6E0C6C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77D7C5-E76E-4E82-BFC4-9A75D2C80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6E0152-96B9-4067-80D3-D9BDE6D7E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918AFCC-B9DA-4092-8FBA-2CFEDB0388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1EC7D33-C87E-4812-A722-53C5D9927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F239E3-501A-4C3C-9BE4-6BFA0D3126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B62BF3B-95BB-4188-AAE5-015A0EF3D1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4E5F0F-0124-40D0-A0BF-AE307A0E15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BADC3B1-26C7-4CF1-B29D-4D0DEA3E26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0A7DF6E-1132-4A80-9B18-593B1ACD77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EF19589-10D8-4A8F-A0B1-F7CE380E30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8E6BB32-C4F8-4914-88D3-7DC5E79D0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F046EE-9DBA-4924-A19C-ED8741F5F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ABBC44-ABA8-4913-824E-64D344724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4272B22-1C39-47A0-8551-73666AFBE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CDFF66-464C-4ABF-BB01-00500A3B75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79FC88-BD3B-4C04-9B90-0FC93C179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FCAED8-8687-4141-A7C3-0D88ACEDF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65038E6-7B32-460F-B804-D6C105FF4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C5DAE85-AD17-454B-AB64-CEFF52FDA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C603643-2066-4967-AE4B-9DA143843B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7E9533-9B07-43E3-B939-7BADC01FEE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DCCAAEE-AB2E-4534-893A-3DB109499F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BD39A2-970F-4714-AAA6-67EE99A0EA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F4A1387-348B-4E46-9B65-FDF76ED0E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F5DAF27-A54D-442A-93E4-BA7F04EAE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2" name="Rectangle 8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4" name="Group 83">
            <a:extLst>
              <a:ext uri="{FF2B5EF4-FFF2-40B4-BE49-F238E27FC236}">
                <a16:creationId xmlns:a16="http://schemas.microsoft.com/office/drawing/2014/main" id="{CFB7A4C9-92CD-44D3-A28C-FA35567A97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5" name="Straight Connector 84">
              <a:extLst>
                <a:ext uri="{FF2B5EF4-FFF2-40B4-BE49-F238E27FC236}">
                  <a16:creationId xmlns:a16="http://schemas.microsoft.com/office/drawing/2014/main" id="{96A0B86B-E5EF-4C51-B73A-A72785A885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28325C5-8310-4D23-B08F-74CD90E13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4BE24A6-CB18-43D8-A955-7A58E56A6D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90E549F-E66C-4639-8216-4DB579766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32D53E2-5427-44D7-90B2-B51D613980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F7F2D63-B189-47CB-BCBA-06F99730A5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D23A140-3CAD-4933-988D-8A11B94F3D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410EC65-0AB7-4EB5-9FD1-9781DDEC5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AB4B2E0-F6F4-4605-8A70-1EC201401F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0CBBB60-6409-4C10-A9AD-DFE815933D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4A1C4D2-346C-4562-9B1C-0DF21AA31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FC6324E-B1C3-40D9-9D58-1A1671A53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31307B7-2B8E-42C8-8DC0-B24B63021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AD637B-3870-4191-9D4A-4FBA8707E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11E9181-21F5-407D-B7B8-764C9137D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8262C9F-5298-4F8D-8FC8-28A2E8371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C8A1B5C-3C6B-45F6-AC1C-82A3E934D6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6AF6588-0730-4D45-AF19-1655AFFD9A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4862BC1-DD1E-4786-BD5C-270D7DCFA6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48CD048-7F9C-418A-9F39-9C140BF375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9E062D0-55D1-418A-9BDB-308FD770BB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1794E89-09BF-4BFA-8CB0-E669836577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949DB15-C4FA-4634-B6DD-6C9EF1424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C1CA597-C684-4685-831F-816D17D734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F626A90-4A74-41FA-A4D2-30E16164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97012B9-C53C-47B9-809C-EC0E79839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ADA3DCC-1755-48A1-8AE0-9EDE32282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C6A4BA0-7434-42B8-B04D-AC831B85F8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F3FA5CC-6091-4DB0-9B9A-81F9572FD2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A4CE318-4D10-46AE-B51B-22B2B0CC17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9119ED3-C89C-4B2F-B7A4-F3B45A6EC0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90" name="TextBox 189">
            <a:extLst>
              <a:ext uri="{FF2B5EF4-FFF2-40B4-BE49-F238E27FC236}">
                <a16:creationId xmlns:a16="http://schemas.microsoft.com/office/drawing/2014/main" id="{AFF2B1F5-5683-48F2-03A9-12F23007319A}"/>
              </a:ext>
            </a:extLst>
          </p:cNvPr>
          <p:cNvSpPr txBox="1"/>
          <p:nvPr/>
        </p:nvSpPr>
        <p:spPr>
          <a:xfrm>
            <a:off x="7713252" y="-17592"/>
            <a:ext cx="4280005" cy="646331"/>
          </a:xfrm>
          <a:prstGeom prst="rect">
            <a:avLst/>
          </a:prstGeom>
          <a:noFill/>
        </p:spPr>
        <p:txBody>
          <a:bodyPr wrap="square">
            <a:spAutoFit/>
          </a:bodyPr>
          <a:lstStyle/>
          <a:p>
            <a:pPr algn="ctr" rtl="1"/>
            <a:r>
              <a:rPr lang="he-IL" sz="3600" b="1" u="sng" dirty="0">
                <a:latin typeface="Calibri Light" panose="020F0302020204030204" pitchFamily="34" charset="0"/>
                <a:ea typeface="Calibri Light" panose="020F0302020204030204" pitchFamily="34" charset="0"/>
                <a:cs typeface="Calibri Light" panose="020F0302020204030204" pitchFamily="34" charset="0"/>
              </a:rPr>
              <a:t>ניהול שיבוץ: שינוי השמה</a:t>
            </a:r>
            <a:endParaRPr lang="en-US" sz="3600" b="1" u="sng"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1" name="Arrow: Left 190">
            <a:hlinkClick r:id="rId3" action="ppaction://hlinksldjump"/>
            <a:extLst>
              <a:ext uri="{FF2B5EF4-FFF2-40B4-BE49-F238E27FC236}">
                <a16:creationId xmlns:a16="http://schemas.microsoft.com/office/drawing/2014/main" id="{5C721B58-BB9F-C934-3BAA-CC56030BE774}"/>
              </a:ext>
            </a:extLst>
          </p:cNvPr>
          <p:cNvSpPr/>
          <p:nvPr/>
        </p:nvSpPr>
        <p:spPr>
          <a:xfrm>
            <a:off x="192528" y="171716"/>
            <a:ext cx="1278034" cy="45701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חזרה</a:t>
            </a:r>
            <a:endParaRPr lang="en-US" dirty="0"/>
          </a:p>
        </p:txBody>
      </p:sp>
      <p:sp>
        <p:nvSpPr>
          <p:cNvPr id="198" name="Rectangle 197">
            <a:extLst>
              <a:ext uri="{FF2B5EF4-FFF2-40B4-BE49-F238E27FC236}">
                <a16:creationId xmlns:a16="http://schemas.microsoft.com/office/drawing/2014/main" id="{2CBFA712-0FCB-92FF-33E0-BCBE2EA652A7}"/>
              </a:ext>
            </a:extLst>
          </p:cNvPr>
          <p:cNvSpPr/>
          <p:nvPr/>
        </p:nvSpPr>
        <p:spPr>
          <a:xfrm>
            <a:off x="192528" y="714592"/>
            <a:ext cx="6903421" cy="436064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28D8C1EA-B467-392C-983E-8FD580EB451A}"/>
              </a:ext>
            </a:extLst>
          </p:cNvPr>
          <p:cNvSpPr txBox="1"/>
          <p:nvPr/>
        </p:nvSpPr>
        <p:spPr>
          <a:xfrm>
            <a:off x="7095949" y="628733"/>
            <a:ext cx="5176369" cy="3231654"/>
          </a:xfrm>
          <a:prstGeom prst="rect">
            <a:avLst/>
          </a:prstGeom>
          <a:noFill/>
        </p:spPr>
        <p:txBody>
          <a:bodyPr wrap="square" rtlCol="0">
            <a:spAutoFit/>
          </a:bodyPr>
          <a:lstStyle/>
          <a:p>
            <a:pPr lvl="0"/>
            <a:r>
              <a:rPr lang="en-US" sz="1200" i="1" dirty="0">
                <a:solidFill>
                  <a:srgbClr val="000000"/>
                </a:solidFill>
              </a:rPr>
              <a:t>Precondition</a:t>
            </a:r>
            <a:r>
              <a:rPr lang="en-US" sz="1200" dirty="0">
                <a:solidFill>
                  <a:srgbClr val="000000"/>
                </a:solidFill>
              </a:rPr>
              <a:t>: user is logged in, of type Area/City manager/admin.</a:t>
            </a:r>
            <a:endParaRPr lang="en-US" sz="1600" b="0" dirty="0">
              <a:effectLst/>
            </a:endParaRPr>
          </a:p>
          <a:p>
            <a:pPr marL="342900" indent="-342900" fontAlgn="base">
              <a:buFont typeface="+mj-lt"/>
              <a:buAutoNum type="arabicPeriod"/>
            </a:pPr>
            <a:r>
              <a:rPr lang="en-US" sz="1600" dirty="0"/>
              <a:t>User clicks on the “Allocation” tab.</a:t>
            </a:r>
          </a:p>
          <a:p>
            <a:pPr marL="342900" indent="-342900" fontAlgn="base">
              <a:buFont typeface="+mj-lt"/>
              <a:buAutoNum type="arabicPeriod"/>
            </a:pPr>
            <a:endParaRPr lang="en-US" sz="1600" dirty="0"/>
          </a:p>
          <a:p>
            <a:pPr marL="342900" indent="-342900" fontAlgn="base">
              <a:buFont typeface="+mj-lt"/>
              <a:buAutoNum type="arabicPeriod"/>
            </a:pPr>
            <a:r>
              <a:rPr lang="en-US" sz="1600" dirty="0"/>
              <a:t>The system will view a page with pairs of group-house (each group with a house under the group responsibility) that he filtered by school or area.</a:t>
            </a:r>
          </a:p>
          <a:p>
            <a:pPr marL="342900" indent="-342900" fontAlgn="base">
              <a:buFont typeface="+mj-lt"/>
              <a:buAutoNum type="arabicPeriod"/>
            </a:pPr>
            <a:endParaRPr lang="en-US" sz="1600" dirty="0"/>
          </a:p>
          <a:p>
            <a:pPr marL="342900" indent="-342900" fontAlgn="base">
              <a:buFont typeface="+mj-lt"/>
              <a:buAutoNum type="arabicPeriod"/>
            </a:pPr>
            <a:r>
              <a:rPr lang="en-US" sz="1600" dirty="0"/>
              <a:t>The user can highlight any two groups and choose Replace Allocations .</a:t>
            </a:r>
          </a:p>
          <a:p>
            <a:pPr marL="342900" indent="-342900" fontAlgn="base">
              <a:buFont typeface="+mj-lt"/>
              <a:buAutoNum type="arabicPeriod"/>
            </a:pPr>
            <a:endParaRPr lang="en-US" sz="1600" dirty="0"/>
          </a:p>
          <a:p>
            <a:pPr fontAlgn="base"/>
            <a:r>
              <a:rPr lang="en-US" sz="1600" dirty="0"/>
              <a:t>Note: Some houses/groups can be without allocation, situation goes the same. still highlight two to replace the “bond”.</a:t>
            </a:r>
          </a:p>
        </p:txBody>
      </p:sp>
      <p:pic>
        <p:nvPicPr>
          <p:cNvPr id="2" name="Picture 1" descr="A person smiling and sitting on a chair&#10;&#10;Description automatically generated">
            <a:extLst>
              <a:ext uri="{FF2B5EF4-FFF2-40B4-BE49-F238E27FC236}">
                <a16:creationId xmlns:a16="http://schemas.microsoft.com/office/drawing/2014/main" id="{50CE25C6-7A11-7DF8-F5EB-C659FC8A0B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278" y="797238"/>
            <a:ext cx="6793919" cy="4242816"/>
          </a:xfrm>
          <a:prstGeom prst="rect">
            <a:avLst/>
          </a:prstGeom>
        </p:spPr>
      </p:pic>
      <p:cxnSp>
        <p:nvCxnSpPr>
          <p:cNvPr id="3" name="Straight Arrow Connector 2">
            <a:extLst>
              <a:ext uri="{FF2B5EF4-FFF2-40B4-BE49-F238E27FC236}">
                <a16:creationId xmlns:a16="http://schemas.microsoft.com/office/drawing/2014/main" id="{ABCB815B-38DB-C0F2-6C65-42FE38C336E1}"/>
              </a:ext>
            </a:extLst>
          </p:cNvPr>
          <p:cNvCxnSpPr>
            <a:cxnSpLocks/>
          </p:cNvCxnSpPr>
          <p:nvPr/>
        </p:nvCxnSpPr>
        <p:spPr>
          <a:xfrm flipH="1">
            <a:off x="926648" y="1469994"/>
            <a:ext cx="407903" cy="280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descr="A screenshot of a computer&#10;&#10;Description automatically generated">
            <a:extLst>
              <a:ext uri="{FF2B5EF4-FFF2-40B4-BE49-F238E27FC236}">
                <a16:creationId xmlns:a16="http://schemas.microsoft.com/office/drawing/2014/main" id="{3B91D901-7A99-0925-5090-185ADAF07B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038" y="794135"/>
            <a:ext cx="6784008" cy="4242816"/>
          </a:xfrm>
          <a:prstGeom prst="rect">
            <a:avLst/>
          </a:prstGeom>
        </p:spPr>
      </p:pic>
      <p:cxnSp>
        <p:nvCxnSpPr>
          <p:cNvPr id="7" name="Straight Arrow Connector 6">
            <a:extLst>
              <a:ext uri="{FF2B5EF4-FFF2-40B4-BE49-F238E27FC236}">
                <a16:creationId xmlns:a16="http://schemas.microsoft.com/office/drawing/2014/main" id="{BE9FC249-B9CB-D37B-44D5-FBA85FB114B4}"/>
              </a:ext>
            </a:extLst>
          </p:cNvPr>
          <p:cNvCxnSpPr/>
          <p:nvPr/>
        </p:nvCxnSpPr>
        <p:spPr>
          <a:xfrm>
            <a:off x="1725319" y="1528391"/>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2288EB5-0830-E265-A6AB-8C0C859131E7}"/>
              </a:ext>
            </a:extLst>
          </p:cNvPr>
          <p:cNvCxnSpPr/>
          <p:nvPr/>
        </p:nvCxnSpPr>
        <p:spPr>
          <a:xfrm>
            <a:off x="4724451" y="1927548"/>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561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1" end="1"/>
                                            </p:txEl>
                                          </p:spTgt>
                                        </p:tgtEl>
                                        <p:attrNameLst>
                                          <p:attrName>style.visibility</p:attrName>
                                        </p:attrNameLst>
                                      </p:cBhvr>
                                      <p:to>
                                        <p:strVal val="visible"/>
                                      </p:to>
                                    </p:set>
                                    <p:animEffect transition="in" filter="fade">
                                      <p:cBhvr>
                                        <p:cTn id="7" dur="500"/>
                                        <p:tgtEl>
                                          <p:spTgt spid="1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9">
                                            <p:txEl>
                                              <p:pRg st="3" end="3"/>
                                            </p:txEl>
                                          </p:spTgt>
                                        </p:tgtEl>
                                        <p:attrNameLst>
                                          <p:attrName>style.visibility</p:attrName>
                                        </p:attrNameLst>
                                      </p:cBhvr>
                                      <p:to>
                                        <p:strVal val="visible"/>
                                      </p:to>
                                    </p:set>
                                    <p:animEffect transition="in" filter="fade">
                                      <p:cBhvr>
                                        <p:cTn id="23" dur="500"/>
                                        <p:tgtEl>
                                          <p:spTgt spid="199">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9">
                                            <p:txEl>
                                              <p:pRg st="5" end="5"/>
                                            </p:txEl>
                                          </p:spTgt>
                                        </p:tgtEl>
                                        <p:attrNameLst>
                                          <p:attrName>style.visibility</p:attrName>
                                        </p:attrNameLst>
                                      </p:cBhvr>
                                      <p:to>
                                        <p:strVal val="visible"/>
                                      </p:to>
                                    </p:set>
                                    <p:animEffect transition="in" filter="fade">
                                      <p:cBhvr>
                                        <p:cTn id="28" dur="500"/>
                                        <p:tgtEl>
                                          <p:spTgt spid="19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99">
                                            <p:txEl>
                                              <p:pRg st="7" end="7"/>
                                            </p:txEl>
                                          </p:spTgt>
                                        </p:tgtEl>
                                        <p:attrNameLst>
                                          <p:attrName>style.visibility</p:attrName>
                                        </p:attrNameLst>
                                      </p:cBhvr>
                                      <p:to>
                                        <p:strVal val="visible"/>
                                      </p:to>
                                    </p:set>
                                    <p:animEffect transition="in" filter="fade">
                                      <p:cBhvr>
                                        <p:cTn id="45" dur="500"/>
                                        <p:tgtEl>
                                          <p:spTgt spid="1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620B5-F2C2-D3C8-FBAF-943FD5A260E5}"/>
              </a:ext>
            </a:extLst>
          </p:cNvPr>
          <p:cNvSpPr>
            <a:spLocks noGrp="1"/>
          </p:cNvSpPr>
          <p:nvPr>
            <p:ph type="title"/>
          </p:nvPr>
        </p:nvSpPr>
        <p:spPr>
          <a:xfrm>
            <a:off x="644426" y="1612359"/>
            <a:ext cx="10325000" cy="1442463"/>
          </a:xfrm>
        </p:spPr>
        <p:txBody>
          <a:bodyPr>
            <a:noAutofit/>
          </a:bodyPr>
          <a:lstStyle/>
          <a:p>
            <a:pPr algn="ctr"/>
            <a:r>
              <a:rPr lang="he-IL" sz="8000" b="1" u="sng" dirty="0">
                <a:solidFill>
                  <a:schemeClr val="tx1"/>
                </a:solidFill>
              </a:rPr>
              <a:t>פעולות מנהל אזור</a:t>
            </a:r>
            <a:br>
              <a:rPr lang="en-US" sz="6600" b="1" dirty="0">
                <a:solidFill>
                  <a:schemeClr val="accent1"/>
                </a:solidFill>
              </a:rPr>
            </a:br>
            <a:r>
              <a:rPr lang="en-US" b="1" dirty="0">
                <a:solidFill>
                  <a:schemeClr val="accent1"/>
                </a:solidFill>
              </a:rPr>
              <a:t>City Manager</a:t>
            </a:r>
            <a:endParaRPr lang="en-US" b="1" u="sng" dirty="0"/>
          </a:p>
        </p:txBody>
      </p:sp>
    </p:spTree>
    <p:extLst>
      <p:ext uri="{BB962C8B-B14F-4D97-AF65-F5344CB8AC3E}">
        <p14:creationId xmlns:p14="http://schemas.microsoft.com/office/powerpoint/2010/main" val="3862645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E0418BE5-560E-4E49-B12D-B555511FED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49D1162-73B9-420F-BCBE-95039D00C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2BA76FE-316A-48E2-A03B-4E05691C43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E678FBC-A6AD-4422-BA24-A4172F886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D3C5C3E-2D08-43F0-AFAC-E15360CA7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BEAC62-AF92-4A65-9790-6F6E0C6C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77D7C5-E76E-4E82-BFC4-9A75D2C80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6E0152-96B9-4067-80D3-D9BDE6D7E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918AFCC-B9DA-4092-8FBA-2CFEDB0388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1EC7D33-C87E-4812-A722-53C5D9927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F239E3-501A-4C3C-9BE4-6BFA0D3126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B62BF3B-95BB-4188-AAE5-015A0EF3D1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4E5F0F-0124-40D0-A0BF-AE307A0E15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BADC3B1-26C7-4CF1-B29D-4D0DEA3E26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0A7DF6E-1132-4A80-9B18-593B1ACD77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EF19589-10D8-4A8F-A0B1-F7CE380E30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8E6BB32-C4F8-4914-88D3-7DC5E79D0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F046EE-9DBA-4924-A19C-ED8741F5F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ABBC44-ABA8-4913-824E-64D344724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4272B22-1C39-47A0-8551-73666AFBE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CDFF66-464C-4ABF-BB01-00500A3B75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79FC88-BD3B-4C04-9B90-0FC93C179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FCAED8-8687-4141-A7C3-0D88ACEDF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65038E6-7B32-460F-B804-D6C105FF4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C5DAE85-AD17-454B-AB64-CEFF52FDA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C603643-2066-4967-AE4B-9DA143843B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7E9533-9B07-43E3-B939-7BADC01FEE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DCCAAEE-AB2E-4534-893A-3DB109499F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BD39A2-970F-4714-AAA6-67EE99A0EA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F4A1387-348B-4E46-9B65-FDF76ED0E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F5DAF27-A54D-442A-93E4-BA7F04EAE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2" name="Rectangle 8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4" name="Group 83">
            <a:extLst>
              <a:ext uri="{FF2B5EF4-FFF2-40B4-BE49-F238E27FC236}">
                <a16:creationId xmlns:a16="http://schemas.microsoft.com/office/drawing/2014/main" id="{CFB7A4C9-92CD-44D3-A28C-FA35567A97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5" name="Straight Connector 84">
              <a:extLst>
                <a:ext uri="{FF2B5EF4-FFF2-40B4-BE49-F238E27FC236}">
                  <a16:creationId xmlns:a16="http://schemas.microsoft.com/office/drawing/2014/main" id="{96A0B86B-E5EF-4C51-B73A-A72785A885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28325C5-8310-4D23-B08F-74CD90E13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4BE24A6-CB18-43D8-A955-7A58E56A6D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90E549F-E66C-4639-8216-4DB579766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32D53E2-5427-44D7-90B2-B51D613980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F7F2D63-B189-47CB-BCBA-06F99730A5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D23A140-3CAD-4933-988D-8A11B94F3D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410EC65-0AB7-4EB5-9FD1-9781DDEC5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AB4B2E0-F6F4-4605-8A70-1EC201401F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0CBBB60-6409-4C10-A9AD-DFE815933D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4A1C4D2-346C-4562-9B1C-0DF21AA31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FC6324E-B1C3-40D9-9D58-1A1671A53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31307B7-2B8E-42C8-8DC0-B24B63021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AD637B-3870-4191-9D4A-4FBA8707E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11E9181-21F5-407D-B7B8-764C9137D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8262C9F-5298-4F8D-8FC8-28A2E8371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C8A1B5C-3C6B-45F6-AC1C-82A3E934D6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6AF6588-0730-4D45-AF19-1655AFFD9A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4862BC1-DD1E-4786-BD5C-270D7DCFA6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48CD048-7F9C-418A-9F39-9C140BF375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9E062D0-55D1-418A-9BDB-308FD770BB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1794E89-09BF-4BFA-8CB0-E669836577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949DB15-C4FA-4634-B6DD-6C9EF1424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C1CA597-C684-4685-831F-816D17D734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F626A90-4A74-41FA-A4D2-30E16164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97012B9-C53C-47B9-809C-EC0E79839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ADA3DCC-1755-48A1-8AE0-9EDE32282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C6A4BA0-7434-42B8-B04D-AC831B85F8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F3FA5CC-6091-4DB0-9B9A-81F9572FD2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A4CE318-4D10-46AE-B51B-22B2B0CC17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9119ED3-C89C-4B2F-B7A4-F3B45A6EC0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90" name="TextBox 189">
            <a:extLst>
              <a:ext uri="{FF2B5EF4-FFF2-40B4-BE49-F238E27FC236}">
                <a16:creationId xmlns:a16="http://schemas.microsoft.com/office/drawing/2014/main" id="{AFF2B1F5-5683-48F2-03A9-12F23007319A}"/>
              </a:ext>
            </a:extLst>
          </p:cNvPr>
          <p:cNvSpPr txBox="1"/>
          <p:nvPr/>
        </p:nvSpPr>
        <p:spPr>
          <a:xfrm>
            <a:off x="8208116" y="-17592"/>
            <a:ext cx="3785142" cy="646331"/>
          </a:xfrm>
          <a:prstGeom prst="rect">
            <a:avLst/>
          </a:prstGeom>
          <a:noFill/>
        </p:spPr>
        <p:txBody>
          <a:bodyPr wrap="square">
            <a:spAutoFit/>
          </a:bodyPr>
          <a:lstStyle/>
          <a:p>
            <a:pPr algn="ctr"/>
            <a:r>
              <a:rPr lang="he-IL" sz="3600" b="1" u="sng" dirty="0">
                <a:latin typeface="Calibri Light" panose="020F0302020204030204" pitchFamily="34" charset="0"/>
                <a:ea typeface="Calibri Light" panose="020F0302020204030204" pitchFamily="34" charset="0"/>
                <a:cs typeface="Calibri Light" panose="020F0302020204030204" pitchFamily="34" charset="0"/>
              </a:rPr>
              <a:t>ניהול בית: הוספת בית</a:t>
            </a:r>
            <a:endParaRPr lang="en-US" sz="3600" b="1" u="sng"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1" name="Arrow: Left 190">
            <a:hlinkClick r:id="rId3" action="ppaction://hlinksldjump"/>
            <a:extLst>
              <a:ext uri="{FF2B5EF4-FFF2-40B4-BE49-F238E27FC236}">
                <a16:creationId xmlns:a16="http://schemas.microsoft.com/office/drawing/2014/main" id="{5C721B58-BB9F-C934-3BAA-CC56030BE774}"/>
              </a:ext>
            </a:extLst>
          </p:cNvPr>
          <p:cNvSpPr/>
          <p:nvPr/>
        </p:nvSpPr>
        <p:spPr>
          <a:xfrm>
            <a:off x="192528" y="171716"/>
            <a:ext cx="1278034" cy="45701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חזרה</a:t>
            </a:r>
            <a:endParaRPr lang="en-US" dirty="0"/>
          </a:p>
        </p:txBody>
      </p:sp>
      <p:sp>
        <p:nvSpPr>
          <p:cNvPr id="198" name="Rectangle 197">
            <a:extLst>
              <a:ext uri="{FF2B5EF4-FFF2-40B4-BE49-F238E27FC236}">
                <a16:creationId xmlns:a16="http://schemas.microsoft.com/office/drawing/2014/main" id="{2CBFA712-0FCB-92FF-33E0-BCBE2EA652A7}"/>
              </a:ext>
            </a:extLst>
          </p:cNvPr>
          <p:cNvSpPr/>
          <p:nvPr/>
        </p:nvSpPr>
        <p:spPr>
          <a:xfrm>
            <a:off x="192528" y="714592"/>
            <a:ext cx="6903421" cy="436064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28D8C1EA-B467-392C-983E-8FD580EB451A}"/>
              </a:ext>
            </a:extLst>
          </p:cNvPr>
          <p:cNvSpPr txBox="1"/>
          <p:nvPr/>
        </p:nvSpPr>
        <p:spPr>
          <a:xfrm>
            <a:off x="7095949" y="628733"/>
            <a:ext cx="5176369" cy="3970318"/>
          </a:xfrm>
          <a:prstGeom prst="rect">
            <a:avLst/>
          </a:prstGeom>
          <a:noFill/>
        </p:spPr>
        <p:txBody>
          <a:bodyPr wrap="square" rtlCol="0">
            <a:spAutoFit/>
          </a:bodyPr>
          <a:lstStyle/>
          <a:p>
            <a:pPr lvl="0"/>
            <a:r>
              <a:rPr lang="en-US" sz="1200" i="1" dirty="0">
                <a:solidFill>
                  <a:srgbClr val="000000"/>
                </a:solidFill>
              </a:rPr>
              <a:t>Precondition</a:t>
            </a:r>
            <a:r>
              <a:rPr lang="en-US" sz="1200" dirty="0">
                <a:solidFill>
                  <a:srgbClr val="000000"/>
                </a:solidFill>
              </a:rPr>
              <a:t>: user is logged in, of type City manager/admin.</a:t>
            </a:r>
            <a:endParaRPr lang="en-US" sz="1600" b="0" dirty="0">
              <a:effectLst/>
            </a:endParaRPr>
          </a:p>
          <a:p>
            <a:pPr marL="342900" indent="-342900" fontAlgn="base">
              <a:buFont typeface="+mj-lt"/>
              <a:buAutoNum type="arabicPeriod"/>
            </a:pPr>
            <a:r>
              <a:rPr lang="en-US" sz="1600" dirty="0"/>
              <a:t>User clicks on the “Houses” tab.</a:t>
            </a:r>
            <a:endParaRPr lang="he-IL" sz="1600" dirty="0"/>
          </a:p>
          <a:p>
            <a:pPr marL="342900" indent="-342900" fontAlgn="base">
              <a:buFont typeface="+mj-lt"/>
              <a:buAutoNum type="arabicPeriod"/>
            </a:pPr>
            <a:endParaRPr lang="en-US" sz="1600" dirty="0"/>
          </a:p>
          <a:p>
            <a:pPr marL="342900" indent="-342900" fontAlgn="base">
              <a:buFont typeface="+mj-lt"/>
              <a:buAutoNum type="arabicPeriod"/>
            </a:pPr>
            <a:r>
              <a:rPr lang="en-US" sz="1600" dirty="0"/>
              <a:t>The system views a page with all the houses that are relevant to the user area.</a:t>
            </a:r>
            <a:endParaRPr lang="he-IL" sz="1600" dirty="0"/>
          </a:p>
          <a:p>
            <a:pPr marL="342900" indent="-342900" fontAlgn="base">
              <a:buFont typeface="+mj-lt"/>
              <a:buAutoNum type="arabicPeriod"/>
            </a:pPr>
            <a:endParaRPr lang="he-IL" sz="1600" dirty="0"/>
          </a:p>
          <a:p>
            <a:pPr marL="342900" indent="-342900" fontAlgn="base">
              <a:buFont typeface="+mj-lt"/>
              <a:buAutoNum type="arabicPeriod"/>
            </a:pPr>
            <a:r>
              <a:rPr lang="en-US" sz="1600" dirty="0"/>
              <a:t>User clicks on the “Add House” button.</a:t>
            </a:r>
            <a:endParaRPr lang="he-IL" sz="1600" dirty="0"/>
          </a:p>
          <a:p>
            <a:pPr marL="342900" indent="-342900" fontAlgn="base">
              <a:buFont typeface="+mj-lt"/>
              <a:buAutoNum type="arabicPeriod"/>
            </a:pPr>
            <a:endParaRPr lang="en-US" sz="1600" dirty="0"/>
          </a:p>
          <a:p>
            <a:pPr marL="342900" indent="-342900" fontAlgn="base">
              <a:buFont typeface="+mj-lt"/>
              <a:buAutoNum type="arabicPeriod"/>
            </a:pPr>
            <a:r>
              <a:rPr lang="en-US" sz="1600" dirty="0"/>
              <a:t>The system prompts a page with a list of the following fields that need to be filled: elderly person’s name, address, phone number, special notices, language preferences and gender identity.</a:t>
            </a:r>
            <a:endParaRPr lang="he-IL" sz="1600" dirty="0"/>
          </a:p>
          <a:p>
            <a:pPr marL="342900" indent="-342900" fontAlgn="base">
              <a:buFont typeface="+mj-lt"/>
              <a:buAutoNum type="arabicPeriod"/>
            </a:pPr>
            <a:endParaRPr lang="en-US" sz="1600" dirty="0"/>
          </a:p>
          <a:p>
            <a:pPr marL="342900" indent="-342900" fontAlgn="base">
              <a:buFont typeface="+mj-lt"/>
              <a:buAutoNum type="arabicPeriod"/>
            </a:pPr>
            <a:r>
              <a:rPr lang="en-US" sz="1600" dirty="0"/>
              <a:t>User fills all the relevant details and clicks on “Create House”.</a:t>
            </a:r>
            <a:br>
              <a:rPr lang="en-US" sz="1600" dirty="0"/>
            </a:br>
            <a:endParaRPr lang="en-US" sz="1600" dirty="0"/>
          </a:p>
        </p:txBody>
      </p:sp>
      <p:pic>
        <p:nvPicPr>
          <p:cNvPr id="2" name="Picture 1" descr="A person smiling and sitting on a chair&#10;&#10;Description automatically generated">
            <a:extLst>
              <a:ext uri="{FF2B5EF4-FFF2-40B4-BE49-F238E27FC236}">
                <a16:creationId xmlns:a16="http://schemas.microsoft.com/office/drawing/2014/main" id="{C3F8FD82-9E6B-A773-91C7-401E5CF20C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278" y="797238"/>
            <a:ext cx="6793919" cy="4242816"/>
          </a:xfrm>
          <a:prstGeom prst="rect">
            <a:avLst/>
          </a:prstGeom>
        </p:spPr>
      </p:pic>
      <p:cxnSp>
        <p:nvCxnSpPr>
          <p:cNvPr id="3" name="Straight Arrow Connector 2">
            <a:extLst>
              <a:ext uri="{FF2B5EF4-FFF2-40B4-BE49-F238E27FC236}">
                <a16:creationId xmlns:a16="http://schemas.microsoft.com/office/drawing/2014/main" id="{0AA1EE18-9076-8C25-A61E-BC5BEB3CA715}"/>
              </a:ext>
            </a:extLst>
          </p:cNvPr>
          <p:cNvCxnSpPr>
            <a:cxnSpLocks/>
          </p:cNvCxnSpPr>
          <p:nvPr/>
        </p:nvCxnSpPr>
        <p:spPr>
          <a:xfrm flipH="1">
            <a:off x="980343" y="1239887"/>
            <a:ext cx="388107" cy="125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305BCB5-74AF-88F4-F7A9-E0DA363516F1}"/>
              </a:ext>
            </a:extLst>
          </p:cNvPr>
          <p:cNvPicPr>
            <a:picLocks noChangeAspect="1"/>
          </p:cNvPicPr>
          <p:nvPr/>
        </p:nvPicPr>
        <p:blipFill>
          <a:blip r:embed="rId5"/>
          <a:stretch>
            <a:fillRect/>
          </a:stretch>
        </p:blipFill>
        <p:spPr>
          <a:xfrm>
            <a:off x="226700" y="755203"/>
            <a:ext cx="6849585" cy="4242816"/>
          </a:xfrm>
          <a:prstGeom prst="rect">
            <a:avLst/>
          </a:prstGeom>
        </p:spPr>
      </p:pic>
      <p:cxnSp>
        <p:nvCxnSpPr>
          <p:cNvPr id="7" name="Straight Arrow Connector 6">
            <a:extLst>
              <a:ext uri="{FF2B5EF4-FFF2-40B4-BE49-F238E27FC236}">
                <a16:creationId xmlns:a16="http://schemas.microsoft.com/office/drawing/2014/main" id="{96F2830A-20C7-AB5B-FDF1-F6678C7E3F82}"/>
              </a:ext>
            </a:extLst>
          </p:cNvPr>
          <p:cNvCxnSpPr/>
          <p:nvPr/>
        </p:nvCxnSpPr>
        <p:spPr>
          <a:xfrm>
            <a:off x="945393" y="1374816"/>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descr="A screenshot of a computer&#10;&#10;Description automatically generated">
            <a:extLst>
              <a:ext uri="{FF2B5EF4-FFF2-40B4-BE49-F238E27FC236}">
                <a16:creationId xmlns:a16="http://schemas.microsoft.com/office/drawing/2014/main" id="{E5F8289A-53F3-71EB-0B44-AF3E3FC4A5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6721" y="772316"/>
            <a:ext cx="6829541" cy="4242816"/>
          </a:xfrm>
          <a:prstGeom prst="rect">
            <a:avLst/>
          </a:prstGeom>
        </p:spPr>
      </p:pic>
      <p:cxnSp>
        <p:nvCxnSpPr>
          <p:cNvPr id="10" name="Straight Arrow Connector 9">
            <a:extLst>
              <a:ext uri="{FF2B5EF4-FFF2-40B4-BE49-F238E27FC236}">
                <a16:creationId xmlns:a16="http://schemas.microsoft.com/office/drawing/2014/main" id="{E041AB3D-AEF6-9228-E413-615AF96D6B4F}"/>
              </a:ext>
            </a:extLst>
          </p:cNvPr>
          <p:cNvCxnSpPr/>
          <p:nvPr/>
        </p:nvCxnSpPr>
        <p:spPr>
          <a:xfrm>
            <a:off x="2492000" y="4165578"/>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905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1" end="1"/>
                                            </p:txEl>
                                          </p:spTgt>
                                        </p:tgtEl>
                                        <p:attrNameLst>
                                          <p:attrName>style.visibility</p:attrName>
                                        </p:attrNameLst>
                                      </p:cBhvr>
                                      <p:to>
                                        <p:strVal val="visible"/>
                                      </p:to>
                                    </p:set>
                                    <p:animEffect transition="in" filter="fade">
                                      <p:cBhvr>
                                        <p:cTn id="7" dur="500"/>
                                        <p:tgtEl>
                                          <p:spTgt spid="1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9">
                                            <p:txEl>
                                              <p:pRg st="3" end="3"/>
                                            </p:txEl>
                                          </p:spTgt>
                                        </p:tgtEl>
                                        <p:attrNameLst>
                                          <p:attrName>style.visibility</p:attrName>
                                        </p:attrNameLst>
                                      </p:cBhvr>
                                      <p:to>
                                        <p:strVal val="visible"/>
                                      </p:to>
                                    </p:set>
                                    <p:animEffect transition="in" filter="fade">
                                      <p:cBhvr>
                                        <p:cTn id="23" dur="500"/>
                                        <p:tgtEl>
                                          <p:spTgt spid="199">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9">
                                            <p:txEl>
                                              <p:pRg st="5" end="5"/>
                                            </p:txEl>
                                          </p:spTgt>
                                        </p:tgtEl>
                                        <p:attrNameLst>
                                          <p:attrName>style.visibility</p:attrName>
                                        </p:attrNameLst>
                                      </p:cBhvr>
                                      <p:to>
                                        <p:strVal val="visible"/>
                                      </p:to>
                                    </p:set>
                                    <p:animEffect transition="in" filter="fade">
                                      <p:cBhvr>
                                        <p:cTn id="28" dur="500"/>
                                        <p:tgtEl>
                                          <p:spTgt spid="19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99">
                                            <p:txEl>
                                              <p:pRg st="7" end="7"/>
                                            </p:txEl>
                                          </p:spTgt>
                                        </p:tgtEl>
                                        <p:attrNameLst>
                                          <p:attrName>style.visibility</p:attrName>
                                        </p:attrNameLst>
                                      </p:cBhvr>
                                      <p:to>
                                        <p:strVal val="visible"/>
                                      </p:to>
                                    </p:set>
                                    <p:animEffect transition="in" filter="fade">
                                      <p:cBhvr>
                                        <p:cTn id="39" dur="500"/>
                                        <p:tgtEl>
                                          <p:spTgt spid="199">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99">
                                            <p:txEl>
                                              <p:pRg st="9" end="9"/>
                                            </p:txEl>
                                          </p:spTgt>
                                        </p:tgtEl>
                                        <p:attrNameLst>
                                          <p:attrName>style.visibility</p:attrName>
                                        </p:attrNameLst>
                                      </p:cBhvr>
                                      <p:to>
                                        <p:strVal val="visible"/>
                                      </p:to>
                                    </p:set>
                                    <p:animEffect transition="in" filter="fade">
                                      <p:cBhvr>
                                        <p:cTn id="49" dur="500"/>
                                        <p:tgtEl>
                                          <p:spTgt spid="199">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500" fill="hold"/>
                                        <p:tgtEl>
                                          <p:spTgt spid="10"/>
                                        </p:tgtEl>
                                        <p:attrNameLst>
                                          <p:attrName>ppt_x</p:attrName>
                                        </p:attrNameLst>
                                      </p:cBhvr>
                                      <p:tavLst>
                                        <p:tav tm="0">
                                          <p:val>
                                            <p:strVal val="#ppt_x"/>
                                          </p:val>
                                        </p:tav>
                                        <p:tav tm="100000">
                                          <p:val>
                                            <p:strVal val="#ppt_x"/>
                                          </p:val>
                                        </p:tav>
                                      </p:tavLst>
                                    </p:anim>
                                    <p:anim calcmode="lin" valueType="num">
                                      <p:cBhvr additive="base">
                                        <p:cTn id="5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E0418BE5-560E-4E49-B12D-B555511FED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49D1162-73B9-420F-BCBE-95039D00C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2BA76FE-316A-48E2-A03B-4E05691C43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E678FBC-A6AD-4422-BA24-A4172F886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D3C5C3E-2D08-43F0-AFAC-E15360CA7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BEAC62-AF92-4A65-9790-6F6E0C6C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77D7C5-E76E-4E82-BFC4-9A75D2C80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6E0152-96B9-4067-80D3-D9BDE6D7E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918AFCC-B9DA-4092-8FBA-2CFEDB0388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1EC7D33-C87E-4812-A722-53C5D9927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F239E3-501A-4C3C-9BE4-6BFA0D3126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B62BF3B-95BB-4188-AAE5-015A0EF3D1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4E5F0F-0124-40D0-A0BF-AE307A0E15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BADC3B1-26C7-4CF1-B29D-4D0DEA3E26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0A7DF6E-1132-4A80-9B18-593B1ACD77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EF19589-10D8-4A8F-A0B1-F7CE380E30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8E6BB32-C4F8-4914-88D3-7DC5E79D0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F046EE-9DBA-4924-A19C-ED8741F5F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ABBC44-ABA8-4913-824E-64D344724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4272B22-1C39-47A0-8551-73666AFBE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CDFF66-464C-4ABF-BB01-00500A3B75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79FC88-BD3B-4C04-9B90-0FC93C179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FCAED8-8687-4141-A7C3-0D88ACEDF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65038E6-7B32-460F-B804-D6C105FF4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C5DAE85-AD17-454B-AB64-CEFF52FDA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C603643-2066-4967-AE4B-9DA143843B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7E9533-9B07-43E3-B939-7BADC01FEE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DCCAAEE-AB2E-4534-893A-3DB109499F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BD39A2-970F-4714-AAA6-67EE99A0EA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F4A1387-348B-4E46-9B65-FDF76ED0E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F5DAF27-A54D-442A-93E4-BA7F04EAE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2" name="Rectangle 8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4" name="Group 83">
            <a:extLst>
              <a:ext uri="{FF2B5EF4-FFF2-40B4-BE49-F238E27FC236}">
                <a16:creationId xmlns:a16="http://schemas.microsoft.com/office/drawing/2014/main" id="{CFB7A4C9-92CD-44D3-A28C-FA35567A97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5" name="Straight Connector 84">
              <a:extLst>
                <a:ext uri="{FF2B5EF4-FFF2-40B4-BE49-F238E27FC236}">
                  <a16:creationId xmlns:a16="http://schemas.microsoft.com/office/drawing/2014/main" id="{96A0B86B-E5EF-4C51-B73A-A72785A885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28325C5-8310-4D23-B08F-74CD90E13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4BE24A6-CB18-43D8-A955-7A58E56A6D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90E549F-E66C-4639-8216-4DB579766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32D53E2-5427-44D7-90B2-B51D613980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F7F2D63-B189-47CB-BCBA-06F99730A5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D23A140-3CAD-4933-988D-8A11B94F3D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410EC65-0AB7-4EB5-9FD1-9781DDEC5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AB4B2E0-F6F4-4605-8A70-1EC201401F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0CBBB60-6409-4C10-A9AD-DFE815933D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4A1C4D2-346C-4562-9B1C-0DF21AA31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FC6324E-B1C3-40D9-9D58-1A1671A53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31307B7-2B8E-42C8-8DC0-B24B63021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AD637B-3870-4191-9D4A-4FBA8707E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11E9181-21F5-407D-B7B8-764C9137D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8262C9F-5298-4F8D-8FC8-28A2E8371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C8A1B5C-3C6B-45F6-AC1C-82A3E934D6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6AF6588-0730-4D45-AF19-1655AFFD9A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4862BC1-DD1E-4786-BD5C-270D7DCFA6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48CD048-7F9C-418A-9F39-9C140BF375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9E062D0-55D1-418A-9BDB-308FD770BB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1794E89-09BF-4BFA-8CB0-E669836577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949DB15-C4FA-4634-B6DD-6C9EF1424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C1CA597-C684-4685-831F-816D17D734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F626A90-4A74-41FA-A4D2-30E16164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97012B9-C53C-47B9-809C-EC0E79839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ADA3DCC-1755-48A1-8AE0-9EDE32282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C6A4BA0-7434-42B8-B04D-AC831B85F8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F3FA5CC-6091-4DB0-9B9A-81F9572FD2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A4CE318-4D10-46AE-B51B-22B2B0CC17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9119ED3-C89C-4B2F-B7A4-F3B45A6EC0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90" name="TextBox 189">
            <a:extLst>
              <a:ext uri="{FF2B5EF4-FFF2-40B4-BE49-F238E27FC236}">
                <a16:creationId xmlns:a16="http://schemas.microsoft.com/office/drawing/2014/main" id="{AFF2B1F5-5683-48F2-03A9-12F23007319A}"/>
              </a:ext>
            </a:extLst>
          </p:cNvPr>
          <p:cNvSpPr txBox="1"/>
          <p:nvPr/>
        </p:nvSpPr>
        <p:spPr>
          <a:xfrm>
            <a:off x="6540496" y="-17592"/>
            <a:ext cx="5452761" cy="646331"/>
          </a:xfrm>
          <a:prstGeom prst="rect">
            <a:avLst/>
          </a:prstGeom>
          <a:noFill/>
        </p:spPr>
        <p:txBody>
          <a:bodyPr wrap="square">
            <a:spAutoFit/>
          </a:bodyPr>
          <a:lstStyle/>
          <a:p>
            <a:pPr algn="ctr"/>
            <a:r>
              <a:rPr lang="he-IL" sz="3600" b="1" u="sng" dirty="0">
                <a:latin typeface="Calibri Light" panose="020F0302020204030204" pitchFamily="34" charset="0"/>
                <a:ea typeface="Calibri Light" panose="020F0302020204030204" pitchFamily="34" charset="0"/>
                <a:cs typeface="Calibri Light" panose="020F0302020204030204" pitchFamily="34" charset="0"/>
              </a:rPr>
              <a:t>ניהול קבוצה: ייצוא פרטי בית ספר</a:t>
            </a:r>
            <a:endParaRPr lang="en-US" sz="3600" b="1" u="sng"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1" name="Arrow: Left 190">
            <a:hlinkClick r:id="rId3" action="ppaction://hlinksldjump"/>
            <a:extLst>
              <a:ext uri="{FF2B5EF4-FFF2-40B4-BE49-F238E27FC236}">
                <a16:creationId xmlns:a16="http://schemas.microsoft.com/office/drawing/2014/main" id="{5C721B58-BB9F-C934-3BAA-CC56030BE774}"/>
              </a:ext>
            </a:extLst>
          </p:cNvPr>
          <p:cNvSpPr/>
          <p:nvPr/>
        </p:nvSpPr>
        <p:spPr>
          <a:xfrm>
            <a:off x="192528" y="171716"/>
            <a:ext cx="1278034" cy="45701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חזרה</a:t>
            </a:r>
            <a:endParaRPr lang="en-US" dirty="0"/>
          </a:p>
        </p:txBody>
      </p:sp>
      <p:sp>
        <p:nvSpPr>
          <p:cNvPr id="198" name="Rectangle 197">
            <a:extLst>
              <a:ext uri="{FF2B5EF4-FFF2-40B4-BE49-F238E27FC236}">
                <a16:creationId xmlns:a16="http://schemas.microsoft.com/office/drawing/2014/main" id="{2CBFA712-0FCB-92FF-33E0-BCBE2EA652A7}"/>
              </a:ext>
            </a:extLst>
          </p:cNvPr>
          <p:cNvSpPr/>
          <p:nvPr/>
        </p:nvSpPr>
        <p:spPr>
          <a:xfrm>
            <a:off x="192528" y="714592"/>
            <a:ext cx="6903421" cy="436064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28D8C1EA-B467-392C-983E-8FD580EB451A}"/>
              </a:ext>
            </a:extLst>
          </p:cNvPr>
          <p:cNvSpPr txBox="1"/>
          <p:nvPr/>
        </p:nvSpPr>
        <p:spPr>
          <a:xfrm>
            <a:off x="7095949" y="628733"/>
            <a:ext cx="5176369" cy="4955203"/>
          </a:xfrm>
          <a:prstGeom prst="rect">
            <a:avLst/>
          </a:prstGeom>
          <a:noFill/>
        </p:spPr>
        <p:txBody>
          <a:bodyPr wrap="square" rtlCol="0">
            <a:spAutoFit/>
          </a:bodyPr>
          <a:lstStyle/>
          <a:p>
            <a:pPr lvl="0"/>
            <a:r>
              <a:rPr lang="en-US" sz="1200" i="1" dirty="0">
                <a:solidFill>
                  <a:srgbClr val="000000"/>
                </a:solidFill>
              </a:rPr>
              <a:t>Precondition</a:t>
            </a:r>
            <a:r>
              <a:rPr lang="en-US" sz="1200" dirty="0">
                <a:solidFill>
                  <a:srgbClr val="000000"/>
                </a:solidFill>
              </a:rPr>
              <a:t>: user is logged in, of type City manager/admin.</a:t>
            </a:r>
            <a:endParaRPr lang="en-US" sz="1600" b="0" dirty="0">
              <a:effectLst/>
            </a:endParaRPr>
          </a:p>
          <a:p>
            <a:pPr marL="342900" indent="-342900" fontAlgn="base">
              <a:buFont typeface="+mj-lt"/>
              <a:buAutoNum type="arabicPeriod"/>
            </a:pPr>
            <a:r>
              <a:rPr lang="en-US" sz="1600" dirty="0"/>
              <a:t>User clicks on “Export” tab.</a:t>
            </a:r>
            <a:endParaRPr lang="he-IL" sz="1600" dirty="0"/>
          </a:p>
          <a:p>
            <a:pPr marL="342900" indent="-342900" fontAlgn="base">
              <a:buFont typeface="+mj-lt"/>
              <a:buAutoNum type="arabicPeriod"/>
            </a:pPr>
            <a:endParaRPr lang="en-US" sz="1600" dirty="0"/>
          </a:p>
          <a:p>
            <a:pPr marL="342900" indent="-342900" fontAlgn="base">
              <a:buFont typeface="+mj-lt"/>
              <a:buAutoNum type="arabicPeriod"/>
            </a:pPr>
            <a:r>
              <a:rPr lang="en-US" sz="1600" dirty="0"/>
              <a:t>The system will view all the relevant data under the responsibility of the user.</a:t>
            </a:r>
            <a:endParaRPr lang="he-IL" sz="1600" dirty="0"/>
          </a:p>
          <a:p>
            <a:pPr marL="342900" indent="-342900" fontAlgn="base">
              <a:buFont typeface="+mj-lt"/>
              <a:buAutoNum type="arabicPeriod"/>
            </a:pPr>
            <a:endParaRPr lang="en-US" sz="1600" dirty="0"/>
          </a:p>
          <a:p>
            <a:pPr marL="342900" indent="-342900" fontAlgn="base">
              <a:buFont typeface="+mj-lt"/>
              <a:buAutoNum type="arabicPeriod"/>
            </a:pPr>
            <a:r>
              <a:rPr lang="en-US" sz="1600" dirty="0"/>
              <a:t>User clicks on “Export School Information”.</a:t>
            </a:r>
            <a:endParaRPr lang="he-IL" sz="1600" dirty="0"/>
          </a:p>
          <a:p>
            <a:pPr marL="342900" indent="-342900" fontAlgn="base">
              <a:buFont typeface="+mj-lt"/>
              <a:buAutoNum type="arabicPeriod"/>
            </a:pPr>
            <a:endParaRPr lang="en-US" sz="1600" dirty="0"/>
          </a:p>
          <a:p>
            <a:pPr marL="342900" indent="-342900" fontAlgn="base">
              <a:buFont typeface="+mj-lt"/>
              <a:buAutoNum type="arabicPeriod"/>
            </a:pPr>
            <a:r>
              <a:rPr lang="en-US" sz="1600" dirty="0"/>
              <a:t>The system will display a page with a list of schools that need to be selected from.</a:t>
            </a:r>
            <a:endParaRPr lang="he-IL" sz="1600" dirty="0"/>
          </a:p>
          <a:p>
            <a:pPr marL="342900" indent="-342900" fontAlgn="base">
              <a:buFont typeface="+mj-lt"/>
              <a:buAutoNum type="arabicPeriod"/>
            </a:pPr>
            <a:endParaRPr lang="en-US" sz="1600" dirty="0"/>
          </a:p>
          <a:p>
            <a:pPr marL="342900" indent="-342900" fontAlgn="base">
              <a:buFont typeface="+mj-lt"/>
              <a:buAutoNum type="arabicPeriod"/>
            </a:pPr>
            <a:r>
              <a:rPr lang="en-US" sz="1600" dirty="0"/>
              <a:t>The user choose the school he wants to export information about</a:t>
            </a:r>
          </a:p>
          <a:p>
            <a:pPr marL="342900" indent="-342900" fontAlgn="base">
              <a:buFont typeface="+mj-lt"/>
              <a:buAutoNum type="arabicPeriod"/>
            </a:pPr>
            <a:endParaRPr lang="en-US" sz="1600" dirty="0"/>
          </a:p>
          <a:p>
            <a:pPr marL="342900" indent="-342900" fontAlgn="base">
              <a:buFont typeface="+mj-lt"/>
              <a:buAutoNum type="arabicPeriod"/>
            </a:pPr>
            <a:r>
              <a:rPr lang="en-US" sz="1600" dirty="0"/>
              <a:t>The user chooses export excel</a:t>
            </a:r>
            <a:endParaRPr lang="he-IL" sz="1600" dirty="0"/>
          </a:p>
          <a:p>
            <a:pPr fontAlgn="base"/>
            <a:endParaRPr lang="en-US" sz="1600" dirty="0"/>
          </a:p>
          <a:p>
            <a:pPr fontAlgn="base"/>
            <a:r>
              <a:rPr lang="he-IL" sz="1600" dirty="0"/>
              <a:t>7</a:t>
            </a:r>
            <a:r>
              <a:rPr lang="en-US" sz="1600" dirty="0"/>
              <a:t>. The system will create an excel document with the following information about a school: student name, email, address of the house he will volunteer at, team owner and area manager.</a:t>
            </a:r>
          </a:p>
        </p:txBody>
      </p:sp>
      <p:pic>
        <p:nvPicPr>
          <p:cNvPr id="6" name="Picture 5">
            <a:extLst>
              <a:ext uri="{FF2B5EF4-FFF2-40B4-BE49-F238E27FC236}">
                <a16:creationId xmlns:a16="http://schemas.microsoft.com/office/drawing/2014/main" id="{C0EDBE26-5FD4-C89F-0A03-F8203292AEBB}"/>
              </a:ext>
            </a:extLst>
          </p:cNvPr>
          <p:cNvPicPr>
            <a:picLocks noChangeAspect="1"/>
          </p:cNvPicPr>
          <p:nvPr/>
        </p:nvPicPr>
        <p:blipFill>
          <a:blip r:embed="rId4"/>
          <a:stretch>
            <a:fillRect/>
          </a:stretch>
        </p:blipFill>
        <p:spPr>
          <a:xfrm>
            <a:off x="266723" y="789061"/>
            <a:ext cx="6766561" cy="4242816"/>
          </a:xfrm>
          <a:prstGeom prst="rect">
            <a:avLst/>
          </a:prstGeom>
        </p:spPr>
      </p:pic>
      <p:cxnSp>
        <p:nvCxnSpPr>
          <p:cNvPr id="4" name="Straight Arrow Connector 3">
            <a:extLst>
              <a:ext uri="{FF2B5EF4-FFF2-40B4-BE49-F238E27FC236}">
                <a16:creationId xmlns:a16="http://schemas.microsoft.com/office/drawing/2014/main" id="{E3ADFB31-9B6E-F229-92AD-8EEC35991947}"/>
              </a:ext>
            </a:extLst>
          </p:cNvPr>
          <p:cNvCxnSpPr>
            <a:cxnSpLocks/>
          </p:cNvCxnSpPr>
          <p:nvPr/>
        </p:nvCxnSpPr>
        <p:spPr>
          <a:xfrm flipH="1" flipV="1">
            <a:off x="518457" y="2624404"/>
            <a:ext cx="362826" cy="351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28EAB58-4C43-259B-7522-7E6C5A06C57E}"/>
              </a:ext>
            </a:extLst>
          </p:cNvPr>
          <p:cNvPicPr>
            <a:picLocks noChangeAspect="1"/>
          </p:cNvPicPr>
          <p:nvPr/>
        </p:nvPicPr>
        <p:blipFill>
          <a:blip r:embed="rId5"/>
          <a:stretch>
            <a:fillRect/>
          </a:stretch>
        </p:blipFill>
        <p:spPr>
          <a:xfrm>
            <a:off x="276576" y="778769"/>
            <a:ext cx="6784008" cy="4242816"/>
          </a:xfrm>
          <a:prstGeom prst="rect">
            <a:avLst/>
          </a:prstGeom>
        </p:spPr>
      </p:pic>
      <p:cxnSp>
        <p:nvCxnSpPr>
          <p:cNvPr id="10" name="Straight Arrow Connector 9">
            <a:extLst>
              <a:ext uri="{FF2B5EF4-FFF2-40B4-BE49-F238E27FC236}">
                <a16:creationId xmlns:a16="http://schemas.microsoft.com/office/drawing/2014/main" id="{54340EA6-1812-D244-19F8-B709C26B4A89}"/>
              </a:ext>
            </a:extLst>
          </p:cNvPr>
          <p:cNvCxnSpPr/>
          <p:nvPr/>
        </p:nvCxnSpPr>
        <p:spPr>
          <a:xfrm>
            <a:off x="4661895" y="1130290"/>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E0D44C1-8825-1861-C8A6-FF94C7485AB3}"/>
              </a:ext>
            </a:extLst>
          </p:cNvPr>
          <p:cNvCxnSpPr/>
          <p:nvPr/>
        </p:nvCxnSpPr>
        <p:spPr>
          <a:xfrm>
            <a:off x="620832" y="4189144"/>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483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1" end="1"/>
                                            </p:txEl>
                                          </p:spTgt>
                                        </p:tgtEl>
                                        <p:attrNameLst>
                                          <p:attrName>style.visibility</p:attrName>
                                        </p:attrNameLst>
                                      </p:cBhvr>
                                      <p:to>
                                        <p:strVal val="visible"/>
                                      </p:to>
                                    </p:set>
                                    <p:animEffect transition="in" filter="fade">
                                      <p:cBhvr>
                                        <p:cTn id="7" dur="500"/>
                                        <p:tgtEl>
                                          <p:spTgt spid="1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9">
                                            <p:txEl>
                                              <p:pRg st="3" end="3"/>
                                            </p:txEl>
                                          </p:spTgt>
                                        </p:tgtEl>
                                        <p:attrNameLst>
                                          <p:attrName>style.visibility</p:attrName>
                                        </p:attrNameLst>
                                      </p:cBhvr>
                                      <p:to>
                                        <p:strVal val="visible"/>
                                      </p:to>
                                    </p:set>
                                    <p:animEffect transition="in" filter="fade">
                                      <p:cBhvr>
                                        <p:cTn id="18" dur="500"/>
                                        <p:tgtEl>
                                          <p:spTgt spid="19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9">
                                            <p:txEl>
                                              <p:pRg st="5" end="5"/>
                                            </p:txEl>
                                          </p:spTgt>
                                        </p:tgtEl>
                                        <p:attrNameLst>
                                          <p:attrName>style.visibility</p:attrName>
                                        </p:attrNameLst>
                                      </p:cBhvr>
                                      <p:to>
                                        <p:strVal val="visible"/>
                                      </p:to>
                                    </p:set>
                                    <p:animEffect transition="in" filter="fade">
                                      <p:cBhvr>
                                        <p:cTn id="23" dur="500"/>
                                        <p:tgtEl>
                                          <p:spTgt spid="199">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9">
                                            <p:txEl>
                                              <p:pRg st="7" end="7"/>
                                            </p:txEl>
                                          </p:spTgt>
                                        </p:tgtEl>
                                        <p:attrNameLst>
                                          <p:attrName>style.visibility</p:attrName>
                                        </p:attrNameLst>
                                      </p:cBhvr>
                                      <p:to>
                                        <p:strVal val="visible"/>
                                      </p:to>
                                    </p:set>
                                    <p:animEffect transition="in" filter="fade">
                                      <p:cBhvr>
                                        <p:cTn id="28" dur="500"/>
                                        <p:tgtEl>
                                          <p:spTgt spid="199">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99">
                                            <p:txEl>
                                              <p:pRg st="9" end="9"/>
                                            </p:txEl>
                                          </p:spTgt>
                                        </p:tgtEl>
                                        <p:attrNameLst>
                                          <p:attrName>style.visibility</p:attrName>
                                        </p:attrNameLst>
                                      </p:cBhvr>
                                      <p:to>
                                        <p:strVal val="visible"/>
                                      </p:to>
                                    </p:set>
                                    <p:animEffect transition="in" filter="fade">
                                      <p:cBhvr>
                                        <p:cTn id="33" dur="500"/>
                                        <p:tgtEl>
                                          <p:spTgt spid="199">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99">
                                            <p:txEl>
                                              <p:pRg st="11" end="11"/>
                                            </p:txEl>
                                          </p:spTgt>
                                        </p:tgtEl>
                                        <p:attrNameLst>
                                          <p:attrName>style.visibility</p:attrName>
                                        </p:attrNameLst>
                                      </p:cBhvr>
                                      <p:to>
                                        <p:strVal val="visible"/>
                                      </p:to>
                                    </p:set>
                                    <p:animEffect transition="in" filter="fade">
                                      <p:cBhvr>
                                        <p:cTn id="49" dur="500"/>
                                        <p:tgtEl>
                                          <p:spTgt spid="199">
                                            <p:txEl>
                                              <p:pRg st="11" end="1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ppt_x"/>
                                          </p:val>
                                        </p:tav>
                                        <p:tav tm="100000">
                                          <p:val>
                                            <p:strVal val="#ppt_x"/>
                                          </p:val>
                                        </p:tav>
                                      </p:tavLst>
                                    </p:anim>
                                    <p:anim calcmode="lin" valueType="num">
                                      <p:cBhvr additive="base">
                                        <p:cTn id="5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99">
                                            <p:txEl>
                                              <p:pRg st="13" end="13"/>
                                            </p:txEl>
                                          </p:spTgt>
                                        </p:tgtEl>
                                        <p:attrNameLst>
                                          <p:attrName>style.visibility</p:attrName>
                                        </p:attrNameLst>
                                      </p:cBhvr>
                                      <p:to>
                                        <p:strVal val="visible"/>
                                      </p:to>
                                    </p:set>
                                    <p:animEffect transition="in" filter="fade">
                                      <p:cBhvr>
                                        <p:cTn id="60" dur="500"/>
                                        <p:tgtEl>
                                          <p:spTgt spid="19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E0418BE5-560E-4E49-B12D-B555511FED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49D1162-73B9-420F-BCBE-95039D00C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2BA76FE-316A-48E2-A03B-4E05691C43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E678FBC-A6AD-4422-BA24-A4172F886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D3C5C3E-2D08-43F0-AFAC-E15360CA7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BEAC62-AF92-4A65-9790-6F6E0C6C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77D7C5-E76E-4E82-BFC4-9A75D2C80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6E0152-96B9-4067-80D3-D9BDE6D7E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918AFCC-B9DA-4092-8FBA-2CFEDB0388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1EC7D33-C87E-4812-A722-53C5D9927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F239E3-501A-4C3C-9BE4-6BFA0D3126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B62BF3B-95BB-4188-AAE5-015A0EF3D1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4E5F0F-0124-40D0-A0BF-AE307A0E15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BADC3B1-26C7-4CF1-B29D-4D0DEA3E26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0A7DF6E-1132-4A80-9B18-593B1ACD77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EF19589-10D8-4A8F-A0B1-F7CE380E30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8E6BB32-C4F8-4914-88D3-7DC5E79D0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F046EE-9DBA-4924-A19C-ED8741F5F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ABBC44-ABA8-4913-824E-64D344724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4272B22-1C39-47A0-8551-73666AFBE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CDFF66-464C-4ABF-BB01-00500A3B75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79FC88-BD3B-4C04-9B90-0FC93C179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FCAED8-8687-4141-A7C3-0D88ACEDF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65038E6-7B32-460F-B804-D6C105FF4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C5DAE85-AD17-454B-AB64-CEFF52FDA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C603643-2066-4967-AE4B-9DA143843B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7E9533-9B07-43E3-B939-7BADC01FEE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DCCAAEE-AB2E-4534-893A-3DB109499F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BD39A2-970F-4714-AAA6-67EE99A0EA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F4A1387-348B-4E46-9B65-FDF76ED0E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F5DAF27-A54D-442A-93E4-BA7F04EAE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2" name="Rectangle 8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4" name="Group 83">
            <a:extLst>
              <a:ext uri="{FF2B5EF4-FFF2-40B4-BE49-F238E27FC236}">
                <a16:creationId xmlns:a16="http://schemas.microsoft.com/office/drawing/2014/main" id="{CFB7A4C9-92CD-44D3-A28C-FA35567A97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5" name="Straight Connector 84">
              <a:extLst>
                <a:ext uri="{FF2B5EF4-FFF2-40B4-BE49-F238E27FC236}">
                  <a16:creationId xmlns:a16="http://schemas.microsoft.com/office/drawing/2014/main" id="{96A0B86B-E5EF-4C51-B73A-A72785A885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28325C5-8310-4D23-B08F-74CD90E13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4BE24A6-CB18-43D8-A955-7A58E56A6D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90E549F-E66C-4639-8216-4DB579766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32D53E2-5427-44D7-90B2-B51D613980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F7F2D63-B189-47CB-BCBA-06F99730A5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D23A140-3CAD-4933-988D-8A11B94F3D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410EC65-0AB7-4EB5-9FD1-9781DDEC5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AB4B2E0-F6F4-4605-8A70-1EC201401F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0CBBB60-6409-4C10-A9AD-DFE815933D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4A1C4D2-346C-4562-9B1C-0DF21AA31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FC6324E-B1C3-40D9-9D58-1A1671A53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31307B7-2B8E-42C8-8DC0-B24B63021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AD637B-3870-4191-9D4A-4FBA8707E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11E9181-21F5-407D-B7B8-764C9137D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8262C9F-5298-4F8D-8FC8-28A2E8371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C8A1B5C-3C6B-45F6-AC1C-82A3E934D6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6AF6588-0730-4D45-AF19-1655AFFD9A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4862BC1-DD1E-4786-BD5C-270D7DCFA6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48CD048-7F9C-418A-9F39-9C140BF375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9E062D0-55D1-418A-9BDB-308FD770BB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1794E89-09BF-4BFA-8CB0-E669836577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949DB15-C4FA-4634-B6DD-6C9EF1424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C1CA597-C684-4685-831F-816D17D734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F626A90-4A74-41FA-A4D2-30E16164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97012B9-C53C-47B9-809C-EC0E79839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ADA3DCC-1755-48A1-8AE0-9EDE32282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C6A4BA0-7434-42B8-B04D-AC831B85F8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F3FA5CC-6091-4DB0-9B9A-81F9572FD2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A4CE318-4D10-46AE-B51B-22B2B0CC17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9119ED3-C89C-4B2F-B7A4-F3B45A6EC0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90" name="TextBox 189">
            <a:extLst>
              <a:ext uri="{FF2B5EF4-FFF2-40B4-BE49-F238E27FC236}">
                <a16:creationId xmlns:a16="http://schemas.microsoft.com/office/drawing/2014/main" id="{AFF2B1F5-5683-48F2-03A9-12F23007319A}"/>
              </a:ext>
            </a:extLst>
          </p:cNvPr>
          <p:cNvSpPr txBox="1"/>
          <p:nvPr/>
        </p:nvSpPr>
        <p:spPr>
          <a:xfrm>
            <a:off x="4533908" y="-17592"/>
            <a:ext cx="7459350" cy="646331"/>
          </a:xfrm>
          <a:prstGeom prst="rect">
            <a:avLst/>
          </a:prstGeom>
          <a:noFill/>
        </p:spPr>
        <p:txBody>
          <a:bodyPr wrap="square">
            <a:spAutoFit/>
          </a:bodyPr>
          <a:lstStyle/>
          <a:p>
            <a:pPr algn="ctr"/>
            <a:r>
              <a:rPr lang="he-IL" sz="3600" b="1" u="sng" dirty="0">
                <a:latin typeface="Calibri Light" panose="020F0302020204030204" pitchFamily="34" charset="0"/>
                <a:ea typeface="Calibri Light" panose="020F0302020204030204" pitchFamily="34" charset="0"/>
                <a:cs typeface="Calibri Light" panose="020F0302020204030204" pitchFamily="34" charset="0"/>
              </a:rPr>
              <a:t>ניהול גישות: אישור בקשה ושינוי גישה קיימת</a:t>
            </a:r>
            <a:endParaRPr lang="en-US" sz="3600" b="1" u="sng"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1" name="Arrow: Left 190">
            <a:hlinkClick r:id="rId3" action="ppaction://hlinksldjump"/>
            <a:extLst>
              <a:ext uri="{FF2B5EF4-FFF2-40B4-BE49-F238E27FC236}">
                <a16:creationId xmlns:a16="http://schemas.microsoft.com/office/drawing/2014/main" id="{5C721B58-BB9F-C934-3BAA-CC56030BE774}"/>
              </a:ext>
            </a:extLst>
          </p:cNvPr>
          <p:cNvSpPr/>
          <p:nvPr/>
        </p:nvSpPr>
        <p:spPr>
          <a:xfrm>
            <a:off x="192528" y="171716"/>
            <a:ext cx="1278034" cy="45701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חזרה</a:t>
            </a:r>
            <a:endParaRPr lang="en-US" dirty="0"/>
          </a:p>
        </p:txBody>
      </p:sp>
      <p:sp>
        <p:nvSpPr>
          <p:cNvPr id="198" name="Rectangle 197">
            <a:extLst>
              <a:ext uri="{FF2B5EF4-FFF2-40B4-BE49-F238E27FC236}">
                <a16:creationId xmlns:a16="http://schemas.microsoft.com/office/drawing/2014/main" id="{2CBFA712-0FCB-92FF-33E0-BCBE2EA652A7}"/>
              </a:ext>
            </a:extLst>
          </p:cNvPr>
          <p:cNvSpPr/>
          <p:nvPr/>
        </p:nvSpPr>
        <p:spPr>
          <a:xfrm>
            <a:off x="192528" y="714592"/>
            <a:ext cx="6903421" cy="436064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28D8C1EA-B467-392C-983E-8FD580EB451A}"/>
              </a:ext>
            </a:extLst>
          </p:cNvPr>
          <p:cNvSpPr txBox="1"/>
          <p:nvPr/>
        </p:nvSpPr>
        <p:spPr>
          <a:xfrm>
            <a:off x="7095949" y="628733"/>
            <a:ext cx="5176369" cy="5940088"/>
          </a:xfrm>
          <a:prstGeom prst="rect">
            <a:avLst/>
          </a:prstGeom>
          <a:noFill/>
        </p:spPr>
        <p:txBody>
          <a:bodyPr wrap="square" rtlCol="0">
            <a:spAutoFit/>
          </a:bodyPr>
          <a:lstStyle/>
          <a:p>
            <a:pPr lvl="0"/>
            <a:r>
              <a:rPr lang="en-US" sz="1200" i="1" dirty="0">
                <a:solidFill>
                  <a:srgbClr val="000000"/>
                </a:solidFill>
              </a:rPr>
              <a:t>Precondition</a:t>
            </a:r>
            <a:r>
              <a:rPr lang="en-US" sz="1200" dirty="0">
                <a:solidFill>
                  <a:srgbClr val="000000"/>
                </a:solidFill>
              </a:rPr>
              <a:t>: user is logged in, of type City manager/admin.</a:t>
            </a:r>
            <a:endParaRPr lang="en-US" sz="1600" b="0" dirty="0">
              <a:effectLst/>
            </a:endParaRPr>
          </a:p>
          <a:p>
            <a:pPr marL="342900" indent="-342900" fontAlgn="base">
              <a:buFont typeface="+mj-lt"/>
              <a:buAutoNum type="arabicPeriod"/>
            </a:pPr>
            <a:r>
              <a:rPr lang="en-US" sz="1600" dirty="0"/>
              <a:t>User clicks on the “Accesses” tab.</a:t>
            </a:r>
          </a:p>
          <a:p>
            <a:pPr marL="342900" indent="-342900" fontAlgn="base">
              <a:buFont typeface="+mj-lt"/>
              <a:buAutoNum type="arabicPeriod"/>
            </a:pPr>
            <a:endParaRPr lang="en-US" sz="1600" dirty="0"/>
          </a:p>
          <a:p>
            <a:pPr marL="342900" indent="-342900" fontAlgn="base">
              <a:buFont typeface="+mj-lt"/>
              <a:buAutoNum type="arabicPeriod"/>
            </a:pPr>
            <a:r>
              <a:rPr lang="en-US" sz="1600" dirty="0"/>
              <a:t>The system will display all the requests for a role and all the staff members in the system under his authority .</a:t>
            </a:r>
          </a:p>
          <a:p>
            <a:pPr marL="342900" indent="-342900" fontAlgn="base">
              <a:buFont typeface="+mj-lt"/>
              <a:buAutoNum type="arabicPeriod"/>
            </a:pPr>
            <a:endParaRPr lang="en-US" sz="1600" dirty="0"/>
          </a:p>
          <a:p>
            <a:pPr marL="342900" indent="-342900" fontAlgn="base">
              <a:buFont typeface="+mj-lt"/>
              <a:buAutoNum type="arabicPeriod"/>
            </a:pPr>
            <a:r>
              <a:rPr lang="en-US" sz="1600" dirty="0"/>
              <a:t>User can click on “Approve” or “Decline” option under the user request</a:t>
            </a:r>
            <a:endParaRPr lang="he-IL" sz="1600" dirty="0"/>
          </a:p>
          <a:p>
            <a:pPr marL="342900" indent="-342900" fontAlgn="base">
              <a:buFont typeface="+mj-lt"/>
              <a:buAutoNum type="arabicPeriod"/>
            </a:pPr>
            <a:r>
              <a:rPr lang="en-US" sz="1600" dirty="0"/>
              <a:t>He can also:</a:t>
            </a:r>
            <a:endParaRPr lang="he-IL" sz="1600" dirty="0"/>
          </a:p>
          <a:p>
            <a:pPr marL="342900" indent="-342900">
              <a:buFont typeface="+mj-lt"/>
              <a:buAutoNum type="arabicPeriod"/>
            </a:pPr>
            <a:r>
              <a:rPr lang="en-US" sz="1600" u="sng" dirty="0"/>
              <a:t>Edit Access:</a:t>
            </a:r>
            <a:endParaRPr lang="en-US" sz="1600" dirty="0"/>
          </a:p>
          <a:p>
            <a:pPr marL="742950" lvl="1" indent="-285750">
              <a:buFont typeface="Arial" panose="020B0604020202020204" pitchFamily="34" charset="0"/>
              <a:buChar char="•"/>
            </a:pPr>
            <a:r>
              <a:rPr lang="en-US" sz="1600" dirty="0"/>
              <a:t>User chooses a staff member he wants to 	change his role. </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User clicks on “Edit Access”.</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 The system displays a window with a dropdown menu that the user can choose a new access to give to the user.</a:t>
            </a:r>
          </a:p>
          <a:p>
            <a:pPr marL="742950" lvl="1" indent="-285750">
              <a:buFont typeface="Arial" panose="020B0604020202020204" pitchFamily="34" charset="0"/>
              <a:buChar char="•"/>
            </a:pPr>
            <a:endParaRPr lang="en-US" sz="1600" dirty="0"/>
          </a:p>
          <a:p>
            <a:pPr marL="342900" indent="-342900">
              <a:buFont typeface="+mj-lt"/>
              <a:buAutoNum type="arabicPeriod"/>
            </a:pPr>
            <a:r>
              <a:rPr lang="en-US" sz="1600" u="sng" dirty="0"/>
              <a:t>Remove Access:</a:t>
            </a:r>
            <a:endParaRPr lang="en-US" sz="1600" dirty="0"/>
          </a:p>
          <a:p>
            <a:pPr marL="800100" lvl="1" indent="-342900">
              <a:buFont typeface="Arial" panose="020B0604020202020204" pitchFamily="34" charset="0"/>
              <a:buChar char="•"/>
            </a:pPr>
            <a:r>
              <a:rPr lang="en-US" sz="1600" dirty="0"/>
              <a:t>User clicks on “Remove Access” on the user he wants to remove his access. </a:t>
            </a:r>
          </a:p>
          <a:p>
            <a:pPr marL="342900" indent="-342900" fontAlgn="base">
              <a:buFont typeface="+mj-lt"/>
              <a:buAutoNum type="arabicPeriod"/>
            </a:pPr>
            <a:endParaRPr lang="en-US" sz="1600" dirty="0"/>
          </a:p>
        </p:txBody>
      </p:sp>
      <p:pic>
        <p:nvPicPr>
          <p:cNvPr id="3" name="Picture 2">
            <a:extLst>
              <a:ext uri="{FF2B5EF4-FFF2-40B4-BE49-F238E27FC236}">
                <a16:creationId xmlns:a16="http://schemas.microsoft.com/office/drawing/2014/main" id="{5D44E9A3-6A19-1B38-57DC-AE71100B933B}"/>
              </a:ext>
            </a:extLst>
          </p:cNvPr>
          <p:cNvPicPr>
            <a:picLocks noChangeAspect="1"/>
          </p:cNvPicPr>
          <p:nvPr/>
        </p:nvPicPr>
        <p:blipFill>
          <a:blip r:embed="rId4"/>
          <a:stretch>
            <a:fillRect/>
          </a:stretch>
        </p:blipFill>
        <p:spPr>
          <a:xfrm>
            <a:off x="266723" y="789061"/>
            <a:ext cx="6766561" cy="4242816"/>
          </a:xfrm>
          <a:prstGeom prst="rect">
            <a:avLst/>
          </a:prstGeom>
        </p:spPr>
      </p:pic>
      <p:cxnSp>
        <p:nvCxnSpPr>
          <p:cNvPr id="4" name="Straight Arrow Connector 3">
            <a:extLst>
              <a:ext uri="{FF2B5EF4-FFF2-40B4-BE49-F238E27FC236}">
                <a16:creationId xmlns:a16="http://schemas.microsoft.com/office/drawing/2014/main" id="{4CD816F9-7201-C99E-A413-351E8789FEE8}"/>
              </a:ext>
            </a:extLst>
          </p:cNvPr>
          <p:cNvCxnSpPr/>
          <p:nvPr/>
        </p:nvCxnSpPr>
        <p:spPr>
          <a:xfrm>
            <a:off x="-30175" y="1874823"/>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descr="A screenshot of a computer&#10;&#10;Description automatically generated">
            <a:extLst>
              <a:ext uri="{FF2B5EF4-FFF2-40B4-BE49-F238E27FC236}">
                <a16:creationId xmlns:a16="http://schemas.microsoft.com/office/drawing/2014/main" id="{BF63027D-AF89-56F3-5AE6-946AF329D2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023" y="774989"/>
            <a:ext cx="6788506" cy="4242816"/>
          </a:xfrm>
          <a:prstGeom prst="rect">
            <a:avLst/>
          </a:prstGeom>
        </p:spPr>
      </p:pic>
      <p:cxnSp>
        <p:nvCxnSpPr>
          <p:cNvPr id="7" name="Straight Arrow Connector 6">
            <a:extLst>
              <a:ext uri="{FF2B5EF4-FFF2-40B4-BE49-F238E27FC236}">
                <a16:creationId xmlns:a16="http://schemas.microsoft.com/office/drawing/2014/main" id="{6440491E-B075-6511-D087-CBEAA7493300}"/>
              </a:ext>
            </a:extLst>
          </p:cNvPr>
          <p:cNvCxnSpPr/>
          <p:nvPr/>
        </p:nvCxnSpPr>
        <p:spPr>
          <a:xfrm>
            <a:off x="888194" y="2304812"/>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45671C5-C9C2-8C5A-1F64-ABBA008901BE}"/>
              </a:ext>
            </a:extLst>
          </p:cNvPr>
          <p:cNvCxnSpPr/>
          <p:nvPr/>
        </p:nvCxnSpPr>
        <p:spPr>
          <a:xfrm>
            <a:off x="1712959" y="2238301"/>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34FC38F-895F-AE28-C018-A4D11A197023}"/>
              </a:ext>
            </a:extLst>
          </p:cNvPr>
          <p:cNvCxnSpPr/>
          <p:nvPr/>
        </p:nvCxnSpPr>
        <p:spPr>
          <a:xfrm>
            <a:off x="962157" y="3559642"/>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682AC2-3872-F121-4724-85514ED0A614}"/>
              </a:ext>
            </a:extLst>
          </p:cNvPr>
          <p:cNvCxnSpPr/>
          <p:nvPr/>
        </p:nvCxnSpPr>
        <p:spPr>
          <a:xfrm>
            <a:off x="1687282" y="3528988"/>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113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1" end="1"/>
                                            </p:txEl>
                                          </p:spTgt>
                                        </p:tgtEl>
                                        <p:attrNameLst>
                                          <p:attrName>style.visibility</p:attrName>
                                        </p:attrNameLst>
                                      </p:cBhvr>
                                      <p:to>
                                        <p:strVal val="visible"/>
                                      </p:to>
                                    </p:set>
                                    <p:animEffect transition="in" filter="fade">
                                      <p:cBhvr>
                                        <p:cTn id="7" dur="500"/>
                                        <p:tgtEl>
                                          <p:spTgt spid="1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9">
                                            <p:txEl>
                                              <p:pRg st="3" end="3"/>
                                            </p:txEl>
                                          </p:spTgt>
                                        </p:tgtEl>
                                        <p:attrNameLst>
                                          <p:attrName>style.visibility</p:attrName>
                                        </p:attrNameLst>
                                      </p:cBhvr>
                                      <p:to>
                                        <p:strVal val="visible"/>
                                      </p:to>
                                    </p:set>
                                    <p:animEffect transition="in" filter="fade">
                                      <p:cBhvr>
                                        <p:cTn id="23" dur="500"/>
                                        <p:tgtEl>
                                          <p:spTgt spid="199">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9">
                                            <p:txEl>
                                              <p:pRg st="5" end="5"/>
                                            </p:txEl>
                                          </p:spTgt>
                                        </p:tgtEl>
                                        <p:attrNameLst>
                                          <p:attrName>style.visibility</p:attrName>
                                        </p:attrNameLst>
                                      </p:cBhvr>
                                      <p:to>
                                        <p:strVal val="visible"/>
                                      </p:to>
                                    </p:set>
                                    <p:animEffect transition="in" filter="fade">
                                      <p:cBhvr>
                                        <p:cTn id="28" dur="500"/>
                                        <p:tgtEl>
                                          <p:spTgt spid="19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99">
                                            <p:txEl>
                                              <p:pRg st="6" end="6"/>
                                            </p:txEl>
                                          </p:spTgt>
                                        </p:tgtEl>
                                        <p:attrNameLst>
                                          <p:attrName>style.visibility</p:attrName>
                                        </p:attrNameLst>
                                      </p:cBhvr>
                                      <p:to>
                                        <p:strVal val="visible"/>
                                      </p:to>
                                    </p:set>
                                    <p:animEffect transition="in" filter="fade">
                                      <p:cBhvr>
                                        <p:cTn id="43" dur="500"/>
                                        <p:tgtEl>
                                          <p:spTgt spid="199">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99">
                                            <p:txEl>
                                              <p:pRg st="7" end="7"/>
                                            </p:txEl>
                                          </p:spTgt>
                                        </p:tgtEl>
                                        <p:attrNameLst>
                                          <p:attrName>style.visibility</p:attrName>
                                        </p:attrNameLst>
                                      </p:cBhvr>
                                      <p:to>
                                        <p:strVal val="visible"/>
                                      </p:to>
                                    </p:set>
                                    <p:animEffect transition="in" filter="fade">
                                      <p:cBhvr>
                                        <p:cTn id="48" dur="500"/>
                                        <p:tgtEl>
                                          <p:spTgt spid="199">
                                            <p:txEl>
                                              <p:pRg st="7" end="7"/>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199">
                                            <p:txEl>
                                              <p:pRg st="8" end="8"/>
                                            </p:txEl>
                                          </p:spTgt>
                                        </p:tgtEl>
                                        <p:attrNameLst>
                                          <p:attrName>style.visibility</p:attrName>
                                        </p:attrNameLst>
                                      </p:cBhvr>
                                      <p:to>
                                        <p:strVal val="visible"/>
                                      </p:to>
                                    </p:set>
                                    <p:animEffect transition="in" filter="fade">
                                      <p:cBhvr>
                                        <p:cTn id="51" dur="500"/>
                                        <p:tgtEl>
                                          <p:spTgt spid="199">
                                            <p:txEl>
                                              <p:pRg st="8" end="8"/>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199">
                                            <p:txEl>
                                              <p:pRg st="10" end="10"/>
                                            </p:txEl>
                                          </p:spTgt>
                                        </p:tgtEl>
                                        <p:attrNameLst>
                                          <p:attrName>style.visibility</p:attrName>
                                        </p:attrNameLst>
                                      </p:cBhvr>
                                      <p:to>
                                        <p:strVal val="visible"/>
                                      </p:to>
                                    </p:set>
                                    <p:animEffect transition="in" filter="fade">
                                      <p:cBhvr>
                                        <p:cTn id="54" dur="500"/>
                                        <p:tgtEl>
                                          <p:spTgt spid="199">
                                            <p:txEl>
                                              <p:pRg st="10" end="10"/>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199">
                                            <p:txEl>
                                              <p:pRg st="12" end="12"/>
                                            </p:txEl>
                                          </p:spTgt>
                                        </p:tgtEl>
                                        <p:attrNameLst>
                                          <p:attrName>style.visibility</p:attrName>
                                        </p:attrNameLst>
                                      </p:cBhvr>
                                      <p:to>
                                        <p:strVal val="visible"/>
                                      </p:to>
                                    </p:set>
                                    <p:animEffect transition="in" filter="fade">
                                      <p:cBhvr>
                                        <p:cTn id="57" dur="500"/>
                                        <p:tgtEl>
                                          <p:spTgt spid="199">
                                            <p:txEl>
                                              <p:pRg st="12" end="12"/>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199">
                                            <p:txEl>
                                              <p:pRg st="14" end="14"/>
                                            </p:txEl>
                                          </p:spTgt>
                                        </p:tgtEl>
                                        <p:attrNameLst>
                                          <p:attrName>style.visibility</p:attrName>
                                        </p:attrNameLst>
                                      </p:cBhvr>
                                      <p:to>
                                        <p:strVal val="visible"/>
                                      </p:to>
                                    </p:set>
                                    <p:animEffect transition="in" filter="fade">
                                      <p:cBhvr>
                                        <p:cTn id="60" dur="500"/>
                                        <p:tgtEl>
                                          <p:spTgt spid="199">
                                            <p:txEl>
                                              <p:pRg st="14" end="1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199">
                                            <p:txEl>
                                              <p:pRg st="15" end="15"/>
                                            </p:txEl>
                                          </p:spTgt>
                                        </p:tgtEl>
                                        <p:attrNameLst>
                                          <p:attrName>style.visibility</p:attrName>
                                        </p:attrNameLst>
                                      </p:cBhvr>
                                      <p:to>
                                        <p:strVal val="visible"/>
                                      </p:to>
                                    </p:set>
                                    <p:animEffect transition="in" filter="fade">
                                      <p:cBhvr>
                                        <p:cTn id="63" dur="500"/>
                                        <p:tgtEl>
                                          <p:spTgt spid="199">
                                            <p:txEl>
                                              <p:pRg st="15" end="15"/>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9"/>
                                        </p:tgtEl>
                                        <p:attrNameLst>
                                          <p:attrName>style.visibility</p:attrName>
                                        </p:attrNameLst>
                                      </p:cBhvr>
                                      <p:to>
                                        <p:strVal val="visible"/>
                                      </p:to>
                                    </p:set>
                                    <p:anim calcmode="lin" valueType="num">
                                      <p:cBhvr additive="base">
                                        <p:cTn id="72" dur="500" fill="hold"/>
                                        <p:tgtEl>
                                          <p:spTgt spid="9"/>
                                        </p:tgtEl>
                                        <p:attrNameLst>
                                          <p:attrName>ppt_x</p:attrName>
                                        </p:attrNameLst>
                                      </p:cBhvr>
                                      <p:tavLst>
                                        <p:tav tm="0">
                                          <p:val>
                                            <p:strVal val="#ppt_x"/>
                                          </p:val>
                                        </p:tav>
                                        <p:tav tm="100000">
                                          <p:val>
                                            <p:strVal val="#ppt_x"/>
                                          </p:val>
                                        </p:tav>
                                      </p:tavLst>
                                    </p:anim>
                                    <p:anim calcmode="lin" valueType="num">
                                      <p:cBhvr additive="base">
                                        <p:cTn id="7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620B5-F2C2-D3C8-FBAF-943FD5A260E5}"/>
              </a:ext>
            </a:extLst>
          </p:cNvPr>
          <p:cNvSpPr>
            <a:spLocks noGrp="1"/>
          </p:cNvSpPr>
          <p:nvPr>
            <p:ph type="title"/>
          </p:nvPr>
        </p:nvSpPr>
        <p:spPr/>
        <p:txBody>
          <a:bodyPr>
            <a:normAutofit/>
          </a:bodyPr>
          <a:lstStyle/>
          <a:p>
            <a:pPr algn="ctr"/>
            <a:r>
              <a:rPr lang="he-IL" sz="8000" b="1" u="sng" dirty="0"/>
              <a:t>פעולות אדמין</a:t>
            </a:r>
            <a:endParaRPr lang="en-US" sz="8000" b="1" u="sng" dirty="0"/>
          </a:p>
        </p:txBody>
      </p:sp>
    </p:spTree>
    <p:extLst>
      <p:ext uri="{BB962C8B-B14F-4D97-AF65-F5344CB8AC3E}">
        <p14:creationId xmlns:p14="http://schemas.microsoft.com/office/powerpoint/2010/main" val="729168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8" name="Rectangle 197">
            <a:extLst>
              <a:ext uri="{FF2B5EF4-FFF2-40B4-BE49-F238E27FC236}">
                <a16:creationId xmlns:a16="http://schemas.microsoft.com/office/drawing/2014/main" id="{2CBFA712-0FCB-92FF-33E0-BCBE2EA652A7}"/>
              </a:ext>
            </a:extLst>
          </p:cNvPr>
          <p:cNvSpPr/>
          <p:nvPr/>
        </p:nvSpPr>
        <p:spPr>
          <a:xfrm>
            <a:off x="192528" y="714592"/>
            <a:ext cx="6903421" cy="436064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1AF4799-F1D1-48FB-F9A3-40FFF99DCEFD}"/>
              </a:ext>
            </a:extLst>
          </p:cNvPr>
          <p:cNvPicPr>
            <a:picLocks noChangeAspect="1"/>
          </p:cNvPicPr>
          <p:nvPr/>
        </p:nvPicPr>
        <p:blipFill>
          <a:blip r:embed="rId3"/>
          <a:stretch>
            <a:fillRect/>
          </a:stretch>
        </p:blipFill>
        <p:spPr>
          <a:xfrm>
            <a:off x="219000" y="773506"/>
            <a:ext cx="6848054" cy="4242816"/>
          </a:xfrm>
          <a:prstGeom prst="rect">
            <a:avLst/>
          </a:prstGeom>
        </p:spPr>
      </p:pic>
      <p:sp>
        <p:nvSpPr>
          <p:cNvPr id="190" name="TextBox 189">
            <a:extLst>
              <a:ext uri="{FF2B5EF4-FFF2-40B4-BE49-F238E27FC236}">
                <a16:creationId xmlns:a16="http://schemas.microsoft.com/office/drawing/2014/main" id="{AFF2B1F5-5683-48F2-03A9-12F23007319A}"/>
              </a:ext>
            </a:extLst>
          </p:cNvPr>
          <p:cNvSpPr txBox="1"/>
          <p:nvPr/>
        </p:nvSpPr>
        <p:spPr>
          <a:xfrm>
            <a:off x="6186196" y="-17592"/>
            <a:ext cx="5807061" cy="646331"/>
          </a:xfrm>
          <a:prstGeom prst="rect">
            <a:avLst/>
          </a:prstGeom>
          <a:noFill/>
        </p:spPr>
        <p:txBody>
          <a:bodyPr wrap="square">
            <a:spAutoFit/>
          </a:bodyPr>
          <a:lstStyle/>
          <a:p>
            <a:pPr algn="ctr"/>
            <a:r>
              <a:rPr lang="he-IL" sz="3600" b="1" u="sng" dirty="0">
                <a:latin typeface="Calibri Light" panose="020F0302020204030204" pitchFamily="34" charset="0"/>
                <a:ea typeface="Calibri Light" panose="020F0302020204030204" pitchFamily="34" charset="0"/>
                <a:cs typeface="Calibri Light" panose="020F0302020204030204" pitchFamily="34" charset="0"/>
              </a:rPr>
              <a:t>אדמין: שינוי תאריך הגבלת הרישום</a:t>
            </a:r>
            <a:endParaRPr lang="en-US" sz="3600" b="1" u="sng"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1" name="Arrow: Left 190">
            <a:hlinkClick r:id="rId4" action="ppaction://hlinksldjump"/>
            <a:extLst>
              <a:ext uri="{FF2B5EF4-FFF2-40B4-BE49-F238E27FC236}">
                <a16:creationId xmlns:a16="http://schemas.microsoft.com/office/drawing/2014/main" id="{5C721B58-BB9F-C934-3BAA-CC56030BE774}"/>
              </a:ext>
            </a:extLst>
          </p:cNvPr>
          <p:cNvSpPr/>
          <p:nvPr/>
        </p:nvSpPr>
        <p:spPr>
          <a:xfrm>
            <a:off x="192528" y="171716"/>
            <a:ext cx="1278034" cy="45701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חזרה</a:t>
            </a:r>
            <a:endParaRPr lang="en-US" dirty="0"/>
          </a:p>
        </p:txBody>
      </p:sp>
      <p:sp>
        <p:nvSpPr>
          <p:cNvPr id="199" name="TextBox 198">
            <a:extLst>
              <a:ext uri="{FF2B5EF4-FFF2-40B4-BE49-F238E27FC236}">
                <a16:creationId xmlns:a16="http://schemas.microsoft.com/office/drawing/2014/main" id="{28D8C1EA-B467-392C-983E-8FD580EB451A}"/>
              </a:ext>
            </a:extLst>
          </p:cNvPr>
          <p:cNvSpPr txBox="1"/>
          <p:nvPr/>
        </p:nvSpPr>
        <p:spPr>
          <a:xfrm>
            <a:off x="7095949" y="628733"/>
            <a:ext cx="5176369" cy="3539430"/>
          </a:xfrm>
          <a:prstGeom prst="rect">
            <a:avLst/>
          </a:prstGeom>
          <a:noFill/>
        </p:spPr>
        <p:txBody>
          <a:bodyPr wrap="square" rtlCol="0">
            <a:spAutoFit/>
          </a:bodyPr>
          <a:lstStyle/>
          <a:p>
            <a:r>
              <a:rPr lang="en-US" sz="1600" dirty="0"/>
              <a:t>Precondition: user is logged in, of type “Admin”.</a:t>
            </a:r>
          </a:p>
          <a:p>
            <a:endParaRPr lang="en-US" sz="1600" b="0" dirty="0">
              <a:effectLst/>
            </a:endParaRPr>
          </a:p>
          <a:p>
            <a:pPr marL="342900" indent="-342900" fontAlgn="base">
              <a:buFont typeface="+mj-lt"/>
              <a:buAutoNum type="arabicPeriod"/>
            </a:pPr>
            <a:r>
              <a:rPr lang="en-US" sz="1600" dirty="0"/>
              <a:t>User clicks on the “Admin” tab.</a:t>
            </a:r>
          </a:p>
          <a:p>
            <a:pPr marL="342900" indent="-342900" fontAlgn="base">
              <a:buFont typeface="+mj-lt"/>
              <a:buAutoNum type="arabicPeriod"/>
            </a:pPr>
            <a:endParaRPr lang="en-US" sz="1600" dirty="0"/>
          </a:p>
          <a:p>
            <a:pPr marL="342900" indent="-342900" fontAlgn="base">
              <a:buFont typeface="+mj-lt"/>
              <a:buAutoNum type="arabicPeriod"/>
            </a:pPr>
            <a:r>
              <a:rPr lang="en-US" sz="1600" dirty="0"/>
              <a:t>The system will display an admin panel with specific admin options.</a:t>
            </a:r>
          </a:p>
          <a:p>
            <a:pPr marL="342900" indent="-342900" fontAlgn="base">
              <a:buFont typeface="+mj-lt"/>
              <a:buAutoNum type="arabicPeriod"/>
            </a:pPr>
            <a:endParaRPr lang="en-US" sz="1600" dirty="0"/>
          </a:p>
          <a:p>
            <a:pPr marL="342900" indent="-342900">
              <a:buFont typeface="+mj-lt"/>
              <a:buAutoNum type="arabicPeriod"/>
            </a:pPr>
            <a:r>
              <a:rPr lang="en-US" sz="1600" u="sng" dirty="0"/>
              <a:t>Overview Management:</a:t>
            </a:r>
          </a:p>
          <a:p>
            <a:pPr marL="342900" indent="-342900">
              <a:buFont typeface="+mj-lt"/>
              <a:buAutoNum type="arabicPeriod"/>
            </a:pPr>
            <a:endParaRPr lang="en-US" sz="1600" b="0" dirty="0">
              <a:effectLst/>
            </a:endParaRPr>
          </a:p>
          <a:p>
            <a:pPr marL="800100" lvl="1" indent="-342900" fontAlgn="base">
              <a:buFont typeface="Arial" panose="020B0604020202020204" pitchFamily="34" charset="0"/>
              <a:buChar char="•"/>
            </a:pPr>
            <a:r>
              <a:rPr lang="en-US" sz="1600" dirty="0"/>
              <a:t>User clicks on “Change Final Date”.</a:t>
            </a:r>
          </a:p>
          <a:p>
            <a:pPr marL="800100" lvl="1" indent="-342900" fontAlgn="base">
              <a:buFont typeface="Arial" panose="020B0604020202020204" pitchFamily="34" charset="0"/>
              <a:buChar char="•"/>
            </a:pPr>
            <a:endParaRPr lang="en-US" sz="1600" dirty="0"/>
          </a:p>
          <a:p>
            <a:pPr marL="800100" lvl="1" indent="-342900" fontAlgn="base">
              <a:buFont typeface="Arial" panose="020B0604020202020204" pitchFamily="34" charset="0"/>
              <a:buChar char="•"/>
            </a:pPr>
            <a:r>
              <a:rPr lang="en-US" sz="1600" dirty="0"/>
              <a:t>The system will display a calendar.</a:t>
            </a:r>
          </a:p>
          <a:p>
            <a:pPr marL="800100" lvl="1" indent="-342900" fontAlgn="base">
              <a:buFont typeface="Arial" panose="020B0604020202020204" pitchFamily="34" charset="0"/>
              <a:buChar char="•"/>
            </a:pPr>
            <a:endParaRPr lang="en-US" sz="1600" dirty="0"/>
          </a:p>
          <a:p>
            <a:pPr marL="800100" lvl="1" indent="-342900" fontAlgn="base">
              <a:buFont typeface="Arial" panose="020B0604020202020204" pitchFamily="34" charset="0"/>
              <a:buChar char="•"/>
            </a:pPr>
            <a:r>
              <a:rPr lang="en-US" sz="1600" dirty="0"/>
              <a:t>User chooses a valid date from the calendar.</a:t>
            </a:r>
          </a:p>
        </p:txBody>
      </p:sp>
      <p:cxnSp>
        <p:nvCxnSpPr>
          <p:cNvPr id="7" name="Straight Arrow Connector 6">
            <a:extLst>
              <a:ext uri="{FF2B5EF4-FFF2-40B4-BE49-F238E27FC236}">
                <a16:creationId xmlns:a16="http://schemas.microsoft.com/office/drawing/2014/main" id="{AD51E908-4391-7D05-27F6-B364A4DF80E5}"/>
              </a:ext>
            </a:extLst>
          </p:cNvPr>
          <p:cNvCxnSpPr>
            <a:cxnSpLocks/>
          </p:cNvCxnSpPr>
          <p:nvPr/>
        </p:nvCxnSpPr>
        <p:spPr>
          <a:xfrm flipH="1" flipV="1">
            <a:off x="984279" y="3429000"/>
            <a:ext cx="486283" cy="24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descr="A screenshot of a computer&#10;&#10;Description automatically generated">
            <a:extLst>
              <a:ext uri="{FF2B5EF4-FFF2-40B4-BE49-F238E27FC236}">
                <a16:creationId xmlns:a16="http://schemas.microsoft.com/office/drawing/2014/main" id="{686767DC-FF87-92F7-96F4-6109094C96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327" y="748719"/>
            <a:ext cx="6804965" cy="4242816"/>
          </a:xfrm>
          <a:prstGeom prst="rect">
            <a:avLst/>
          </a:prstGeom>
        </p:spPr>
      </p:pic>
      <p:cxnSp>
        <p:nvCxnSpPr>
          <p:cNvPr id="12" name="Straight Arrow Connector 11">
            <a:extLst>
              <a:ext uri="{FF2B5EF4-FFF2-40B4-BE49-F238E27FC236}">
                <a16:creationId xmlns:a16="http://schemas.microsoft.com/office/drawing/2014/main" id="{CA3BC37B-AEC2-A9BB-31E8-A22962D305D1}"/>
              </a:ext>
            </a:extLst>
          </p:cNvPr>
          <p:cNvCxnSpPr/>
          <p:nvPr/>
        </p:nvCxnSpPr>
        <p:spPr>
          <a:xfrm>
            <a:off x="4876800" y="3380740"/>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06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2" end="2"/>
                                            </p:txEl>
                                          </p:spTgt>
                                        </p:tgtEl>
                                        <p:attrNameLst>
                                          <p:attrName>style.visibility</p:attrName>
                                        </p:attrNameLst>
                                      </p:cBhvr>
                                      <p:to>
                                        <p:strVal val="visible"/>
                                      </p:to>
                                    </p:set>
                                    <p:animEffect transition="in" filter="fade">
                                      <p:cBhvr>
                                        <p:cTn id="7" dur="500"/>
                                        <p:tgtEl>
                                          <p:spTgt spid="19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9">
                                            <p:txEl>
                                              <p:pRg st="4" end="4"/>
                                            </p:txEl>
                                          </p:spTgt>
                                        </p:tgtEl>
                                        <p:attrNameLst>
                                          <p:attrName>style.visibility</p:attrName>
                                        </p:attrNameLst>
                                      </p:cBhvr>
                                      <p:to>
                                        <p:strVal val="visible"/>
                                      </p:to>
                                    </p:set>
                                    <p:animEffect transition="in" filter="fade">
                                      <p:cBhvr>
                                        <p:cTn id="12" dur="500"/>
                                        <p:tgtEl>
                                          <p:spTgt spid="19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9">
                                            <p:txEl>
                                              <p:pRg st="6" end="6"/>
                                            </p:txEl>
                                          </p:spTgt>
                                        </p:tgtEl>
                                        <p:attrNameLst>
                                          <p:attrName>style.visibility</p:attrName>
                                        </p:attrNameLst>
                                      </p:cBhvr>
                                      <p:to>
                                        <p:strVal val="visible"/>
                                      </p:to>
                                    </p:set>
                                    <p:animEffect transition="in" filter="fade">
                                      <p:cBhvr>
                                        <p:cTn id="17" dur="500"/>
                                        <p:tgtEl>
                                          <p:spTgt spid="199">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99">
                                            <p:txEl>
                                              <p:pRg st="8" end="8"/>
                                            </p:txEl>
                                          </p:spTgt>
                                        </p:tgtEl>
                                        <p:attrNameLst>
                                          <p:attrName>style.visibility</p:attrName>
                                        </p:attrNameLst>
                                      </p:cBhvr>
                                      <p:to>
                                        <p:strVal val="visible"/>
                                      </p:to>
                                    </p:set>
                                    <p:animEffect transition="in" filter="fade">
                                      <p:cBhvr>
                                        <p:cTn id="33" dur="500"/>
                                        <p:tgtEl>
                                          <p:spTgt spid="199">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99">
                                            <p:txEl>
                                              <p:pRg st="10" end="10"/>
                                            </p:txEl>
                                          </p:spTgt>
                                        </p:tgtEl>
                                        <p:attrNameLst>
                                          <p:attrName>style.visibility</p:attrName>
                                        </p:attrNameLst>
                                      </p:cBhvr>
                                      <p:to>
                                        <p:strVal val="visible"/>
                                      </p:to>
                                    </p:set>
                                    <p:animEffect transition="in" filter="fade">
                                      <p:cBhvr>
                                        <p:cTn id="36" dur="500"/>
                                        <p:tgtEl>
                                          <p:spTgt spid="199">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99">
                                            <p:txEl>
                                              <p:pRg st="12" end="12"/>
                                            </p:txEl>
                                          </p:spTgt>
                                        </p:tgtEl>
                                        <p:attrNameLst>
                                          <p:attrName>style.visibility</p:attrName>
                                        </p:attrNameLst>
                                      </p:cBhvr>
                                      <p:to>
                                        <p:strVal val="visible"/>
                                      </p:to>
                                    </p:set>
                                    <p:animEffect transition="in" filter="fade">
                                      <p:cBhvr>
                                        <p:cTn id="39" dur="500"/>
                                        <p:tgtEl>
                                          <p:spTgt spid="199">
                                            <p:txEl>
                                              <p:pRg st="12" end="1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fill="hold"/>
                                        <p:tgtEl>
                                          <p:spTgt spid="12"/>
                                        </p:tgtEl>
                                        <p:attrNameLst>
                                          <p:attrName>ppt_x</p:attrName>
                                        </p:attrNameLst>
                                      </p:cBhvr>
                                      <p:tavLst>
                                        <p:tav tm="0">
                                          <p:val>
                                            <p:strVal val="#ppt_x"/>
                                          </p:val>
                                        </p:tav>
                                        <p:tav tm="100000">
                                          <p:val>
                                            <p:strVal val="#ppt_x"/>
                                          </p:val>
                                        </p:tav>
                                      </p:tavLst>
                                    </p:anim>
                                    <p:anim calcmode="lin" valueType="num">
                                      <p:cBhvr additive="base">
                                        <p:cTn id="4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E0418BE5-560E-4E49-B12D-B555511FED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49D1162-73B9-420F-BCBE-95039D00C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2BA76FE-316A-48E2-A03B-4E05691C43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E678FBC-A6AD-4422-BA24-A4172F886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D3C5C3E-2D08-43F0-AFAC-E15360CA7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BEAC62-AF92-4A65-9790-6F6E0C6C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77D7C5-E76E-4E82-BFC4-9A75D2C80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6E0152-96B9-4067-80D3-D9BDE6D7E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918AFCC-B9DA-4092-8FBA-2CFEDB0388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1EC7D33-C87E-4812-A722-53C5D9927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F239E3-501A-4C3C-9BE4-6BFA0D3126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B62BF3B-95BB-4188-AAE5-015A0EF3D1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4E5F0F-0124-40D0-A0BF-AE307A0E15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BADC3B1-26C7-4CF1-B29D-4D0DEA3E26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0A7DF6E-1132-4A80-9B18-593B1ACD77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EF19589-10D8-4A8F-A0B1-F7CE380E30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8E6BB32-C4F8-4914-88D3-7DC5E79D0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F046EE-9DBA-4924-A19C-ED8741F5F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ABBC44-ABA8-4913-824E-64D344724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4272B22-1C39-47A0-8551-73666AFBE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CDFF66-464C-4ABF-BB01-00500A3B75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79FC88-BD3B-4C04-9B90-0FC93C179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FCAED8-8687-4141-A7C3-0D88ACEDF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65038E6-7B32-460F-B804-D6C105FF4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C5DAE85-AD17-454B-AB64-CEFF52FDA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C603643-2066-4967-AE4B-9DA143843B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7E9533-9B07-43E3-B939-7BADC01FEE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DCCAAEE-AB2E-4534-893A-3DB109499F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BD39A2-970F-4714-AAA6-67EE99A0EA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F4A1387-348B-4E46-9B65-FDF76ED0E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F5DAF27-A54D-442A-93E4-BA7F04EAE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2" name="Rectangle 8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4" name="Group 83">
            <a:extLst>
              <a:ext uri="{FF2B5EF4-FFF2-40B4-BE49-F238E27FC236}">
                <a16:creationId xmlns:a16="http://schemas.microsoft.com/office/drawing/2014/main" id="{CFB7A4C9-92CD-44D3-A28C-FA35567A97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5" name="Straight Connector 84">
              <a:extLst>
                <a:ext uri="{FF2B5EF4-FFF2-40B4-BE49-F238E27FC236}">
                  <a16:creationId xmlns:a16="http://schemas.microsoft.com/office/drawing/2014/main" id="{96A0B86B-E5EF-4C51-B73A-A72785A885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28325C5-8310-4D23-B08F-74CD90E13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4BE24A6-CB18-43D8-A955-7A58E56A6D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90E549F-E66C-4639-8216-4DB579766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32D53E2-5427-44D7-90B2-B51D613980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F7F2D63-B189-47CB-BCBA-06F99730A5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D23A140-3CAD-4933-988D-8A11B94F3D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410EC65-0AB7-4EB5-9FD1-9781DDEC5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AB4B2E0-F6F4-4605-8A70-1EC201401F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0CBBB60-6409-4C10-A9AD-DFE815933D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4A1C4D2-346C-4562-9B1C-0DF21AA31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FC6324E-B1C3-40D9-9D58-1A1671A53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31307B7-2B8E-42C8-8DC0-B24B63021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AD637B-3870-4191-9D4A-4FBA8707E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11E9181-21F5-407D-B7B8-764C9137D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8262C9F-5298-4F8D-8FC8-28A2E8371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C8A1B5C-3C6B-45F6-AC1C-82A3E934D6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6AF6588-0730-4D45-AF19-1655AFFD9A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4862BC1-DD1E-4786-BD5C-270D7DCFA6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48CD048-7F9C-418A-9F39-9C140BF375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9E062D0-55D1-418A-9BDB-308FD770BB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1794E89-09BF-4BFA-8CB0-E669836577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949DB15-C4FA-4634-B6DD-6C9EF1424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C1CA597-C684-4685-831F-816D17D734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F626A90-4A74-41FA-A4D2-30E16164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97012B9-C53C-47B9-809C-EC0E79839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ADA3DCC-1755-48A1-8AE0-9EDE32282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C6A4BA0-7434-42B8-B04D-AC831B85F8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F3FA5CC-6091-4DB0-9B9A-81F9572FD2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A4CE318-4D10-46AE-B51B-22B2B0CC17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9119ED3-C89C-4B2F-B7A4-F3B45A6EC0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90" name="TextBox 189">
            <a:extLst>
              <a:ext uri="{FF2B5EF4-FFF2-40B4-BE49-F238E27FC236}">
                <a16:creationId xmlns:a16="http://schemas.microsoft.com/office/drawing/2014/main" id="{AFF2B1F5-5683-48F2-03A9-12F23007319A}"/>
              </a:ext>
            </a:extLst>
          </p:cNvPr>
          <p:cNvSpPr txBox="1"/>
          <p:nvPr/>
        </p:nvSpPr>
        <p:spPr>
          <a:xfrm>
            <a:off x="9731828" y="-17592"/>
            <a:ext cx="2261429" cy="646331"/>
          </a:xfrm>
          <a:prstGeom prst="rect">
            <a:avLst/>
          </a:prstGeom>
          <a:noFill/>
        </p:spPr>
        <p:txBody>
          <a:bodyPr wrap="square">
            <a:spAutoFit/>
          </a:bodyPr>
          <a:lstStyle/>
          <a:p>
            <a:pPr algn="ctr"/>
            <a:r>
              <a:rPr lang="he-IL" sz="3600" b="1" u="sng" dirty="0">
                <a:latin typeface="Calibri Light" panose="020F0302020204030204" pitchFamily="34" charset="0"/>
                <a:ea typeface="Calibri Light" panose="020F0302020204030204" pitchFamily="34" charset="0"/>
                <a:cs typeface="Calibri Light" panose="020F0302020204030204" pitchFamily="34" charset="0"/>
              </a:rPr>
              <a:t>רישום תלמיד</a:t>
            </a:r>
            <a:endParaRPr lang="en-US" sz="3600" b="1" u="sng"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1" name="Arrow: Left 190">
            <a:hlinkClick r:id="rId3" action="ppaction://hlinksldjump"/>
            <a:extLst>
              <a:ext uri="{FF2B5EF4-FFF2-40B4-BE49-F238E27FC236}">
                <a16:creationId xmlns:a16="http://schemas.microsoft.com/office/drawing/2014/main" id="{5C721B58-BB9F-C934-3BAA-CC56030BE774}"/>
              </a:ext>
            </a:extLst>
          </p:cNvPr>
          <p:cNvSpPr/>
          <p:nvPr/>
        </p:nvSpPr>
        <p:spPr>
          <a:xfrm>
            <a:off x="192528" y="171716"/>
            <a:ext cx="1278034" cy="45701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חזרה</a:t>
            </a:r>
            <a:endParaRPr lang="en-US" dirty="0"/>
          </a:p>
        </p:txBody>
      </p:sp>
      <p:sp>
        <p:nvSpPr>
          <p:cNvPr id="198" name="Rectangle 197">
            <a:extLst>
              <a:ext uri="{FF2B5EF4-FFF2-40B4-BE49-F238E27FC236}">
                <a16:creationId xmlns:a16="http://schemas.microsoft.com/office/drawing/2014/main" id="{2CBFA712-0FCB-92FF-33E0-BCBE2EA652A7}"/>
              </a:ext>
            </a:extLst>
          </p:cNvPr>
          <p:cNvSpPr/>
          <p:nvPr/>
        </p:nvSpPr>
        <p:spPr>
          <a:xfrm>
            <a:off x="192528" y="714592"/>
            <a:ext cx="6903421" cy="436064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97" name="Picture 196">
            <a:extLst>
              <a:ext uri="{FF2B5EF4-FFF2-40B4-BE49-F238E27FC236}">
                <a16:creationId xmlns:a16="http://schemas.microsoft.com/office/drawing/2014/main" id="{325FC0AE-9F41-1364-0F71-6515518A0989}"/>
              </a:ext>
            </a:extLst>
          </p:cNvPr>
          <p:cNvPicPr>
            <a:picLocks noChangeAspect="1"/>
          </p:cNvPicPr>
          <p:nvPr/>
        </p:nvPicPr>
        <p:blipFill>
          <a:blip r:embed="rId4"/>
          <a:stretch>
            <a:fillRect/>
          </a:stretch>
        </p:blipFill>
        <p:spPr>
          <a:xfrm>
            <a:off x="256234" y="785323"/>
            <a:ext cx="6800390" cy="4243900"/>
          </a:xfrm>
          <a:prstGeom prst="rect">
            <a:avLst/>
          </a:prstGeom>
        </p:spPr>
      </p:pic>
      <p:sp>
        <p:nvSpPr>
          <p:cNvPr id="199" name="TextBox 198">
            <a:extLst>
              <a:ext uri="{FF2B5EF4-FFF2-40B4-BE49-F238E27FC236}">
                <a16:creationId xmlns:a16="http://schemas.microsoft.com/office/drawing/2014/main" id="{28D8C1EA-B467-392C-983E-8FD580EB451A}"/>
              </a:ext>
            </a:extLst>
          </p:cNvPr>
          <p:cNvSpPr txBox="1"/>
          <p:nvPr/>
        </p:nvSpPr>
        <p:spPr>
          <a:xfrm>
            <a:off x="6512947" y="628733"/>
            <a:ext cx="5759372" cy="6186309"/>
          </a:xfrm>
          <a:prstGeom prst="rect">
            <a:avLst/>
          </a:prstGeom>
          <a:noFill/>
        </p:spPr>
        <p:txBody>
          <a:bodyPr wrap="square" rtlCol="0">
            <a:spAutoFit/>
          </a:bodyPr>
          <a:lstStyle/>
          <a:p>
            <a:pPr marL="914400">
              <a:spcBef>
                <a:spcPts val="0"/>
              </a:spcBef>
              <a:spcAft>
                <a:spcPts val="0"/>
              </a:spcAft>
            </a:pPr>
            <a:r>
              <a:rPr lang="en-US" sz="1800" b="0" i="0" u="none" strike="noStrike" dirty="0">
                <a:solidFill>
                  <a:srgbClr val="000000"/>
                </a:solidFill>
                <a:effectLst/>
                <a:latin typeface="Calibri" panose="020F0502020204030204" pitchFamily="34" charset="0"/>
              </a:rPr>
              <a:t>a.</a:t>
            </a:r>
            <a:r>
              <a:rPr lang="en-US" sz="1800" b="0" i="0" u="none" strike="noStrike" dirty="0">
                <a:solidFill>
                  <a:srgbClr val="000000"/>
                </a:solidFill>
                <a:effectLst/>
                <a:latin typeface="Times New Roman" panose="02020603050405020304" pitchFamily="18" charset="0"/>
              </a:rPr>
              <a:t>   </a:t>
            </a:r>
            <a:r>
              <a:rPr lang="en-US" sz="1800" b="0" i="0" u="none" strike="noStrike" dirty="0">
                <a:solidFill>
                  <a:srgbClr val="000000"/>
                </a:solidFill>
                <a:effectLst/>
                <a:latin typeface="Calibri" panose="020F0502020204030204" pitchFamily="34" charset="0"/>
              </a:rPr>
              <a:t>A student (without a user) enters the website "</a:t>
            </a:r>
            <a:r>
              <a:rPr lang="en-US" sz="1800" b="0" i="0" u="none" strike="noStrike" dirty="0" err="1">
                <a:solidFill>
                  <a:srgbClr val="000000"/>
                </a:solidFill>
                <a:effectLst/>
                <a:latin typeface="Calibri" panose="020F0502020204030204" pitchFamily="34" charset="0"/>
              </a:rPr>
              <a:t>Osim</a:t>
            </a:r>
            <a:r>
              <a:rPr lang="en-US" sz="1800" b="0" i="0" u="none" strike="noStrike" dirty="0">
                <a:solidFill>
                  <a:srgbClr val="000000"/>
                </a:solidFill>
                <a:effectLst/>
                <a:latin typeface="Calibri" panose="020F0502020204030204" pitchFamily="34" charset="0"/>
              </a:rPr>
              <a:t> Seder“.</a:t>
            </a:r>
          </a:p>
          <a:p>
            <a:pPr marL="914400">
              <a:spcBef>
                <a:spcPts val="0"/>
              </a:spcBef>
              <a:spcAft>
                <a:spcPts val="0"/>
              </a:spcAft>
            </a:pPr>
            <a:endParaRPr lang="en-US" b="0" dirty="0">
              <a:effectLst/>
            </a:endParaRPr>
          </a:p>
          <a:p>
            <a:pPr marL="914400">
              <a:spcBef>
                <a:spcPts val="0"/>
              </a:spcBef>
              <a:spcAft>
                <a:spcPts val="0"/>
              </a:spcAft>
            </a:pPr>
            <a:r>
              <a:rPr lang="en-US" sz="1800" b="0" i="0" u="none" strike="noStrike" dirty="0">
                <a:solidFill>
                  <a:srgbClr val="000000"/>
                </a:solidFill>
                <a:effectLst/>
                <a:latin typeface="Calibri" panose="020F0502020204030204" pitchFamily="34" charset="0"/>
              </a:rPr>
              <a:t>b.</a:t>
            </a:r>
            <a:r>
              <a:rPr lang="en-US" sz="1800" b="0" i="0" u="none" strike="noStrike" dirty="0">
                <a:solidFill>
                  <a:srgbClr val="000000"/>
                </a:solidFill>
                <a:effectLst/>
                <a:latin typeface="Times New Roman" panose="02020603050405020304" pitchFamily="18" charset="0"/>
              </a:rPr>
              <a:t>   </a:t>
            </a:r>
            <a:r>
              <a:rPr lang="en-US" sz="1800" b="0" i="0" u="none" strike="noStrike" dirty="0">
                <a:solidFill>
                  <a:srgbClr val="000000"/>
                </a:solidFill>
                <a:effectLst/>
                <a:latin typeface="Calibri" panose="020F0502020204030204" pitchFamily="34" charset="0"/>
              </a:rPr>
              <a:t>Clicks on "Register as a student".</a:t>
            </a:r>
          </a:p>
          <a:p>
            <a:pPr marL="914400">
              <a:spcBef>
                <a:spcPts val="0"/>
              </a:spcBef>
              <a:spcAft>
                <a:spcPts val="0"/>
              </a:spcAft>
            </a:pPr>
            <a:endParaRPr lang="en-US" dirty="0">
              <a:solidFill>
                <a:srgbClr val="000000"/>
              </a:solidFill>
              <a:latin typeface="Calibri" panose="020F0502020204030204" pitchFamily="34" charset="0"/>
            </a:endParaRPr>
          </a:p>
          <a:p>
            <a:pPr marL="914400">
              <a:spcBef>
                <a:spcPts val="0"/>
              </a:spcBef>
              <a:spcAft>
                <a:spcPts val="0"/>
              </a:spcAft>
            </a:pPr>
            <a:r>
              <a:rPr lang="en-US" sz="1800" b="0" i="0" u="none" strike="noStrike" dirty="0">
                <a:solidFill>
                  <a:srgbClr val="000000"/>
                </a:solidFill>
                <a:effectLst/>
                <a:latin typeface="Calibri" panose="020F0502020204030204" pitchFamily="34" charset="0"/>
              </a:rPr>
              <a:t>c.</a:t>
            </a:r>
            <a:r>
              <a:rPr lang="en-US" sz="1800" b="0" i="0" u="none" strike="noStrike" dirty="0">
                <a:solidFill>
                  <a:srgbClr val="000000"/>
                </a:solidFill>
                <a:effectLst/>
                <a:latin typeface="Times New Roman" panose="02020603050405020304" pitchFamily="18" charset="0"/>
              </a:rPr>
              <a:t>   </a:t>
            </a:r>
            <a:r>
              <a:rPr lang="en-US" sz="1800" b="0" i="0" u="none" strike="noStrike" dirty="0">
                <a:solidFill>
                  <a:srgbClr val="000000"/>
                </a:solidFill>
                <a:effectLst/>
                <a:latin typeface="Calibri" panose="020F0502020204030204" pitchFamily="34" charset="0"/>
              </a:rPr>
              <a:t>Fills in his details: Name, </a:t>
            </a:r>
            <a:r>
              <a:rPr lang="en-US" b="1" dirty="0"/>
              <a:t>Phone, parent contact (name, phone and email), </a:t>
            </a:r>
            <a:r>
              <a:rPr lang="en-US" sz="1800" b="0" i="0" u="none" strike="noStrike" dirty="0">
                <a:solidFill>
                  <a:srgbClr val="000000"/>
                </a:solidFill>
                <a:effectLst/>
                <a:latin typeface="Calibri" panose="020F0502020204030204" pitchFamily="34" charset="0"/>
              </a:rPr>
              <a:t>Gender, City, School, Personal Requests, Disabilities, Languages and press “Register</a:t>
            </a:r>
            <a:r>
              <a:rPr lang="he-IL" sz="1800" b="0" i="0" u="none" strike="noStrike" dirty="0">
                <a:solidFill>
                  <a:srgbClr val="000000"/>
                </a:solidFill>
                <a:effectLst/>
                <a:latin typeface="Calibri" panose="020F0502020204030204" pitchFamily="34" charset="0"/>
              </a:rPr>
              <a:t>"</a:t>
            </a:r>
            <a:endParaRPr lang="en-US" sz="1800" b="0" i="0" u="none" strike="noStrike" dirty="0">
              <a:solidFill>
                <a:srgbClr val="000000"/>
              </a:solidFill>
              <a:effectLst/>
              <a:latin typeface="Calibri" panose="020F0502020204030204" pitchFamily="34" charset="0"/>
            </a:endParaRPr>
          </a:p>
          <a:p>
            <a:pPr marL="914400">
              <a:spcBef>
                <a:spcPts val="0"/>
              </a:spcBef>
              <a:spcAft>
                <a:spcPts val="0"/>
              </a:spcAft>
            </a:pPr>
            <a:endParaRPr lang="en-US" b="0" dirty="0">
              <a:effectLst/>
            </a:endParaRPr>
          </a:p>
          <a:p>
            <a:pPr marL="914400">
              <a:spcBef>
                <a:spcPts val="0"/>
              </a:spcBef>
              <a:spcAft>
                <a:spcPts val="0"/>
              </a:spcAft>
            </a:pPr>
            <a:r>
              <a:rPr lang="en-US" sz="1800" b="0" i="0" u="none" strike="noStrike" dirty="0">
                <a:solidFill>
                  <a:srgbClr val="000000"/>
                </a:solidFill>
                <a:effectLst/>
                <a:latin typeface="Calibri" panose="020F0502020204030204" pitchFamily="34" charset="0"/>
              </a:rPr>
              <a:t>d.</a:t>
            </a:r>
            <a:r>
              <a:rPr lang="en-US" sz="1800" b="0" i="0" u="none" strike="noStrike" dirty="0">
                <a:solidFill>
                  <a:srgbClr val="000000"/>
                </a:solidFill>
                <a:effectLst/>
                <a:latin typeface="Times New Roman" panose="02020603050405020304" pitchFamily="18" charset="0"/>
              </a:rPr>
              <a:t>   </a:t>
            </a:r>
            <a:r>
              <a:rPr lang="en-US" sz="1800" b="0" i="0" u="none" strike="noStrike" dirty="0">
                <a:solidFill>
                  <a:srgbClr val="000000"/>
                </a:solidFill>
                <a:effectLst/>
                <a:latin typeface="Calibri" panose="020F0502020204030204" pitchFamily="34" charset="0"/>
              </a:rPr>
              <a:t>The system reads the information and registers the student in the system.</a:t>
            </a:r>
          </a:p>
          <a:p>
            <a:pPr marL="914400">
              <a:spcBef>
                <a:spcPts val="0"/>
              </a:spcBef>
              <a:spcAft>
                <a:spcPts val="0"/>
              </a:spcAft>
            </a:pPr>
            <a:endParaRPr lang="en-US" b="0" dirty="0">
              <a:effectLst/>
            </a:endParaRPr>
          </a:p>
          <a:p>
            <a:pPr marL="914400">
              <a:spcBef>
                <a:spcPts val="0"/>
              </a:spcBef>
              <a:spcAft>
                <a:spcPts val="0"/>
              </a:spcAft>
            </a:pPr>
            <a:r>
              <a:rPr lang="en-US" dirty="0">
                <a:solidFill>
                  <a:srgbClr val="000000"/>
                </a:solidFill>
                <a:latin typeface="Calibri" panose="020F0502020204030204" pitchFamily="34" charset="0"/>
              </a:rPr>
              <a:t>e. </a:t>
            </a:r>
            <a:r>
              <a:rPr lang="en-US" sz="1800" b="0" i="0" u="none" strike="noStrike" dirty="0">
                <a:solidFill>
                  <a:srgbClr val="000000"/>
                </a:solidFill>
                <a:effectLst/>
                <a:latin typeface="Calibri" panose="020F0502020204030204" pitchFamily="34" charset="0"/>
              </a:rPr>
              <a:t>The system sends an </a:t>
            </a:r>
            <a:r>
              <a:rPr lang="en-US" sz="1800" b="1" i="0" u="none" strike="noStrike" dirty="0">
                <a:solidFill>
                  <a:srgbClr val="000000"/>
                </a:solidFill>
                <a:effectLst/>
                <a:latin typeface="Calibri" panose="020F0502020204030204" pitchFamily="34" charset="0"/>
              </a:rPr>
              <a:t>email for the user parents for him to access a permitting form to approve</a:t>
            </a:r>
            <a:r>
              <a:rPr lang="en-US" sz="1800" b="0" i="0" u="none" strike="noStrike" dirty="0">
                <a:solidFill>
                  <a:srgbClr val="000000"/>
                </a:solidFill>
                <a:effectLst/>
                <a:latin typeface="Calibri" panose="020F0502020204030204" pitchFamily="34" charset="0"/>
              </a:rPr>
              <a:t> and notifies the user about it.</a:t>
            </a:r>
          </a:p>
          <a:p>
            <a:pPr marL="914400">
              <a:spcBef>
                <a:spcPts val="0"/>
              </a:spcBef>
              <a:spcAft>
                <a:spcPts val="0"/>
              </a:spcAft>
            </a:pPr>
            <a:endParaRPr lang="en-US" b="0" dirty="0">
              <a:effectLst/>
            </a:endParaRPr>
          </a:p>
          <a:p>
            <a:pPr marL="914400">
              <a:spcBef>
                <a:spcPts val="0"/>
              </a:spcBef>
              <a:spcAft>
                <a:spcPts val="0"/>
              </a:spcAft>
            </a:pPr>
            <a:r>
              <a:rPr lang="en-US" dirty="0">
                <a:solidFill>
                  <a:srgbClr val="000000"/>
                </a:solidFill>
                <a:latin typeface="Calibri" panose="020F0502020204030204" pitchFamily="34" charset="0"/>
              </a:rPr>
              <a:t>f</a:t>
            </a:r>
            <a:r>
              <a:rPr lang="en-US" sz="1800" b="0" i="0" u="none" strike="noStrike" dirty="0">
                <a:solidFill>
                  <a:srgbClr val="000000"/>
                </a:solidFill>
                <a:effectLst/>
                <a:latin typeface="Calibri" panose="020F0502020204030204" pitchFamily="34" charset="0"/>
              </a:rPr>
              <a:t>. T</a:t>
            </a:r>
            <a:r>
              <a:rPr lang="en-US" dirty="0">
                <a:solidFill>
                  <a:srgbClr val="000000"/>
                </a:solidFill>
                <a:latin typeface="Calibri" panose="020F0502020204030204" pitchFamily="34" charset="0"/>
              </a:rPr>
              <a:t>he user can access the account, see personal details, join groups and see details of them. </a:t>
            </a:r>
            <a:r>
              <a:rPr lang="en-US" b="1" dirty="0">
                <a:solidFill>
                  <a:srgbClr val="000000"/>
                </a:solidFill>
                <a:latin typeface="Calibri" panose="020F0502020204030204" pitchFamily="34" charset="0"/>
              </a:rPr>
              <a:t>But</a:t>
            </a:r>
            <a:r>
              <a:rPr lang="en-US" dirty="0">
                <a:solidFill>
                  <a:srgbClr val="000000"/>
                </a:solidFill>
                <a:latin typeface="Calibri" panose="020F0502020204030204" pitchFamily="34" charset="0"/>
              </a:rPr>
              <a:t> it will write to him that he hasn’t been approved</a:t>
            </a:r>
          </a:p>
          <a:p>
            <a:pPr marL="914400">
              <a:spcBef>
                <a:spcPts val="0"/>
              </a:spcBef>
              <a:spcAft>
                <a:spcPts val="0"/>
              </a:spcAft>
            </a:pPr>
            <a:endParaRPr lang="en-US" b="0" dirty="0">
              <a:solidFill>
                <a:srgbClr val="000000"/>
              </a:solidFill>
              <a:effectLst/>
              <a:latin typeface="Calibri" panose="020F0502020204030204" pitchFamily="34" charset="0"/>
            </a:endParaRPr>
          </a:p>
          <a:p>
            <a:endParaRPr lang="en-US" dirty="0"/>
          </a:p>
        </p:txBody>
      </p:sp>
      <p:cxnSp>
        <p:nvCxnSpPr>
          <p:cNvPr id="203" name="Straight Arrow Connector 202">
            <a:extLst>
              <a:ext uri="{FF2B5EF4-FFF2-40B4-BE49-F238E27FC236}">
                <a16:creationId xmlns:a16="http://schemas.microsoft.com/office/drawing/2014/main" id="{8B055CCD-2641-78DC-1B31-0DB69FBF6FE9}"/>
              </a:ext>
            </a:extLst>
          </p:cNvPr>
          <p:cNvCxnSpPr/>
          <p:nvPr/>
        </p:nvCxnSpPr>
        <p:spPr>
          <a:xfrm>
            <a:off x="2575249" y="4198776"/>
            <a:ext cx="419878" cy="177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6" name="Picture 205">
            <a:extLst>
              <a:ext uri="{FF2B5EF4-FFF2-40B4-BE49-F238E27FC236}">
                <a16:creationId xmlns:a16="http://schemas.microsoft.com/office/drawing/2014/main" id="{518DA62D-AB63-581E-3FAD-C6596EA19D64}"/>
              </a:ext>
            </a:extLst>
          </p:cNvPr>
          <p:cNvPicPr>
            <a:picLocks noChangeAspect="1"/>
          </p:cNvPicPr>
          <p:nvPr/>
        </p:nvPicPr>
        <p:blipFill>
          <a:blip r:embed="rId5"/>
          <a:stretch>
            <a:fillRect/>
          </a:stretch>
        </p:blipFill>
        <p:spPr>
          <a:xfrm>
            <a:off x="263101" y="812523"/>
            <a:ext cx="6810020" cy="4236997"/>
          </a:xfrm>
          <a:prstGeom prst="rect">
            <a:avLst/>
          </a:prstGeom>
        </p:spPr>
      </p:pic>
      <p:cxnSp>
        <p:nvCxnSpPr>
          <p:cNvPr id="208" name="Straight Arrow Connector 207">
            <a:extLst>
              <a:ext uri="{FF2B5EF4-FFF2-40B4-BE49-F238E27FC236}">
                <a16:creationId xmlns:a16="http://schemas.microsoft.com/office/drawing/2014/main" id="{A53D8BE0-4F59-8837-D0F6-B00CF6D83A97}"/>
              </a:ext>
            </a:extLst>
          </p:cNvPr>
          <p:cNvCxnSpPr/>
          <p:nvPr/>
        </p:nvCxnSpPr>
        <p:spPr>
          <a:xfrm>
            <a:off x="2159316" y="4376057"/>
            <a:ext cx="415933" cy="138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9" name="TextBox 208">
            <a:extLst>
              <a:ext uri="{FF2B5EF4-FFF2-40B4-BE49-F238E27FC236}">
                <a16:creationId xmlns:a16="http://schemas.microsoft.com/office/drawing/2014/main" id="{82318129-B6A5-8F61-C06E-2B0292E6893C}"/>
              </a:ext>
            </a:extLst>
          </p:cNvPr>
          <p:cNvSpPr txBox="1"/>
          <p:nvPr/>
        </p:nvSpPr>
        <p:spPr>
          <a:xfrm>
            <a:off x="4385388" y="4432043"/>
            <a:ext cx="2697154" cy="369332"/>
          </a:xfrm>
          <a:prstGeom prst="rect">
            <a:avLst/>
          </a:prstGeom>
          <a:noFill/>
        </p:spPr>
        <p:txBody>
          <a:bodyPr wrap="square" rtlCol="0">
            <a:spAutoFit/>
          </a:bodyPr>
          <a:lstStyle/>
          <a:p>
            <a:r>
              <a:rPr lang="en-US" sz="900" dirty="0">
                <a:solidFill>
                  <a:schemeClr val="accent1"/>
                </a:solidFill>
              </a:rPr>
              <a:t>A confirmation email was sent to your account, please approve to activate your account</a:t>
            </a:r>
          </a:p>
        </p:txBody>
      </p:sp>
      <p:sp>
        <p:nvSpPr>
          <p:cNvPr id="2" name="TextBox 1">
            <a:extLst>
              <a:ext uri="{FF2B5EF4-FFF2-40B4-BE49-F238E27FC236}">
                <a16:creationId xmlns:a16="http://schemas.microsoft.com/office/drawing/2014/main" id="{5EFFC0AB-52E1-332D-E614-B50ED807F973}"/>
              </a:ext>
            </a:extLst>
          </p:cNvPr>
          <p:cNvSpPr txBox="1"/>
          <p:nvPr/>
        </p:nvSpPr>
        <p:spPr>
          <a:xfrm>
            <a:off x="-585926" y="5271800"/>
            <a:ext cx="7329626" cy="1600438"/>
          </a:xfrm>
          <a:prstGeom prst="rect">
            <a:avLst/>
          </a:prstGeom>
          <a:noFill/>
        </p:spPr>
        <p:txBody>
          <a:bodyPr wrap="square" rtlCol="0">
            <a:spAutoFit/>
          </a:bodyPr>
          <a:lstStyle/>
          <a:p>
            <a:pPr marL="914400">
              <a:spcBef>
                <a:spcPts val="0"/>
              </a:spcBef>
              <a:spcAft>
                <a:spcPts val="0"/>
              </a:spcAft>
            </a:pPr>
            <a:r>
              <a:rPr lang="en-US" sz="1400" dirty="0">
                <a:solidFill>
                  <a:srgbClr val="000000"/>
                </a:solidFill>
                <a:latin typeface="Calibri" panose="020F0502020204030204" pitchFamily="34" charset="0"/>
              </a:rPr>
              <a:t>*e and f are relevant only if need parent approval, update us if not</a:t>
            </a:r>
          </a:p>
          <a:p>
            <a:pPr marL="914400">
              <a:spcBef>
                <a:spcPts val="0"/>
              </a:spcBef>
              <a:spcAft>
                <a:spcPts val="0"/>
              </a:spcAft>
            </a:pPr>
            <a:endParaRPr lang="en-US" sz="1400" dirty="0">
              <a:solidFill>
                <a:srgbClr val="000000"/>
              </a:solidFill>
              <a:latin typeface="Calibri" panose="020F0502020204030204" pitchFamily="34" charset="0"/>
            </a:endParaRPr>
          </a:p>
          <a:p>
            <a:pPr marL="914400">
              <a:spcBef>
                <a:spcPts val="0"/>
              </a:spcBef>
              <a:spcAft>
                <a:spcPts val="0"/>
              </a:spcAft>
            </a:pPr>
            <a:r>
              <a:rPr lang="en-US" sz="1400" b="0" dirty="0">
                <a:solidFill>
                  <a:srgbClr val="000000"/>
                </a:solidFill>
                <a:effectLst/>
                <a:latin typeface="Calibri" panose="020F0502020204030204" pitchFamily="34" charset="0"/>
              </a:rPr>
              <a:t>* If yes, The reason why to let the student do actions is to not hold him back in the day they are told about the web-app. You want to know the status of all students and if they are registered and not only after their parents approve (it can wait to the last week before the event)</a:t>
            </a:r>
            <a:endParaRPr lang="en-US" sz="1400" b="0" dirty="0">
              <a:effectLst/>
            </a:endParaRPr>
          </a:p>
          <a:p>
            <a:endParaRPr lang="en-US" sz="1400" dirty="0"/>
          </a:p>
        </p:txBody>
      </p:sp>
    </p:spTree>
    <p:extLst>
      <p:ext uri="{BB962C8B-B14F-4D97-AF65-F5344CB8AC3E}">
        <p14:creationId xmlns:p14="http://schemas.microsoft.com/office/powerpoint/2010/main" val="14903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animEffect transition="in" filter="fade">
                                      <p:cBhvr>
                                        <p:cTn id="7" dur="500"/>
                                        <p:tgtEl>
                                          <p:spTgt spid="1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7"/>
                                        </p:tgtEl>
                                        <p:attrNameLst>
                                          <p:attrName>style.visibility</p:attrName>
                                        </p:attrNameLst>
                                      </p:cBhvr>
                                      <p:to>
                                        <p:strVal val="visible"/>
                                      </p:to>
                                    </p:set>
                                    <p:animEffect transition="in" filter="fade">
                                      <p:cBhvr>
                                        <p:cTn id="12" dur="500"/>
                                        <p:tgtEl>
                                          <p:spTgt spid="19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9">
                                            <p:txEl>
                                              <p:pRg st="2" end="2"/>
                                            </p:txEl>
                                          </p:spTgt>
                                        </p:tgtEl>
                                        <p:attrNameLst>
                                          <p:attrName>style.visibility</p:attrName>
                                        </p:attrNameLst>
                                      </p:cBhvr>
                                      <p:to>
                                        <p:strVal val="visible"/>
                                      </p:to>
                                    </p:set>
                                    <p:animEffect transition="in" filter="fade">
                                      <p:cBhvr>
                                        <p:cTn id="17" dur="500"/>
                                        <p:tgtEl>
                                          <p:spTgt spid="1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3"/>
                                        </p:tgtEl>
                                        <p:attrNameLst>
                                          <p:attrName>style.visibility</p:attrName>
                                        </p:attrNameLst>
                                      </p:cBhvr>
                                      <p:to>
                                        <p:strVal val="visible"/>
                                      </p:to>
                                    </p:set>
                                    <p:animEffect transition="in" filter="fade">
                                      <p:cBhvr>
                                        <p:cTn id="22" dur="500"/>
                                        <p:tgtEl>
                                          <p:spTgt spid="20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6"/>
                                        </p:tgtEl>
                                        <p:attrNameLst>
                                          <p:attrName>style.visibility</p:attrName>
                                        </p:attrNameLst>
                                      </p:cBhvr>
                                      <p:to>
                                        <p:strVal val="visible"/>
                                      </p:to>
                                    </p:set>
                                    <p:animEffect transition="in" filter="fade">
                                      <p:cBhvr>
                                        <p:cTn id="27" dur="500"/>
                                        <p:tgtEl>
                                          <p:spTgt spid="20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9">
                                            <p:txEl>
                                              <p:pRg st="4" end="4"/>
                                            </p:txEl>
                                          </p:spTgt>
                                        </p:tgtEl>
                                        <p:attrNameLst>
                                          <p:attrName>style.visibility</p:attrName>
                                        </p:attrNameLst>
                                      </p:cBhvr>
                                      <p:to>
                                        <p:strVal val="visible"/>
                                      </p:to>
                                    </p:set>
                                    <p:animEffect transition="in" filter="fade">
                                      <p:cBhvr>
                                        <p:cTn id="32" dur="500"/>
                                        <p:tgtEl>
                                          <p:spTgt spid="19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8"/>
                                        </p:tgtEl>
                                        <p:attrNameLst>
                                          <p:attrName>style.visibility</p:attrName>
                                        </p:attrNameLst>
                                      </p:cBhvr>
                                      <p:to>
                                        <p:strVal val="visible"/>
                                      </p:to>
                                    </p:set>
                                    <p:anim calcmode="lin" valueType="num">
                                      <p:cBhvr additive="base">
                                        <p:cTn id="37" dur="500" fill="hold"/>
                                        <p:tgtEl>
                                          <p:spTgt spid="208"/>
                                        </p:tgtEl>
                                        <p:attrNameLst>
                                          <p:attrName>ppt_x</p:attrName>
                                        </p:attrNameLst>
                                      </p:cBhvr>
                                      <p:tavLst>
                                        <p:tav tm="0">
                                          <p:val>
                                            <p:strVal val="#ppt_x"/>
                                          </p:val>
                                        </p:tav>
                                        <p:tav tm="100000">
                                          <p:val>
                                            <p:strVal val="#ppt_x"/>
                                          </p:val>
                                        </p:tav>
                                      </p:tavLst>
                                    </p:anim>
                                    <p:anim calcmode="lin" valueType="num">
                                      <p:cBhvr additive="base">
                                        <p:cTn id="38" dur="500" fill="hold"/>
                                        <p:tgtEl>
                                          <p:spTgt spid="20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99">
                                            <p:txEl>
                                              <p:pRg st="6" end="6"/>
                                            </p:txEl>
                                          </p:spTgt>
                                        </p:tgtEl>
                                        <p:attrNameLst>
                                          <p:attrName>style.visibility</p:attrName>
                                        </p:attrNameLst>
                                      </p:cBhvr>
                                      <p:to>
                                        <p:strVal val="visible"/>
                                      </p:to>
                                    </p:set>
                                    <p:animEffect transition="in" filter="fade">
                                      <p:cBhvr>
                                        <p:cTn id="43" dur="500"/>
                                        <p:tgtEl>
                                          <p:spTgt spid="199">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99">
                                            <p:txEl>
                                              <p:pRg st="8" end="8"/>
                                            </p:txEl>
                                          </p:spTgt>
                                        </p:tgtEl>
                                        <p:attrNameLst>
                                          <p:attrName>style.visibility</p:attrName>
                                        </p:attrNameLst>
                                      </p:cBhvr>
                                      <p:to>
                                        <p:strVal val="visible"/>
                                      </p:to>
                                    </p:set>
                                    <p:animEffect transition="in" filter="fade">
                                      <p:cBhvr>
                                        <p:cTn id="48" dur="500"/>
                                        <p:tgtEl>
                                          <p:spTgt spid="199">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09"/>
                                        </p:tgtEl>
                                        <p:attrNameLst>
                                          <p:attrName>style.visibility</p:attrName>
                                        </p:attrNameLst>
                                      </p:cBhvr>
                                      <p:to>
                                        <p:strVal val="visible"/>
                                      </p:to>
                                    </p:set>
                                    <p:animEffect transition="in" filter="fade">
                                      <p:cBhvr>
                                        <p:cTn id="53" dur="500"/>
                                        <p:tgtEl>
                                          <p:spTgt spid="20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99">
                                            <p:txEl>
                                              <p:pRg st="10" end="10"/>
                                            </p:txEl>
                                          </p:spTgt>
                                        </p:tgtEl>
                                        <p:attrNameLst>
                                          <p:attrName>style.visibility</p:attrName>
                                        </p:attrNameLst>
                                      </p:cBhvr>
                                      <p:to>
                                        <p:strVal val="visible"/>
                                      </p:to>
                                    </p:set>
                                    <p:animEffect transition="in" filter="fade">
                                      <p:cBhvr>
                                        <p:cTn id="58" dur="500"/>
                                        <p:tgtEl>
                                          <p:spTgt spid="1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Rectangle 197">
            <a:extLst>
              <a:ext uri="{FF2B5EF4-FFF2-40B4-BE49-F238E27FC236}">
                <a16:creationId xmlns:a16="http://schemas.microsoft.com/office/drawing/2014/main" id="{2CBFA712-0FCB-92FF-33E0-BCBE2EA652A7}"/>
              </a:ext>
            </a:extLst>
          </p:cNvPr>
          <p:cNvSpPr/>
          <p:nvPr/>
        </p:nvSpPr>
        <p:spPr>
          <a:xfrm>
            <a:off x="192528" y="714592"/>
            <a:ext cx="6903421" cy="436064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3750B0B-0D26-789A-B8DB-AD1BC54DADB9}"/>
              </a:ext>
            </a:extLst>
          </p:cNvPr>
          <p:cNvPicPr>
            <a:picLocks noChangeAspect="1"/>
          </p:cNvPicPr>
          <p:nvPr/>
        </p:nvPicPr>
        <p:blipFill>
          <a:blip r:embed="rId3"/>
          <a:stretch>
            <a:fillRect/>
          </a:stretch>
        </p:blipFill>
        <p:spPr>
          <a:xfrm>
            <a:off x="219063" y="776556"/>
            <a:ext cx="6848054" cy="4242816"/>
          </a:xfrm>
          <a:prstGeom prst="rect">
            <a:avLst/>
          </a:prstGeom>
        </p:spPr>
      </p:pic>
      <p:sp>
        <p:nvSpPr>
          <p:cNvPr id="190" name="TextBox 189">
            <a:extLst>
              <a:ext uri="{FF2B5EF4-FFF2-40B4-BE49-F238E27FC236}">
                <a16:creationId xmlns:a16="http://schemas.microsoft.com/office/drawing/2014/main" id="{AFF2B1F5-5683-48F2-03A9-12F23007319A}"/>
              </a:ext>
            </a:extLst>
          </p:cNvPr>
          <p:cNvSpPr txBox="1"/>
          <p:nvPr/>
        </p:nvSpPr>
        <p:spPr>
          <a:xfrm>
            <a:off x="7296538" y="-17592"/>
            <a:ext cx="4696719" cy="646331"/>
          </a:xfrm>
          <a:prstGeom prst="rect">
            <a:avLst/>
          </a:prstGeom>
          <a:noFill/>
        </p:spPr>
        <p:txBody>
          <a:bodyPr wrap="square">
            <a:spAutoFit/>
          </a:bodyPr>
          <a:lstStyle/>
          <a:p>
            <a:pPr algn="ctr"/>
            <a:r>
              <a:rPr lang="he-IL" sz="3600" b="1" u="sng" dirty="0">
                <a:latin typeface="Calibri Light" panose="020F0302020204030204" pitchFamily="34" charset="0"/>
                <a:ea typeface="Calibri Light" panose="020F0302020204030204" pitchFamily="34" charset="0"/>
                <a:cs typeface="Calibri Light" panose="020F0302020204030204" pitchFamily="34" charset="0"/>
              </a:rPr>
              <a:t>אדמין: הפעלת אלגו' השיבוץ</a:t>
            </a:r>
            <a:endParaRPr lang="en-US" sz="3600" b="1" u="sng"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1" name="Arrow: Left 190">
            <a:hlinkClick r:id="rId4" action="ppaction://hlinksldjump"/>
            <a:extLst>
              <a:ext uri="{FF2B5EF4-FFF2-40B4-BE49-F238E27FC236}">
                <a16:creationId xmlns:a16="http://schemas.microsoft.com/office/drawing/2014/main" id="{5C721B58-BB9F-C934-3BAA-CC56030BE774}"/>
              </a:ext>
            </a:extLst>
          </p:cNvPr>
          <p:cNvSpPr/>
          <p:nvPr/>
        </p:nvSpPr>
        <p:spPr>
          <a:xfrm>
            <a:off x="192528" y="171716"/>
            <a:ext cx="1278034" cy="45701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חזרה</a:t>
            </a:r>
            <a:endParaRPr lang="en-US" dirty="0"/>
          </a:p>
        </p:txBody>
      </p:sp>
      <p:sp>
        <p:nvSpPr>
          <p:cNvPr id="199" name="TextBox 198">
            <a:extLst>
              <a:ext uri="{FF2B5EF4-FFF2-40B4-BE49-F238E27FC236}">
                <a16:creationId xmlns:a16="http://schemas.microsoft.com/office/drawing/2014/main" id="{28D8C1EA-B467-392C-983E-8FD580EB451A}"/>
              </a:ext>
            </a:extLst>
          </p:cNvPr>
          <p:cNvSpPr txBox="1"/>
          <p:nvPr/>
        </p:nvSpPr>
        <p:spPr>
          <a:xfrm>
            <a:off x="7095949" y="628733"/>
            <a:ext cx="5176369" cy="4770537"/>
          </a:xfrm>
          <a:prstGeom prst="rect">
            <a:avLst/>
          </a:prstGeom>
          <a:noFill/>
        </p:spPr>
        <p:txBody>
          <a:bodyPr wrap="square" rtlCol="0">
            <a:spAutoFit/>
          </a:bodyPr>
          <a:lstStyle/>
          <a:p>
            <a:r>
              <a:rPr lang="en-US" sz="1600" dirty="0"/>
              <a:t>Precondition: user is logged in, of type “Admin”.</a:t>
            </a:r>
          </a:p>
          <a:p>
            <a:endParaRPr lang="en-US" sz="1600" b="0" dirty="0">
              <a:effectLst/>
            </a:endParaRPr>
          </a:p>
          <a:p>
            <a:pPr marL="342900" indent="-342900" fontAlgn="base">
              <a:buFont typeface="+mj-lt"/>
              <a:buAutoNum type="arabicPeriod"/>
            </a:pPr>
            <a:r>
              <a:rPr lang="en-US" sz="1600" dirty="0"/>
              <a:t>User clicks on the “Admin” tab.</a:t>
            </a:r>
          </a:p>
          <a:p>
            <a:pPr marL="342900" indent="-342900" fontAlgn="base">
              <a:buFont typeface="+mj-lt"/>
              <a:buAutoNum type="arabicPeriod"/>
            </a:pPr>
            <a:endParaRPr lang="en-US" sz="1600" dirty="0"/>
          </a:p>
          <a:p>
            <a:pPr marL="342900" indent="-342900" fontAlgn="base">
              <a:buFont typeface="+mj-lt"/>
              <a:buAutoNum type="arabicPeriod"/>
            </a:pPr>
            <a:r>
              <a:rPr lang="en-US" sz="1600" dirty="0"/>
              <a:t>The system will display an admin panel with specific admin options.</a:t>
            </a:r>
          </a:p>
          <a:p>
            <a:pPr marL="342900" indent="-342900" fontAlgn="base">
              <a:buFont typeface="+mj-lt"/>
              <a:buAutoNum type="arabicPeriod"/>
            </a:pPr>
            <a:endParaRPr lang="en-US" sz="1600" dirty="0"/>
          </a:p>
          <a:p>
            <a:r>
              <a:rPr lang="en-US" sz="1600" u="sng" dirty="0"/>
              <a:t>Run Group-House Allocation:</a:t>
            </a:r>
            <a:endParaRPr lang="en-US" sz="1600" b="0" dirty="0">
              <a:effectLst/>
            </a:endParaRPr>
          </a:p>
          <a:p>
            <a:pPr marL="342900" indent="-342900" fontAlgn="base">
              <a:buFont typeface="Arial" panose="020B0604020202020204" pitchFamily="34" charset="0"/>
              <a:buChar char="•"/>
            </a:pPr>
            <a:r>
              <a:rPr lang="en-US" sz="1600" dirty="0"/>
              <a:t>User clicks on “Run Allocation”</a:t>
            </a:r>
          </a:p>
          <a:p>
            <a:pPr marL="342900" indent="-342900" fontAlgn="base">
              <a:buFont typeface="Arial" panose="020B0604020202020204" pitchFamily="34" charset="0"/>
              <a:buChar char="•"/>
            </a:pPr>
            <a:endParaRPr lang="en-US" sz="1600" dirty="0"/>
          </a:p>
          <a:p>
            <a:pPr marL="342900" indent="-342900" fontAlgn="base">
              <a:buFont typeface="Arial" panose="020B0604020202020204" pitchFamily="34" charset="0"/>
              <a:buChar char="•"/>
            </a:pPr>
            <a:r>
              <a:rPr lang="en-US" sz="1600" dirty="0"/>
              <a:t>The system will run a group-house allocation algorithm that allocates each house with a group</a:t>
            </a:r>
          </a:p>
          <a:p>
            <a:pPr marL="342900" indent="-342900" fontAlgn="base">
              <a:buFont typeface="Arial" panose="020B0604020202020204" pitchFamily="34" charset="0"/>
              <a:buChar char="•"/>
            </a:pPr>
            <a:endParaRPr lang="en-US" sz="1600" dirty="0"/>
          </a:p>
          <a:p>
            <a:pPr marL="342900" indent="-342900" fontAlgn="base">
              <a:buFont typeface="Arial" panose="020B0604020202020204" pitchFamily="34" charset="0"/>
              <a:buChar char="•"/>
            </a:pPr>
            <a:r>
              <a:rPr lang="en-US" sz="1600" dirty="0"/>
              <a:t>User can view the allocation under the “Allocation” tab.</a:t>
            </a:r>
          </a:p>
          <a:p>
            <a:pPr marL="342900" indent="-342900" fontAlgn="base">
              <a:buFont typeface="Arial" panose="020B0604020202020204" pitchFamily="34" charset="0"/>
              <a:buChar char="•"/>
            </a:pPr>
            <a:endParaRPr lang="en-US" sz="1600" dirty="0"/>
          </a:p>
          <a:p>
            <a:pPr marL="342900" indent="-342900" fontAlgn="base">
              <a:buFont typeface="Arial" panose="020B0604020202020204" pitchFamily="34" charset="0"/>
              <a:buChar char="•"/>
            </a:pPr>
            <a:r>
              <a:rPr lang="en-US" sz="1600" dirty="0"/>
              <a:t>The system will show the Admin the groups that need to have a final approval due to special notices</a:t>
            </a:r>
          </a:p>
        </p:txBody>
      </p:sp>
      <p:cxnSp>
        <p:nvCxnSpPr>
          <p:cNvPr id="4" name="Straight Arrow Connector 3">
            <a:extLst>
              <a:ext uri="{FF2B5EF4-FFF2-40B4-BE49-F238E27FC236}">
                <a16:creationId xmlns:a16="http://schemas.microsoft.com/office/drawing/2014/main" id="{6EA2ED1B-2B8C-B6BE-68D8-ED7C19964994}"/>
              </a:ext>
            </a:extLst>
          </p:cNvPr>
          <p:cNvCxnSpPr>
            <a:cxnSpLocks/>
          </p:cNvCxnSpPr>
          <p:nvPr/>
        </p:nvCxnSpPr>
        <p:spPr>
          <a:xfrm flipH="1" flipV="1">
            <a:off x="894100" y="3166401"/>
            <a:ext cx="576462" cy="275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descr="A screenshot of a computer&#10;&#10;Description automatically generated">
            <a:extLst>
              <a:ext uri="{FF2B5EF4-FFF2-40B4-BE49-F238E27FC236}">
                <a16:creationId xmlns:a16="http://schemas.microsoft.com/office/drawing/2014/main" id="{022CC9E5-A25C-97E0-752E-85FDAE3464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562" y="773506"/>
            <a:ext cx="6787842" cy="4242816"/>
          </a:xfrm>
          <a:prstGeom prst="rect">
            <a:avLst/>
          </a:prstGeom>
        </p:spPr>
      </p:pic>
      <p:cxnSp>
        <p:nvCxnSpPr>
          <p:cNvPr id="8" name="Straight Arrow Connector 7">
            <a:extLst>
              <a:ext uri="{FF2B5EF4-FFF2-40B4-BE49-F238E27FC236}">
                <a16:creationId xmlns:a16="http://schemas.microsoft.com/office/drawing/2014/main" id="{7EBAF641-0D60-14F3-BDBF-08BF30A59522}"/>
              </a:ext>
            </a:extLst>
          </p:cNvPr>
          <p:cNvCxnSpPr/>
          <p:nvPr/>
        </p:nvCxnSpPr>
        <p:spPr>
          <a:xfrm>
            <a:off x="4914900" y="1041400"/>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descr="A screenshot of a computer&#10;&#10;Description automatically generated">
            <a:extLst>
              <a:ext uri="{FF2B5EF4-FFF2-40B4-BE49-F238E27FC236}">
                <a16:creationId xmlns:a16="http://schemas.microsoft.com/office/drawing/2014/main" id="{D5130B47-95A0-BD36-9DE6-DE2376F0F5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5484" y="802964"/>
            <a:ext cx="6768485" cy="4242816"/>
          </a:xfrm>
          <a:prstGeom prst="rect">
            <a:avLst/>
          </a:prstGeom>
        </p:spPr>
      </p:pic>
      <p:cxnSp>
        <p:nvCxnSpPr>
          <p:cNvPr id="11" name="Straight Arrow Connector 10">
            <a:extLst>
              <a:ext uri="{FF2B5EF4-FFF2-40B4-BE49-F238E27FC236}">
                <a16:creationId xmlns:a16="http://schemas.microsoft.com/office/drawing/2014/main" id="{0A770DF8-C74C-D499-1674-E131FD9FEE77}"/>
              </a:ext>
            </a:extLst>
          </p:cNvPr>
          <p:cNvCxnSpPr/>
          <p:nvPr/>
        </p:nvCxnSpPr>
        <p:spPr>
          <a:xfrm>
            <a:off x="5753100" y="1435100"/>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B11E5C6-F40F-B582-D933-A428FB828264}"/>
              </a:ext>
            </a:extLst>
          </p:cNvPr>
          <p:cNvCxnSpPr/>
          <p:nvPr/>
        </p:nvCxnSpPr>
        <p:spPr>
          <a:xfrm>
            <a:off x="5283200" y="1088621"/>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043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animEffect transition="in" filter="fade">
                                      <p:cBhvr>
                                        <p:cTn id="7" dur="500"/>
                                        <p:tgtEl>
                                          <p:spTgt spid="1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9">
                                            <p:txEl>
                                              <p:pRg st="2" end="2"/>
                                            </p:txEl>
                                          </p:spTgt>
                                        </p:tgtEl>
                                        <p:attrNameLst>
                                          <p:attrName>style.visibility</p:attrName>
                                        </p:attrNameLst>
                                      </p:cBhvr>
                                      <p:to>
                                        <p:strVal val="visible"/>
                                      </p:to>
                                    </p:set>
                                    <p:animEffect transition="in" filter="fade">
                                      <p:cBhvr>
                                        <p:cTn id="12" dur="500"/>
                                        <p:tgtEl>
                                          <p:spTgt spid="1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9">
                                            <p:txEl>
                                              <p:pRg st="4" end="4"/>
                                            </p:txEl>
                                          </p:spTgt>
                                        </p:tgtEl>
                                        <p:attrNameLst>
                                          <p:attrName>style.visibility</p:attrName>
                                        </p:attrNameLst>
                                      </p:cBhvr>
                                      <p:to>
                                        <p:strVal val="visible"/>
                                      </p:to>
                                    </p:set>
                                    <p:animEffect transition="in" filter="fade">
                                      <p:cBhvr>
                                        <p:cTn id="17" dur="500"/>
                                        <p:tgtEl>
                                          <p:spTgt spid="19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9">
                                            <p:txEl>
                                              <p:pRg st="6" end="6"/>
                                            </p:txEl>
                                          </p:spTgt>
                                        </p:tgtEl>
                                        <p:attrNameLst>
                                          <p:attrName>style.visibility</p:attrName>
                                        </p:attrNameLst>
                                      </p:cBhvr>
                                      <p:to>
                                        <p:strVal val="visible"/>
                                      </p:to>
                                    </p:set>
                                    <p:animEffect transition="in" filter="fade">
                                      <p:cBhvr>
                                        <p:cTn id="28" dur="500"/>
                                        <p:tgtEl>
                                          <p:spTgt spid="199">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99">
                                            <p:txEl>
                                              <p:pRg st="7" end="7"/>
                                            </p:txEl>
                                          </p:spTgt>
                                        </p:tgtEl>
                                        <p:attrNameLst>
                                          <p:attrName>style.visibility</p:attrName>
                                        </p:attrNameLst>
                                      </p:cBhvr>
                                      <p:to>
                                        <p:strVal val="visible"/>
                                      </p:to>
                                    </p:set>
                                    <p:animEffect transition="in" filter="fade">
                                      <p:cBhvr>
                                        <p:cTn id="38" dur="500"/>
                                        <p:tgtEl>
                                          <p:spTgt spid="199">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99">
                                            <p:txEl>
                                              <p:pRg st="9" end="9"/>
                                            </p:txEl>
                                          </p:spTgt>
                                        </p:tgtEl>
                                        <p:attrNameLst>
                                          <p:attrName>style.visibility</p:attrName>
                                        </p:attrNameLst>
                                      </p:cBhvr>
                                      <p:to>
                                        <p:strVal val="visible"/>
                                      </p:to>
                                    </p:set>
                                    <p:animEffect transition="in" filter="fade">
                                      <p:cBhvr>
                                        <p:cTn id="49" dur="500"/>
                                        <p:tgtEl>
                                          <p:spTgt spid="199">
                                            <p:txEl>
                                              <p:pRg st="9" end="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99">
                                            <p:txEl>
                                              <p:pRg st="11" end="11"/>
                                            </p:txEl>
                                          </p:spTgt>
                                        </p:tgtEl>
                                        <p:attrNameLst>
                                          <p:attrName>style.visibility</p:attrName>
                                        </p:attrNameLst>
                                      </p:cBhvr>
                                      <p:to>
                                        <p:strVal val="visible"/>
                                      </p:to>
                                    </p:set>
                                    <p:animEffect transition="in" filter="fade">
                                      <p:cBhvr>
                                        <p:cTn id="52" dur="500"/>
                                        <p:tgtEl>
                                          <p:spTgt spid="199">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par>
                                <p:cTn id="58" presetID="10" presetClass="entr" presetSubtype="0" fill="hold" nodeType="withEffect">
                                  <p:stCondLst>
                                    <p:cond delay="0"/>
                                  </p:stCondLst>
                                  <p:childTnLst>
                                    <p:set>
                                      <p:cBhvr>
                                        <p:cTn id="59" dur="1" fill="hold">
                                          <p:stCondLst>
                                            <p:cond delay="0"/>
                                          </p:stCondLst>
                                        </p:cTn>
                                        <p:tgtEl>
                                          <p:spTgt spid="199">
                                            <p:txEl>
                                              <p:pRg st="13" end="13"/>
                                            </p:txEl>
                                          </p:spTgt>
                                        </p:tgtEl>
                                        <p:attrNameLst>
                                          <p:attrName>style.visibility</p:attrName>
                                        </p:attrNameLst>
                                      </p:cBhvr>
                                      <p:to>
                                        <p:strVal val="visible"/>
                                      </p:to>
                                    </p:set>
                                    <p:animEffect transition="in" filter="fade">
                                      <p:cBhvr>
                                        <p:cTn id="60" dur="500"/>
                                        <p:tgtEl>
                                          <p:spTgt spid="199">
                                            <p:txEl>
                                              <p:pRg st="13" end="1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additive="base">
                                        <p:cTn id="65" dur="500" fill="hold"/>
                                        <p:tgtEl>
                                          <p:spTgt spid="11"/>
                                        </p:tgtEl>
                                        <p:attrNameLst>
                                          <p:attrName>ppt_x</p:attrName>
                                        </p:attrNameLst>
                                      </p:cBhvr>
                                      <p:tavLst>
                                        <p:tav tm="0">
                                          <p:val>
                                            <p:strVal val="#ppt_x"/>
                                          </p:val>
                                        </p:tav>
                                        <p:tav tm="100000">
                                          <p:val>
                                            <p:strVal val="#ppt_x"/>
                                          </p:val>
                                        </p:tav>
                                      </p:tavLst>
                                    </p:anim>
                                    <p:anim calcmode="lin" valueType="num">
                                      <p:cBhvr additive="base">
                                        <p:cTn id="66" dur="500" fill="hold"/>
                                        <p:tgtEl>
                                          <p:spTgt spid="11"/>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2"/>
                                        </p:tgtEl>
                                        <p:attrNameLst>
                                          <p:attrName>style.visibility</p:attrName>
                                        </p:attrNameLst>
                                      </p:cBhvr>
                                      <p:to>
                                        <p:strVal val="visible"/>
                                      </p:to>
                                    </p:set>
                                    <p:anim calcmode="lin" valueType="num">
                                      <p:cBhvr additive="base">
                                        <p:cTn id="69" dur="500" fill="hold"/>
                                        <p:tgtEl>
                                          <p:spTgt spid="12"/>
                                        </p:tgtEl>
                                        <p:attrNameLst>
                                          <p:attrName>ppt_x</p:attrName>
                                        </p:attrNameLst>
                                      </p:cBhvr>
                                      <p:tavLst>
                                        <p:tav tm="0">
                                          <p:val>
                                            <p:strVal val="#ppt_x"/>
                                          </p:val>
                                        </p:tav>
                                        <p:tav tm="100000">
                                          <p:val>
                                            <p:strVal val="#ppt_x"/>
                                          </p:val>
                                        </p:tav>
                                      </p:tavLst>
                                    </p:anim>
                                    <p:anim calcmode="lin" valueType="num">
                                      <p:cBhvr additive="base">
                                        <p:cTn id="7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Box 189">
            <a:extLst>
              <a:ext uri="{FF2B5EF4-FFF2-40B4-BE49-F238E27FC236}">
                <a16:creationId xmlns:a16="http://schemas.microsoft.com/office/drawing/2014/main" id="{AFF2B1F5-5683-48F2-03A9-12F23007319A}"/>
              </a:ext>
            </a:extLst>
          </p:cNvPr>
          <p:cNvSpPr txBox="1"/>
          <p:nvPr/>
        </p:nvSpPr>
        <p:spPr>
          <a:xfrm>
            <a:off x="7016620" y="-17592"/>
            <a:ext cx="4976637" cy="646331"/>
          </a:xfrm>
          <a:prstGeom prst="rect">
            <a:avLst/>
          </a:prstGeom>
          <a:noFill/>
        </p:spPr>
        <p:txBody>
          <a:bodyPr wrap="square">
            <a:spAutoFit/>
          </a:bodyPr>
          <a:lstStyle/>
          <a:p>
            <a:pPr algn="ctr"/>
            <a:r>
              <a:rPr lang="he-IL" sz="3600" b="1" u="sng" dirty="0">
                <a:latin typeface="Calibri Light" panose="020F0302020204030204" pitchFamily="34" charset="0"/>
                <a:ea typeface="Calibri Light" panose="020F0302020204030204" pitchFamily="34" charset="0"/>
                <a:cs typeface="Calibri Light" panose="020F0302020204030204" pitchFamily="34" charset="0"/>
              </a:rPr>
              <a:t>אדמין: פרסום תוצאת השיבוץ</a:t>
            </a:r>
            <a:endParaRPr lang="en-US" sz="3600" b="1" u="sng"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1" name="Arrow: Left 190">
            <a:hlinkClick r:id="rId3" action="ppaction://hlinksldjump"/>
            <a:extLst>
              <a:ext uri="{FF2B5EF4-FFF2-40B4-BE49-F238E27FC236}">
                <a16:creationId xmlns:a16="http://schemas.microsoft.com/office/drawing/2014/main" id="{5C721B58-BB9F-C934-3BAA-CC56030BE774}"/>
              </a:ext>
            </a:extLst>
          </p:cNvPr>
          <p:cNvSpPr/>
          <p:nvPr/>
        </p:nvSpPr>
        <p:spPr>
          <a:xfrm>
            <a:off x="192528" y="171716"/>
            <a:ext cx="1278034" cy="45701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חזרה</a:t>
            </a:r>
            <a:endParaRPr lang="en-US" dirty="0"/>
          </a:p>
        </p:txBody>
      </p:sp>
      <p:sp>
        <p:nvSpPr>
          <p:cNvPr id="198" name="Rectangle 197">
            <a:extLst>
              <a:ext uri="{FF2B5EF4-FFF2-40B4-BE49-F238E27FC236}">
                <a16:creationId xmlns:a16="http://schemas.microsoft.com/office/drawing/2014/main" id="{2CBFA712-0FCB-92FF-33E0-BCBE2EA652A7}"/>
              </a:ext>
            </a:extLst>
          </p:cNvPr>
          <p:cNvSpPr/>
          <p:nvPr/>
        </p:nvSpPr>
        <p:spPr>
          <a:xfrm>
            <a:off x="192528" y="714592"/>
            <a:ext cx="6903421" cy="436064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28D8C1EA-B467-392C-983E-8FD580EB451A}"/>
              </a:ext>
            </a:extLst>
          </p:cNvPr>
          <p:cNvSpPr txBox="1"/>
          <p:nvPr/>
        </p:nvSpPr>
        <p:spPr>
          <a:xfrm>
            <a:off x="7095949" y="628733"/>
            <a:ext cx="5176369" cy="2062103"/>
          </a:xfrm>
          <a:prstGeom prst="rect">
            <a:avLst/>
          </a:prstGeom>
          <a:noFill/>
        </p:spPr>
        <p:txBody>
          <a:bodyPr wrap="square" rtlCol="0">
            <a:spAutoFit/>
          </a:bodyPr>
          <a:lstStyle/>
          <a:p>
            <a:r>
              <a:rPr lang="en-US" sz="1600" dirty="0"/>
              <a:t>Precondition: user is logged in, of type “Admin” after executing and editing an allocation as he sees fit.</a:t>
            </a:r>
          </a:p>
          <a:p>
            <a:endParaRPr lang="en-US" sz="1600" b="0" dirty="0">
              <a:effectLst/>
            </a:endParaRPr>
          </a:p>
          <a:p>
            <a:pPr marL="342900" indent="-342900" fontAlgn="base">
              <a:buFont typeface="+mj-lt"/>
              <a:buAutoNum type="arabicPeriod"/>
            </a:pPr>
            <a:r>
              <a:rPr lang="en-US" sz="1600" dirty="0"/>
              <a:t>User clicks on “Publish Allocation”.</a:t>
            </a:r>
          </a:p>
          <a:p>
            <a:pPr marL="342900" indent="-342900" fontAlgn="base">
              <a:buFont typeface="+mj-lt"/>
              <a:buAutoNum type="arabicPeriod"/>
            </a:pPr>
            <a:endParaRPr lang="en-US" sz="1600" dirty="0"/>
          </a:p>
          <a:p>
            <a:pPr marL="342900" indent="-342900" fontAlgn="base">
              <a:buFont typeface="+mj-lt"/>
              <a:buAutoNum type="arabicPeriod"/>
            </a:pPr>
            <a:r>
              <a:rPr lang="en-US" sz="1600" dirty="0"/>
              <a:t>The system will publish the allocation results so all users with the appropriate authority can view the allocation</a:t>
            </a:r>
          </a:p>
        </p:txBody>
      </p:sp>
      <p:pic>
        <p:nvPicPr>
          <p:cNvPr id="5" name="Picture 4" descr="A screenshot of a computer&#10;&#10;Description automatically generated">
            <a:extLst>
              <a:ext uri="{FF2B5EF4-FFF2-40B4-BE49-F238E27FC236}">
                <a16:creationId xmlns:a16="http://schemas.microsoft.com/office/drawing/2014/main" id="{B6A28AD1-4622-9F6F-71AD-6F3A87FBBB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995" y="773506"/>
            <a:ext cx="6768485" cy="4242816"/>
          </a:xfrm>
          <a:prstGeom prst="rect">
            <a:avLst/>
          </a:prstGeom>
        </p:spPr>
      </p:pic>
      <p:cxnSp>
        <p:nvCxnSpPr>
          <p:cNvPr id="6" name="Straight Arrow Connector 5">
            <a:extLst>
              <a:ext uri="{FF2B5EF4-FFF2-40B4-BE49-F238E27FC236}">
                <a16:creationId xmlns:a16="http://schemas.microsoft.com/office/drawing/2014/main" id="{64AB3D50-26C0-B7D9-3DF1-BF252F191DDB}"/>
              </a:ext>
            </a:extLst>
          </p:cNvPr>
          <p:cNvCxnSpPr/>
          <p:nvPr/>
        </p:nvCxnSpPr>
        <p:spPr>
          <a:xfrm>
            <a:off x="4940300" y="4165600"/>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456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2" end="2"/>
                                            </p:txEl>
                                          </p:spTgt>
                                        </p:tgtEl>
                                        <p:attrNameLst>
                                          <p:attrName>style.visibility</p:attrName>
                                        </p:attrNameLst>
                                      </p:cBhvr>
                                      <p:to>
                                        <p:strVal val="visible"/>
                                      </p:to>
                                    </p:set>
                                    <p:animEffect transition="in" filter="fade">
                                      <p:cBhvr>
                                        <p:cTn id="7" dur="500"/>
                                        <p:tgtEl>
                                          <p:spTgt spid="19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9">
                                            <p:txEl>
                                              <p:pRg st="4" end="4"/>
                                            </p:txEl>
                                          </p:spTgt>
                                        </p:tgtEl>
                                        <p:attrNameLst>
                                          <p:attrName>style.visibility</p:attrName>
                                        </p:attrNameLst>
                                      </p:cBhvr>
                                      <p:to>
                                        <p:strVal val="visible"/>
                                      </p:to>
                                    </p:set>
                                    <p:animEffect transition="in" filter="fade">
                                      <p:cBhvr>
                                        <p:cTn id="18" dur="500"/>
                                        <p:tgtEl>
                                          <p:spTgt spid="1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Rectangle 197">
            <a:extLst>
              <a:ext uri="{FF2B5EF4-FFF2-40B4-BE49-F238E27FC236}">
                <a16:creationId xmlns:a16="http://schemas.microsoft.com/office/drawing/2014/main" id="{2CBFA712-0FCB-92FF-33E0-BCBE2EA652A7}"/>
              </a:ext>
            </a:extLst>
          </p:cNvPr>
          <p:cNvSpPr/>
          <p:nvPr/>
        </p:nvSpPr>
        <p:spPr>
          <a:xfrm>
            <a:off x="192528" y="714592"/>
            <a:ext cx="6903421" cy="436064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038A779-8C76-0602-3AE5-944C9521DDB2}"/>
              </a:ext>
            </a:extLst>
          </p:cNvPr>
          <p:cNvPicPr>
            <a:picLocks noChangeAspect="1"/>
          </p:cNvPicPr>
          <p:nvPr/>
        </p:nvPicPr>
        <p:blipFill>
          <a:blip r:embed="rId3"/>
          <a:stretch>
            <a:fillRect/>
          </a:stretch>
        </p:blipFill>
        <p:spPr>
          <a:xfrm>
            <a:off x="192528" y="773506"/>
            <a:ext cx="6848054" cy="4242816"/>
          </a:xfrm>
          <a:prstGeom prst="rect">
            <a:avLst/>
          </a:prstGeom>
        </p:spPr>
      </p:pic>
      <p:sp>
        <p:nvSpPr>
          <p:cNvPr id="190" name="TextBox 189">
            <a:extLst>
              <a:ext uri="{FF2B5EF4-FFF2-40B4-BE49-F238E27FC236}">
                <a16:creationId xmlns:a16="http://schemas.microsoft.com/office/drawing/2014/main" id="{AFF2B1F5-5683-48F2-03A9-12F23007319A}"/>
              </a:ext>
            </a:extLst>
          </p:cNvPr>
          <p:cNvSpPr txBox="1"/>
          <p:nvPr/>
        </p:nvSpPr>
        <p:spPr>
          <a:xfrm>
            <a:off x="3135087" y="-17592"/>
            <a:ext cx="8858172" cy="646331"/>
          </a:xfrm>
          <a:prstGeom prst="rect">
            <a:avLst/>
          </a:prstGeom>
          <a:noFill/>
        </p:spPr>
        <p:txBody>
          <a:bodyPr wrap="square">
            <a:spAutoFit/>
          </a:bodyPr>
          <a:lstStyle/>
          <a:p>
            <a:pPr algn="ctr"/>
            <a:r>
              <a:rPr lang="he-IL" sz="3600" b="1" u="sng" dirty="0">
                <a:latin typeface="Calibri Light" panose="020F0302020204030204" pitchFamily="34" charset="0"/>
                <a:ea typeface="Calibri Light" panose="020F0302020204030204" pitchFamily="34" charset="0"/>
                <a:cs typeface="Calibri Light" panose="020F0302020204030204" pitchFamily="34" charset="0"/>
              </a:rPr>
              <a:t>אדמין: הוספה\הסרה\עריכה של אזור\שכונה\בית-ספר</a:t>
            </a:r>
            <a:endParaRPr lang="en-US" sz="3600" b="1" u="sng"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1" name="Arrow: Left 190">
            <a:hlinkClick r:id="rId4" action="ppaction://hlinksldjump"/>
            <a:extLst>
              <a:ext uri="{FF2B5EF4-FFF2-40B4-BE49-F238E27FC236}">
                <a16:creationId xmlns:a16="http://schemas.microsoft.com/office/drawing/2014/main" id="{5C721B58-BB9F-C934-3BAA-CC56030BE774}"/>
              </a:ext>
            </a:extLst>
          </p:cNvPr>
          <p:cNvSpPr/>
          <p:nvPr/>
        </p:nvSpPr>
        <p:spPr>
          <a:xfrm>
            <a:off x="192528" y="171716"/>
            <a:ext cx="1278034" cy="45701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חזרה</a:t>
            </a:r>
            <a:endParaRPr lang="en-US" dirty="0"/>
          </a:p>
        </p:txBody>
      </p:sp>
      <p:sp>
        <p:nvSpPr>
          <p:cNvPr id="199" name="TextBox 198">
            <a:extLst>
              <a:ext uri="{FF2B5EF4-FFF2-40B4-BE49-F238E27FC236}">
                <a16:creationId xmlns:a16="http://schemas.microsoft.com/office/drawing/2014/main" id="{28D8C1EA-B467-392C-983E-8FD580EB451A}"/>
              </a:ext>
            </a:extLst>
          </p:cNvPr>
          <p:cNvSpPr txBox="1"/>
          <p:nvPr/>
        </p:nvSpPr>
        <p:spPr>
          <a:xfrm>
            <a:off x="7095949" y="628733"/>
            <a:ext cx="4555900" cy="5016758"/>
          </a:xfrm>
          <a:prstGeom prst="rect">
            <a:avLst/>
          </a:prstGeom>
          <a:noFill/>
        </p:spPr>
        <p:txBody>
          <a:bodyPr wrap="square" rtlCol="0">
            <a:spAutoFit/>
          </a:bodyPr>
          <a:lstStyle/>
          <a:p>
            <a:r>
              <a:rPr lang="en-US" sz="1600" dirty="0"/>
              <a:t>Precondition: user is logged in, of type “Admin”.</a:t>
            </a:r>
          </a:p>
          <a:p>
            <a:endParaRPr lang="en-US" sz="1600" dirty="0"/>
          </a:p>
          <a:p>
            <a:pPr marL="342900" indent="-342900" fontAlgn="base">
              <a:buFont typeface="+mj-lt"/>
              <a:buAutoNum type="arabicPeriod"/>
            </a:pPr>
            <a:r>
              <a:rPr lang="en-US" sz="1600" dirty="0"/>
              <a:t>User clicks on the “Admin” tab.</a:t>
            </a:r>
          </a:p>
          <a:p>
            <a:pPr marL="342900" indent="-342900" fontAlgn="base">
              <a:buFont typeface="+mj-lt"/>
              <a:buAutoNum type="arabicPeriod"/>
            </a:pPr>
            <a:endParaRPr lang="en-US" sz="1600" dirty="0"/>
          </a:p>
          <a:p>
            <a:pPr marL="342900" indent="-342900" fontAlgn="base">
              <a:buFont typeface="+mj-lt"/>
              <a:buAutoNum type="arabicPeriod"/>
            </a:pPr>
            <a:r>
              <a:rPr lang="en-US" sz="1600" dirty="0"/>
              <a:t>The system will display an admin panel with specific admin options.</a:t>
            </a:r>
          </a:p>
          <a:p>
            <a:pPr marL="342900" indent="-342900" fontAlgn="base">
              <a:buFont typeface="+mj-lt"/>
              <a:buAutoNum type="arabicPeriod"/>
            </a:pPr>
            <a:endParaRPr lang="en-US" sz="1600" dirty="0"/>
          </a:p>
          <a:p>
            <a:pPr marL="342900" indent="-342900" fontAlgn="base">
              <a:buFont typeface="+mj-lt"/>
              <a:buAutoNum type="arabicPeriod"/>
            </a:pPr>
            <a:r>
              <a:rPr lang="en-US" sz="1600" dirty="0"/>
              <a:t>The Admin chooses a sub-tab “</a:t>
            </a:r>
            <a:r>
              <a:rPr lang="en-US" sz="1600" u="sng" dirty="0"/>
              <a:t>Overview Management”:</a:t>
            </a:r>
            <a:endParaRPr lang="en-US" sz="1600" dirty="0"/>
          </a:p>
          <a:p>
            <a:endParaRPr lang="en-US" sz="1600" dirty="0"/>
          </a:p>
          <a:p>
            <a:r>
              <a:rPr lang="en-US" sz="1600" u="sng" dirty="0"/>
              <a:t>Add/Edit/Remove Area/Neighborhood/School:</a:t>
            </a:r>
          </a:p>
          <a:p>
            <a:pPr marL="285750" indent="-285750">
              <a:buFont typeface="Arial" panose="020B0604020202020204" pitchFamily="34" charset="0"/>
              <a:buChar char="•"/>
            </a:pPr>
            <a:endParaRPr lang="en-US" sz="1600" b="0" dirty="0">
              <a:effectLst/>
            </a:endParaRPr>
          </a:p>
          <a:p>
            <a:pPr marL="285750" indent="-285750" fontAlgn="base">
              <a:buFont typeface="Arial" panose="020B0604020202020204" pitchFamily="34" charset="0"/>
              <a:buChar char="•"/>
            </a:pPr>
            <a:r>
              <a:rPr lang="en-US" sz="1600" dirty="0"/>
              <a:t>User clicks on “Add”/ “Edit”/”Remove” in the areas/neighborhoods/school section.</a:t>
            </a:r>
          </a:p>
          <a:p>
            <a:pPr marL="285750" indent="-285750" fontAlgn="base">
              <a:buFont typeface="Arial" panose="020B0604020202020204" pitchFamily="34" charset="0"/>
              <a:buChar char="•"/>
            </a:pPr>
            <a:endParaRPr lang="en-US" sz="1600" dirty="0"/>
          </a:p>
          <a:p>
            <a:pPr marL="285750" indent="-285750" fontAlgn="base">
              <a:buFont typeface="Arial" panose="020B0604020202020204" pitchFamily="34" charset="0"/>
              <a:buChar char="•"/>
            </a:pPr>
            <a:r>
              <a:rPr lang="en-US" sz="1600" dirty="0"/>
              <a:t>The system will ask an input for the name of the area/neighborhood/school.</a:t>
            </a:r>
          </a:p>
          <a:p>
            <a:pPr marL="285750" indent="-285750" fontAlgn="base">
              <a:buFont typeface="Arial" panose="020B0604020202020204" pitchFamily="34" charset="0"/>
              <a:buChar char="•"/>
            </a:pPr>
            <a:endParaRPr lang="en-US" sz="1600" dirty="0"/>
          </a:p>
          <a:p>
            <a:pPr marL="285750" indent="-285750" fontAlgn="base">
              <a:buFont typeface="Arial" panose="020B0604020202020204" pitchFamily="34" charset="0"/>
              <a:buChar char="•"/>
            </a:pPr>
            <a:r>
              <a:rPr lang="en-US" sz="1600" dirty="0"/>
              <a:t>User inputs the desired info and clicks “Save Changes”.</a:t>
            </a:r>
          </a:p>
        </p:txBody>
      </p:sp>
      <p:cxnSp>
        <p:nvCxnSpPr>
          <p:cNvPr id="4" name="Straight Arrow Connector 3">
            <a:extLst>
              <a:ext uri="{FF2B5EF4-FFF2-40B4-BE49-F238E27FC236}">
                <a16:creationId xmlns:a16="http://schemas.microsoft.com/office/drawing/2014/main" id="{ADBFB555-DFDC-461E-DAB1-EE197CDE15F6}"/>
              </a:ext>
            </a:extLst>
          </p:cNvPr>
          <p:cNvCxnSpPr>
            <a:cxnSpLocks/>
          </p:cNvCxnSpPr>
          <p:nvPr/>
        </p:nvCxnSpPr>
        <p:spPr>
          <a:xfrm flipH="1">
            <a:off x="958879" y="3137112"/>
            <a:ext cx="511683" cy="144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descr="A screenshot of a computer&#10;&#10;Description automatically generated">
            <a:extLst>
              <a:ext uri="{FF2B5EF4-FFF2-40B4-BE49-F238E27FC236}">
                <a16:creationId xmlns:a16="http://schemas.microsoft.com/office/drawing/2014/main" id="{DD38E2E7-3CAD-B279-696C-6E7F25F400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572" y="773506"/>
            <a:ext cx="6787842" cy="4242816"/>
          </a:xfrm>
          <a:prstGeom prst="rect">
            <a:avLst/>
          </a:prstGeom>
        </p:spPr>
      </p:pic>
      <p:cxnSp>
        <p:nvCxnSpPr>
          <p:cNvPr id="8" name="Straight Arrow Connector 7">
            <a:extLst>
              <a:ext uri="{FF2B5EF4-FFF2-40B4-BE49-F238E27FC236}">
                <a16:creationId xmlns:a16="http://schemas.microsoft.com/office/drawing/2014/main" id="{CA66D758-105B-EF08-460B-7EBD7D901FA8}"/>
              </a:ext>
            </a:extLst>
          </p:cNvPr>
          <p:cNvCxnSpPr/>
          <p:nvPr/>
        </p:nvCxnSpPr>
        <p:spPr>
          <a:xfrm>
            <a:off x="1262882" y="1520969"/>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A52CD89-B2D9-180C-A321-81A4BEC3B00D}"/>
              </a:ext>
            </a:extLst>
          </p:cNvPr>
          <p:cNvCxnSpPr/>
          <p:nvPr/>
        </p:nvCxnSpPr>
        <p:spPr>
          <a:xfrm>
            <a:off x="1308429" y="3123865"/>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05E264D-4313-4ACB-DDD4-7E718252B30F}"/>
              </a:ext>
            </a:extLst>
          </p:cNvPr>
          <p:cNvCxnSpPr/>
          <p:nvPr/>
        </p:nvCxnSpPr>
        <p:spPr>
          <a:xfrm>
            <a:off x="2792187" y="1564480"/>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D15F977-78FC-73F4-C3B8-0926F272666D}"/>
              </a:ext>
            </a:extLst>
          </p:cNvPr>
          <p:cNvCxnSpPr/>
          <p:nvPr/>
        </p:nvCxnSpPr>
        <p:spPr>
          <a:xfrm>
            <a:off x="4490552" y="1369672"/>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36424B-BC85-59F2-C5AE-5B91986576EF}"/>
              </a:ext>
            </a:extLst>
          </p:cNvPr>
          <p:cNvCxnSpPr/>
          <p:nvPr/>
        </p:nvCxnSpPr>
        <p:spPr>
          <a:xfrm>
            <a:off x="6562641" y="2257678"/>
            <a:ext cx="105196" cy="80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2FA396-04A4-1145-ECF3-A43FD9A620A0}"/>
              </a:ext>
            </a:extLst>
          </p:cNvPr>
          <p:cNvCxnSpPr/>
          <p:nvPr/>
        </p:nvCxnSpPr>
        <p:spPr>
          <a:xfrm flipH="1">
            <a:off x="6562641" y="2257678"/>
            <a:ext cx="105196" cy="80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A04E427-3C43-2377-02FB-1305A5C804A0}"/>
              </a:ext>
            </a:extLst>
          </p:cNvPr>
          <p:cNvCxnSpPr/>
          <p:nvPr/>
        </p:nvCxnSpPr>
        <p:spPr>
          <a:xfrm>
            <a:off x="6577477" y="2369618"/>
            <a:ext cx="105196" cy="80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1C85E76-5122-5183-F472-C66B573B7DC3}"/>
              </a:ext>
            </a:extLst>
          </p:cNvPr>
          <p:cNvCxnSpPr/>
          <p:nvPr/>
        </p:nvCxnSpPr>
        <p:spPr>
          <a:xfrm flipH="1">
            <a:off x="6577477" y="2369618"/>
            <a:ext cx="105196" cy="80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251DD01-E7D0-F431-2836-2C0CC9C15665}"/>
              </a:ext>
            </a:extLst>
          </p:cNvPr>
          <p:cNvCxnSpPr/>
          <p:nvPr/>
        </p:nvCxnSpPr>
        <p:spPr>
          <a:xfrm>
            <a:off x="6569385" y="2490998"/>
            <a:ext cx="105196" cy="80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D544912-91AF-EE49-6D56-958624FA959C}"/>
              </a:ext>
            </a:extLst>
          </p:cNvPr>
          <p:cNvCxnSpPr/>
          <p:nvPr/>
        </p:nvCxnSpPr>
        <p:spPr>
          <a:xfrm flipH="1">
            <a:off x="6569385" y="2490998"/>
            <a:ext cx="105196" cy="809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32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animEffect transition="in" filter="fade">
                                      <p:cBhvr>
                                        <p:cTn id="7" dur="500"/>
                                        <p:tgtEl>
                                          <p:spTgt spid="1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9">
                                            <p:txEl>
                                              <p:pRg st="2" end="2"/>
                                            </p:txEl>
                                          </p:spTgt>
                                        </p:tgtEl>
                                        <p:attrNameLst>
                                          <p:attrName>style.visibility</p:attrName>
                                        </p:attrNameLst>
                                      </p:cBhvr>
                                      <p:to>
                                        <p:strVal val="visible"/>
                                      </p:to>
                                    </p:set>
                                    <p:animEffect transition="in" filter="fade">
                                      <p:cBhvr>
                                        <p:cTn id="12" dur="500"/>
                                        <p:tgtEl>
                                          <p:spTgt spid="1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9">
                                            <p:txEl>
                                              <p:pRg st="4" end="4"/>
                                            </p:txEl>
                                          </p:spTgt>
                                        </p:tgtEl>
                                        <p:attrNameLst>
                                          <p:attrName>style.visibility</p:attrName>
                                        </p:attrNameLst>
                                      </p:cBhvr>
                                      <p:to>
                                        <p:strVal val="visible"/>
                                      </p:to>
                                    </p:set>
                                    <p:animEffect transition="in" filter="fade">
                                      <p:cBhvr>
                                        <p:cTn id="17" dur="500"/>
                                        <p:tgtEl>
                                          <p:spTgt spid="19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9">
                                            <p:txEl>
                                              <p:pRg st="6" end="6"/>
                                            </p:txEl>
                                          </p:spTgt>
                                        </p:tgtEl>
                                        <p:attrNameLst>
                                          <p:attrName>style.visibility</p:attrName>
                                        </p:attrNameLst>
                                      </p:cBhvr>
                                      <p:to>
                                        <p:strVal val="visible"/>
                                      </p:to>
                                    </p:set>
                                    <p:animEffect transition="in" filter="fade">
                                      <p:cBhvr>
                                        <p:cTn id="22" dur="500"/>
                                        <p:tgtEl>
                                          <p:spTgt spid="19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99">
                                            <p:txEl>
                                              <p:pRg st="8" end="8"/>
                                            </p:txEl>
                                          </p:spTgt>
                                        </p:tgtEl>
                                        <p:attrNameLst>
                                          <p:attrName>style.visibility</p:attrName>
                                        </p:attrNameLst>
                                      </p:cBhvr>
                                      <p:to>
                                        <p:strVal val="visible"/>
                                      </p:to>
                                    </p:set>
                                    <p:animEffect transition="in" filter="fade">
                                      <p:cBhvr>
                                        <p:cTn id="33" dur="500"/>
                                        <p:tgtEl>
                                          <p:spTgt spid="199">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ppt_x"/>
                                          </p:val>
                                        </p:tav>
                                        <p:tav tm="100000">
                                          <p:val>
                                            <p:strVal val="#ppt_x"/>
                                          </p:val>
                                        </p:tav>
                                      </p:tavLst>
                                    </p:anim>
                                    <p:anim calcmode="lin" valueType="num">
                                      <p:cBhvr additive="base">
                                        <p:cTn id="62" dur="500" fill="hold"/>
                                        <p:tgtEl>
                                          <p:spTgt spid="10"/>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8"/>
                                        </p:tgtEl>
                                        <p:attrNameLst>
                                          <p:attrName>style.visibility</p:attrName>
                                        </p:attrNameLst>
                                      </p:cBhvr>
                                      <p:to>
                                        <p:strVal val="visible"/>
                                      </p:to>
                                    </p:set>
                                    <p:anim calcmode="lin" valueType="num">
                                      <p:cBhvr additive="base">
                                        <p:cTn id="65" dur="500" fill="hold"/>
                                        <p:tgtEl>
                                          <p:spTgt spid="8"/>
                                        </p:tgtEl>
                                        <p:attrNameLst>
                                          <p:attrName>ppt_x</p:attrName>
                                        </p:attrNameLst>
                                      </p:cBhvr>
                                      <p:tavLst>
                                        <p:tav tm="0">
                                          <p:val>
                                            <p:strVal val="#ppt_x"/>
                                          </p:val>
                                        </p:tav>
                                        <p:tav tm="100000">
                                          <p:val>
                                            <p:strVal val="#ppt_x"/>
                                          </p:val>
                                        </p:tav>
                                      </p:tavLst>
                                    </p:anim>
                                    <p:anim calcmode="lin" valueType="num">
                                      <p:cBhvr additive="base">
                                        <p:cTn id="66" dur="500" fill="hold"/>
                                        <p:tgtEl>
                                          <p:spTgt spid="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1"/>
                                        </p:tgtEl>
                                        <p:attrNameLst>
                                          <p:attrName>style.visibility</p:attrName>
                                        </p:attrNameLst>
                                      </p:cBhvr>
                                      <p:to>
                                        <p:strVal val="visible"/>
                                      </p:to>
                                    </p:set>
                                    <p:anim calcmode="lin" valueType="num">
                                      <p:cBhvr additive="base">
                                        <p:cTn id="69" dur="500" fill="hold"/>
                                        <p:tgtEl>
                                          <p:spTgt spid="11"/>
                                        </p:tgtEl>
                                        <p:attrNameLst>
                                          <p:attrName>ppt_x</p:attrName>
                                        </p:attrNameLst>
                                      </p:cBhvr>
                                      <p:tavLst>
                                        <p:tav tm="0">
                                          <p:val>
                                            <p:strVal val="#ppt_x"/>
                                          </p:val>
                                        </p:tav>
                                        <p:tav tm="100000">
                                          <p:val>
                                            <p:strVal val="#ppt_x"/>
                                          </p:val>
                                        </p:tav>
                                      </p:tavLst>
                                    </p:anim>
                                    <p:anim calcmode="lin" valueType="num">
                                      <p:cBhvr additive="base">
                                        <p:cTn id="70" dur="500" fill="hold"/>
                                        <p:tgtEl>
                                          <p:spTgt spid="11"/>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99">
                                            <p:txEl>
                                              <p:pRg st="10" end="10"/>
                                            </p:txEl>
                                          </p:spTgt>
                                        </p:tgtEl>
                                        <p:attrNameLst>
                                          <p:attrName>style.visibility</p:attrName>
                                        </p:attrNameLst>
                                      </p:cBhvr>
                                      <p:to>
                                        <p:strVal val="visible"/>
                                      </p:to>
                                    </p:set>
                                    <p:animEffect transition="in" filter="fade">
                                      <p:cBhvr>
                                        <p:cTn id="79" dur="500"/>
                                        <p:tgtEl>
                                          <p:spTgt spid="199">
                                            <p:txEl>
                                              <p:pRg st="10" end="10"/>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199">
                                            <p:txEl>
                                              <p:pRg st="12" end="12"/>
                                            </p:txEl>
                                          </p:spTgt>
                                        </p:tgtEl>
                                        <p:attrNameLst>
                                          <p:attrName>style.visibility</p:attrName>
                                        </p:attrNameLst>
                                      </p:cBhvr>
                                      <p:to>
                                        <p:strVal val="visible"/>
                                      </p:to>
                                    </p:set>
                                    <p:animEffect transition="in" filter="fade">
                                      <p:cBhvr>
                                        <p:cTn id="82" dur="500"/>
                                        <p:tgtEl>
                                          <p:spTgt spid="199">
                                            <p:txEl>
                                              <p:pRg st="12" end="12"/>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199">
                                            <p:txEl>
                                              <p:pRg st="14" end="14"/>
                                            </p:txEl>
                                          </p:spTgt>
                                        </p:tgtEl>
                                        <p:attrNameLst>
                                          <p:attrName>style.visibility</p:attrName>
                                        </p:attrNameLst>
                                      </p:cBhvr>
                                      <p:to>
                                        <p:strVal val="visible"/>
                                      </p:to>
                                    </p:set>
                                    <p:animEffect transition="in" filter="fade">
                                      <p:cBhvr>
                                        <p:cTn id="85" dur="500"/>
                                        <p:tgtEl>
                                          <p:spTgt spid="19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E0418BE5-560E-4E49-B12D-B555511FED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49D1162-73B9-420F-BCBE-95039D00C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2BA76FE-316A-48E2-A03B-4E05691C43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E678FBC-A6AD-4422-BA24-A4172F886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D3C5C3E-2D08-43F0-AFAC-E15360CA7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BEAC62-AF92-4A65-9790-6F6E0C6C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77D7C5-E76E-4E82-BFC4-9A75D2C80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6E0152-96B9-4067-80D3-D9BDE6D7E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918AFCC-B9DA-4092-8FBA-2CFEDB0388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1EC7D33-C87E-4812-A722-53C5D9927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F239E3-501A-4C3C-9BE4-6BFA0D3126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B62BF3B-95BB-4188-AAE5-015A0EF3D1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4E5F0F-0124-40D0-A0BF-AE307A0E15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BADC3B1-26C7-4CF1-B29D-4D0DEA3E26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0A7DF6E-1132-4A80-9B18-593B1ACD77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EF19589-10D8-4A8F-A0B1-F7CE380E30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8E6BB32-C4F8-4914-88D3-7DC5E79D0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F046EE-9DBA-4924-A19C-ED8741F5F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ABBC44-ABA8-4913-824E-64D344724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4272B22-1C39-47A0-8551-73666AFBE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CDFF66-464C-4ABF-BB01-00500A3B75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79FC88-BD3B-4C04-9B90-0FC93C179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FCAED8-8687-4141-A7C3-0D88ACEDF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65038E6-7B32-460F-B804-D6C105FF4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C5DAE85-AD17-454B-AB64-CEFF52FDA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C603643-2066-4967-AE4B-9DA143843B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7E9533-9B07-43E3-B939-7BADC01FEE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DCCAAEE-AB2E-4534-893A-3DB109499F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BD39A2-970F-4714-AAA6-67EE99A0EA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F4A1387-348B-4E46-9B65-FDF76ED0E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F5DAF27-A54D-442A-93E4-BA7F04EAE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2" name="Rectangle 8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4" name="Group 83">
            <a:extLst>
              <a:ext uri="{FF2B5EF4-FFF2-40B4-BE49-F238E27FC236}">
                <a16:creationId xmlns:a16="http://schemas.microsoft.com/office/drawing/2014/main" id="{CFB7A4C9-92CD-44D3-A28C-FA35567A97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5" name="Straight Connector 84">
              <a:extLst>
                <a:ext uri="{FF2B5EF4-FFF2-40B4-BE49-F238E27FC236}">
                  <a16:creationId xmlns:a16="http://schemas.microsoft.com/office/drawing/2014/main" id="{96A0B86B-E5EF-4C51-B73A-A72785A885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28325C5-8310-4D23-B08F-74CD90E13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4BE24A6-CB18-43D8-A955-7A58E56A6D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90E549F-E66C-4639-8216-4DB579766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32D53E2-5427-44D7-90B2-B51D613980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F7F2D63-B189-47CB-BCBA-06F99730A5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D23A140-3CAD-4933-988D-8A11B94F3D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410EC65-0AB7-4EB5-9FD1-9781DDEC5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AB4B2E0-F6F4-4605-8A70-1EC201401F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0CBBB60-6409-4C10-A9AD-DFE815933D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4A1C4D2-346C-4562-9B1C-0DF21AA31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FC6324E-B1C3-40D9-9D58-1A1671A53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31307B7-2B8E-42C8-8DC0-B24B63021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AD637B-3870-4191-9D4A-4FBA8707E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11E9181-21F5-407D-B7B8-764C9137D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8262C9F-5298-4F8D-8FC8-28A2E8371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C8A1B5C-3C6B-45F6-AC1C-82A3E934D6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6AF6588-0730-4D45-AF19-1655AFFD9A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4862BC1-DD1E-4786-BD5C-270D7DCFA6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48CD048-7F9C-418A-9F39-9C140BF375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9E062D0-55D1-418A-9BDB-308FD770BB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1794E89-09BF-4BFA-8CB0-E669836577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949DB15-C4FA-4634-B6DD-6C9EF1424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C1CA597-C684-4685-831F-816D17D734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F626A90-4A74-41FA-A4D2-30E16164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97012B9-C53C-47B9-809C-EC0E79839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ADA3DCC-1755-48A1-8AE0-9EDE32282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C6A4BA0-7434-42B8-B04D-AC831B85F8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F3FA5CC-6091-4DB0-9B9A-81F9572FD2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A4CE318-4D10-46AE-B51B-22B2B0CC17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9119ED3-C89C-4B2F-B7A4-F3B45A6EC0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pic>
        <p:nvPicPr>
          <p:cNvPr id="4" name="Picture 3" descr="A rainbow colored splatter&#10;&#10;Description automatically generated">
            <a:extLst>
              <a:ext uri="{FF2B5EF4-FFF2-40B4-BE49-F238E27FC236}">
                <a16:creationId xmlns:a16="http://schemas.microsoft.com/office/drawing/2014/main" id="{9518EE47-7AEC-96F5-C43F-EFA16E4F2C33}"/>
              </a:ext>
            </a:extLst>
          </p:cNvPr>
          <p:cNvPicPr>
            <a:picLocks noChangeAspect="1"/>
          </p:cNvPicPr>
          <p:nvPr/>
        </p:nvPicPr>
        <p:blipFill rotWithShape="1">
          <a:blip r:embed="rId3"/>
          <a:srcRect t="3169" b="309"/>
          <a:stretch/>
        </p:blipFill>
        <p:spPr>
          <a:xfrm>
            <a:off x="192527" y="168612"/>
            <a:ext cx="11797565" cy="6519221"/>
          </a:xfrm>
          <a:prstGeom prst="rect">
            <a:avLst/>
          </a:prstGeom>
        </p:spPr>
      </p:pic>
      <p:sp>
        <p:nvSpPr>
          <p:cNvPr id="45" name="Rectangle 44">
            <a:hlinkClick r:id="rId4" action="ppaction://hlinksldjump"/>
            <a:extLst>
              <a:ext uri="{FF2B5EF4-FFF2-40B4-BE49-F238E27FC236}">
                <a16:creationId xmlns:a16="http://schemas.microsoft.com/office/drawing/2014/main" id="{BC97AEC3-7D67-9FEC-259B-AF8C6B352C3D}"/>
              </a:ext>
            </a:extLst>
          </p:cNvPr>
          <p:cNvSpPr/>
          <p:nvPr/>
        </p:nvSpPr>
        <p:spPr>
          <a:xfrm>
            <a:off x="8426858" y="812654"/>
            <a:ext cx="1247595" cy="381012"/>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b="1" dirty="0">
                <a:solidFill>
                  <a:schemeClr val="bg1"/>
                </a:solidFill>
              </a:rPr>
              <a:t>תלמיד:</a:t>
            </a:r>
            <a:endParaRPr lang="en-US" b="1" dirty="0">
              <a:solidFill>
                <a:schemeClr val="bg1"/>
              </a:solidFill>
            </a:endParaRPr>
          </a:p>
        </p:txBody>
      </p:sp>
      <p:sp>
        <p:nvSpPr>
          <p:cNvPr id="47" name="Rectangle 46">
            <a:extLst>
              <a:ext uri="{FF2B5EF4-FFF2-40B4-BE49-F238E27FC236}">
                <a16:creationId xmlns:a16="http://schemas.microsoft.com/office/drawing/2014/main" id="{315E0BCE-C8D7-7C16-AA1B-3A37A30865AC}"/>
              </a:ext>
            </a:extLst>
          </p:cNvPr>
          <p:cNvSpPr/>
          <p:nvPr/>
        </p:nvSpPr>
        <p:spPr>
          <a:xfrm>
            <a:off x="8339495" y="1449246"/>
            <a:ext cx="1371600" cy="548640"/>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solidFill>
                  <a:schemeClr val="bg1"/>
                </a:solidFill>
                <a:hlinkClick r:id="rId5" action="ppaction://hlinksldjump"/>
              </a:rPr>
              <a:t>הצטרפות לקבוצה</a:t>
            </a:r>
            <a:endParaRPr lang="en-US" dirty="0">
              <a:solidFill>
                <a:schemeClr val="bg1"/>
              </a:solidFill>
            </a:endParaRPr>
          </a:p>
        </p:txBody>
      </p:sp>
      <p:sp>
        <p:nvSpPr>
          <p:cNvPr id="48" name="Rectangle 47">
            <a:extLst>
              <a:ext uri="{FF2B5EF4-FFF2-40B4-BE49-F238E27FC236}">
                <a16:creationId xmlns:a16="http://schemas.microsoft.com/office/drawing/2014/main" id="{E762B744-B057-C186-673C-57E8C2B42B48}"/>
              </a:ext>
            </a:extLst>
          </p:cNvPr>
          <p:cNvSpPr/>
          <p:nvPr/>
        </p:nvSpPr>
        <p:spPr>
          <a:xfrm>
            <a:off x="8355170" y="2238512"/>
            <a:ext cx="1371600" cy="548640"/>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solidFill>
                  <a:schemeClr val="bg1"/>
                </a:solidFill>
                <a:hlinkClick r:id="rId6" action="ppaction://hlinksldjump"/>
              </a:rPr>
              <a:t>יציאה מקבוצה</a:t>
            </a:r>
            <a:endParaRPr lang="en-US" dirty="0">
              <a:solidFill>
                <a:schemeClr val="bg1"/>
              </a:solidFill>
            </a:endParaRPr>
          </a:p>
        </p:txBody>
      </p:sp>
      <p:sp>
        <p:nvSpPr>
          <p:cNvPr id="81" name="Rectangle 80">
            <a:extLst>
              <a:ext uri="{FF2B5EF4-FFF2-40B4-BE49-F238E27FC236}">
                <a16:creationId xmlns:a16="http://schemas.microsoft.com/office/drawing/2014/main" id="{5F5F6258-89CB-89B0-93E8-A4323FC44258}"/>
              </a:ext>
            </a:extLst>
          </p:cNvPr>
          <p:cNvSpPr/>
          <p:nvPr/>
        </p:nvSpPr>
        <p:spPr>
          <a:xfrm>
            <a:off x="8363294" y="3084550"/>
            <a:ext cx="1371600" cy="548640"/>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solidFill>
                  <a:schemeClr val="bg1"/>
                </a:solidFill>
                <a:hlinkClick r:id="rId7" action="ppaction://hlinksldjump"/>
              </a:rPr>
              <a:t>צפייה בפרטי בית</a:t>
            </a:r>
            <a:endParaRPr lang="en-US" dirty="0">
              <a:solidFill>
                <a:schemeClr val="bg1"/>
              </a:solidFill>
            </a:endParaRPr>
          </a:p>
        </p:txBody>
      </p:sp>
      <p:sp>
        <p:nvSpPr>
          <p:cNvPr id="116" name="Rectangle 115">
            <a:extLst>
              <a:ext uri="{FF2B5EF4-FFF2-40B4-BE49-F238E27FC236}">
                <a16:creationId xmlns:a16="http://schemas.microsoft.com/office/drawing/2014/main" id="{2ECE53E4-D5C6-7D2C-6D56-85780DE069C1}"/>
              </a:ext>
            </a:extLst>
          </p:cNvPr>
          <p:cNvSpPr/>
          <p:nvPr/>
        </p:nvSpPr>
        <p:spPr>
          <a:xfrm>
            <a:off x="8363294" y="3871018"/>
            <a:ext cx="1371600" cy="641129"/>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solidFill>
                  <a:schemeClr val="bg1"/>
                </a:solidFill>
                <a:hlinkClick r:id="rId8" action="ppaction://hlinksldjump"/>
              </a:rPr>
              <a:t>ערוך פרטים אישיים</a:t>
            </a:r>
            <a:endParaRPr lang="en-US" dirty="0">
              <a:solidFill>
                <a:schemeClr val="bg1"/>
              </a:solidFill>
            </a:endParaRPr>
          </a:p>
        </p:txBody>
      </p:sp>
      <p:sp>
        <p:nvSpPr>
          <p:cNvPr id="131" name="Rectangle 130">
            <a:hlinkClick r:id="rId9" action="ppaction://hlinksldjump"/>
            <a:extLst>
              <a:ext uri="{FF2B5EF4-FFF2-40B4-BE49-F238E27FC236}">
                <a16:creationId xmlns:a16="http://schemas.microsoft.com/office/drawing/2014/main" id="{A4FE75F3-423F-911C-93D5-47E016E5B341}"/>
              </a:ext>
            </a:extLst>
          </p:cNvPr>
          <p:cNvSpPr/>
          <p:nvPr/>
        </p:nvSpPr>
        <p:spPr>
          <a:xfrm>
            <a:off x="10173384" y="803136"/>
            <a:ext cx="1247595" cy="381012"/>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b="1" dirty="0">
                <a:solidFill>
                  <a:schemeClr val="bg1"/>
                </a:solidFill>
              </a:rPr>
              <a:t>כללי:</a:t>
            </a:r>
            <a:endParaRPr lang="en-US" b="1" dirty="0">
              <a:solidFill>
                <a:schemeClr val="bg1"/>
              </a:solidFill>
            </a:endParaRPr>
          </a:p>
        </p:txBody>
      </p:sp>
      <p:sp>
        <p:nvSpPr>
          <p:cNvPr id="132" name="Rectangle 131">
            <a:extLst>
              <a:ext uri="{FF2B5EF4-FFF2-40B4-BE49-F238E27FC236}">
                <a16:creationId xmlns:a16="http://schemas.microsoft.com/office/drawing/2014/main" id="{FD0FD073-B5E2-04AF-39C2-9639EA34CC93}"/>
              </a:ext>
            </a:extLst>
          </p:cNvPr>
          <p:cNvSpPr/>
          <p:nvPr/>
        </p:nvSpPr>
        <p:spPr>
          <a:xfrm>
            <a:off x="10117971" y="1442716"/>
            <a:ext cx="1371600" cy="54864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solidFill>
                  <a:schemeClr val="bg1"/>
                </a:solidFill>
                <a:hlinkClick r:id="rId10" action="ppaction://hlinksldjump"/>
              </a:rPr>
              <a:t>רישום תלמיד</a:t>
            </a:r>
            <a:endParaRPr lang="en-US" dirty="0">
              <a:solidFill>
                <a:schemeClr val="bg1"/>
              </a:solidFill>
            </a:endParaRPr>
          </a:p>
        </p:txBody>
      </p:sp>
      <p:sp>
        <p:nvSpPr>
          <p:cNvPr id="133" name="Rectangle 132">
            <a:extLst>
              <a:ext uri="{FF2B5EF4-FFF2-40B4-BE49-F238E27FC236}">
                <a16:creationId xmlns:a16="http://schemas.microsoft.com/office/drawing/2014/main" id="{FE5D2098-29E4-1D45-C4FF-6C1C997A10D3}"/>
              </a:ext>
            </a:extLst>
          </p:cNvPr>
          <p:cNvSpPr/>
          <p:nvPr/>
        </p:nvSpPr>
        <p:spPr>
          <a:xfrm>
            <a:off x="10139674" y="2286007"/>
            <a:ext cx="1371600" cy="54864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solidFill>
                  <a:schemeClr val="bg1"/>
                </a:solidFill>
                <a:hlinkClick r:id="rId11" action="ppaction://hlinksldjump"/>
              </a:rPr>
              <a:t>רישום סגל</a:t>
            </a:r>
            <a:endParaRPr lang="en-US" dirty="0">
              <a:solidFill>
                <a:schemeClr val="bg1"/>
              </a:solidFill>
            </a:endParaRPr>
          </a:p>
        </p:txBody>
      </p:sp>
      <p:sp>
        <p:nvSpPr>
          <p:cNvPr id="134" name="Rectangle 133">
            <a:extLst>
              <a:ext uri="{FF2B5EF4-FFF2-40B4-BE49-F238E27FC236}">
                <a16:creationId xmlns:a16="http://schemas.microsoft.com/office/drawing/2014/main" id="{69979C04-34F9-C78A-C3D9-6177717215D8}"/>
              </a:ext>
            </a:extLst>
          </p:cNvPr>
          <p:cNvSpPr/>
          <p:nvPr/>
        </p:nvSpPr>
        <p:spPr>
          <a:xfrm>
            <a:off x="10139674" y="3065948"/>
            <a:ext cx="1371600" cy="54864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solidFill>
                  <a:schemeClr val="bg1"/>
                </a:solidFill>
                <a:hlinkClick r:id="rId12" action="ppaction://hlinksldjump"/>
              </a:rPr>
              <a:t>התחברות</a:t>
            </a:r>
            <a:endParaRPr lang="en-US" dirty="0">
              <a:solidFill>
                <a:schemeClr val="bg1"/>
              </a:solidFill>
            </a:endParaRPr>
          </a:p>
        </p:txBody>
      </p:sp>
      <p:sp>
        <p:nvSpPr>
          <p:cNvPr id="161" name="Rectangle 160">
            <a:hlinkClick r:id="rId13" action="ppaction://hlinksldjump"/>
            <a:extLst>
              <a:ext uri="{FF2B5EF4-FFF2-40B4-BE49-F238E27FC236}">
                <a16:creationId xmlns:a16="http://schemas.microsoft.com/office/drawing/2014/main" id="{E3DCACDA-F9A4-2412-D29B-0A84D1479C89}"/>
              </a:ext>
            </a:extLst>
          </p:cNvPr>
          <p:cNvSpPr/>
          <p:nvPr/>
        </p:nvSpPr>
        <p:spPr>
          <a:xfrm>
            <a:off x="1116788" y="809216"/>
            <a:ext cx="1247595" cy="381012"/>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b="1" dirty="0">
                <a:solidFill>
                  <a:schemeClr val="bg1"/>
                </a:solidFill>
              </a:rPr>
              <a:t>אדמין:</a:t>
            </a:r>
            <a:endParaRPr lang="en-US" b="1" dirty="0">
              <a:solidFill>
                <a:schemeClr val="bg1"/>
              </a:solidFill>
            </a:endParaRPr>
          </a:p>
        </p:txBody>
      </p:sp>
      <p:sp>
        <p:nvSpPr>
          <p:cNvPr id="162" name="Rectangle 161">
            <a:extLst>
              <a:ext uri="{FF2B5EF4-FFF2-40B4-BE49-F238E27FC236}">
                <a16:creationId xmlns:a16="http://schemas.microsoft.com/office/drawing/2014/main" id="{BEC88E64-EC82-8A49-F31D-8A32C20C4102}"/>
              </a:ext>
            </a:extLst>
          </p:cNvPr>
          <p:cNvSpPr/>
          <p:nvPr/>
        </p:nvSpPr>
        <p:spPr>
          <a:xfrm>
            <a:off x="1055845" y="1449701"/>
            <a:ext cx="1371600" cy="54864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1400" i="1" dirty="0">
                <a:solidFill>
                  <a:schemeClr val="bg1"/>
                </a:solidFill>
              </a:rPr>
              <a:t>כל תפקידי מנהל האזור ובנוסף:</a:t>
            </a:r>
            <a:endParaRPr lang="en-US" sz="1400" i="1" dirty="0">
              <a:solidFill>
                <a:schemeClr val="bg1"/>
              </a:solidFill>
            </a:endParaRPr>
          </a:p>
        </p:txBody>
      </p:sp>
      <p:sp>
        <p:nvSpPr>
          <p:cNvPr id="163" name="Rectangle 162">
            <a:extLst>
              <a:ext uri="{FF2B5EF4-FFF2-40B4-BE49-F238E27FC236}">
                <a16:creationId xmlns:a16="http://schemas.microsoft.com/office/drawing/2014/main" id="{EC07C345-0E98-2A20-D694-392E10AEE007}"/>
              </a:ext>
            </a:extLst>
          </p:cNvPr>
          <p:cNvSpPr/>
          <p:nvPr/>
        </p:nvSpPr>
        <p:spPr>
          <a:xfrm>
            <a:off x="1055845" y="2290967"/>
            <a:ext cx="1371600" cy="548640"/>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1600" dirty="0">
                <a:solidFill>
                  <a:schemeClr val="tx1">
                    <a:lumMod val="85000"/>
                    <a:lumOff val="15000"/>
                  </a:schemeClr>
                </a:solidFill>
                <a:hlinkClick r:id="rId14" action="ppaction://hlinksldjump">
                  <a:extLst>
                    <a:ext uri="{A12FA001-AC4F-418D-AE19-62706E023703}">
                      <ahyp:hlinkClr xmlns:ahyp="http://schemas.microsoft.com/office/drawing/2018/hyperlinkcolor" val="tx"/>
                    </a:ext>
                  </a:extLst>
                </a:hlinkClick>
              </a:rPr>
              <a:t>שינוי תאריך הגבלת הרישום</a:t>
            </a:r>
            <a:endParaRPr lang="en-US" sz="1600" dirty="0">
              <a:solidFill>
                <a:schemeClr val="tx1">
                  <a:lumMod val="85000"/>
                  <a:lumOff val="15000"/>
                </a:schemeClr>
              </a:solidFill>
            </a:endParaRPr>
          </a:p>
        </p:txBody>
      </p:sp>
      <p:sp>
        <p:nvSpPr>
          <p:cNvPr id="164" name="Rectangle 163">
            <a:extLst>
              <a:ext uri="{FF2B5EF4-FFF2-40B4-BE49-F238E27FC236}">
                <a16:creationId xmlns:a16="http://schemas.microsoft.com/office/drawing/2014/main" id="{0B4526AE-C97D-E27F-660B-C9BAA1CDFD5D}"/>
              </a:ext>
            </a:extLst>
          </p:cNvPr>
          <p:cNvSpPr/>
          <p:nvPr/>
        </p:nvSpPr>
        <p:spPr>
          <a:xfrm>
            <a:off x="1071520" y="3080233"/>
            <a:ext cx="1371600" cy="548640"/>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1600" dirty="0">
                <a:solidFill>
                  <a:schemeClr val="bg1"/>
                </a:solidFill>
                <a:hlinkClick r:id="rId15" action="ppaction://hlinksldjump">
                  <a:extLst>
                    <a:ext uri="{A12FA001-AC4F-418D-AE19-62706E023703}">
                      <ahyp:hlinkClr xmlns:ahyp="http://schemas.microsoft.com/office/drawing/2018/hyperlinkcolor" val="tx"/>
                    </a:ext>
                  </a:extLst>
                </a:hlinkClick>
              </a:rPr>
              <a:t>הפעלת אלגו' השיבוץ</a:t>
            </a:r>
            <a:endParaRPr lang="en-US" sz="1600" dirty="0">
              <a:solidFill>
                <a:schemeClr val="bg1"/>
              </a:solidFill>
            </a:endParaRPr>
          </a:p>
        </p:txBody>
      </p:sp>
      <p:sp>
        <p:nvSpPr>
          <p:cNvPr id="165" name="Rectangle 164">
            <a:extLst>
              <a:ext uri="{FF2B5EF4-FFF2-40B4-BE49-F238E27FC236}">
                <a16:creationId xmlns:a16="http://schemas.microsoft.com/office/drawing/2014/main" id="{B783F2DF-F570-26F5-0875-65515AF54672}"/>
              </a:ext>
            </a:extLst>
          </p:cNvPr>
          <p:cNvSpPr/>
          <p:nvPr/>
        </p:nvSpPr>
        <p:spPr>
          <a:xfrm>
            <a:off x="1079644" y="3926271"/>
            <a:ext cx="1371600" cy="548640"/>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solidFill>
                  <a:schemeClr val="bg1"/>
                </a:solidFill>
                <a:hlinkClick r:id="rId16" action="ppaction://hlinksldjump">
                  <a:extLst>
                    <a:ext uri="{A12FA001-AC4F-418D-AE19-62706E023703}">
                      <ahyp:hlinkClr xmlns:ahyp="http://schemas.microsoft.com/office/drawing/2018/hyperlinkcolor" val="tx"/>
                    </a:ext>
                  </a:extLst>
                </a:hlinkClick>
              </a:rPr>
              <a:t>פרסום שיבוץ</a:t>
            </a:r>
            <a:endParaRPr lang="en-US" dirty="0">
              <a:solidFill>
                <a:schemeClr val="bg1"/>
              </a:solidFill>
            </a:endParaRPr>
          </a:p>
        </p:txBody>
      </p:sp>
      <p:sp>
        <p:nvSpPr>
          <p:cNvPr id="166" name="Rectangle 165">
            <a:extLst>
              <a:ext uri="{FF2B5EF4-FFF2-40B4-BE49-F238E27FC236}">
                <a16:creationId xmlns:a16="http://schemas.microsoft.com/office/drawing/2014/main" id="{DF241057-1CA1-3950-6D3D-5EE55649577E}"/>
              </a:ext>
            </a:extLst>
          </p:cNvPr>
          <p:cNvSpPr/>
          <p:nvPr/>
        </p:nvSpPr>
        <p:spPr>
          <a:xfrm>
            <a:off x="1098102" y="4641068"/>
            <a:ext cx="1352789" cy="957907"/>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1600" dirty="0">
                <a:solidFill>
                  <a:schemeClr val="bg1"/>
                </a:solidFill>
                <a:hlinkClick r:id="rId17" action="ppaction://hlinksldjump">
                  <a:extLst>
                    <a:ext uri="{A12FA001-AC4F-418D-AE19-62706E023703}">
                      <ahyp:hlinkClr xmlns:ahyp="http://schemas.microsoft.com/office/drawing/2018/hyperlinkcolor" val="tx"/>
                    </a:ext>
                  </a:extLst>
                </a:hlinkClick>
              </a:rPr>
              <a:t>הוספה\הסרה\ עריכה של אזור\שכונה\ בית ספר</a:t>
            </a:r>
            <a:endParaRPr lang="en-US" sz="1600" dirty="0">
              <a:solidFill>
                <a:schemeClr val="bg1"/>
              </a:solidFill>
            </a:endParaRPr>
          </a:p>
        </p:txBody>
      </p:sp>
      <p:sp>
        <p:nvSpPr>
          <p:cNvPr id="167" name="Rectangle 166">
            <a:hlinkClick r:id="rId18" action="ppaction://hlinksldjump"/>
            <a:extLst>
              <a:ext uri="{FF2B5EF4-FFF2-40B4-BE49-F238E27FC236}">
                <a16:creationId xmlns:a16="http://schemas.microsoft.com/office/drawing/2014/main" id="{8884510B-F641-7617-CFA9-0C0245C9ACEB}"/>
              </a:ext>
            </a:extLst>
          </p:cNvPr>
          <p:cNvSpPr/>
          <p:nvPr/>
        </p:nvSpPr>
        <p:spPr>
          <a:xfrm>
            <a:off x="6559996" y="803136"/>
            <a:ext cx="1247595" cy="381012"/>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b="1" dirty="0">
                <a:solidFill>
                  <a:schemeClr val="bg1"/>
                </a:solidFill>
              </a:rPr>
              <a:t>חניך גרעין:</a:t>
            </a:r>
            <a:endParaRPr lang="en-US" b="1" dirty="0">
              <a:solidFill>
                <a:schemeClr val="bg1"/>
              </a:solidFill>
            </a:endParaRPr>
          </a:p>
        </p:txBody>
      </p:sp>
      <p:sp>
        <p:nvSpPr>
          <p:cNvPr id="168" name="Rectangle 167">
            <a:extLst>
              <a:ext uri="{FF2B5EF4-FFF2-40B4-BE49-F238E27FC236}">
                <a16:creationId xmlns:a16="http://schemas.microsoft.com/office/drawing/2014/main" id="{19951518-6411-55F2-D456-E89B5896E064}"/>
              </a:ext>
            </a:extLst>
          </p:cNvPr>
          <p:cNvSpPr/>
          <p:nvPr/>
        </p:nvSpPr>
        <p:spPr>
          <a:xfrm>
            <a:off x="6499053" y="1443621"/>
            <a:ext cx="1371600" cy="54864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solidFill>
                  <a:schemeClr val="bg1"/>
                </a:solidFill>
                <a:hlinkClick r:id="rId19" action="ppaction://hlinksldjump"/>
              </a:rPr>
              <a:t>צפה בקבוצה</a:t>
            </a:r>
            <a:endParaRPr lang="en-US" dirty="0">
              <a:solidFill>
                <a:schemeClr val="bg1"/>
              </a:solidFill>
            </a:endParaRPr>
          </a:p>
        </p:txBody>
      </p:sp>
      <p:sp>
        <p:nvSpPr>
          <p:cNvPr id="169" name="Rectangle 168">
            <a:extLst>
              <a:ext uri="{FF2B5EF4-FFF2-40B4-BE49-F238E27FC236}">
                <a16:creationId xmlns:a16="http://schemas.microsoft.com/office/drawing/2014/main" id="{D8AE33B2-D638-615B-18CD-C572C0D804E7}"/>
              </a:ext>
            </a:extLst>
          </p:cNvPr>
          <p:cNvSpPr/>
          <p:nvPr/>
        </p:nvSpPr>
        <p:spPr>
          <a:xfrm>
            <a:off x="6530394" y="3072258"/>
            <a:ext cx="1371600" cy="54864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1400" dirty="0">
                <a:solidFill>
                  <a:schemeClr val="bg1"/>
                </a:solidFill>
                <a:hlinkClick r:id="rId20" action="ppaction://hlinksldjump"/>
              </a:rPr>
              <a:t>ערוך התקדמות קבוצה</a:t>
            </a:r>
            <a:endParaRPr lang="en-US" sz="1400" dirty="0">
              <a:solidFill>
                <a:schemeClr val="bg1"/>
              </a:solidFill>
            </a:endParaRPr>
          </a:p>
        </p:txBody>
      </p:sp>
      <p:sp>
        <p:nvSpPr>
          <p:cNvPr id="171" name="Rectangle 170">
            <a:extLst>
              <a:ext uri="{FF2B5EF4-FFF2-40B4-BE49-F238E27FC236}">
                <a16:creationId xmlns:a16="http://schemas.microsoft.com/office/drawing/2014/main" id="{CE0A681D-249D-4D88-6632-882225E7D079}"/>
              </a:ext>
            </a:extLst>
          </p:cNvPr>
          <p:cNvSpPr/>
          <p:nvPr/>
        </p:nvSpPr>
        <p:spPr>
          <a:xfrm>
            <a:off x="6521950" y="2286605"/>
            <a:ext cx="1371600" cy="54864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solidFill>
                  <a:schemeClr val="bg1"/>
                </a:solidFill>
                <a:hlinkClick r:id="rId21" action="ppaction://hlinksldjump"/>
              </a:rPr>
              <a:t>צפייה פרטי בית</a:t>
            </a:r>
            <a:endParaRPr lang="en-US" dirty="0">
              <a:solidFill>
                <a:schemeClr val="bg1"/>
              </a:solidFill>
            </a:endParaRPr>
          </a:p>
        </p:txBody>
      </p:sp>
      <p:sp>
        <p:nvSpPr>
          <p:cNvPr id="173" name="Rectangle 172">
            <a:hlinkClick r:id="rId22" action="ppaction://hlinksldjump"/>
            <a:extLst>
              <a:ext uri="{FF2B5EF4-FFF2-40B4-BE49-F238E27FC236}">
                <a16:creationId xmlns:a16="http://schemas.microsoft.com/office/drawing/2014/main" id="{7023065B-9A8B-3581-6928-2A90A6CE055C}"/>
              </a:ext>
            </a:extLst>
          </p:cNvPr>
          <p:cNvSpPr/>
          <p:nvPr/>
        </p:nvSpPr>
        <p:spPr>
          <a:xfrm>
            <a:off x="2927803" y="809216"/>
            <a:ext cx="1247595" cy="381012"/>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b="1" dirty="0">
                <a:solidFill>
                  <a:schemeClr val="bg1"/>
                </a:solidFill>
              </a:rPr>
              <a:t>מנהל אזור:</a:t>
            </a:r>
            <a:endParaRPr lang="en-US" b="1" dirty="0">
              <a:solidFill>
                <a:schemeClr val="bg1"/>
              </a:solidFill>
            </a:endParaRPr>
          </a:p>
        </p:txBody>
      </p:sp>
      <p:sp>
        <p:nvSpPr>
          <p:cNvPr id="174" name="Rectangle 173">
            <a:extLst>
              <a:ext uri="{FF2B5EF4-FFF2-40B4-BE49-F238E27FC236}">
                <a16:creationId xmlns:a16="http://schemas.microsoft.com/office/drawing/2014/main" id="{AC9E3522-23D6-A238-37EF-2C542A5B4668}"/>
              </a:ext>
            </a:extLst>
          </p:cNvPr>
          <p:cNvSpPr/>
          <p:nvPr/>
        </p:nvSpPr>
        <p:spPr>
          <a:xfrm>
            <a:off x="2866860" y="1449701"/>
            <a:ext cx="1371600" cy="54864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1400" i="1" dirty="0">
                <a:solidFill>
                  <a:schemeClr val="bg1"/>
                </a:solidFill>
              </a:rPr>
              <a:t>כל תפקידי רכז הגרעין ובנוסף:</a:t>
            </a:r>
            <a:endParaRPr lang="en-US" sz="1400" i="1" dirty="0">
              <a:solidFill>
                <a:schemeClr val="bg1"/>
              </a:solidFill>
            </a:endParaRPr>
          </a:p>
        </p:txBody>
      </p:sp>
      <p:sp>
        <p:nvSpPr>
          <p:cNvPr id="175" name="Rectangle 174">
            <a:extLst>
              <a:ext uri="{FF2B5EF4-FFF2-40B4-BE49-F238E27FC236}">
                <a16:creationId xmlns:a16="http://schemas.microsoft.com/office/drawing/2014/main" id="{1ED0951C-54CE-5881-26C7-0D3BA33D69C9}"/>
              </a:ext>
            </a:extLst>
          </p:cNvPr>
          <p:cNvSpPr/>
          <p:nvPr/>
        </p:nvSpPr>
        <p:spPr>
          <a:xfrm>
            <a:off x="2866860" y="2290967"/>
            <a:ext cx="1371600" cy="548640"/>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solidFill>
                  <a:schemeClr val="tx1"/>
                </a:solidFill>
                <a:hlinkClick r:id="rId23" action="ppaction://hlinksldjump">
                  <a:extLst>
                    <a:ext uri="{A12FA001-AC4F-418D-AE19-62706E023703}">
                      <ahyp:hlinkClr xmlns:ahyp="http://schemas.microsoft.com/office/drawing/2018/hyperlinkcolor" val="tx"/>
                    </a:ext>
                  </a:extLst>
                </a:hlinkClick>
              </a:rPr>
              <a:t>ניהול בית: הוספת בית</a:t>
            </a:r>
            <a:endParaRPr lang="en-US" dirty="0">
              <a:solidFill>
                <a:schemeClr val="tx1"/>
              </a:solidFill>
            </a:endParaRPr>
          </a:p>
        </p:txBody>
      </p:sp>
      <p:sp>
        <p:nvSpPr>
          <p:cNvPr id="176" name="Rectangle 175">
            <a:extLst>
              <a:ext uri="{FF2B5EF4-FFF2-40B4-BE49-F238E27FC236}">
                <a16:creationId xmlns:a16="http://schemas.microsoft.com/office/drawing/2014/main" id="{06F91302-953E-A604-3D77-39B7EA5DAB17}"/>
              </a:ext>
            </a:extLst>
          </p:cNvPr>
          <p:cNvSpPr/>
          <p:nvPr/>
        </p:nvSpPr>
        <p:spPr>
          <a:xfrm>
            <a:off x="2828385" y="3080233"/>
            <a:ext cx="1459378" cy="548640"/>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1400" dirty="0">
                <a:solidFill>
                  <a:schemeClr val="tx1"/>
                </a:solidFill>
                <a:hlinkClick r:id="rId24" action="ppaction://hlinksldjump">
                  <a:extLst>
                    <a:ext uri="{A12FA001-AC4F-418D-AE19-62706E023703}">
                      <ahyp:hlinkClr xmlns:ahyp="http://schemas.microsoft.com/office/drawing/2018/hyperlinkcolor" val="tx"/>
                    </a:ext>
                  </a:extLst>
                </a:hlinkClick>
              </a:rPr>
              <a:t>ניהול קבוצה: ייצוא פרטי בית ספר</a:t>
            </a:r>
            <a:endParaRPr lang="en-US" sz="1400" dirty="0">
              <a:solidFill>
                <a:schemeClr val="tx1"/>
              </a:solidFill>
            </a:endParaRPr>
          </a:p>
        </p:txBody>
      </p:sp>
      <p:sp>
        <p:nvSpPr>
          <p:cNvPr id="177" name="Rectangle 176">
            <a:extLst>
              <a:ext uri="{FF2B5EF4-FFF2-40B4-BE49-F238E27FC236}">
                <a16:creationId xmlns:a16="http://schemas.microsoft.com/office/drawing/2014/main" id="{0456192F-D151-C92B-511A-279E15317CFC}"/>
              </a:ext>
            </a:extLst>
          </p:cNvPr>
          <p:cNvSpPr/>
          <p:nvPr/>
        </p:nvSpPr>
        <p:spPr>
          <a:xfrm>
            <a:off x="2862896" y="3926271"/>
            <a:ext cx="1399363" cy="548640"/>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solidFill>
                  <a:schemeClr val="tx1"/>
                </a:solidFill>
                <a:hlinkClick r:id="rId25" action="ppaction://hlinksldjump">
                  <a:extLst>
                    <a:ext uri="{A12FA001-AC4F-418D-AE19-62706E023703}">
                      <ahyp:hlinkClr xmlns:ahyp="http://schemas.microsoft.com/office/drawing/2018/hyperlinkcolor" val="tx"/>
                    </a:ext>
                  </a:extLst>
                </a:hlinkClick>
              </a:rPr>
              <a:t>ניהול גישות: טיפול בבקשה</a:t>
            </a:r>
            <a:endParaRPr lang="en-US" dirty="0">
              <a:solidFill>
                <a:schemeClr val="tx1"/>
              </a:solidFill>
            </a:endParaRPr>
          </a:p>
        </p:txBody>
      </p:sp>
      <p:sp>
        <p:nvSpPr>
          <p:cNvPr id="178" name="Rectangle 177">
            <a:extLst>
              <a:ext uri="{FF2B5EF4-FFF2-40B4-BE49-F238E27FC236}">
                <a16:creationId xmlns:a16="http://schemas.microsoft.com/office/drawing/2014/main" id="{CA362CA2-6E8B-471D-3CBB-DDA9025EBB42}"/>
              </a:ext>
            </a:extLst>
          </p:cNvPr>
          <p:cNvSpPr/>
          <p:nvPr/>
        </p:nvSpPr>
        <p:spPr>
          <a:xfrm>
            <a:off x="2890659" y="4712740"/>
            <a:ext cx="1371600" cy="548640"/>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solidFill>
                  <a:schemeClr val="tx1"/>
                </a:solidFill>
                <a:hlinkClick r:id="rId25" action="ppaction://hlinksldjump">
                  <a:extLst>
                    <a:ext uri="{A12FA001-AC4F-418D-AE19-62706E023703}">
                      <ahyp:hlinkClr xmlns:ahyp="http://schemas.microsoft.com/office/drawing/2018/hyperlinkcolor" val="tx"/>
                    </a:ext>
                  </a:extLst>
                </a:hlinkClick>
              </a:rPr>
              <a:t>ניהול גישות: שינוי גישה</a:t>
            </a:r>
            <a:endParaRPr lang="en-US" dirty="0">
              <a:solidFill>
                <a:schemeClr val="tx1"/>
              </a:solidFill>
            </a:endParaRPr>
          </a:p>
        </p:txBody>
      </p:sp>
      <p:sp>
        <p:nvSpPr>
          <p:cNvPr id="179" name="Rectangle 178">
            <a:hlinkClick r:id="rId26" action="ppaction://hlinksldjump"/>
            <a:extLst>
              <a:ext uri="{FF2B5EF4-FFF2-40B4-BE49-F238E27FC236}">
                <a16:creationId xmlns:a16="http://schemas.microsoft.com/office/drawing/2014/main" id="{40319A38-D9D7-796D-CD85-A9114363EB7A}"/>
              </a:ext>
            </a:extLst>
          </p:cNvPr>
          <p:cNvSpPr/>
          <p:nvPr/>
        </p:nvSpPr>
        <p:spPr>
          <a:xfrm>
            <a:off x="4731993" y="802451"/>
            <a:ext cx="1247595" cy="381012"/>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b="1" dirty="0">
                <a:solidFill>
                  <a:schemeClr val="bg1"/>
                </a:solidFill>
              </a:rPr>
              <a:t>רכז גרעין:</a:t>
            </a:r>
            <a:endParaRPr lang="en-US" b="1" dirty="0">
              <a:solidFill>
                <a:schemeClr val="bg1"/>
              </a:solidFill>
            </a:endParaRPr>
          </a:p>
        </p:txBody>
      </p:sp>
      <p:sp>
        <p:nvSpPr>
          <p:cNvPr id="180" name="Rectangle 179">
            <a:extLst>
              <a:ext uri="{FF2B5EF4-FFF2-40B4-BE49-F238E27FC236}">
                <a16:creationId xmlns:a16="http://schemas.microsoft.com/office/drawing/2014/main" id="{9AA089E4-A113-3DBC-0D47-7C5ED69DCE1E}"/>
              </a:ext>
            </a:extLst>
          </p:cNvPr>
          <p:cNvSpPr/>
          <p:nvPr/>
        </p:nvSpPr>
        <p:spPr>
          <a:xfrm>
            <a:off x="4664640" y="1911405"/>
            <a:ext cx="1371600" cy="548640"/>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1400" dirty="0">
                <a:solidFill>
                  <a:schemeClr val="tx1"/>
                </a:solidFill>
                <a:hlinkClick r:id="rId27" action="ppaction://hlinksldjump"/>
              </a:rPr>
              <a:t>ניהול בית: צפייה ועריכת פרטים</a:t>
            </a:r>
            <a:endParaRPr lang="en-US" sz="1400" dirty="0">
              <a:solidFill>
                <a:schemeClr val="tx1"/>
              </a:solidFill>
            </a:endParaRPr>
          </a:p>
        </p:txBody>
      </p:sp>
      <p:sp>
        <p:nvSpPr>
          <p:cNvPr id="181" name="Rectangle 180">
            <a:extLst>
              <a:ext uri="{FF2B5EF4-FFF2-40B4-BE49-F238E27FC236}">
                <a16:creationId xmlns:a16="http://schemas.microsoft.com/office/drawing/2014/main" id="{6CC38D01-0B47-A870-C0B7-8581B48E3882}"/>
              </a:ext>
            </a:extLst>
          </p:cNvPr>
          <p:cNvSpPr/>
          <p:nvPr/>
        </p:nvSpPr>
        <p:spPr>
          <a:xfrm>
            <a:off x="4671544" y="2611799"/>
            <a:ext cx="1371600" cy="548640"/>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1200" dirty="0">
                <a:solidFill>
                  <a:schemeClr val="tx1"/>
                </a:solidFill>
                <a:hlinkClick r:id="rId28" action="ppaction://hlinksldjump"/>
              </a:rPr>
              <a:t>ניהול בית: הוספה, הסרה ועריכת מטלה</a:t>
            </a:r>
            <a:endParaRPr lang="en-US" sz="1200" dirty="0">
              <a:solidFill>
                <a:schemeClr val="tx1"/>
              </a:solidFill>
            </a:endParaRPr>
          </a:p>
        </p:txBody>
      </p:sp>
      <p:sp>
        <p:nvSpPr>
          <p:cNvPr id="182" name="Rectangle 181">
            <a:extLst>
              <a:ext uri="{FF2B5EF4-FFF2-40B4-BE49-F238E27FC236}">
                <a16:creationId xmlns:a16="http://schemas.microsoft.com/office/drawing/2014/main" id="{2D897E5F-E9D2-41D7-CFCA-E23FA5243BCA}"/>
              </a:ext>
            </a:extLst>
          </p:cNvPr>
          <p:cNvSpPr/>
          <p:nvPr/>
        </p:nvSpPr>
        <p:spPr>
          <a:xfrm>
            <a:off x="4549481" y="3277129"/>
            <a:ext cx="1615725" cy="548640"/>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1200" dirty="0">
                <a:solidFill>
                  <a:schemeClr val="tx1"/>
                </a:solidFill>
                <a:hlinkClick r:id="rId29" action="ppaction://hlinksldjump"/>
              </a:rPr>
              <a:t>ניהול קבוצה: הוספה והסרת חברי קבוצה</a:t>
            </a:r>
            <a:endParaRPr lang="en-US" sz="1200" dirty="0">
              <a:solidFill>
                <a:schemeClr val="tx1"/>
              </a:solidFill>
            </a:endParaRPr>
          </a:p>
        </p:txBody>
      </p:sp>
      <p:sp>
        <p:nvSpPr>
          <p:cNvPr id="183" name="Rectangle 182">
            <a:extLst>
              <a:ext uri="{FF2B5EF4-FFF2-40B4-BE49-F238E27FC236}">
                <a16:creationId xmlns:a16="http://schemas.microsoft.com/office/drawing/2014/main" id="{DFF889AD-9EB3-9499-D066-FE94A6E0D6DA}"/>
              </a:ext>
            </a:extLst>
          </p:cNvPr>
          <p:cNvSpPr>
            <a:spLocks/>
          </p:cNvSpPr>
          <p:nvPr/>
        </p:nvSpPr>
        <p:spPr>
          <a:xfrm>
            <a:off x="4665585" y="3947141"/>
            <a:ext cx="1371600" cy="548640"/>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1200" dirty="0">
                <a:solidFill>
                  <a:schemeClr val="tx1"/>
                </a:solidFill>
                <a:hlinkClick r:id="rId30" action="ppaction://hlinksldjump"/>
              </a:rPr>
              <a:t>ניהול קבוצה: צפייה בתגובות מיוחדות</a:t>
            </a:r>
            <a:endParaRPr lang="en-US" sz="1200" dirty="0">
              <a:solidFill>
                <a:schemeClr val="tx1"/>
              </a:solidFill>
            </a:endParaRPr>
          </a:p>
        </p:txBody>
      </p:sp>
      <p:sp>
        <p:nvSpPr>
          <p:cNvPr id="184" name="Rectangle 183">
            <a:extLst>
              <a:ext uri="{FF2B5EF4-FFF2-40B4-BE49-F238E27FC236}">
                <a16:creationId xmlns:a16="http://schemas.microsoft.com/office/drawing/2014/main" id="{EC48D409-E0AA-7066-A0A4-510A91F5177C}"/>
              </a:ext>
            </a:extLst>
          </p:cNvPr>
          <p:cNvSpPr>
            <a:spLocks/>
          </p:cNvSpPr>
          <p:nvPr/>
        </p:nvSpPr>
        <p:spPr>
          <a:xfrm>
            <a:off x="4685581" y="4641068"/>
            <a:ext cx="1371600" cy="615352"/>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1400" dirty="0">
                <a:solidFill>
                  <a:schemeClr val="tx1"/>
                </a:solidFill>
                <a:hlinkClick r:id="rId29" action="ppaction://hlinksldjump"/>
              </a:rPr>
              <a:t>ניהול קבוצה:</a:t>
            </a:r>
            <a:r>
              <a:rPr lang="en-US" sz="1400" dirty="0">
                <a:solidFill>
                  <a:schemeClr val="tx1"/>
                </a:solidFill>
                <a:hlinkClick r:id="rId29" action="ppaction://hlinksldjump"/>
              </a:rPr>
              <a:t> </a:t>
            </a:r>
            <a:r>
              <a:rPr lang="he-IL" sz="1400" dirty="0">
                <a:solidFill>
                  <a:schemeClr val="tx1"/>
                </a:solidFill>
                <a:hlinkClick r:id="rId29" action="ppaction://hlinksldjump"/>
              </a:rPr>
              <a:t>השמת ראש קבוצה</a:t>
            </a:r>
            <a:endParaRPr lang="en-US" sz="1400" dirty="0">
              <a:solidFill>
                <a:schemeClr val="tx1"/>
              </a:solidFill>
            </a:endParaRPr>
          </a:p>
        </p:txBody>
      </p:sp>
      <p:sp>
        <p:nvSpPr>
          <p:cNvPr id="185" name="Rectangle 184">
            <a:extLst>
              <a:ext uri="{FF2B5EF4-FFF2-40B4-BE49-F238E27FC236}">
                <a16:creationId xmlns:a16="http://schemas.microsoft.com/office/drawing/2014/main" id="{7D759BA3-8B0F-6354-C958-42DDE6BD6ED9}"/>
              </a:ext>
            </a:extLst>
          </p:cNvPr>
          <p:cNvSpPr/>
          <p:nvPr/>
        </p:nvSpPr>
        <p:spPr>
          <a:xfrm>
            <a:off x="4685581" y="1271287"/>
            <a:ext cx="1371600" cy="54864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1400" i="1" dirty="0">
                <a:solidFill>
                  <a:schemeClr val="bg1"/>
                </a:solidFill>
              </a:rPr>
              <a:t>התקדמות שיפוץ: זהה לחניך גרעין</a:t>
            </a:r>
            <a:endParaRPr lang="en-US" sz="1400" i="1" dirty="0">
              <a:solidFill>
                <a:schemeClr val="bg1"/>
              </a:solidFill>
            </a:endParaRPr>
          </a:p>
        </p:txBody>
      </p:sp>
      <p:sp>
        <p:nvSpPr>
          <p:cNvPr id="186" name="Rectangle 185">
            <a:extLst>
              <a:ext uri="{FF2B5EF4-FFF2-40B4-BE49-F238E27FC236}">
                <a16:creationId xmlns:a16="http://schemas.microsoft.com/office/drawing/2014/main" id="{47B962A4-AA96-4E73-F0B9-5356A7AFC0B2}"/>
              </a:ext>
            </a:extLst>
          </p:cNvPr>
          <p:cNvSpPr/>
          <p:nvPr/>
        </p:nvSpPr>
        <p:spPr>
          <a:xfrm>
            <a:off x="4695621" y="5348909"/>
            <a:ext cx="1371600" cy="615352"/>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1400" dirty="0">
                <a:solidFill>
                  <a:schemeClr val="tx1"/>
                </a:solidFill>
                <a:hlinkClick r:id="rId31" action="ppaction://hlinksldjump"/>
              </a:rPr>
              <a:t>ניהול שיבוץ: שינוי השמה </a:t>
            </a:r>
            <a:endParaRPr lang="en-US" sz="1400" dirty="0">
              <a:solidFill>
                <a:schemeClr val="tx1"/>
              </a:solidFill>
            </a:endParaRPr>
          </a:p>
        </p:txBody>
      </p:sp>
      <p:sp>
        <p:nvSpPr>
          <p:cNvPr id="188" name="Rectangle 187">
            <a:extLst>
              <a:ext uri="{FF2B5EF4-FFF2-40B4-BE49-F238E27FC236}">
                <a16:creationId xmlns:a16="http://schemas.microsoft.com/office/drawing/2014/main" id="{7CC11553-333B-D827-FE31-72D1962FD321}"/>
              </a:ext>
            </a:extLst>
          </p:cNvPr>
          <p:cNvSpPr/>
          <p:nvPr/>
        </p:nvSpPr>
        <p:spPr>
          <a:xfrm>
            <a:off x="2890659" y="6063256"/>
            <a:ext cx="3199067" cy="54864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1600" i="1" dirty="0">
                <a:solidFill>
                  <a:schemeClr val="bg1"/>
                </a:solidFill>
              </a:rPr>
              <a:t>כל הפעולות מצומצמות לאזור האחריות של התפקיד</a:t>
            </a:r>
            <a:endParaRPr lang="en-US" sz="1600" i="1" dirty="0">
              <a:solidFill>
                <a:schemeClr val="bg1"/>
              </a:solidFill>
            </a:endParaRPr>
          </a:p>
        </p:txBody>
      </p:sp>
      <p:cxnSp>
        <p:nvCxnSpPr>
          <p:cNvPr id="3" name="Straight Connector 2">
            <a:extLst>
              <a:ext uri="{FF2B5EF4-FFF2-40B4-BE49-F238E27FC236}">
                <a16:creationId xmlns:a16="http://schemas.microsoft.com/office/drawing/2014/main" id="{D497DC5D-3DA0-B1D6-CAE7-3ED4CFF7A363}"/>
              </a:ext>
            </a:extLst>
          </p:cNvPr>
          <p:cNvCxnSpPr/>
          <p:nvPr/>
        </p:nvCxnSpPr>
        <p:spPr>
          <a:xfrm>
            <a:off x="1055845" y="2286007"/>
            <a:ext cx="1387275" cy="548640"/>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DA76008B-749E-229A-23BA-40A22D1D2EA9}"/>
              </a:ext>
            </a:extLst>
          </p:cNvPr>
          <p:cNvCxnSpPr>
            <a:cxnSpLocks/>
          </p:cNvCxnSpPr>
          <p:nvPr/>
        </p:nvCxnSpPr>
        <p:spPr>
          <a:xfrm flipV="1">
            <a:off x="1071520" y="2286007"/>
            <a:ext cx="1371600" cy="548640"/>
          </a:xfrm>
          <a:prstGeom prst="line">
            <a:avLst/>
          </a:prstGeom>
        </p:spPr>
        <p:style>
          <a:lnRef idx="3">
            <a:schemeClr val="accent1"/>
          </a:lnRef>
          <a:fillRef idx="0">
            <a:schemeClr val="accent1"/>
          </a:fillRef>
          <a:effectRef idx="2">
            <a:schemeClr val="accent1"/>
          </a:effectRef>
          <a:fontRef idx="minor">
            <a:schemeClr val="tx1"/>
          </a:fontRef>
        </p:style>
      </p:cxnSp>
      <p:sp>
        <p:nvSpPr>
          <p:cNvPr id="10" name="Oval 9">
            <a:extLst>
              <a:ext uri="{FF2B5EF4-FFF2-40B4-BE49-F238E27FC236}">
                <a16:creationId xmlns:a16="http://schemas.microsoft.com/office/drawing/2014/main" id="{4B69BAF0-2209-5CA9-3FD6-8A8DD495A0A4}"/>
              </a:ext>
            </a:extLst>
          </p:cNvPr>
          <p:cNvSpPr/>
          <p:nvPr/>
        </p:nvSpPr>
        <p:spPr>
          <a:xfrm>
            <a:off x="11262362" y="1449246"/>
            <a:ext cx="227209" cy="2205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Oval 10">
            <a:extLst>
              <a:ext uri="{FF2B5EF4-FFF2-40B4-BE49-F238E27FC236}">
                <a16:creationId xmlns:a16="http://schemas.microsoft.com/office/drawing/2014/main" id="{81D6BF4B-FB25-C47A-C398-EDDB858233A2}"/>
              </a:ext>
            </a:extLst>
          </p:cNvPr>
          <p:cNvSpPr/>
          <p:nvPr/>
        </p:nvSpPr>
        <p:spPr>
          <a:xfrm>
            <a:off x="11262362" y="2295066"/>
            <a:ext cx="227209" cy="2205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65989756-26D2-E1A4-BD38-06E8423D7B14}"/>
              </a:ext>
            </a:extLst>
          </p:cNvPr>
          <p:cNvSpPr/>
          <p:nvPr/>
        </p:nvSpPr>
        <p:spPr>
          <a:xfrm>
            <a:off x="11254742" y="3057066"/>
            <a:ext cx="227209" cy="2205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3" name="Oval 12">
            <a:extLst>
              <a:ext uri="{FF2B5EF4-FFF2-40B4-BE49-F238E27FC236}">
                <a16:creationId xmlns:a16="http://schemas.microsoft.com/office/drawing/2014/main" id="{59A59338-D21D-2920-AB3B-3CBED1BBC527}"/>
              </a:ext>
            </a:extLst>
          </p:cNvPr>
          <p:cNvSpPr/>
          <p:nvPr/>
        </p:nvSpPr>
        <p:spPr>
          <a:xfrm>
            <a:off x="9479282" y="1449246"/>
            <a:ext cx="227209" cy="2205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4" name="Oval 13">
            <a:extLst>
              <a:ext uri="{FF2B5EF4-FFF2-40B4-BE49-F238E27FC236}">
                <a16:creationId xmlns:a16="http://schemas.microsoft.com/office/drawing/2014/main" id="{AF250998-5344-7A4F-DF2E-565B8F00EF3B}"/>
              </a:ext>
            </a:extLst>
          </p:cNvPr>
          <p:cNvSpPr/>
          <p:nvPr/>
        </p:nvSpPr>
        <p:spPr>
          <a:xfrm>
            <a:off x="9486902" y="2241726"/>
            <a:ext cx="227209" cy="2205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5" name="Oval 14">
            <a:extLst>
              <a:ext uri="{FF2B5EF4-FFF2-40B4-BE49-F238E27FC236}">
                <a16:creationId xmlns:a16="http://schemas.microsoft.com/office/drawing/2014/main" id="{9E6B0163-2C33-8E02-0B7B-3BB4C783C031}"/>
              </a:ext>
            </a:extLst>
          </p:cNvPr>
          <p:cNvSpPr/>
          <p:nvPr/>
        </p:nvSpPr>
        <p:spPr>
          <a:xfrm>
            <a:off x="9608822" y="3095166"/>
            <a:ext cx="227209" cy="2205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6" name="Oval 15">
            <a:extLst>
              <a:ext uri="{FF2B5EF4-FFF2-40B4-BE49-F238E27FC236}">
                <a16:creationId xmlns:a16="http://schemas.microsoft.com/office/drawing/2014/main" id="{554589E5-1351-F6CD-A208-D4E0426B2AE2}"/>
              </a:ext>
            </a:extLst>
          </p:cNvPr>
          <p:cNvSpPr/>
          <p:nvPr/>
        </p:nvSpPr>
        <p:spPr>
          <a:xfrm>
            <a:off x="9601202" y="3857166"/>
            <a:ext cx="227209" cy="2205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Oval 16">
            <a:extLst>
              <a:ext uri="{FF2B5EF4-FFF2-40B4-BE49-F238E27FC236}">
                <a16:creationId xmlns:a16="http://schemas.microsoft.com/office/drawing/2014/main" id="{2D7DFC44-1279-7EBB-D26F-F217FD284FF4}"/>
              </a:ext>
            </a:extLst>
          </p:cNvPr>
          <p:cNvSpPr/>
          <p:nvPr/>
        </p:nvSpPr>
        <p:spPr>
          <a:xfrm>
            <a:off x="7673342" y="1411146"/>
            <a:ext cx="227209" cy="2205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8" name="Oval 17">
            <a:extLst>
              <a:ext uri="{FF2B5EF4-FFF2-40B4-BE49-F238E27FC236}">
                <a16:creationId xmlns:a16="http://schemas.microsoft.com/office/drawing/2014/main" id="{D9D7ACE3-7E2E-D4F1-87A5-08D6FE406862}"/>
              </a:ext>
            </a:extLst>
          </p:cNvPr>
          <p:cNvSpPr/>
          <p:nvPr/>
        </p:nvSpPr>
        <p:spPr>
          <a:xfrm>
            <a:off x="7749542" y="2249346"/>
            <a:ext cx="227209" cy="220548"/>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id="{8AAA4E50-2E95-DE6C-1F6B-9726E677CBEC}"/>
              </a:ext>
            </a:extLst>
          </p:cNvPr>
          <p:cNvSpPr/>
          <p:nvPr/>
        </p:nvSpPr>
        <p:spPr>
          <a:xfrm>
            <a:off x="7802882" y="3049446"/>
            <a:ext cx="227209" cy="220548"/>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CFB749AA-D442-AB00-DDC3-3F9BC22F2AF5}"/>
              </a:ext>
            </a:extLst>
          </p:cNvPr>
          <p:cNvSpPr/>
          <p:nvPr/>
        </p:nvSpPr>
        <p:spPr>
          <a:xfrm>
            <a:off x="5943602" y="1891206"/>
            <a:ext cx="227209" cy="220548"/>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3" name="Oval 22">
            <a:extLst>
              <a:ext uri="{FF2B5EF4-FFF2-40B4-BE49-F238E27FC236}">
                <a16:creationId xmlns:a16="http://schemas.microsoft.com/office/drawing/2014/main" id="{F6381FB3-0BED-C158-5A0F-1B822918DBA9}"/>
              </a:ext>
            </a:extLst>
          </p:cNvPr>
          <p:cNvSpPr/>
          <p:nvPr/>
        </p:nvSpPr>
        <p:spPr>
          <a:xfrm>
            <a:off x="5920742" y="2561766"/>
            <a:ext cx="227209" cy="220548"/>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6" name="Oval 25">
            <a:extLst>
              <a:ext uri="{FF2B5EF4-FFF2-40B4-BE49-F238E27FC236}">
                <a16:creationId xmlns:a16="http://schemas.microsoft.com/office/drawing/2014/main" id="{C7E7ED96-52B2-EA41-F022-4D40B310C389}"/>
              </a:ext>
            </a:extLst>
          </p:cNvPr>
          <p:cNvSpPr/>
          <p:nvPr/>
        </p:nvSpPr>
        <p:spPr>
          <a:xfrm>
            <a:off x="4069082" y="2295066"/>
            <a:ext cx="227209" cy="220548"/>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7" name="Oval 26">
            <a:extLst>
              <a:ext uri="{FF2B5EF4-FFF2-40B4-BE49-F238E27FC236}">
                <a16:creationId xmlns:a16="http://schemas.microsoft.com/office/drawing/2014/main" id="{E5F95B15-1710-E3B2-ACC1-55F838AC119F}"/>
              </a:ext>
            </a:extLst>
          </p:cNvPr>
          <p:cNvSpPr/>
          <p:nvPr/>
        </p:nvSpPr>
        <p:spPr>
          <a:xfrm>
            <a:off x="2286002" y="2996106"/>
            <a:ext cx="227209" cy="220548"/>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9" name="Oval 28">
            <a:extLst>
              <a:ext uri="{FF2B5EF4-FFF2-40B4-BE49-F238E27FC236}">
                <a16:creationId xmlns:a16="http://schemas.microsoft.com/office/drawing/2014/main" id="{EC425D71-A54C-1817-8509-1DE3F7D96EDA}"/>
              </a:ext>
            </a:extLst>
          </p:cNvPr>
          <p:cNvSpPr/>
          <p:nvPr/>
        </p:nvSpPr>
        <p:spPr>
          <a:xfrm>
            <a:off x="4107182" y="2965626"/>
            <a:ext cx="227209" cy="22054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0" name="Oval 29">
            <a:extLst>
              <a:ext uri="{FF2B5EF4-FFF2-40B4-BE49-F238E27FC236}">
                <a16:creationId xmlns:a16="http://schemas.microsoft.com/office/drawing/2014/main" id="{F52DC798-36BC-3511-4AE6-47F345CF4EF7}"/>
              </a:ext>
            </a:extLst>
          </p:cNvPr>
          <p:cNvSpPr/>
          <p:nvPr/>
        </p:nvSpPr>
        <p:spPr>
          <a:xfrm>
            <a:off x="2331722" y="3887646"/>
            <a:ext cx="227209" cy="220548"/>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1" name="Oval 30">
            <a:extLst>
              <a:ext uri="{FF2B5EF4-FFF2-40B4-BE49-F238E27FC236}">
                <a16:creationId xmlns:a16="http://schemas.microsoft.com/office/drawing/2014/main" id="{45D27744-D862-B8F8-60CC-F37D11F38144}"/>
              </a:ext>
            </a:extLst>
          </p:cNvPr>
          <p:cNvSpPr/>
          <p:nvPr/>
        </p:nvSpPr>
        <p:spPr>
          <a:xfrm>
            <a:off x="5852162" y="5297346"/>
            <a:ext cx="227209" cy="22054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2" name="Oval 31">
            <a:extLst>
              <a:ext uri="{FF2B5EF4-FFF2-40B4-BE49-F238E27FC236}">
                <a16:creationId xmlns:a16="http://schemas.microsoft.com/office/drawing/2014/main" id="{CC206991-A2DF-FF92-FCC6-FE68658EA5D7}"/>
              </a:ext>
            </a:extLst>
          </p:cNvPr>
          <p:cNvSpPr/>
          <p:nvPr/>
        </p:nvSpPr>
        <p:spPr>
          <a:xfrm>
            <a:off x="2278382" y="2988486"/>
            <a:ext cx="227209" cy="22054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3" name="Oval 32">
            <a:extLst>
              <a:ext uri="{FF2B5EF4-FFF2-40B4-BE49-F238E27FC236}">
                <a16:creationId xmlns:a16="http://schemas.microsoft.com/office/drawing/2014/main" id="{92A8CF15-7CD8-83FB-9B4D-5C2A92B619FC}"/>
              </a:ext>
            </a:extLst>
          </p:cNvPr>
          <p:cNvSpPr/>
          <p:nvPr/>
        </p:nvSpPr>
        <p:spPr>
          <a:xfrm>
            <a:off x="2339342" y="3887646"/>
            <a:ext cx="227209" cy="22054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4" name="Oval 33">
            <a:extLst>
              <a:ext uri="{FF2B5EF4-FFF2-40B4-BE49-F238E27FC236}">
                <a16:creationId xmlns:a16="http://schemas.microsoft.com/office/drawing/2014/main" id="{83AD9AE4-72AB-1200-AFED-8419BB86D52C}"/>
              </a:ext>
            </a:extLst>
          </p:cNvPr>
          <p:cNvSpPr/>
          <p:nvPr/>
        </p:nvSpPr>
        <p:spPr>
          <a:xfrm>
            <a:off x="4114802" y="3841926"/>
            <a:ext cx="227209" cy="220548"/>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5" name="Oval 34">
            <a:extLst>
              <a:ext uri="{FF2B5EF4-FFF2-40B4-BE49-F238E27FC236}">
                <a16:creationId xmlns:a16="http://schemas.microsoft.com/office/drawing/2014/main" id="{45408355-E62C-A86E-3DD8-DDDB98B805EC}"/>
              </a:ext>
            </a:extLst>
          </p:cNvPr>
          <p:cNvSpPr/>
          <p:nvPr/>
        </p:nvSpPr>
        <p:spPr>
          <a:xfrm>
            <a:off x="4122422" y="4702986"/>
            <a:ext cx="227209" cy="220548"/>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7" name="Oval 36">
            <a:extLst>
              <a:ext uri="{FF2B5EF4-FFF2-40B4-BE49-F238E27FC236}">
                <a16:creationId xmlns:a16="http://schemas.microsoft.com/office/drawing/2014/main" id="{6A337978-6419-BBE2-F06F-9D216F46F28A}"/>
              </a:ext>
            </a:extLst>
          </p:cNvPr>
          <p:cNvSpPr/>
          <p:nvPr/>
        </p:nvSpPr>
        <p:spPr>
          <a:xfrm>
            <a:off x="5867402" y="4581066"/>
            <a:ext cx="227209" cy="2205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8" name="Oval 37">
            <a:extLst>
              <a:ext uri="{FF2B5EF4-FFF2-40B4-BE49-F238E27FC236}">
                <a16:creationId xmlns:a16="http://schemas.microsoft.com/office/drawing/2014/main" id="{02023345-59B6-608C-883A-C35D7CFF00F2}"/>
              </a:ext>
            </a:extLst>
          </p:cNvPr>
          <p:cNvSpPr/>
          <p:nvPr/>
        </p:nvSpPr>
        <p:spPr>
          <a:xfrm>
            <a:off x="6019802" y="3255186"/>
            <a:ext cx="227209" cy="2205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9" name="Oval 38">
            <a:extLst>
              <a:ext uri="{FF2B5EF4-FFF2-40B4-BE49-F238E27FC236}">
                <a16:creationId xmlns:a16="http://schemas.microsoft.com/office/drawing/2014/main" id="{5EB77AA0-7FAE-4F21-A772-7FC904233373}"/>
              </a:ext>
            </a:extLst>
          </p:cNvPr>
          <p:cNvSpPr/>
          <p:nvPr/>
        </p:nvSpPr>
        <p:spPr>
          <a:xfrm>
            <a:off x="5882642" y="3902886"/>
            <a:ext cx="227209" cy="2205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0" name="Oval 39">
            <a:extLst>
              <a:ext uri="{FF2B5EF4-FFF2-40B4-BE49-F238E27FC236}">
                <a16:creationId xmlns:a16="http://schemas.microsoft.com/office/drawing/2014/main" id="{8E06702A-C6C2-DCA2-4C50-EF93C54C22DB}"/>
              </a:ext>
            </a:extLst>
          </p:cNvPr>
          <p:cNvSpPr/>
          <p:nvPr/>
        </p:nvSpPr>
        <p:spPr>
          <a:xfrm>
            <a:off x="2346962" y="4581066"/>
            <a:ext cx="227209" cy="22054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41" name="Oval 40">
            <a:extLst>
              <a:ext uri="{FF2B5EF4-FFF2-40B4-BE49-F238E27FC236}">
                <a16:creationId xmlns:a16="http://schemas.microsoft.com/office/drawing/2014/main" id="{AED83175-2D24-10A2-2B95-6278CCA13DE7}"/>
              </a:ext>
            </a:extLst>
          </p:cNvPr>
          <p:cNvSpPr/>
          <p:nvPr/>
        </p:nvSpPr>
        <p:spPr>
          <a:xfrm>
            <a:off x="44705" y="5516170"/>
            <a:ext cx="1270151" cy="125873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3</a:t>
            </a:r>
          </a:p>
          <a:p>
            <a:pPr algn="ctr"/>
            <a:r>
              <a:rPr lang="en-US" sz="1400" dirty="0"/>
              <a:t>Optional, might be manual</a:t>
            </a:r>
          </a:p>
        </p:txBody>
      </p:sp>
    </p:spTree>
    <p:extLst>
      <p:ext uri="{BB962C8B-B14F-4D97-AF65-F5344CB8AC3E}">
        <p14:creationId xmlns:p14="http://schemas.microsoft.com/office/powerpoint/2010/main" val="3568333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E0418BE5-560E-4E49-B12D-B555511FED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49D1162-73B9-420F-BCBE-95039D00C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2BA76FE-316A-48E2-A03B-4E05691C43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E678FBC-A6AD-4422-BA24-A4172F886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D3C5C3E-2D08-43F0-AFAC-E15360CA7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BEAC62-AF92-4A65-9790-6F6E0C6C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77D7C5-E76E-4E82-BFC4-9A75D2C80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6E0152-96B9-4067-80D3-D9BDE6D7E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918AFCC-B9DA-4092-8FBA-2CFEDB0388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1EC7D33-C87E-4812-A722-53C5D9927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F239E3-501A-4C3C-9BE4-6BFA0D3126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B62BF3B-95BB-4188-AAE5-015A0EF3D1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4E5F0F-0124-40D0-A0BF-AE307A0E15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BADC3B1-26C7-4CF1-B29D-4D0DEA3E26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0A7DF6E-1132-4A80-9B18-593B1ACD77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EF19589-10D8-4A8F-A0B1-F7CE380E30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8E6BB32-C4F8-4914-88D3-7DC5E79D0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F046EE-9DBA-4924-A19C-ED8741F5F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ABBC44-ABA8-4913-824E-64D344724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4272B22-1C39-47A0-8551-73666AFBE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CDFF66-464C-4ABF-BB01-00500A3B75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79FC88-BD3B-4C04-9B90-0FC93C179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FCAED8-8687-4141-A7C3-0D88ACEDF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65038E6-7B32-460F-B804-D6C105FF4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C5DAE85-AD17-454B-AB64-CEFF52FDA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C603643-2066-4967-AE4B-9DA143843B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7E9533-9B07-43E3-B939-7BADC01FEE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DCCAAEE-AB2E-4534-893A-3DB109499F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BD39A2-970F-4714-AAA6-67EE99A0EA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F4A1387-348B-4E46-9B65-FDF76ED0E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F5DAF27-A54D-442A-93E4-BA7F04EAE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2" name="Rectangle 8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4" name="Group 83">
            <a:extLst>
              <a:ext uri="{FF2B5EF4-FFF2-40B4-BE49-F238E27FC236}">
                <a16:creationId xmlns:a16="http://schemas.microsoft.com/office/drawing/2014/main" id="{CFB7A4C9-92CD-44D3-A28C-FA35567A97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5" name="Straight Connector 84">
              <a:extLst>
                <a:ext uri="{FF2B5EF4-FFF2-40B4-BE49-F238E27FC236}">
                  <a16:creationId xmlns:a16="http://schemas.microsoft.com/office/drawing/2014/main" id="{96A0B86B-E5EF-4C51-B73A-A72785A885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28325C5-8310-4D23-B08F-74CD90E13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4BE24A6-CB18-43D8-A955-7A58E56A6D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90E549F-E66C-4639-8216-4DB579766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32D53E2-5427-44D7-90B2-B51D613980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F7F2D63-B189-47CB-BCBA-06F99730A5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D23A140-3CAD-4933-988D-8A11B94F3D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410EC65-0AB7-4EB5-9FD1-9781DDEC5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AB4B2E0-F6F4-4605-8A70-1EC201401F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0CBBB60-6409-4C10-A9AD-DFE815933D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4A1C4D2-346C-4562-9B1C-0DF21AA31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FC6324E-B1C3-40D9-9D58-1A1671A53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31307B7-2B8E-42C8-8DC0-B24B63021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AD637B-3870-4191-9D4A-4FBA8707E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11E9181-21F5-407D-B7B8-764C9137D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8262C9F-5298-4F8D-8FC8-28A2E8371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C8A1B5C-3C6B-45F6-AC1C-82A3E934D6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6AF6588-0730-4D45-AF19-1655AFFD9A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4862BC1-DD1E-4786-BD5C-270D7DCFA6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48CD048-7F9C-418A-9F39-9C140BF375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9E062D0-55D1-418A-9BDB-308FD770BB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1794E89-09BF-4BFA-8CB0-E669836577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949DB15-C4FA-4634-B6DD-6C9EF1424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C1CA597-C684-4685-831F-816D17D734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F626A90-4A74-41FA-A4D2-30E16164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97012B9-C53C-47B9-809C-EC0E79839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ADA3DCC-1755-48A1-8AE0-9EDE32282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C6A4BA0-7434-42B8-B04D-AC831B85F8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F3FA5CC-6091-4DB0-9B9A-81F9572FD2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A4CE318-4D10-46AE-B51B-22B2B0CC17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9119ED3-C89C-4B2F-B7A4-F3B45A6EC0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90" name="TextBox 189">
            <a:extLst>
              <a:ext uri="{FF2B5EF4-FFF2-40B4-BE49-F238E27FC236}">
                <a16:creationId xmlns:a16="http://schemas.microsoft.com/office/drawing/2014/main" id="{AFF2B1F5-5683-48F2-03A9-12F23007319A}"/>
              </a:ext>
            </a:extLst>
          </p:cNvPr>
          <p:cNvSpPr txBox="1"/>
          <p:nvPr/>
        </p:nvSpPr>
        <p:spPr>
          <a:xfrm>
            <a:off x="9731828" y="-17592"/>
            <a:ext cx="2261429" cy="646331"/>
          </a:xfrm>
          <a:prstGeom prst="rect">
            <a:avLst/>
          </a:prstGeom>
          <a:noFill/>
        </p:spPr>
        <p:txBody>
          <a:bodyPr wrap="square">
            <a:spAutoFit/>
          </a:bodyPr>
          <a:lstStyle/>
          <a:p>
            <a:pPr algn="ctr"/>
            <a:r>
              <a:rPr lang="he-IL" sz="3600" b="1" u="sng" dirty="0">
                <a:latin typeface="Calibri Light" panose="020F0302020204030204" pitchFamily="34" charset="0"/>
                <a:ea typeface="Calibri Light" panose="020F0302020204030204" pitchFamily="34" charset="0"/>
                <a:cs typeface="Calibri Light" panose="020F0302020204030204" pitchFamily="34" charset="0"/>
              </a:rPr>
              <a:t>רישום סגל</a:t>
            </a:r>
            <a:endParaRPr lang="en-US" sz="3600" b="1" u="sng"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1" name="Arrow: Left 190">
            <a:hlinkClick r:id="rId3" action="ppaction://hlinksldjump"/>
            <a:extLst>
              <a:ext uri="{FF2B5EF4-FFF2-40B4-BE49-F238E27FC236}">
                <a16:creationId xmlns:a16="http://schemas.microsoft.com/office/drawing/2014/main" id="{5C721B58-BB9F-C934-3BAA-CC56030BE774}"/>
              </a:ext>
            </a:extLst>
          </p:cNvPr>
          <p:cNvSpPr/>
          <p:nvPr/>
        </p:nvSpPr>
        <p:spPr>
          <a:xfrm>
            <a:off x="192528" y="171716"/>
            <a:ext cx="1278034" cy="45701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חזרה</a:t>
            </a:r>
            <a:endParaRPr lang="en-US" dirty="0"/>
          </a:p>
        </p:txBody>
      </p:sp>
      <p:sp>
        <p:nvSpPr>
          <p:cNvPr id="198" name="Rectangle 197">
            <a:extLst>
              <a:ext uri="{FF2B5EF4-FFF2-40B4-BE49-F238E27FC236}">
                <a16:creationId xmlns:a16="http://schemas.microsoft.com/office/drawing/2014/main" id="{2CBFA712-0FCB-92FF-33E0-BCBE2EA652A7}"/>
              </a:ext>
            </a:extLst>
          </p:cNvPr>
          <p:cNvSpPr/>
          <p:nvPr/>
        </p:nvSpPr>
        <p:spPr>
          <a:xfrm>
            <a:off x="192528" y="714592"/>
            <a:ext cx="6903421" cy="436064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28D8C1EA-B467-392C-983E-8FD580EB451A}"/>
              </a:ext>
            </a:extLst>
          </p:cNvPr>
          <p:cNvSpPr txBox="1"/>
          <p:nvPr/>
        </p:nvSpPr>
        <p:spPr>
          <a:xfrm>
            <a:off x="7288476" y="628733"/>
            <a:ext cx="4983842" cy="6186309"/>
          </a:xfrm>
          <a:prstGeom prst="rect">
            <a:avLst/>
          </a:prstGeom>
          <a:noFill/>
        </p:spPr>
        <p:txBody>
          <a:bodyPr wrap="square" rtlCol="0">
            <a:spAutoFit/>
          </a:bodyPr>
          <a:lstStyle/>
          <a:p>
            <a:r>
              <a:rPr lang="en-US" dirty="0"/>
              <a:t>a. Person (without a user) enters the website "</a:t>
            </a:r>
            <a:r>
              <a:rPr lang="en-US" dirty="0" err="1"/>
              <a:t>Osim</a:t>
            </a:r>
            <a:r>
              <a:rPr lang="en-US" dirty="0"/>
              <a:t> Seder“</a:t>
            </a:r>
          </a:p>
          <a:p>
            <a:endParaRPr lang="en-US" b="0" dirty="0">
              <a:effectLst/>
            </a:endParaRPr>
          </a:p>
          <a:p>
            <a:r>
              <a:rPr lang="en-US" dirty="0"/>
              <a:t>b. Clicks on "Register as staff".</a:t>
            </a:r>
          </a:p>
          <a:p>
            <a:endParaRPr lang="en-US" b="0" dirty="0">
              <a:effectLst/>
            </a:endParaRPr>
          </a:p>
          <a:p>
            <a:r>
              <a:rPr lang="en-US" dirty="0"/>
              <a:t>c. The Staff member inserts a code pre-defined and fixed to his role. </a:t>
            </a:r>
          </a:p>
          <a:p>
            <a:endParaRPr lang="en-US" b="0" dirty="0">
              <a:effectLst/>
            </a:endParaRPr>
          </a:p>
          <a:p>
            <a:r>
              <a:rPr lang="en-US" dirty="0"/>
              <a:t>d. Fills in his details: Name, </a:t>
            </a:r>
            <a:r>
              <a:rPr lang="en-US" b="1" dirty="0"/>
              <a:t>Phone</a:t>
            </a:r>
            <a:r>
              <a:rPr lang="en-US" dirty="0"/>
              <a:t>, area and neighborhood (if relevant). There is also a role field that is unchangeable.</a:t>
            </a:r>
          </a:p>
          <a:p>
            <a:endParaRPr lang="en-US" b="0" dirty="0">
              <a:effectLst/>
            </a:endParaRPr>
          </a:p>
          <a:p>
            <a:r>
              <a:rPr lang="en-US" dirty="0"/>
              <a:t>e.   The system reads the information and registers the Team Owner in the system.</a:t>
            </a:r>
          </a:p>
          <a:p>
            <a:endParaRPr lang="en-US" b="0" dirty="0">
              <a:effectLst/>
            </a:endParaRPr>
          </a:p>
          <a:p>
            <a:r>
              <a:rPr lang="en-US" dirty="0"/>
              <a:t>f. The system sends an email for the user for him to approve and notifies the user about it.</a:t>
            </a:r>
          </a:p>
          <a:p>
            <a:endParaRPr lang="en-US" b="0" dirty="0">
              <a:effectLst/>
            </a:endParaRPr>
          </a:p>
          <a:p>
            <a:r>
              <a:rPr lang="en-US" dirty="0"/>
              <a:t>g. After the user approves, the user is able to access his account and make actions with it. </a:t>
            </a:r>
            <a:endParaRPr lang="en-US" b="0" dirty="0">
              <a:effectLst/>
            </a:endParaRPr>
          </a:p>
          <a:p>
            <a:br>
              <a:rPr lang="en-US" dirty="0"/>
            </a:br>
            <a:endParaRPr lang="en-US" dirty="0"/>
          </a:p>
        </p:txBody>
      </p:sp>
      <p:sp>
        <p:nvSpPr>
          <p:cNvPr id="2" name="Rectangle 1">
            <a:extLst>
              <a:ext uri="{FF2B5EF4-FFF2-40B4-BE49-F238E27FC236}">
                <a16:creationId xmlns:a16="http://schemas.microsoft.com/office/drawing/2014/main" id="{85898AE9-5259-7BAC-1F33-09CBBCAE995D}"/>
              </a:ext>
            </a:extLst>
          </p:cNvPr>
          <p:cNvSpPr/>
          <p:nvPr/>
        </p:nvSpPr>
        <p:spPr>
          <a:xfrm>
            <a:off x="192528" y="714592"/>
            <a:ext cx="6903421" cy="436064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4C95A93-93C1-CCD0-B3D3-6179330E07C3}"/>
              </a:ext>
            </a:extLst>
          </p:cNvPr>
          <p:cNvPicPr>
            <a:picLocks noChangeAspect="1"/>
          </p:cNvPicPr>
          <p:nvPr/>
        </p:nvPicPr>
        <p:blipFill>
          <a:blip r:embed="rId4"/>
          <a:stretch>
            <a:fillRect/>
          </a:stretch>
        </p:blipFill>
        <p:spPr>
          <a:xfrm>
            <a:off x="256234" y="785323"/>
            <a:ext cx="6800390" cy="4243900"/>
          </a:xfrm>
          <a:prstGeom prst="rect">
            <a:avLst/>
          </a:prstGeom>
        </p:spPr>
      </p:pic>
      <p:cxnSp>
        <p:nvCxnSpPr>
          <p:cNvPr id="4" name="Straight Arrow Connector 3">
            <a:extLst>
              <a:ext uri="{FF2B5EF4-FFF2-40B4-BE49-F238E27FC236}">
                <a16:creationId xmlns:a16="http://schemas.microsoft.com/office/drawing/2014/main" id="{957B2F17-1358-876B-3D40-7685D2D01F97}"/>
              </a:ext>
            </a:extLst>
          </p:cNvPr>
          <p:cNvCxnSpPr>
            <a:cxnSpLocks/>
          </p:cNvCxnSpPr>
          <p:nvPr/>
        </p:nvCxnSpPr>
        <p:spPr>
          <a:xfrm flipH="1">
            <a:off x="4022261" y="4068828"/>
            <a:ext cx="375770" cy="241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0CC744AE-3A53-F65F-FC82-4BB5BB7E0083}"/>
              </a:ext>
            </a:extLst>
          </p:cNvPr>
          <p:cNvPicPr>
            <a:picLocks noChangeAspect="1"/>
          </p:cNvPicPr>
          <p:nvPr/>
        </p:nvPicPr>
        <p:blipFill>
          <a:blip r:embed="rId5"/>
          <a:stretch>
            <a:fillRect/>
          </a:stretch>
        </p:blipFill>
        <p:spPr>
          <a:xfrm>
            <a:off x="260549" y="785865"/>
            <a:ext cx="6805905" cy="4242816"/>
          </a:xfrm>
          <a:prstGeom prst="rect">
            <a:avLst/>
          </a:prstGeom>
        </p:spPr>
      </p:pic>
      <p:cxnSp>
        <p:nvCxnSpPr>
          <p:cNvPr id="6" name="Straight Arrow Connector 5">
            <a:extLst>
              <a:ext uri="{FF2B5EF4-FFF2-40B4-BE49-F238E27FC236}">
                <a16:creationId xmlns:a16="http://schemas.microsoft.com/office/drawing/2014/main" id="{A5C87FB2-FFF2-8DBF-C681-38B54562173E}"/>
              </a:ext>
            </a:extLst>
          </p:cNvPr>
          <p:cNvCxnSpPr/>
          <p:nvPr/>
        </p:nvCxnSpPr>
        <p:spPr>
          <a:xfrm>
            <a:off x="2245990" y="3941504"/>
            <a:ext cx="415933" cy="138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A screenshot of a computer&#10;&#10;Description automatically generated">
            <a:extLst>
              <a:ext uri="{FF2B5EF4-FFF2-40B4-BE49-F238E27FC236}">
                <a16:creationId xmlns:a16="http://schemas.microsoft.com/office/drawing/2014/main" id="{D583C7F5-2A72-872E-8FC9-96C5621B1E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9121" y="728972"/>
            <a:ext cx="6814615" cy="4242816"/>
          </a:xfrm>
          <a:prstGeom prst="rect">
            <a:avLst/>
          </a:prstGeom>
        </p:spPr>
      </p:pic>
      <p:sp>
        <p:nvSpPr>
          <p:cNvPr id="7" name="TextBox 6">
            <a:extLst>
              <a:ext uri="{FF2B5EF4-FFF2-40B4-BE49-F238E27FC236}">
                <a16:creationId xmlns:a16="http://schemas.microsoft.com/office/drawing/2014/main" id="{AA81526A-1F81-5366-A73C-7346AFE6422E}"/>
              </a:ext>
            </a:extLst>
          </p:cNvPr>
          <p:cNvSpPr txBox="1"/>
          <p:nvPr/>
        </p:nvSpPr>
        <p:spPr>
          <a:xfrm>
            <a:off x="4373547" y="4347690"/>
            <a:ext cx="2697154" cy="369332"/>
          </a:xfrm>
          <a:prstGeom prst="rect">
            <a:avLst/>
          </a:prstGeom>
          <a:noFill/>
        </p:spPr>
        <p:txBody>
          <a:bodyPr wrap="square" rtlCol="0">
            <a:spAutoFit/>
          </a:bodyPr>
          <a:lstStyle/>
          <a:p>
            <a:r>
              <a:rPr lang="en-US" sz="900" dirty="0">
                <a:solidFill>
                  <a:schemeClr val="accent1"/>
                </a:solidFill>
              </a:rPr>
              <a:t>A confirmation email was sent to your account, please approve to activate your account</a:t>
            </a:r>
          </a:p>
        </p:txBody>
      </p:sp>
      <p:cxnSp>
        <p:nvCxnSpPr>
          <p:cNvPr id="16" name="Straight Arrow Connector 15">
            <a:extLst>
              <a:ext uri="{FF2B5EF4-FFF2-40B4-BE49-F238E27FC236}">
                <a16:creationId xmlns:a16="http://schemas.microsoft.com/office/drawing/2014/main" id="{3F44FBB4-A522-3ACB-446D-D05941D57D0D}"/>
              </a:ext>
            </a:extLst>
          </p:cNvPr>
          <p:cNvCxnSpPr/>
          <p:nvPr/>
        </p:nvCxnSpPr>
        <p:spPr>
          <a:xfrm>
            <a:off x="1990289" y="4189571"/>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71E923D-3DF4-FAA0-74CB-7CE795504D2D}"/>
              </a:ext>
            </a:extLst>
          </p:cNvPr>
          <p:cNvSpPr txBox="1"/>
          <p:nvPr/>
        </p:nvSpPr>
        <p:spPr>
          <a:xfrm>
            <a:off x="-585926" y="5271800"/>
            <a:ext cx="7329626" cy="954107"/>
          </a:xfrm>
          <a:prstGeom prst="rect">
            <a:avLst/>
          </a:prstGeom>
          <a:noFill/>
        </p:spPr>
        <p:txBody>
          <a:bodyPr wrap="square" rtlCol="0">
            <a:spAutoFit/>
          </a:bodyPr>
          <a:lstStyle/>
          <a:p>
            <a:pPr marL="1200150" indent="-285750">
              <a:spcBef>
                <a:spcPts val="0"/>
              </a:spcBef>
              <a:spcAft>
                <a:spcPts val="0"/>
              </a:spcAft>
              <a:buFont typeface="Arial" panose="020B0604020202020204" pitchFamily="34" charset="0"/>
              <a:buChar char="•"/>
            </a:pPr>
            <a:r>
              <a:rPr lang="en-US" sz="1400" dirty="0">
                <a:solidFill>
                  <a:srgbClr val="000000"/>
                </a:solidFill>
                <a:latin typeface="Calibri" panose="020F0502020204030204" pitchFamily="34" charset="0"/>
              </a:rPr>
              <a:t>Will be relevant mostly to team owners, as most of the other users will probably be hard-written in the database</a:t>
            </a:r>
          </a:p>
          <a:p>
            <a:pPr marL="1200150" indent="-285750">
              <a:spcBef>
                <a:spcPts val="0"/>
              </a:spcBef>
              <a:spcAft>
                <a:spcPts val="0"/>
              </a:spcAft>
              <a:buFont typeface="Arial" panose="020B0604020202020204" pitchFamily="34" charset="0"/>
              <a:buChar char="•"/>
            </a:pPr>
            <a:endParaRPr lang="en-US" sz="1400" b="0" dirty="0">
              <a:effectLst/>
            </a:endParaRPr>
          </a:p>
          <a:p>
            <a:endParaRPr lang="en-US" sz="1400" dirty="0"/>
          </a:p>
        </p:txBody>
      </p:sp>
    </p:spTree>
    <p:extLst>
      <p:ext uri="{BB962C8B-B14F-4D97-AF65-F5344CB8AC3E}">
        <p14:creationId xmlns:p14="http://schemas.microsoft.com/office/powerpoint/2010/main" val="321773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animEffect transition="in" filter="fade">
                                      <p:cBhvr>
                                        <p:cTn id="7" dur="500"/>
                                        <p:tgtEl>
                                          <p:spTgt spid="1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9">
                                            <p:txEl>
                                              <p:pRg st="2" end="2"/>
                                            </p:txEl>
                                          </p:spTgt>
                                        </p:tgtEl>
                                        <p:attrNameLst>
                                          <p:attrName>style.visibility</p:attrName>
                                        </p:attrNameLst>
                                      </p:cBhvr>
                                      <p:to>
                                        <p:strVal val="visible"/>
                                      </p:to>
                                    </p:set>
                                    <p:animEffect transition="in" filter="fade">
                                      <p:cBhvr>
                                        <p:cTn id="17" dur="500"/>
                                        <p:tgtEl>
                                          <p:spTgt spid="1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9">
                                            <p:txEl>
                                              <p:pRg st="4" end="4"/>
                                            </p:txEl>
                                          </p:spTgt>
                                        </p:tgtEl>
                                        <p:attrNameLst>
                                          <p:attrName>style.visibility</p:attrName>
                                        </p:attrNameLst>
                                      </p:cBhvr>
                                      <p:to>
                                        <p:strVal val="visible"/>
                                      </p:to>
                                    </p:set>
                                    <p:animEffect transition="in" filter="fade">
                                      <p:cBhvr>
                                        <p:cTn id="28" dur="500"/>
                                        <p:tgtEl>
                                          <p:spTgt spid="199">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99">
                                            <p:txEl>
                                              <p:pRg st="6" end="6"/>
                                            </p:txEl>
                                          </p:spTgt>
                                        </p:tgtEl>
                                        <p:attrNameLst>
                                          <p:attrName>style.visibility</p:attrName>
                                        </p:attrNameLst>
                                      </p:cBhvr>
                                      <p:to>
                                        <p:strVal val="visible"/>
                                      </p:to>
                                    </p:set>
                                    <p:animEffect transition="in" filter="fade">
                                      <p:cBhvr>
                                        <p:cTn id="38" dur="500"/>
                                        <p:tgtEl>
                                          <p:spTgt spid="199">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99">
                                            <p:txEl>
                                              <p:pRg st="8" end="8"/>
                                            </p:txEl>
                                          </p:spTgt>
                                        </p:tgtEl>
                                        <p:attrNameLst>
                                          <p:attrName>style.visibility</p:attrName>
                                        </p:attrNameLst>
                                      </p:cBhvr>
                                      <p:to>
                                        <p:strVal val="visible"/>
                                      </p:to>
                                    </p:set>
                                    <p:animEffect transition="in" filter="fade">
                                      <p:cBhvr>
                                        <p:cTn id="54" dur="500"/>
                                        <p:tgtEl>
                                          <p:spTgt spid="199">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99">
                                            <p:txEl>
                                              <p:pRg st="10" end="10"/>
                                            </p:txEl>
                                          </p:spTgt>
                                        </p:tgtEl>
                                        <p:attrNameLst>
                                          <p:attrName>style.visibility</p:attrName>
                                        </p:attrNameLst>
                                      </p:cBhvr>
                                      <p:to>
                                        <p:strVal val="visible"/>
                                      </p:to>
                                    </p:set>
                                    <p:animEffect transition="in" filter="fade">
                                      <p:cBhvr>
                                        <p:cTn id="59" dur="500"/>
                                        <p:tgtEl>
                                          <p:spTgt spid="199">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99">
                                            <p:txEl>
                                              <p:pRg st="12" end="12"/>
                                            </p:txEl>
                                          </p:spTgt>
                                        </p:tgtEl>
                                        <p:attrNameLst>
                                          <p:attrName>style.visibility</p:attrName>
                                        </p:attrNameLst>
                                      </p:cBhvr>
                                      <p:to>
                                        <p:strVal val="visible"/>
                                      </p:to>
                                    </p:set>
                                    <p:animEffect transition="in" filter="fade">
                                      <p:cBhvr>
                                        <p:cTn id="64" dur="500"/>
                                        <p:tgtEl>
                                          <p:spTgt spid="199">
                                            <p:txEl>
                                              <p:pRg st="12" end="1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fade">
                                      <p:cBhvr>
                                        <p:cTn id="69" dur="500"/>
                                        <p:tgtEl>
                                          <p:spTgt spid="7"/>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99">
                                            <p:txEl>
                                              <p:pRg st="13" end="13"/>
                                            </p:txEl>
                                          </p:spTgt>
                                        </p:tgtEl>
                                        <p:attrNameLst>
                                          <p:attrName>style.visibility</p:attrName>
                                        </p:attrNameLst>
                                      </p:cBhvr>
                                      <p:to>
                                        <p:strVal val="visible"/>
                                      </p:to>
                                    </p:set>
                                    <p:animEffect transition="in" filter="fade">
                                      <p:cBhvr>
                                        <p:cTn id="74" dur="500"/>
                                        <p:tgtEl>
                                          <p:spTgt spid="19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E0418BE5-560E-4E49-B12D-B555511FED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49D1162-73B9-420F-BCBE-95039D00C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2BA76FE-316A-48E2-A03B-4E05691C43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E678FBC-A6AD-4422-BA24-A4172F886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D3C5C3E-2D08-43F0-AFAC-E15360CA7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BEAC62-AF92-4A65-9790-6F6E0C6C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77D7C5-E76E-4E82-BFC4-9A75D2C80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6E0152-96B9-4067-80D3-D9BDE6D7E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918AFCC-B9DA-4092-8FBA-2CFEDB0388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1EC7D33-C87E-4812-A722-53C5D9927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F239E3-501A-4C3C-9BE4-6BFA0D3126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B62BF3B-95BB-4188-AAE5-015A0EF3D1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4E5F0F-0124-40D0-A0BF-AE307A0E15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BADC3B1-26C7-4CF1-B29D-4D0DEA3E26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0A7DF6E-1132-4A80-9B18-593B1ACD77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EF19589-10D8-4A8F-A0B1-F7CE380E30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8E6BB32-C4F8-4914-88D3-7DC5E79D0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F046EE-9DBA-4924-A19C-ED8741F5F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ABBC44-ABA8-4913-824E-64D344724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4272B22-1C39-47A0-8551-73666AFBE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CDFF66-464C-4ABF-BB01-00500A3B75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79FC88-BD3B-4C04-9B90-0FC93C179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FCAED8-8687-4141-A7C3-0D88ACEDF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65038E6-7B32-460F-B804-D6C105FF4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C5DAE85-AD17-454B-AB64-CEFF52FDA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C603643-2066-4967-AE4B-9DA143843B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7E9533-9B07-43E3-B939-7BADC01FEE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DCCAAEE-AB2E-4534-893A-3DB109499F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BD39A2-970F-4714-AAA6-67EE99A0EA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F4A1387-348B-4E46-9B65-FDF76ED0E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F5DAF27-A54D-442A-93E4-BA7F04EAE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2" name="Rectangle 8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4" name="Group 83">
            <a:extLst>
              <a:ext uri="{FF2B5EF4-FFF2-40B4-BE49-F238E27FC236}">
                <a16:creationId xmlns:a16="http://schemas.microsoft.com/office/drawing/2014/main" id="{CFB7A4C9-92CD-44D3-A28C-FA35567A97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5" name="Straight Connector 84">
              <a:extLst>
                <a:ext uri="{FF2B5EF4-FFF2-40B4-BE49-F238E27FC236}">
                  <a16:creationId xmlns:a16="http://schemas.microsoft.com/office/drawing/2014/main" id="{96A0B86B-E5EF-4C51-B73A-A72785A885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28325C5-8310-4D23-B08F-74CD90E13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4BE24A6-CB18-43D8-A955-7A58E56A6D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90E549F-E66C-4639-8216-4DB579766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32D53E2-5427-44D7-90B2-B51D613980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F7F2D63-B189-47CB-BCBA-06F99730A5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D23A140-3CAD-4933-988D-8A11B94F3D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410EC65-0AB7-4EB5-9FD1-9781DDEC5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AB4B2E0-F6F4-4605-8A70-1EC201401F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0CBBB60-6409-4C10-A9AD-DFE815933D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4A1C4D2-346C-4562-9B1C-0DF21AA31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FC6324E-B1C3-40D9-9D58-1A1671A53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31307B7-2B8E-42C8-8DC0-B24B63021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AD637B-3870-4191-9D4A-4FBA8707E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11E9181-21F5-407D-B7B8-764C9137D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8262C9F-5298-4F8D-8FC8-28A2E8371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C8A1B5C-3C6B-45F6-AC1C-82A3E934D6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6AF6588-0730-4D45-AF19-1655AFFD9A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4862BC1-DD1E-4786-BD5C-270D7DCFA6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48CD048-7F9C-418A-9F39-9C140BF375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9E062D0-55D1-418A-9BDB-308FD770BB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1794E89-09BF-4BFA-8CB0-E669836577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949DB15-C4FA-4634-B6DD-6C9EF1424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C1CA597-C684-4685-831F-816D17D734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F626A90-4A74-41FA-A4D2-30E16164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97012B9-C53C-47B9-809C-EC0E79839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ADA3DCC-1755-48A1-8AE0-9EDE32282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C6A4BA0-7434-42B8-B04D-AC831B85F8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F3FA5CC-6091-4DB0-9B9A-81F9572FD2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A4CE318-4D10-46AE-B51B-22B2B0CC17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9119ED3-C89C-4B2F-B7A4-F3B45A6EC0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90" name="TextBox 189">
            <a:extLst>
              <a:ext uri="{FF2B5EF4-FFF2-40B4-BE49-F238E27FC236}">
                <a16:creationId xmlns:a16="http://schemas.microsoft.com/office/drawing/2014/main" id="{AFF2B1F5-5683-48F2-03A9-12F23007319A}"/>
              </a:ext>
            </a:extLst>
          </p:cNvPr>
          <p:cNvSpPr txBox="1"/>
          <p:nvPr/>
        </p:nvSpPr>
        <p:spPr>
          <a:xfrm>
            <a:off x="9731828" y="-17592"/>
            <a:ext cx="2261429" cy="646331"/>
          </a:xfrm>
          <a:prstGeom prst="rect">
            <a:avLst/>
          </a:prstGeom>
          <a:noFill/>
        </p:spPr>
        <p:txBody>
          <a:bodyPr wrap="square">
            <a:spAutoFit/>
          </a:bodyPr>
          <a:lstStyle/>
          <a:p>
            <a:pPr algn="ctr"/>
            <a:r>
              <a:rPr lang="he-IL" sz="3600" b="1" u="sng" dirty="0">
                <a:latin typeface="Calibri Light" panose="020F0302020204030204" pitchFamily="34" charset="0"/>
                <a:ea typeface="Calibri Light" panose="020F0302020204030204" pitchFamily="34" charset="0"/>
                <a:cs typeface="Calibri Light" panose="020F0302020204030204" pitchFamily="34" charset="0"/>
              </a:rPr>
              <a:t>התחברות</a:t>
            </a:r>
            <a:endParaRPr lang="en-US" sz="3600" b="1" u="sng"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1" name="Arrow: Left 190">
            <a:hlinkClick r:id="rId3" action="ppaction://hlinksldjump"/>
            <a:extLst>
              <a:ext uri="{FF2B5EF4-FFF2-40B4-BE49-F238E27FC236}">
                <a16:creationId xmlns:a16="http://schemas.microsoft.com/office/drawing/2014/main" id="{5C721B58-BB9F-C934-3BAA-CC56030BE774}"/>
              </a:ext>
            </a:extLst>
          </p:cNvPr>
          <p:cNvSpPr/>
          <p:nvPr/>
        </p:nvSpPr>
        <p:spPr>
          <a:xfrm>
            <a:off x="192528" y="171716"/>
            <a:ext cx="1278034" cy="45701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חזרה</a:t>
            </a:r>
            <a:endParaRPr lang="en-US" dirty="0"/>
          </a:p>
        </p:txBody>
      </p:sp>
      <p:sp>
        <p:nvSpPr>
          <p:cNvPr id="198" name="Rectangle 197">
            <a:extLst>
              <a:ext uri="{FF2B5EF4-FFF2-40B4-BE49-F238E27FC236}">
                <a16:creationId xmlns:a16="http://schemas.microsoft.com/office/drawing/2014/main" id="{2CBFA712-0FCB-92FF-33E0-BCBE2EA652A7}"/>
              </a:ext>
            </a:extLst>
          </p:cNvPr>
          <p:cNvSpPr/>
          <p:nvPr/>
        </p:nvSpPr>
        <p:spPr>
          <a:xfrm>
            <a:off x="192528" y="714592"/>
            <a:ext cx="6903421" cy="436064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28D8C1EA-B467-392C-983E-8FD580EB451A}"/>
              </a:ext>
            </a:extLst>
          </p:cNvPr>
          <p:cNvSpPr txBox="1"/>
          <p:nvPr/>
        </p:nvSpPr>
        <p:spPr>
          <a:xfrm>
            <a:off x="7095949" y="628733"/>
            <a:ext cx="5176369" cy="3139321"/>
          </a:xfrm>
          <a:prstGeom prst="rect">
            <a:avLst/>
          </a:prstGeom>
          <a:noFill/>
        </p:spPr>
        <p:txBody>
          <a:bodyPr wrap="square" rtlCol="0">
            <a:spAutoFit/>
          </a:bodyPr>
          <a:lstStyle/>
          <a:p>
            <a:pPr fontAlgn="base"/>
            <a:r>
              <a:rPr lang="en-US" u="sng" dirty="0"/>
              <a:t>All Roles:</a:t>
            </a:r>
            <a:endParaRPr lang="en-US" dirty="0"/>
          </a:p>
          <a:p>
            <a:r>
              <a:rPr lang="en-US" dirty="0"/>
              <a:t>a. Person enters </a:t>
            </a:r>
            <a:r>
              <a:rPr lang="en-US" b="1" dirty="0"/>
              <a:t>Phone</a:t>
            </a:r>
            <a:r>
              <a:rPr lang="en-US" dirty="0"/>
              <a:t> and Password and clicks on “login”.</a:t>
            </a:r>
          </a:p>
          <a:p>
            <a:pPr marL="342900" indent="-342900">
              <a:buAutoNum type="alphaLcPeriod"/>
            </a:pPr>
            <a:endParaRPr lang="en-US" b="0" dirty="0">
              <a:effectLst/>
            </a:endParaRPr>
          </a:p>
          <a:p>
            <a:pPr marL="742950" lvl="1" indent="-285750">
              <a:buFont typeface="Arial" panose="020B0604020202020204" pitchFamily="34" charset="0"/>
              <a:buChar char="•"/>
            </a:pPr>
            <a:r>
              <a:rPr lang="en-US" dirty="0"/>
              <a:t>If server authenticates the user:</a:t>
            </a:r>
            <a:endParaRPr lang="en-US" b="0" dirty="0">
              <a:effectLst/>
            </a:endParaRPr>
          </a:p>
          <a:p>
            <a:pPr lvl="1"/>
            <a:r>
              <a:rPr lang="en-US" dirty="0"/>
              <a:t>	Logged in.</a:t>
            </a:r>
            <a:endParaRPr lang="en-US" b="0" dirty="0">
              <a:effectLst/>
            </a:endParaRPr>
          </a:p>
          <a:p>
            <a:pPr marL="742950" lvl="1" indent="-285750">
              <a:buFont typeface="Arial" panose="020B0604020202020204" pitchFamily="34" charset="0"/>
              <a:buChar char="•"/>
            </a:pPr>
            <a:r>
              <a:rPr lang="en-US" dirty="0"/>
              <a:t>Else: </a:t>
            </a:r>
          </a:p>
          <a:p>
            <a:r>
              <a:rPr lang="en-US" dirty="0"/>
              <a:t>         	an error message will appear to the 	user.</a:t>
            </a:r>
            <a:endParaRPr lang="en-US" b="0" dirty="0">
              <a:effectLst/>
            </a:endParaRPr>
          </a:p>
          <a:p>
            <a:br>
              <a:rPr lang="en-US" dirty="0"/>
            </a:br>
            <a:endParaRPr lang="en-US" dirty="0"/>
          </a:p>
        </p:txBody>
      </p:sp>
      <p:pic>
        <p:nvPicPr>
          <p:cNvPr id="3" name="Picture 2" descr="A screenshot of a login form&#10;&#10;Description automatically generated">
            <a:extLst>
              <a:ext uri="{FF2B5EF4-FFF2-40B4-BE49-F238E27FC236}">
                <a16:creationId xmlns:a16="http://schemas.microsoft.com/office/drawing/2014/main" id="{D9567BAD-891A-C7D9-8CF8-5C71586DA5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07" y="771900"/>
            <a:ext cx="6792148" cy="4242816"/>
          </a:xfrm>
          <a:prstGeom prst="rect">
            <a:avLst/>
          </a:prstGeom>
        </p:spPr>
      </p:pic>
      <p:cxnSp>
        <p:nvCxnSpPr>
          <p:cNvPr id="4" name="Straight Arrow Connector 3">
            <a:extLst>
              <a:ext uri="{FF2B5EF4-FFF2-40B4-BE49-F238E27FC236}">
                <a16:creationId xmlns:a16="http://schemas.microsoft.com/office/drawing/2014/main" id="{912A5D9F-E07F-D698-A02C-8A38DE97D081}"/>
              </a:ext>
            </a:extLst>
          </p:cNvPr>
          <p:cNvCxnSpPr/>
          <p:nvPr/>
        </p:nvCxnSpPr>
        <p:spPr>
          <a:xfrm>
            <a:off x="1864736" y="3325028"/>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44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animEffect transition="in" filter="fade">
                                      <p:cBhvr>
                                        <p:cTn id="7" dur="500"/>
                                        <p:tgtEl>
                                          <p:spTgt spid="1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9">
                                            <p:txEl>
                                              <p:pRg st="1" end="1"/>
                                            </p:txEl>
                                          </p:spTgt>
                                        </p:tgtEl>
                                        <p:attrNameLst>
                                          <p:attrName>style.visibility</p:attrName>
                                        </p:attrNameLst>
                                      </p:cBhvr>
                                      <p:to>
                                        <p:strVal val="visible"/>
                                      </p:to>
                                    </p:set>
                                    <p:animEffect transition="in" filter="fade">
                                      <p:cBhvr>
                                        <p:cTn id="12" dur="500"/>
                                        <p:tgtEl>
                                          <p:spTgt spid="1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9">
                                            <p:txEl>
                                              <p:pRg st="3" end="3"/>
                                            </p:txEl>
                                          </p:spTgt>
                                        </p:tgtEl>
                                        <p:attrNameLst>
                                          <p:attrName>style.visibility</p:attrName>
                                        </p:attrNameLst>
                                      </p:cBhvr>
                                      <p:to>
                                        <p:strVal val="visible"/>
                                      </p:to>
                                    </p:set>
                                    <p:animEffect transition="in" filter="fade">
                                      <p:cBhvr>
                                        <p:cTn id="28" dur="500"/>
                                        <p:tgtEl>
                                          <p:spTgt spid="199">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99">
                                            <p:txEl>
                                              <p:pRg st="4" end="4"/>
                                            </p:txEl>
                                          </p:spTgt>
                                        </p:tgtEl>
                                        <p:attrNameLst>
                                          <p:attrName>style.visibility</p:attrName>
                                        </p:attrNameLst>
                                      </p:cBhvr>
                                      <p:to>
                                        <p:strVal val="visible"/>
                                      </p:to>
                                    </p:set>
                                    <p:animEffect transition="in" filter="fade">
                                      <p:cBhvr>
                                        <p:cTn id="31" dur="500"/>
                                        <p:tgtEl>
                                          <p:spTgt spid="199">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99">
                                            <p:txEl>
                                              <p:pRg st="5" end="5"/>
                                            </p:txEl>
                                          </p:spTgt>
                                        </p:tgtEl>
                                        <p:attrNameLst>
                                          <p:attrName>style.visibility</p:attrName>
                                        </p:attrNameLst>
                                      </p:cBhvr>
                                      <p:to>
                                        <p:strVal val="visible"/>
                                      </p:to>
                                    </p:set>
                                    <p:animEffect transition="in" filter="fade">
                                      <p:cBhvr>
                                        <p:cTn id="34" dur="500"/>
                                        <p:tgtEl>
                                          <p:spTgt spid="199">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99">
                                            <p:txEl>
                                              <p:pRg st="6" end="6"/>
                                            </p:txEl>
                                          </p:spTgt>
                                        </p:tgtEl>
                                        <p:attrNameLst>
                                          <p:attrName>style.visibility</p:attrName>
                                        </p:attrNameLst>
                                      </p:cBhvr>
                                      <p:to>
                                        <p:strVal val="visible"/>
                                      </p:to>
                                    </p:set>
                                    <p:animEffect transition="in" filter="fade">
                                      <p:cBhvr>
                                        <p:cTn id="37" dur="500"/>
                                        <p:tgtEl>
                                          <p:spTgt spid="1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620B5-F2C2-D3C8-FBAF-943FD5A260E5}"/>
              </a:ext>
            </a:extLst>
          </p:cNvPr>
          <p:cNvSpPr>
            <a:spLocks noGrp="1"/>
          </p:cNvSpPr>
          <p:nvPr>
            <p:ph type="title"/>
          </p:nvPr>
        </p:nvSpPr>
        <p:spPr/>
        <p:txBody>
          <a:bodyPr>
            <a:normAutofit/>
          </a:bodyPr>
          <a:lstStyle/>
          <a:p>
            <a:pPr algn="ctr"/>
            <a:r>
              <a:rPr lang="he-IL" sz="8000" b="1" u="sng" dirty="0"/>
              <a:t>פעולות תלמיד</a:t>
            </a:r>
            <a:endParaRPr lang="en-US" sz="8000" b="1" u="sng" dirty="0"/>
          </a:p>
        </p:txBody>
      </p:sp>
    </p:spTree>
    <p:extLst>
      <p:ext uri="{BB962C8B-B14F-4D97-AF65-F5344CB8AC3E}">
        <p14:creationId xmlns:p14="http://schemas.microsoft.com/office/powerpoint/2010/main" val="2076975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E0418BE5-560E-4E49-B12D-B555511FED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49D1162-73B9-420F-BCBE-95039D00C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2BA76FE-316A-48E2-A03B-4E05691C43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E678FBC-A6AD-4422-BA24-A4172F886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D3C5C3E-2D08-43F0-AFAC-E15360CA7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BEAC62-AF92-4A65-9790-6F6E0C6C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77D7C5-E76E-4E82-BFC4-9A75D2C80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6E0152-96B9-4067-80D3-D9BDE6D7E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918AFCC-B9DA-4092-8FBA-2CFEDB0388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1EC7D33-C87E-4812-A722-53C5D9927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F239E3-501A-4C3C-9BE4-6BFA0D3126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B62BF3B-95BB-4188-AAE5-015A0EF3D1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4E5F0F-0124-40D0-A0BF-AE307A0E15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BADC3B1-26C7-4CF1-B29D-4D0DEA3E26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0A7DF6E-1132-4A80-9B18-593B1ACD77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EF19589-10D8-4A8F-A0B1-F7CE380E30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8E6BB32-C4F8-4914-88D3-7DC5E79D0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F046EE-9DBA-4924-A19C-ED8741F5F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ABBC44-ABA8-4913-824E-64D344724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4272B22-1C39-47A0-8551-73666AFBE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CDFF66-464C-4ABF-BB01-00500A3B75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79FC88-BD3B-4C04-9B90-0FC93C179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FCAED8-8687-4141-A7C3-0D88ACEDF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65038E6-7B32-460F-B804-D6C105FF4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C5DAE85-AD17-454B-AB64-CEFF52FDA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C603643-2066-4967-AE4B-9DA143843B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7E9533-9B07-43E3-B939-7BADC01FEE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DCCAAEE-AB2E-4534-893A-3DB109499F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BD39A2-970F-4714-AAA6-67EE99A0EA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F4A1387-348B-4E46-9B65-FDF76ED0E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F5DAF27-A54D-442A-93E4-BA7F04EAE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2" name="Rectangle 8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4" name="Group 83">
            <a:extLst>
              <a:ext uri="{FF2B5EF4-FFF2-40B4-BE49-F238E27FC236}">
                <a16:creationId xmlns:a16="http://schemas.microsoft.com/office/drawing/2014/main" id="{CFB7A4C9-92CD-44D3-A28C-FA35567A97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5" name="Straight Connector 84">
              <a:extLst>
                <a:ext uri="{FF2B5EF4-FFF2-40B4-BE49-F238E27FC236}">
                  <a16:creationId xmlns:a16="http://schemas.microsoft.com/office/drawing/2014/main" id="{96A0B86B-E5EF-4C51-B73A-A72785A885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28325C5-8310-4D23-B08F-74CD90E13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4BE24A6-CB18-43D8-A955-7A58E56A6D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90E549F-E66C-4639-8216-4DB579766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32D53E2-5427-44D7-90B2-B51D613980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F7F2D63-B189-47CB-BCBA-06F99730A5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D23A140-3CAD-4933-988D-8A11B94F3D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410EC65-0AB7-4EB5-9FD1-9781DDEC5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AB4B2E0-F6F4-4605-8A70-1EC201401F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0CBBB60-6409-4C10-A9AD-DFE815933D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4A1C4D2-346C-4562-9B1C-0DF21AA31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FC6324E-B1C3-40D9-9D58-1A1671A53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31307B7-2B8E-42C8-8DC0-B24B63021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AD637B-3870-4191-9D4A-4FBA8707E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11E9181-21F5-407D-B7B8-764C9137D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8262C9F-5298-4F8D-8FC8-28A2E8371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C8A1B5C-3C6B-45F6-AC1C-82A3E934D6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6AF6588-0730-4D45-AF19-1655AFFD9A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4862BC1-DD1E-4786-BD5C-270D7DCFA6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48CD048-7F9C-418A-9F39-9C140BF375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9E062D0-55D1-418A-9BDB-308FD770BB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1794E89-09BF-4BFA-8CB0-E669836577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949DB15-C4FA-4634-B6DD-6C9EF1424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C1CA597-C684-4685-831F-816D17D734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F626A90-4A74-41FA-A4D2-30E16164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97012B9-C53C-47B9-809C-EC0E79839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ADA3DCC-1755-48A1-8AE0-9EDE32282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C6A4BA0-7434-42B8-B04D-AC831B85F8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F3FA5CC-6091-4DB0-9B9A-81F9572FD2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A4CE318-4D10-46AE-B51B-22B2B0CC17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9119ED3-C89C-4B2F-B7A4-F3B45A6EC0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90" name="TextBox 189">
            <a:extLst>
              <a:ext uri="{FF2B5EF4-FFF2-40B4-BE49-F238E27FC236}">
                <a16:creationId xmlns:a16="http://schemas.microsoft.com/office/drawing/2014/main" id="{AFF2B1F5-5683-48F2-03A9-12F23007319A}"/>
              </a:ext>
            </a:extLst>
          </p:cNvPr>
          <p:cNvSpPr txBox="1"/>
          <p:nvPr/>
        </p:nvSpPr>
        <p:spPr>
          <a:xfrm>
            <a:off x="8699812" y="-17592"/>
            <a:ext cx="3293446" cy="646331"/>
          </a:xfrm>
          <a:prstGeom prst="rect">
            <a:avLst/>
          </a:prstGeom>
          <a:noFill/>
        </p:spPr>
        <p:txBody>
          <a:bodyPr wrap="square">
            <a:spAutoFit/>
          </a:bodyPr>
          <a:lstStyle/>
          <a:p>
            <a:pPr algn="ctr"/>
            <a:r>
              <a:rPr lang="he-IL" sz="3600" b="1" u="sng" dirty="0">
                <a:latin typeface="Calibri Light" panose="020F0302020204030204" pitchFamily="34" charset="0"/>
                <a:ea typeface="Calibri Light" panose="020F0302020204030204" pitchFamily="34" charset="0"/>
                <a:cs typeface="Calibri Light" panose="020F0302020204030204" pitchFamily="34" charset="0"/>
              </a:rPr>
              <a:t>הצטרפות לקבוצה</a:t>
            </a:r>
            <a:endParaRPr lang="en-US" sz="3600" b="1" u="sng"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1" name="Arrow: Left 190">
            <a:hlinkClick r:id="rId3" action="ppaction://hlinksldjump"/>
            <a:extLst>
              <a:ext uri="{FF2B5EF4-FFF2-40B4-BE49-F238E27FC236}">
                <a16:creationId xmlns:a16="http://schemas.microsoft.com/office/drawing/2014/main" id="{5C721B58-BB9F-C934-3BAA-CC56030BE774}"/>
              </a:ext>
            </a:extLst>
          </p:cNvPr>
          <p:cNvSpPr/>
          <p:nvPr/>
        </p:nvSpPr>
        <p:spPr>
          <a:xfrm>
            <a:off x="192528" y="171716"/>
            <a:ext cx="1278034" cy="45701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חזרה</a:t>
            </a:r>
            <a:endParaRPr lang="en-US" dirty="0"/>
          </a:p>
        </p:txBody>
      </p:sp>
      <p:sp>
        <p:nvSpPr>
          <p:cNvPr id="199" name="TextBox 198">
            <a:extLst>
              <a:ext uri="{FF2B5EF4-FFF2-40B4-BE49-F238E27FC236}">
                <a16:creationId xmlns:a16="http://schemas.microsoft.com/office/drawing/2014/main" id="{28D8C1EA-B467-392C-983E-8FD580EB451A}"/>
              </a:ext>
            </a:extLst>
          </p:cNvPr>
          <p:cNvSpPr txBox="1"/>
          <p:nvPr/>
        </p:nvSpPr>
        <p:spPr>
          <a:xfrm>
            <a:off x="7271864" y="628733"/>
            <a:ext cx="5000454" cy="4431983"/>
          </a:xfrm>
          <a:prstGeom prst="rect">
            <a:avLst/>
          </a:prstGeom>
          <a:noFill/>
        </p:spPr>
        <p:txBody>
          <a:bodyPr wrap="square" rtlCol="0">
            <a:spAutoFit/>
          </a:bodyPr>
          <a:lstStyle/>
          <a:p>
            <a:r>
              <a:rPr lang="en-US" sz="1200" i="1" dirty="0">
                <a:solidFill>
                  <a:srgbClr val="000000"/>
                </a:solidFill>
              </a:rPr>
              <a:t>Precondition: user is logged in of type student and not in a group.</a:t>
            </a:r>
            <a:endParaRPr lang="en-US" b="0" dirty="0">
              <a:effectLst/>
            </a:endParaRPr>
          </a:p>
          <a:p>
            <a:pPr marL="342900" indent="-342900">
              <a:buAutoNum type="alphaLcPeriod"/>
            </a:pPr>
            <a:r>
              <a:rPr lang="en-US" dirty="0"/>
              <a:t>User click on “My Group” tab</a:t>
            </a:r>
            <a:endParaRPr lang="he-IL" dirty="0"/>
          </a:p>
          <a:p>
            <a:endParaRPr lang="en-US" b="0" dirty="0">
              <a:effectLst/>
            </a:endParaRPr>
          </a:p>
          <a:p>
            <a:r>
              <a:rPr lang="en-US" dirty="0"/>
              <a:t>b. User views all the groups he has available for him (as being a part of its school</a:t>
            </a:r>
            <a:r>
              <a:rPr lang="he-IL" dirty="0"/>
              <a:t>(</a:t>
            </a:r>
            <a:r>
              <a:rPr lang="en-US" dirty="0"/>
              <a:t>.</a:t>
            </a:r>
          </a:p>
          <a:p>
            <a:endParaRPr lang="en-US" b="0" dirty="0">
              <a:effectLst/>
            </a:endParaRPr>
          </a:p>
          <a:p>
            <a:pPr marL="742950" lvl="1" indent="-285750">
              <a:buFont typeface="Arial" panose="020B0604020202020204" pitchFamily="34" charset="0"/>
              <a:buChar char="•"/>
            </a:pPr>
            <a:r>
              <a:rPr lang="en-US" dirty="0"/>
              <a:t>The student can view the members that are part of the group. </a:t>
            </a:r>
          </a:p>
          <a:p>
            <a:pPr marL="742950" lvl="1" indent="-285750">
              <a:buFont typeface="Arial" panose="020B0604020202020204" pitchFamily="34" charset="0"/>
              <a:buChar char="•"/>
            </a:pPr>
            <a:r>
              <a:rPr lang="en-US" dirty="0"/>
              <a:t>If the group has available space in it, the user can join the group by pressing the “Join” button</a:t>
            </a:r>
            <a:endParaRPr lang="en-US" b="0" dirty="0">
              <a:effectLst/>
            </a:endParaRPr>
          </a:p>
          <a:p>
            <a:r>
              <a:rPr lang="en-US" dirty="0"/>
              <a:t>c.  In case of success, the system will change the group view to the wanted group enlisting the other group members and (if assigned) the house details, tasks, and team owner (if assigned).</a:t>
            </a:r>
          </a:p>
        </p:txBody>
      </p:sp>
      <p:sp>
        <p:nvSpPr>
          <p:cNvPr id="3" name="Rectangle 2">
            <a:extLst>
              <a:ext uri="{FF2B5EF4-FFF2-40B4-BE49-F238E27FC236}">
                <a16:creationId xmlns:a16="http://schemas.microsoft.com/office/drawing/2014/main" id="{15ED48EA-0EEA-A1F4-83EF-8837FA6FBFB4}"/>
              </a:ext>
            </a:extLst>
          </p:cNvPr>
          <p:cNvSpPr/>
          <p:nvPr/>
        </p:nvSpPr>
        <p:spPr>
          <a:xfrm>
            <a:off x="192528" y="714592"/>
            <a:ext cx="6903421" cy="436064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 name="Picture 3" descr="A screenshot of a student information&#10;&#10;Description automatically generated">
            <a:extLst>
              <a:ext uri="{FF2B5EF4-FFF2-40B4-BE49-F238E27FC236}">
                <a16:creationId xmlns:a16="http://schemas.microsoft.com/office/drawing/2014/main" id="{1EC7EB3D-DE3F-B2F7-156B-D2A531B328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658" y="797238"/>
            <a:ext cx="6798966" cy="4242816"/>
          </a:xfrm>
          <a:prstGeom prst="rect">
            <a:avLst/>
          </a:prstGeom>
        </p:spPr>
      </p:pic>
      <p:cxnSp>
        <p:nvCxnSpPr>
          <p:cNvPr id="9" name="Straight Arrow Connector 8">
            <a:extLst>
              <a:ext uri="{FF2B5EF4-FFF2-40B4-BE49-F238E27FC236}">
                <a16:creationId xmlns:a16="http://schemas.microsoft.com/office/drawing/2014/main" id="{C9FD69E0-57CE-2027-DEAA-6FBED52457D8}"/>
              </a:ext>
            </a:extLst>
          </p:cNvPr>
          <p:cNvCxnSpPr>
            <a:cxnSpLocks/>
          </p:cNvCxnSpPr>
          <p:nvPr/>
        </p:nvCxnSpPr>
        <p:spPr>
          <a:xfrm flipH="1" flipV="1">
            <a:off x="963596" y="1223018"/>
            <a:ext cx="654198" cy="42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714E47AD-49E1-2DD3-9E7A-86546D5A43CC}"/>
              </a:ext>
            </a:extLst>
          </p:cNvPr>
          <p:cNvPicPr>
            <a:picLocks noChangeAspect="1"/>
          </p:cNvPicPr>
          <p:nvPr/>
        </p:nvPicPr>
        <p:blipFill>
          <a:blip r:embed="rId5"/>
          <a:stretch>
            <a:fillRect/>
          </a:stretch>
        </p:blipFill>
        <p:spPr>
          <a:xfrm>
            <a:off x="275536" y="795239"/>
            <a:ext cx="6781095" cy="4242816"/>
          </a:xfrm>
          <a:prstGeom prst="rect">
            <a:avLst/>
          </a:prstGeom>
        </p:spPr>
      </p:pic>
      <p:cxnSp>
        <p:nvCxnSpPr>
          <p:cNvPr id="2" name="Straight Arrow Connector 1">
            <a:extLst>
              <a:ext uri="{FF2B5EF4-FFF2-40B4-BE49-F238E27FC236}">
                <a16:creationId xmlns:a16="http://schemas.microsoft.com/office/drawing/2014/main" id="{38757421-D2B5-8B4D-55DE-5FC37F58A43F}"/>
              </a:ext>
            </a:extLst>
          </p:cNvPr>
          <p:cNvCxnSpPr>
            <a:cxnSpLocks/>
          </p:cNvCxnSpPr>
          <p:nvPr/>
        </p:nvCxnSpPr>
        <p:spPr>
          <a:xfrm flipH="1" flipV="1">
            <a:off x="5243117" y="2423882"/>
            <a:ext cx="654198" cy="42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8CE55E5-91D2-D374-2EEF-4F7A9A642968}"/>
              </a:ext>
            </a:extLst>
          </p:cNvPr>
          <p:cNvCxnSpPr>
            <a:cxnSpLocks/>
          </p:cNvCxnSpPr>
          <p:nvPr/>
        </p:nvCxnSpPr>
        <p:spPr>
          <a:xfrm flipH="1" flipV="1">
            <a:off x="4169885" y="2602015"/>
            <a:ext cx="654198" cy="42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3D928825-1262-91D7-79F1-47689DEA3861}"/>
              </a:ext>
            </a:extLst>
          </p:cNvPr>
          <p:cNvPicPr>
            <a:picLocks noChangeAspect="1"/>
          </p:cNvPicPr>
          <p:nvPr/>
        </p:nvPicPr>
        <p:blipFill>
          <a:blip r:embed="rId6"/>
          <a:stretch>
            <a:fillRect/>
          </a:stretch>
        </p:blipFill>
        <p:spPr>
          <a:xfrm>
            <a:off x="283270" y="788408"/>
            <a:ext cx="6773354" cy="4242816"/>
          </a:xfrm>
          <a:prstGeom prst="rect">
            <a:avLst/>
          </a:prstGeom>
        </p:spPr>
      </p:pic>
    </p:spTree>
    <p:extLst>
      <p:ext uri="{BB962C8B-B14F-4D97-AF65-F5344CB8AC3E}">
        <p14:creationId xmlns:p14="http://schemas.microsoft.com/office/powerpoint/2010/main" val="196698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animEffect transition="in" filter="fade">
                                      <p:cBhvr>
                                        <p:cTn id="7" dur="500"/>
                                        <p:tgtEl>
                                          <p:spTgt spid="1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9">
                                            <p:txEl>
                                              <p:pRg st="1" end="1"/>
                                            </p:txEl>
                                          </p:spTgt>
                                        </p:tgtEl>
                                        <p:attrNameLst>
                                          <p:attrName>style.visibility</p:attrName>
                                        </p:attrNameLst>
                                      </p:cBhvr>
                                      <p:to>
                                        <p:strVal val="visible"/>
                                      </p:to>
                                    </p:set>
                                    <p:animEffect transition="in" filter="fade">
                                      <p:cBhvr>
                                        <p:cTn id="17" dur="500"/>
                                        <p:tgtEl>
                                          <p:spTgt spid="19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99">
                                            <p:txEl>
                                              <p:pRg st="3" end="3"/>
                                            </p:txEl>
                                          </p:spTgt>
                                        </p:tgtEl>
                                        <p:attrNameLst>
                                          <p:attrName>style.visibility</p:attrName>
                                        </p:attrNameLst>
                                      </p:cBhvr>
                                      <p:to>
                                        <p:strVal val="visible"/>
                                      </p:to>
                                    </p:set>
                                    <p:animEffect transition="in" filter="fade">
                                      <p:cBhvr>
                                        <p:cTn id="33" dur="500"/>
                                        <p:tgtEl>
                                          <p:spTgt spid="199">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99">
                                            <p:txEl>
                                              <p:pRg st="5" end="5"/>
                                            </p:txEl>
                                          </p:spTgt>
                                        </p:tgtEl>
                                        <p:attrNameLst>
                                          <p:attrName>style.visibility</p:attrName>
                                        </p:attrNameLst>
                                      </p:cBhvr>
                                      <p:to>
                                        <p:strVal val="visible"/>
                                      </p:to>
                                    </p:set>
                                    <p:animEffect transition="in" filter="fade">
                                      <p:cBhvr>
                                        <p:cTn id="38" dur="500"/>
                                        <p:tgtEl>
                                          <p:spTgt spid="199">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99">
                                            <p:txEl>
                                              <p:pRg st="6" end="6"/>
                                            </p:txEl>
                                          </p:spTgt>
                                        </p:tgtEl>
                                        <p:attrNameLst>
                                          <p:attrName>style.visibility</p:attrName>
                                        </p:attrNameLst>
                                      </p:cBhvr>
                                      <p:to>
                                        <p:strVal val="visible"/>
                                      </p:to>
                                    </p:set>
                                    <p:animEffect transition="in" filter="fade">
                                      <p:cBhvr>
                                        <p:cTn id="49" dur="500"/>
                                        <p:tgtEl>
                                          <p:spTgt spid="199">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500" fill="hold"/>
                                        <p:tgtEl>
                                          <p:spTgt spid="12"/>
                                        </p:tgtEl>
                                        <p:attrNameLst>
                                          <p:attrName>ppt_x</p:attrName>
                                        </p:attrNameLst>
                                      </p:cBhvr>
                                      <p:tavLst>
                                        <p:tav tm="0">
                                          <p:val>
                                            <p:strVal val="#ppt_x"/>
                                          </p:val>
                                        </p:tav>
                                        <p:tav tm="100000">
                                          <p:val>
                                            <p:strVal val="#ppt_x"/>
                                          </p:val>
                                        </p:tav>
                                      </p:tavLst>
                                    </p:anim>
                                    <p:anim calcmode="lin" valueType="num">
                                      <p:cBhvr additive="base">
                                        <p:cTn id="5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99">
                                            <p:txEl>
                                              <p:pRg st="7" end="7"/>
                                            </p:txEl>
                                          </p:spTgt>
                                        </p:tgtEl>
                                        <p:attrNameLst>
                                          <p:attrName>style.visibility</p:attrName>
                                        </p:attrNameLst>
                                      </p:cBhvr>
                                      <p:to>
                                        <p:strVal val="visible"/>
                                      </p:to>
                                    </p:set>
                                    <p:animEffect transition="in" filter="fade">
                                      <p:cBhvr>
                                        <p:cTn id="60" dur="500"/>
                                        <p:tgtEl>
                                          <p:spTgt spid="199">
                                            <p:txEl>
                                              <p:pRg st="7" end="7"/>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E0418BE5-560E-4E49-B12D-B555511FED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49D1162-73B9-420F-BCBE-95039D00C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2BA76FE-316A-48E2-A03B-4E05691C43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E678FBC-A6AD-4422-BA24-A4172F886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D3C5C3E-2D08-43F0-AFAC-E15360CA7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BEAC62-AF92-4A65-9790-6F6E0C6C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77D7C5-E76E-4E82-BFC4-9A75D2C80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6E0152-96B9-4067-80D3-D9BDE6D7E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918AFCC-B9DA-4092-8FBA-2CFEDB0388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1EC7D33-C87E-4812-A722-53C5D9927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F239E3-501A-4C3C-9BE4-6BFA0D3126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B62BF3B-95BB-4188-AAE5-015A0EF3D1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4E5F0F-0124-40D0-A0BF-AE307A0E15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BADC3B1-26C7-4CF1-B29D-4D0DEA3E26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0A7DF6E-1132-4A80-9B18-593B1ACD77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EF19589-10D8-4A8F-A0B1-F7CE380E30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8E6BB32-C4F8-4914-88D3-7DC5E79D0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F046EE-9DBA-4924-A19C-ED8741F5F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ABBC44-ABA8-4913-824E-64D344724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4272B22-1C39-47A0-8551-73666AFBE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CDFF66-464C-4ABF-BB01-00500A3B75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79FC88-BD3B-4C04-9B90-0FC93C179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FCAED8-8687-4141-A7C3-0D88ACEDF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65038E6-7B32-460F-B804-D6C105FF4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C5DAE85-AD17-454B-AB64-CEFF52FDA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C603643-2066-4967-AE4B-9DA143843B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7E9533-9B07-43E3-B939-7BADC01FEE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DCCAAEE-AB2E-4534-893A-3DB109499F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BD39A2-970F-4714-AAA6-67EE99A0EA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F4A1387-348B-4E46-9B65-FDF76ED0E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F5DAF27-A54D-442A-93E4-BA7F04EAE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2" name="Rectangle 8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4" name="Group 83">
            <a:extLst>
              <a:ext uri="{FF2B5EF4-FFF2-40B4-BE49-F238E27FC236}">
                <a16:creationId xmlns:a16="http://schemas.microsoft.com/office/drawing/2014/main" id="{CFB7A4C9-92CD-44D3-A28C-FA35567A97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5" name="Straight Connector 84">
              <a:extLst>
                <a:ext uri="{FF2B5EF4-FFF2-40B4-BE49-F238E27FC236}">
                  <a16:creationId xmlns:a16="http://schemas.microsoft.com/office/drawing/2014/main" id="{96A0B86B-E5EF-4C51-B73A-A72785A885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28325C5-8310-4D23-B08F-74CD90E13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4BE24A6-CB18-43D8-A955-7A58E56A6D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90E549F-E66C-4639-8216-4DB579766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32D53E2-5427-44D7-90B2-B51D613980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F7F2D63-B189-47CB-BCBA-06F99730A5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D23A140-3CAD-4933-988D-8A11B94F3D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410EC65-0AB7-4EB5-9FD1-9781DDEC5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AB4B2E0-F6F4-4605-8A70-1EC201401F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0CBBB60-6409-4C10-A9AD-DFE815933D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4A1C4D2-346C-4562-9B1C-0DF21AA31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FC6324E-B1C3-40D9-9D58-1A1671A53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31307B7-2B8E-42C8-8DC0-B24B63021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AD637B-3870-4191-9D4A-4FBA8707E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11E9181-21F5-407D-B7B8-764C9137D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8262C9F-5298-4F8D-8FC8-28A2E8371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C8A1B5C-3C6B-45F6-AC1C-82A3E934D6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6AF6588-0730-4D45-AF19-1655AFFD9A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4862BC1-DD1E-4786-BD5C-270D7DCFA6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48CD048-7F9C-418A-9F39-9C140BF375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9E062D0-55D1-418A-9BDB-308FD770BB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1794E89-09BF-4BFA-8CB0-E669836577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949DB15-C4FA-4634-B6DD-6C9EF1424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C1CA597-C684-4685-831F-816D17D734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F626A90-4A74-41FA-A4D2-30E16164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97012B9-C53C-47B9-809C-EC0E79839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ADA3DCC-1755-48A1-8AE0-9EDE32282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C6A4BA0-7434-42B8-B04D-AC831B85F8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F3FA5CC-6091-4DB0-9B9A-81F9572FD2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A4CE318-4D10-46AE-B51B-22B2B0CC17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9119ED3-C89C-4B2F-B7A4-F3B45A6EC0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90" name="TextBox 189">
            <a:extLst>
              <a:ext uri="{FF2B5EF4-FFF2-40B4-BE49-F238E27FC236}">
                <a16:creationId xmlns:a16="http://schemas.microsoft.com/office/drawing/2014/main" id="{AFF2B1F5-5683-48F2-03A9-12F23007319A}"/>
              </a:ext>
            </a:extLst>
          </p:cNvPr>
          <p:cNvSpPr txBox="1"/>
          <p:nvPr/>
        </p:nvSpPr>
        <p:spPr>
          <a:xfrm>
            <a:off x="9235602" y="-28709"/>
            <a:ext cx="2639949" cy="646331"/>
          </a:xfrm>
          <a:prstGeom prst="rect">
            <a:avLst/>
          </a:prstGeom>
          <a:noFill/>
        </p:spPr>
        <p:txBody>
          <a:bodyPr wrap="square">
            <a:spAutoFit/>
          </a:bodyPr>
          <a:lstStyle/>
          <a:p>
            <a:pPr algn="ctr"/>
            <a:r>
              <a:rPr lang="he-IL" sz="3600" b="1" u="sng" dirty="0">
                <a:latin typeface="Calibri Light" panose="020F0302020204030204" pitchFamily="34" charset="0"/>
                <a:ea typeface="Calibri Light" panose="020F0302020204030204" pitchFamily="34" charset="0"/>
                <a:cs typeface="Calibri Light" panose="020F0302020204030204" pitchFamily="34" charset="0"/>
              </a:rPr>
              <a:t>יציאה מקבוצה</a:t>
            </a:r>
            <a:endParaRPr lang="en-US" sz="3600" b="1" u="sng"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1" name="Arrow: Left 190">
            <a:hlinkClick r:id="rId3" action="ppaction://hlinksldjump"/>
            <a:extLst>
              <a:ext uri="{FF2B5EF4-FFF2-40B4-BE49-F238E27FC236}">
                <a16:creationId xmlns:a16="http://schemas.microsoft.com/office/drawing/2014/main" id="{5C721B58-BB9F-C934-3BAA-CC56030BE774}"/>
              </a:ext>
            </a:extLst>
          </p:cNvPr>
          <p:cNvSpPr/>
          <p:nvPr/>
        </p:nvSpPr>
        <p:spPr>
          <a:xfrm>
            <a:off x="192528" y="171716"/>
            <a:ext cx="1278034" cy="45701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חזרה</a:t>
            </a:r>
            <a:endParaRPr lang="en-US" dirty="0"/>
          </a:p>
        </p:txBody>
      </p:sp>
      <p:sp>
        <p:nvSpPr>
          <p:cNvPr id="198" name="Rectangle 197">
            <a:extLst>
              <a:ext uri="{FF2B5EF4-FFF2-40B4-BE49-F238E27FC236}">
                <a16:creationId xmlns:a16="http://schemas.microsoft.com/office/drawing/2014/main" id="{2CBFA712-0FCB-92FF-33E0-BCBE2EA652A7}"/>
              </a:ext>
            </a:extLst>
          </p:cNvPr>
          <p:cNvSpPr/>
          <p:nvPr/>
        </p:nvSpPr>
        <p:spPr>
          <a:xfrm>
            <a:off x="192528" y="714592"/>
            <a:ext cx="6903421" cy="436064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28D8C1EA-B467-392C-983E-8FD580EB451A}"/>
              </a:ext>
            </a:extLst>
          </p:cNvPr>
          <p:cNvSpPr txBox="1"/>
          <p:nvPr/>
        </p:nvSpPr>
        <p:spPr>
          <a:xfrm>
            <a:off x="7095949" y="628733"/>
            <a:ext cx="5176369" cy="1661993"/>
          </a:xfrm>
          <a:prstGeom prst="rect">
            <a:avLst/>
          </a:prstGeom>
          <a:noFill/>
        </p:spPr>
        <p:txBody>
          <a:bodyPr wrap="square" rtlCol="0">
            <a:spAutoFit/>
          </a:bodyPr>
          <a:lstStyle/>
          <a:p>
            <a:r>
              <a:rPr lang="en-US" sz="1200" i="1" dirty="0">
                <a:solidFill>
                  <a:srgbClr val="000000"/>
                </a:solidFill>
              </a:rPr>
              <a:t>Precondition: user is logged in of type student and in a group.</a:t>
            </a:r>
            <a:endParaRPr lang="en-US" b="0" dirty="0">
              <a:effectLst/>
            </a:endParaRPr>
          </a:p>
          <a:p>
            <a:pPr marL="342900" indent="-342900">
              <a:buAutoNum type="alphaLcPeriod"/>
            </a:pPr>
            <a:r>
              <a:rPr lang="en-US" dirty="0"/>
              <a:t>  User clicks on “Leave group.”</a:t>
            </a:r>
          </a:p>
          <a:p>
            <a:endParaRPr lang="en-US" b="0" dirty="0">
              <a:effectLst/>
            </a:endParaRPr>
          </a:p>
          <a:p>
            <a:r>
              <a:rPr lang="en-US" dirty="0"/>
              <a:t>b.   The system will remove the user from the   group.</a:t>
            </a:r>
            <a:br>
              <a:rPr lang="en-US" dirty="0"/>
            </a:br>
            <a:endParaRPr lang="en-US" dirty="0"/>
          </a:p>
        </p:txBody>
      </p:sp>
      <p:pic>
        <p:nvPicPr>
          <p:cNvPr id="3" name="Picture 2" descr="A screenshot of a student's application&#10;&#10;Description automatically generated">
            <a:extLst>
              <a:ext uri="{FF2B5EF4-FFF2-40B4-BE49-F238E27FC236}">
                <a16:creationId xmlns:a16="http://schemas.microsoft.com/office/drawing/2014/main" id="{BA02A50F-7266-C4FE-334D-9A44794F1F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872" y="797238"/>
            <a:ext cx="6756223" cy="4242816"/>
          </a:xfrm>
          <a:prstGeom prst="rect">
            <a:avLst/>
          </a:prstGeom>
        </p:spPr>
      </p:pic>
      <p:cxnSp>
        <p:nvCxnSpPr>
          <p:cNvPr id="4" name="Straight Arrow Connector 3">
            <a:extLst>
              <a:ext uri="{FF2B5EF4-FFF2-40B4-BE49-F238E27FC236}">
                <a16:creationId xmlns:a16="http://schemas.microsoft.com/office/drawing/2014/main" id="{61BD6865-B64A-4B77-2220-AF8F174BC497}"/>
              </a:ext>
            </a:extLst>
          </p:cNvPr>
          <p:cNvCxnSpPr/>
          <p:nvPr/>
        </p:nvCxnSpPr>
        <p:spPr>
          <a:xfrm>
            <a:off x="2716957" y="4369982"/>
            <a:ext cx="685800" cy="289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CBD6BC4E-D093-7A00-B6B6-740966285747}"/>
              </a:ext>
            </a:extLst>
          </p:cNvPr>
          <p:cNvPicPr>
            <a:picLocks noChangeAspect="1"/>
          </p:cNvPicPr>
          <p:nvPr/>
        </p:nvPicPr>
        <p:blipFill>
          <a:blip r:embed="rId5"/>
          <a:stretch>
            <a:fillRect/>
          </a:stretch>
        </p:blipFill>
        <p:spPr>
          <a:xfrm>
            <a:off x="275536" y="795239"/>
            <a:ext cx="6781095" cy="4242816"/>
          </a:xfrm>
          <a:prstGeom prst="rect">
            <a:avLst/>
          </a:prstGeom>
        </p:spPr>
      </p:pic>
    </p:spTree>
    <p:extLst>
      <p:ext uri="{BB962C8B-B14F-4D97-AF65-F5344CB8AC3E}">
        <p14:creationId xmlns:p14="http://schemas.microsoft.com/office/powerpoint/2010/main" val="65570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animEffect transition="in" filter="fade">
                                      <p:cBhvr>
                                        <p:cTn id="7" dur="500"/>
                                        <p:tgtEl>
                                          <p:spTgt spid="1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9">
                                            <p:txEl>
                                              <p:pRg st="1" end="1"/>
                                            </p:txEl>
                                          </p:spTgt>
                                        </p:tgtEl>
                                        <p:attrNameLst>
                                          <p:attrName>style.visibility</p:attrName>
                                        </p:attrNameLst>
                                      </p:cBhvr>
                                      <p:to>
                                        <p:strVal val="visible"/>
                                      </p:to>
                                    </p:set>
                                    <p:animEffect transition="in" filter="fade">
                                      <p:cBhvr>
                                        <p:cTn id="17" dur="500"/>
                                        <p:tgtEl>
                                          <p:spTgt spid="19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9">
                                            <p:txEl>
                                              <p:pRg st="3" end="3"/>
                                            </p:txEl>
                                          </p:spTgt>
                                        </p:tgtEl>
                                        <p:attrNameLst>
                                          <p:attrName>style.visibility</p:attrName>
                                        </p:attrNameLst>
                                      </p:cBhvr>
                                      <p:to>
                                        <p:strVal val="visible"/>
                                      </p:to>
                                    </p:set>
                                    <p:animEffect transition="in" filter="fade">
                                      <p:cBhvr>
                                        <p:cTn id="28" dur="500"/>
                                        <p:tgtEl>
                                          <p:spTgt spid="199">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E0418BE5-560E-4E49-B12D-B555511FED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49D1162-73B9-420F-BCBE-95039D00C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2BA76FE-316A-48E2-A03B-4E05691C43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E678FBC-A6AD-4422-BA24-A4172F886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D3C5C3E-2D08-43F0-AFAC-E15360CA7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BEAC62-AF92-4A65-9790-6F6E0C6C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77D7C5-E76E-4E82-BFC4-9A75D2C80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6E0152-96B9-4067-80D3-D9BDE6D7E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918AFCC-B9DA-4092-8FBA-2CFEDB0388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1EC7D33-C87E-4812-A722-53C5D9927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F239E3-501A-4C3C-9BE4-6BFA0D3126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B62BF3B-95BB-4188-AAE5-015A0EF3D1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4E5F0F-0124-40D0-A0BF-AE307A0E15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BADC3B1-26C7-4CF1-B29D-4D0DEA3E26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0A7DF6E-1132-4A80-9B18-593B1ACD77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EF19589-10D8-4A8F-A0B1-F7CE380E30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8E6BB32-C4F8-4914-88D3-7DC5E79D0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F046EE-9DBA-4924-A19C-ED8741F5F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ABBC44-ABA8-4913-824E-64D344724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4272B22-1C39-47A0-8551-73666AFBE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CDFF66-464C-4ABF-BB01-00500A3B75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79FC88-BD3B-4C04-9B90-0FC93C179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FCAED8-8687-4141-A7C3-0D88ACEDF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65038E6-7B32-460F-B804-D6C105FF4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C5DAE85-AD17-454B-AB64-CEFF52FDA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C603643-2066-4967-AE4B-9DA143843B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7E9533-9B07-43E3-B939-7BADC01FEE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DCCAAEE-AB2E-4534-893A-3DB109499F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8BD39A2-970F-4714-AAA6-67EE99A0EA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F4A1387-348B-4E46-9B65-FDF76ED0E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F5DAF27-A54D-442A-93E4-BA7F04EAE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2" name="Rectangle 8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4" name="Group 83">
            <a:extLst>
              <a:ext uri="{FF2B5EF4-FFF2-40B4-BE49-F238E27FC236}">
                <a16:creationId xmlns:a16="http://schemas.microsoft.com/office/drawing/2014/main" id="{CFB7A4C9-92CD-44D3-A28C-FA35567A97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5" name="Straight Connector 84">
              <a:extLst>
                <a:ext uri="{FF2B5EF4-FFF2-40B4-BE49-F238E27FC236}">
                  <a16:creationId xmlns:a16="http://schemas.microsoft.com/office/drawing/2014/main" id="{96A0B86B-E5EF-4C51-B73A-A72785A885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28325C5-8310-4D23-B08F-74CD90E13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4BE24A6-CB18-43D8-A955-7A58E56A6D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90E549F-E66C-4639-8216-4DB579766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32D53E2-5427-44D7-90B2-B51D613980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F7F2D63-B189-47CB-BCBA-06F99730A5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D23A140-3CAD-4933-988D-8A11B94F3D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410EC65-0AB7-4EB5-9FD1-9781DDEC5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AB4B2E0-F6F4-4605-8A70-1EC201401F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0CBBB60-6409-4C10-A9AD-DFE815933D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4A1C4D2-346C-4562-9B1C-0DF21AA31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FC6324E-B1C3-40D9-9D58-1A1671A53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31307B7-2B8E-42C8-8DC0-B24B63021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AD637B-3870-4191-9D4A-4FBA8707E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11E9181-21F5-407D-B7B8-764C9137D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8262C9F-5298-4F8D-8FC8-28A2E8371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C8A1B5C-3C6B-45F6-AC1C-82A3E934D6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6AF6588-0730-4D45-AF19-1655AFFD9A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4862BC1-DD1E-4786-BD5C-270D7DCFA6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48CD048-7F9C-418A-9F39-9C140BF375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9E062D0-55D1-418A-9BDB-308FD770BB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1794E89-09BF-4BFA-8CB0-E669836577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949DB15-C4FA-4634-B6DD-6C9EF14244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C1CA597-C684-4685-831F-816D17D734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F626A90-4A74-41FA-A4D2-30E16164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97012B9-C53C-47B9-809C-EC0E79839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ADA3DCC-1755-48A1-8AE0-9EDE32282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C6A4BA0-7434-42B8-B04D-AC831B85F8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F3FA5CC-6091-4DB0-9B9A-81F9572FD2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A4CE318-4D10-46AE-B51B-22B2B0CC17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9119ED3-C89C-4B2F-B7A4-F3B45A6EC0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90" name="TextBox 189">
            <a:extLst>
              <a:ext uri="{FF2B5EF4-FFF2-40B4-BE49-F238E27FC236}">
                <a16:creationId xmlns:a16="http://schemas.microsoft.com/office/drawing/2014/main" id="{AFF2B1F5-5683-48F2-03A9-12F23007319A}"/>
              </a:ext>
            </a:extLst>
          </p:cNvPr>
          <p:cNvSpPr txBox="1"/>
          <p:nvPr/>
        </p:nvSpPr>
        <p:spPr>
          <a:xfrm>
            <a:off x="9023414" y="-17592"/>
            <a:ext cx="2969844" cy="646331"/>
          </a:xfrm>
          <a:prstGeom prst="rect">
            <a:avLst/>
          </a:prstGeom>
          <a:noFill/>
        </p:spPr>
        <p:txBody>
          <a:bodyPr wrap="square">
            <a:spAutoFit/>
          </a:bodyPr>
          <a:lstStyle/>
          <a:p>
            <a:pPr algn="ctr"/>
            <a:r>
              <a:rPr lang="he-IL" sz="3600" b="1" u="sng" dirty="0">
                <a:latin typeface="Calibri Light" panose="020F0302020204030204" pitchFamily="34" charset="0"/>
                <a:ea typeface="Calibri Light" panose="020F0302020204030204" pitchFamily="34" charset="0"/>
                <a:cs typeface="Calibri Light" panose="020F0302020204030204" pitchFamily="34" charset="0"/>
              </a:rPr>
              <a:t>צפייה בפרטי בית</a:t>
            </a:r>
            <a:endParaRPr lang="en-US" sz="3600" b="1" u="sng"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1" name="Arrow: Left 190">
            <a:hlinkClick r:id="rId3" action="ppaction://hlinksldjump"/>
            <a:extLst>
              <a:ext uri="{FF2B5EF4-FFF2-40B4-BE49-F238E27FC236}">
                <a16:creationId xmlns:a16="http://schemas.microsoft.com/office/drawing/2014/main" id="{5C721B58-BB9F-C934-3BAA-CC56030BE774}"/>
              </a:ext>
            </a:extLst>
          </p:cNvPr>
          <p:cNvSpPr/>
          <p:nvPr/>
        </p:nvSpPr>
        <p:spPr>
          <a:xfrm>
            <a:off x="192528" y="171716"/>
            <a:ext cx="1278034" cy="45701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חזרה</a:t>
            </a:r>
            <a:endParaRPr lang="en-US" dirty="0"/>
          </a:p>
        </p:txBody>
      </p:sp>
      <p:sp>
        <p:nvSpPr>
          <p:cNvPr id="198" name="Rectangle 197">
            <a:extLst>
              <a:ext uri="{FF2B5EF4-FFF2-40B4-BE49-F238E27FC236}">
                <a16:creationId xmlns:a16="http://schemas.microsoft.com/office/drawing/2014/main" id="{2CBFA712-0FCB-92FF-33E0-BCBE2EA652A7}"/>
              </a:ext>
            </a:extLst>
          </p:cNvPr>
          <p:cNvSpPr/>
          <p:nvPr/>
        </p:nvSpPr>
        <p:spPr>
          <a:xfrm>
            <a:off x="192528" y="714592"/>
            <a:ext cx="6903421" cy="436064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28D8C1EA-B467-392C-983E-8FD580EB451A}"/>
              </a:ext>
            </a:extLst>
          </p:cNvPr>
          <p:cNvSpPr txBox="1"/>
          <p:nvPr/>
        </p:nvSpPr>
        <p:spPr>
          <a:xfrm>
            <a:off x="7095949" y="628733"/>
            <a:ext cx="5176369" cy="2677656"/>
          </a:xfrm>
          <a:prstGeom prst="rect">
            <a:avLst/>
          </a:prstGeom>
          <a:noFill/>
        </p:spPr>
        <p:txBody>
          <a:bodyPr wrap="square" rtlCol="0">
            <a:spAutoFit/>
          </a:bodyPr>
          <a:lstStyle/>
          <a:p>
            <a:r>
              <a:rPr lang="en-US" sz="1200" i="1" dirty="0">
                <a:solidFill>
                  <a:srgbClr val="000000"/>
                </a:solidFill>
              </a:rPr>
              <a:t>Precondition: user is logged in of type student, in a group and a house is assigned to the group (after group-to-house allocation).</a:t>
            </a:r>
            <a:endParaRPr lang="en-US" b="0" dirty="0">
              <a:effectLst/>
            </a:endParaRPr>
          </a:p>
          <a:p>
            <a:pPr marL="342900" indent="-342900">
              <a:buAutoNum type="alphaLcPeriod"/>
            </a:pPr>
            <a:r>
              <a:rPr lang="en-US" dirty="0"/>
              <a:t>  User clicks on “Group” tab.</a:t>
            </a:r>
          </a:p>
          <a:p>
            <a:endParaRPr lang="en-US" b="0" dirty="0">
              <a:effectLst/>
            </a:endParaRPr>
          </a:p>
          <a:p>
            <a:r>
              <a:rPr lang="en-US" dirty="0"/>
              <a:t>b.    The system will display the house information to the user: </a:t>
            </a:r>
            <a:endParaRPr lang="en-US" b="0" dirty="0">
              <a:effectLst/>
            </a:endParaRPr>
          </a:p>
          <a:p>
            <a:pPr marL="742950" lvl="1" indent="-285750">
              <a:buFont typeface="Arial" panose="020B0604020202020204" pitchFamily="34" charset="0"/>
              <a:buChar char="•"/>
            </a:pPr>
            <a:r>
              <a:rPr lang="en-US" dirty="0"/>
              <a:t>Tasks for the house</a:t>
            </a:r>
            <a:endParaRPr lang="en-US" b="0" dirty="0">
              <a:effectLst/>
            </a:endParaRPr>
          </a:p>
          <a:p>
            <a:pPr marL="742950" lvl="1" indent="-285750">
              <a:buFont typeface="Arial" panose="020B0604020202020204" pitchFamily="34" charset="0"/>
              <a:buChar char="•"/>
            </a:pPr>
            <a:r>
              <a:rPr lang="en-US" dirty="0"/>
              <a:t>House address</a:t>
            </a:r>
            <a:endParaRPr lang="en-US" b="0" dirty="0">
              <a:effectLst/>
            </a:endParaRPr>
          </a:p>
          <a:p>
            <a:pPr marL="742950" lvl="1" indent="-285750">
              <a:buFont typeface="Arial" panose="020B0604020202020204" pitchFamily="34" charset="0"/>
              <a:buChar char="•"/>
            </a:pPr>
            <a:r>
              <a:rPr lang="en-US" dirty="0"/>
              <a:t>Name and phone number of the 	elderly and Team Owner.</a:t>
            </a:r>
          </a:p>
        </p:txBody>
      </p:sp>
      <p:pic>
        <p:nvPicPr>
          <p:cNvPr id="4" name="Picture 3" descr="A screenshot of a student information&#10;&#10;Description automatically generated">
            <a:extLst>
              <a:ext uri="{FF2B5EF4-FFF2-40B4-BE49-F238E27FC236}">
                <a16:creationId xmlns:a16="http://schemas.microsoft.com/office/drawing/2014/main" id="{0D80E31A-07AE-9C9C-0870-B1B1782CF0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658" y="797238"/>
            <a:ext cx="6798966" cy="4242816"/>
          </a:xfrm>
          <a:prstGeom prst="rect">
            <a:avLst/>
          </a:prstGeom>
        </p:spPr>
      </p:pic>
      <p:cxnSp>
        <p:nvCxnSpPr>
          <p:cNvPr id="5" name="Straight Arrow Connector 4">
            <a:extLst>
              <a:ext uri="{FF2B5EF4-FFF2-40B4-BE49-F238E27FC236}">
                <a16:creationId xmlns:a16="http://schemas.microsoft.com/office/drawing/2014/main" id="{D3F7F37E-E22F-6169-CFE3-50CD51EB9D13}"/>
              </a:ext>
            </a:extLst>
          </p:cNvPr>
          <p:cNvCxnSpPr>
            <a:cxnSpLocks/>
          </p:cNvCxnSpPr>
          <p:nvPr/>
        </p:nvCxnSpPr>
        <p:spPr>
          <a:xfrm flipH="1" flipV="1">
            <a:off x="980343" y="1196870"/>
            <a:ext cx="490219" cy="101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descr="A screenshot of a student's application&#10;&#10;Description automatically generated">
            <a:extLst>
              <a:ext uri="{FF2B5EF4-FFF2-40B4-BE49-F238E27FC236}">
                <a16:creationId xmlns:a16="http://schemas.microsoft.com/office/drawing/2014/main" id="{EC2117D0-7B98-8239-D29F-E320C3526B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828" y="802931"/>
            <a:ext cx="6756223" cy="4242816"/>
          </a:xfrm>
          <a:prstGeom prst="rect">
            <a:avLst/>
          </a:prstGeom>
        </p:spPr>
      </p:pic>
    </p:spTree>
    <p:extLst>
      <p:ext uri="{BB962C8B-B14F-4D97-AF65-F5344CB8AC3E}">
        <p14:creationId xmlns:p14="http://schemas.microsoft.com/office/powerpoint/2010/main" val="424794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animEffect transition="in" filter="fade">
                                      <p:cBhvr>
                                        <p:cTn id="7" dur="500"/>
                                        <p:tgtEl>
                                          <p:spTgt spid="1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9">
                                            <p:txEl>
                                              <p:pRg st="1" end="1"/>
                                            </p:txEl>
                                          </p:spTgt>
                                        </p:tgtEl>
                                        <p:attrNameLst>
                                          <p:attrName>style.visibility</p:attrName>
                                        </p:attrNameLst>
                                      </p:cBhvr>
                                      <p:to>
                                        <p:strVal val="visible"/>
                                      </p:to>
                                    </p:set>
                                    <p:animEffect transition="in" filter="fade">
                                      <p:cBhvr>
                                        <p:cTn id="17" dur="500"/>
                                        <p:tgtEl>
                                          <p:spTgt spid="19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9">
                                            <p:txEl>
                                              <p:pRg st="3" end="3"/>
                                            </p:txEl>
                                          </p:spTgt>
                                        </p:tgtEl>
                                        <p:attrNameLst>
                                          <p:attrName>style.visibility</p:attrName>
                                        </p:attrNameLst>
                                      </p:cBhvr>
                                      <p:to>
                                        <p:strVal val="visible"/>
                                      </p:to>
                                    </p:set>
                                    <p:animEffect transition="in" filter="fade">
                                      <p:cBhvr>
                                        <p:cTn id="28" dur="500"/>
                                        <p:tgtEl>
                                          <p:spTgt spid="199">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99">
                                            <p:txEl>
                                              <p:pRg st="4" end="4"/>
                                            </p:txEl>
                                          </p:spTgt>
                                        </p:tgtEl>
                                        <p:attrNameLst>
                                          <p:attrName>style.visibility</p:attrName>
                                        </p:attrNameLst>
                                      </p:cBhvr>
                                      <p:to>
                                        <p:strVal val="visible"/>
                                      </p:to>
                                    </p:set>
                                    <p:animEffect transition="in" filter="fade">
                                      <p:cBhvr>
                                        <p:cTn id="38" dur="500"/>
                                        <p:tgtEl>
                                          <p:spTgt spid="199">
                                            <p:txEl>
                                              <p:pRg st="4" end="4"/>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99">
                                            <p:txEl>
                                              <p:pRg st="5" end="5"/>
                                            </p:txEl>
                                          </p:spTgt>
                                        </p:tgtEl>
                                        <p:attrNameLst>
                                          <p:attrName>style.visibility</p:attrName>
                                        </p:attrNameLst>
                                      </p:cBhvr>
                                      <p:to>
                                        <p:strVal val="visible"/>
                                      </p:to>
                                    </p:set>
                                    <p:animEffect transition="in" filter="fade">
                                      <p:cBhvr>
                                        <p:cTn id="41" dur="500"/>
                                        <p:tgtEl>
                                          <p:spTgt spid="199">
                                            <p:txEl>
                                              <p:pRg st="5" end="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99">
                                            <p:txEl>
                                              <p:pRg st="6" end="6"/>
                                            </p:txEl>
                                          </p:spTgt>
                                        </p:tgtEl>
                                        <p:attrNameLst>
                                          <p:attrName>style.visibility</p:attrName>
                                        </p:attrNameLst>
                                      </p:cBhvr>
                                      <p:to>
                                        <p:strVal val="visible"/>
                                      </p:to>
                                    </p:set>
                                    <p:animEffect transition="in" filter="fade">
                                      <p:cBhvr>
                                        <p:cTn id="44" dur="500"/>
                                        <p:tgtEl>
                                          <p:spTgt spid="1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sineVTI">
  <a:themeElements>
    <a:clrScheme name="AnalogousFromRegularSeedRightStep">
      <a:dk1>
        <a:srgbClr val="000000"/>
      </a:dk1>
      <a:lt1>
        <a:srgbClr val="FFFFFF"/>
      </a:lt1>
      <a:dk2>
        <a:srgbClr val="243241"/>
      </a:dk2>
      <a:lt2>
        <a:srgbClr val="E2E8E8"/>
      </a:lt2>
      <a:accent1>
        <a:srgbClr val="E7292E"/>
      </a:accent1>
      <a:accent2>
        <a:srgbClr val="D56117"/>
      </a:accent2>
      <a:accent3>
        <a:srgbClr val="BFA022"/>
      </a:accent3>
      <a:accent4>
        <a:srgbClr val="8DB013"/>
      </a:accent4>
      <a:accent5>
        <a:srgbClr val="57B821"/>
      </a:accent5>
      <a:accent6>
        <a:srgbClr val="15BE1E"/>
      </a:accent6>
      <a:hlink>
        <a:srgbClr val="30918F"/>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18292</TotalTime>
  <Words>3486</Words>
  <Application>Microsoft Office PowerPoint</Application>
  <PresentationFormat>Widescreen</PresentationFormat>
  <Paragraphs>492</Paragraphs>
  <Slides>33</Slides>
  <Notes>27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Aptos</vt:lpstr>
      <vt:lpstr>Arial</vt:lpstr>
      <vt:lpstr>Calibri</vt:lpstr>
      <vt:lpstr>Calibri Light</vt:lpstr>
      <vt:lpstr>Grandview</vt:lpstr>
      <vt:lpstr>Times New Roman</vt:lpstr>
      <vt:lpstr>Wingdings</vt:lpstr>
      <vt:lpstr>CosineVTI</vt:lpstr>
      <vt:lpstr>PowerPoint Presentation</vt:lpstr>
      <vt:lpstr>פעולות כלליות</vt:lpstr>
      <vt:lpstr>PowerPoint Presentation</vt:lpstr>
      <vt:lpstr>PowerPoint Presentation</vt:lpstr>
      <vt:lpstr>PowerPoint Presentation</vt:lpstr>
      <vt:lpstr>פעולות תלמיד</vt:lpstr>
      <vt:lpstr>PowerPoint Presentation</vt:lpstr>
      <vt:lpstr>PowerPoint Presentation</vt:lpstr>
      <vt:lpstr>PowerPoint Presentation</vt:lpstr>
      <vt:lpstr>PowerPoint Presentation</vt:lpstr>
      <vt:lpstr>פעולות חניך גרעין Team Owner</vt:lpstr>
      <vt:lpstr>PowerPoint Presentation</vt:lpstr>
      <vt:lpstr>PowerPoint Presentation</vt:lpstr>
      <vt:lpstr>PowerPoint Presentation</vt:lpstr>
      <vt:lpstr>פעולות רכז גרעין Area Manager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פעולות מנהל אזור City Manager</vt:lpstr>
      <vt:lpstr>PowerPoint Presentation</vt:lpstr>
      <vt:lpstr>PowerPoint Presentation</vt:lpstr>
      <vt:lpstr>PowerPoint Presentation</vt:lpstr>
      <vt:lpstr>פעולות אדמין</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Avital, Yoav</dc:creator>
  <cp:lastModifiedBy>Avital, Yoav</cp:lastModifiedBy>
  <cp:revision>36</cp:revision>
  <dcterms:created xsi:type="dcterms:W3CDTF">2024-01-21T12:45:00Z</dcterms:created>
  <dcterms:modified xsi:type="dcterms:W3CDTF">2024-02-09T13:57:24Z</dcterms:modified>
</cp:coreProperties>
</file>