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1" r:id="rId3"/>
    <p:sldId id="257" r:id="rId4"/>
    <p:sldId id="261" r:id="rId5"/>
    <p:sldId id="259" r:id="rId6"/>
    <p:sldId id="265" r:id="rId7"/>
    <p:sldId id="266" r:id="rId8"/>
    <p:sldId id="272" r:id="rId9"/>
    <p:sldId id="269" r:id="rId10"/>
    <p:sldId id="275" r:id="rId11"/>
    <p:sldId id="313" r:id="rId12"/>
    <p:sldId id="312" r:id="rId13"/>
    <p:sldId id="278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01" r:id="rId24"/>
    <p:sldId id="305" r:id="rId25"/>
    <p:sldId id="307" r:id="rId26"/>
    <p:sldId id="308" r:id="rId27"/>
    <p:sldId id="289" r:id="rId28"/>
    <p:sldId id="315" r:id="rId29"/>
    <p:sldId id="331" r:id="rId30"/>
    <p:sldId id="330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7168B7EA-8A56-4601-81C9-FCE366CEEC94}">
          <p14:sldIdLst>
            <p14:sldId id="256"/>
            <p14:sldId id="311"/>
            <p14:sldId id="257"/>
            <p14:sldId id="261"/>
            <p14:sldId id="259"/>
            <p14:sldId id="265"/>
            <p14:sldId id="266"/>
            <p14:sldId id="272"/>
            <p14:sldId id="269"/>
            <p14:sldId id="275"/>
            <p14:sldId id="313"/>
            <p14:sldId id="312"/>
            <p14:sldId id="278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301"/>
            <p14:sldId id="305"/>
            <p14:sldId id="307"/>
            <p14:sldId id="308"/>
            <p14:sldId id="289"/>
            <p14:sldId id="315"/>
            <p14:sldId id="331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DBEC4-B436-4531-8A19-5AA95AE9EDEA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CBF4C-09C6-424C-831B-C394A541C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8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CBF4C-09C6-424C-831B-C394A541C7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5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DBFBE0-C9B9-F963-DCB3-CA67C03F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4CA1391-6C55-4C92-D864-D2D98778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971DC7-BB51-351D-7CA7-A6BB45C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35BC07-D397-E21B-56B4-83E1EF8B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D1F53-A439-8F08-C2D4-E74D3929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30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21A36-F9AA-F90D-2AB6-6DCAE7E9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63E3D3-2257-B16D-1E49-DD9C7E18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6074D3-DA6D-F669-AD1E-E2E7B602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BF1B6F-DD83-2E4A-9F4B-6BB1522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A11DF-F2BE-D2C7-85C1-E21679D2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5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9B1C27B-B476-3C26-0328-24BEE7343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AA8CB0-9944-C8C7-F8B2-039EFAD7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E16CB0-B702-A84C-9AA6-E0CA32BD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E15C75-A9BC-ADF4-E265-8DC7C26D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D8085A-56D2-785D-18F2-1DE2962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24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B1566A-0340-48A7-925A-B2F50E4D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84DCC1-2572-8751-28FF-2BC17D2A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ADC307-5709-E99D-A25E-BF01621C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34D5A0-EA4B-CF35-3099-DE84D42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9296AD-9421-4AAF-5403-F46A353A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75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A0BAE6-F14D-2F86-6351-D74FE05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8A2A17-9E86-FAC6-EBD1-2D45BC2E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6BA4B-97EF-F229-0A13-05F1E182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848825-1379-F00D-FC2B-B4461A15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EEED34-AEA2-D6FF-977D-186169DC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82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A90380-67E2-70F2-66AA-5D89DF6F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156264-BC67-689E-C298-4493F8227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76A44A7-06EB-8723-E7D6-AF0B3E85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00E423-F1E2-9135-F881-F39345C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31C6C5C-5663-A592-1801-2C24D5D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B1CA0A-E2C0-BA6C-FBBF-26FF576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2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FBF8D2-60C9-9295-1522-3A8D072F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D84FE-5C67-9CFF-CD72-253FA3AA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D6881-CC7E-8D1D-841C-3B697E18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ADFB67-B0FE-1389-C5F8-21716634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71F7516-D711-A664-161C-C14BC6F9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27FA35E-A5E6-A675-7E4E-72DEB3A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09D2B5F-0171-6AC6-18C6-A3CF5A24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0FCA21-249F-E300-8D1E-B9F03D2F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6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C7676-DB79-B29D-2717-C5E63282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B740852-E285-FD9F-A40A-51A3722B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DDE8A1F-493A-A661-5AF0-06D9A54D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97B5DB-F5E1-3FDC-55D5-7397DF9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99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6B8651E-B036-6D48-105F-0CDE238B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3112EB0-45BD-8F4F-28A6-27A8BC69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55EFEE-6957-FD3C-3830-AB38BD11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05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7E4EE-69BD-08C4-7024-B4DC46A1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B4F47E-0CF8-57A9-3869-A5C69B4C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BE9529-C7C5-D7A3-95A2-E3BFC23F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0FF94E-3720-8C48-E559-71BD98F7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7ACA08-65D1-7BA3-B686-EAA29817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B7C7E1-39AB-1823-EF9D-4BAF8D6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D9C6D1-3378-CDEC-E15B-22AB3366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44998B-D114-E67F-8FB9-647ABEDF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223EAE-DFF4-75C6-FEFF-D4B9D1F0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F040868-45F6-D848-4D41-0F840D76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58B84D-4DFC-FB0E-B83C-5690EECD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923DC5-8849-DEBB-083D-933E3B6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21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743EDB3-FDED-E580-AD66-890AE633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D77A0C-9F0C-FF10-D768-07101550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86B02D-32D9-48EB-3FAC-03C5C82D2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CE242-249B-4130-A1B8-BE25B12EB0C0}" type="datetimeFigureOut">
              <a:rPr lang="tr-TR" smtClean="0"/>
              <a:t>6.02.2024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D1880B-32EF-AE3D-4A0C-6FF76F6A0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EB9E00-FF38-B5BE-D3F8-107064C1D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D6C4E-1CA2-4470-B669-ACD0B6241D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1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E37966C-E6D8-B44E-015D-641B49E2FF42}"/>
              </a:ext>
            </a:extLst>
          </p:cNvPr>
          <p:cNvSpPr txBox="1"/>
          <p:nvPr/>
        </p:nvSpPr>
        <p:spPr>
          <a:xfrm>
            <a:off x="3232023" y="4114800"/>
            <a:ext cx="572795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Advisor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tr-TR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tr-TR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</a:t>
            </a:r>
            <a:r>
              <a:rPr lang="tr-T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Prof.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Claudia Fernanda YAŞAR</a:t>
            </a:r>
            <a:endParaRPr lang="tr-T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E7A36FE-97CB-D388-B203-5C3AF36B0191}"/>
              </a:ext>
            </a:extLst>
          </p:cNvPr>
          <p:cNvSpPr txBox="1"/>
          <p:nvPr/>
        </p:nvSpPr>
        <p:spPr>
          <a:xfrm>
            <a:off x="4046093" y="4576465"/>
            <a:ext cx="409981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19015036 – Hasan Kaan TUNA</a:t>
            </a:r>
            <a:endParaRPr lang="tr-TR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E2427B-F553-EC04-1E1E-76116A62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02" y="2084833"/>
            <a:ext cx="11169396" cy="134416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Lane Changing Application with Discrete Time State Space LTI Bicycle Model and MPC Controller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919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6835"/>
                <a:ext cx="10515600" cy="4376039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endParaRPr lang="tr-TR" sz="2400" i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2∙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+2∙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tr-T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∙2∙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2∙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GB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tr-T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2∙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−2∙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tr-T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GB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GB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tr-T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          </m:t>
                                          </m:r>
                                          <m: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tr-TR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tr-TR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tr-TR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tr-TR" sz="24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GB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𝓁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GB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sup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GB" sz="2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∙2∙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𝐶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𝛼</m:t>
                                                            </m:r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GB" sz="2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tr-TR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tr-TR" sz="24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GB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𝓁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GB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𝑟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sup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GB" sz="2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∙2∙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tr-TR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𝐶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𝛼</m:t>
                                                            </m:r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𝑟</m:t>
                                                            </m:r>
                                                          </m:sub>
                                                        </m:sSub>
                                                      </m:num>
                                                      <m:den>
                                                        <m:acc>
                                                          <m:accPr>
                                                            <m:chr m:val="̇"/>
                                                            <m:ctrlPr>
                                                              <a:rPr lang="tr-TR" sz="2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GB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</m:acc>
                                                        <m:r>
                                                          <a:rPr lang="en-GB" sz="2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∙</m:t>
                                                        </m:r>
                                                        <m:r>
                                                          <a:rPr lang="en-GB" sz="2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𝐼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tr-T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                       </m:t>
                                                </m:r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2∙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+2∙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GB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i="1" dirty="0"/>
                  <a:t> </a:t>
                </a:r>
                <a:endParaRPr lang="tr-TR" sz="2400" i="1" dirty="0"/>
              </a:p>
              <a:p>
                <a:pPr marL="0" indent="0">
                  <a:buNone/>
                </a:pPr>
                <a:endParaRPr lang="tr-TR" sz="2400" i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GB" sz="24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GB" sz="24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6835"/>
                <a:ext cx="10515600" cy="4376039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6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o 5">
                <a:extLst>
                  <a:ext uri="{FF2B5EF4-FFF2-40B4-BE49-F238E27FC236}">
                    <a16:creationId xmlns:a16="http://schemas.microsoft.com/office/drawing/2014/main" id="{26BC8506-0651-6453-2B03-906297956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25194"/>
                  </p:ext>
                </p:extLst>
              </p:nvPr>
            </p:nvGraphicFramePr>
            <p:xfrm>
              <a:off x="2590832" y="1984248"/>
              <a:ext cx="7010336" cy="39491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04777">
                      <a:extLst>
                        <a:ext uri="{9D8B030D-6E8A-4147-A177-3AD203B41FA5}">
                          <a16:colId xmlns:a16="http://schemas.microsoft.com/office/drawing/2014/main" val="3709604710"/>
                        </a:ext>
                      </a:extLst>
                    </a:gridCol>
                    <a:gridCol w="3505559">
                      <a:extLst>
                        <a:ext uri="{9D8B030D-6E8A-4147-A177-3AD203B41FA5}">
                          <a16:colId xmlns:a16="http://schemas.microsoft.com/office/drawing/2014/main" val="2670566453"/>
                        </a:ext>
                      </a:extLst>
                    </a:gridCol>
                  </a:tblGrid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Parameter Name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Parameter Value</a:t>
                          </a:r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089040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Vehicle mass (m)</a:t>
                          </a:r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1575</a:t>
                          </a:r>
                          <a:r>
                            <a:rPr lang="en-GB" sz="1800" b="1" dirty="0">
                              <a:effectLst/>
                            </a:rPr>
                            <a:t> (kg)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6160112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Vehicle’s yaw moment of inertia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2875</a:t>
                          </a:r>
                          <a:r>
                            <a:rPr lang="en-GB" sz="1800" b="1" dirty="0">
                              <a:effectLst/>
                            </a:rPr>
                            <a:t> (kg.m^2)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029099"/>
                      </a:ext>
                    </a:extLst>
                  </a:tr>
                  <a:tr h="705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Longitudinal distance from centre of gravity to front tire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effectLst/>
                            </a:rPr>
                            <a:t>1.</a:t>
                          </a:r>
                          <a:r>
                            <a:rPr lang="tr-TR" sz="1800" b="1" dirty="0">
                              <a:effectLst/>
                            </a:rPr>
                            <a:t>2</a:t>
                          </a:r>
                          <a:r>
                            <a:rPr lang="en-GB" sz="1800" b="1" dirty="0">
                              <a:effectLst/>
                            </a:rPr>
                            <a:t> (m)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3618295"/>
                      </a:ext>
                    </a:extLst>
                  </a:tr>
                  <a:tr h="7058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Longitudinal distance from centre of gravity to rear tire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1.6</a:t>
                          </a:r>
                          <a:r>
                            <a:rPr lang="en-GB" sz="1800" b="1" dirty="0">
                              <a:effectLst/>
                            </a:rPr>
                            <a:t> (m)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4512956"/>
                      </a:ext>
                    </a:extLst>
                  </a:tr>
                  <a:tr h="4327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Cornering stiffness of front tyre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19</a:t>
                          </a:r>
                          <a:r>
                            <a:rPr lang="en-GB" sz="1800" b="1" dirty="0">
                              <a:effectLst/>
                            </a:rPr>
                            <a:t>000 (N/rad)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627809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Cornering stiffness of rear tyre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effectLst/>
                            </a:rPr>
                            <a:t>3</a:t>
                          </a:r>
                          <a:r>
                            <a:rPr lang="tr-TR" sz="1800" b="1" dirty="0">
                              <a:effectLst/>
                            </a:rPr>
                            <a:t>3</a:t>
                          </a:r>
                          <a:r>
                            <a:rPr lang="en-GB" sz="1800" b="1" dirty="0">
                              <a:effectLst/>
                            </a:rPr>
                            <a:t>000 (N/rad)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800739"/>
                      </a:ext>
                    </a:extLst>
                  </a:tr>
                  <a:tr h="4139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Constant longitudinal speed (ẋ)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15</a:t>
                          </a:r>
                          <a:r>
                            <a:rPr lang="en-GB" sz="1800" b="1" dirty="0">
                              <a:effectLst/>
                            </a:rPr>
                            <a:t> (m/s)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69258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o 5">
                <a:extLst>
                  <a:ext uri="{FF2B5EF4-FFF2-40B4-BE49-F238E27FC236}">
                    <a16:creationId xmlns:a16="http://schemas.microsoft.com/office/drawing/2014/main" id="{26BC8506-0651-6453-2B03-906297956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125194"/>
                  </p:ext>
                </p:extLst>
              </p:nvPr>
            </p:nvGraphicFramePr>
            <p:xfrm>
              <a:off x="2590832" y="1984248"/>
              <a:ext cx="7010336" cy="39491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04777">
                      <a:extLst>
                        <a:ext uri="{9D8B030D-6E8A-4147-A177-3AD203B41FA5}">
                          <a16:colId xmlns:a16="http://schemas.microsoft.com/office/drawing/2014/main" val="3709604710"/>
                        </a:ext>
                      </a:extLst>
                    </a:gridCol>
                    <a:gridCol w="3505559">
                      <a:extLst>
                        <a:ext uri="{9D8B030D-6E8A-4147-A177-3AD203B41FA5}">
                          <a16:colId xmlns:a16="http://schemas.microsoft.com/office/drawing/2014/main" val="2670566453"/>
                        </a:ext>
                      </a:extLst>
                    </a:gridCol>
                  </a:tblGrid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Parameter Name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>
                              <a:effectLst/>
                            </a:rPr>
                            <a:t>Parameter Value</a:t>
                          </a:r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4089040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>
                              <a:effectLst/>
                            </a:rPr>
                            <a:t>Vehicle mass (m)</a:t>
                          </a:r>
                          <a:endParaRPr lang="tr-TR" sz="120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1575</a:t>
                          </a:r>
                          <a:r>
                            <a:rPr lang="en-GB" sz="1800" b="1" dirty="0">
                              <a:effectLst/>
                            </a:rPr>
                            <a:t> (kg)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56160112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8" t="-202899" r="-100522" b="-6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2875</a:t>
                          </a:r>
                          <a:r>
                            <a:rPr lang="en-GB" sz="1800" b="1" dirty="0">
                              <a:effectLst/>
                            </a:rPr>
                            <a:t> (kg.m^2)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2029099"/>
                      </a:ext>
                    </a:extLst>
                  </a:tr>
                  <a:tr h="705833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8" t="-180172" r="-100522" b="-29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effectLst/>
                            </a:rPr>
                            <a:t>1.</a:t>
                          </a:r>
                          <a:r>
                            <a:rPr lang="tr-TR" sz="1800" b="1" dirty="0">
                              <a:effectLst/>
                            </a:rPr>
                            <a:t>2</a:t>
                          </a:r>
                          <a:r>
                            <a:rPr lang="en-GB" sz="1800" b="1" dirty="0">
                              <a:effectLst/>
                            </a:rPr>
                            <a:t> (m)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3618295"/>
                      </a:ext>
                    </a:extLst>
                  </a:tr>
                  <a:tr h="705833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8" t="-280172" r="-100522" b="-19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1.6</a:t>
                          </a:r>
                          <a:r>
                            <a:rPr lang="en-GB" sz="1800" b="1" dirty="0">
                              <a:effectLst/>
                            </a:rPr>
                            <a:t> (m)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4512956"/>
                      </a:ext>
                    </a:extLst>
                  </a:tr>
                  <a:tr h="43275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8" t="-612500" r="-100522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19</a:t>
                          </a:r>
                          <a:r>
                            <a:rPr lang="en-GB" sz="1800" b="1" dirty="0">
                              <a:effectLst/>
                            </a:rPr>
                            <a:t>000 (N/rad)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627809"/>
                      </a:ext>
                    </a:extLst>
                  </a:tr>
                  <a:tr h="422694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8" t="-743478" r="-100522" b="-1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800" b="1" dirty="0">
                              <a:effectLst/>
                            </a:rPr>
                            <a:t>3</a:t>
                          </a:r>
                          <a:r>
                            <a:rPr lang="tr-TR" sz="1800" b="1" dirty="0">
                              <a:effectLst/>
                            </a:rPr>
                            <a:t>3</a:t>
                          </a:r>
                          <a:r>
                            <a:rPr lang="en-GB" sz="1800" b="1" dirty="0">
                              <a:effectLst/>
                            </a:rPr>
                            <a:t>000 (N/rad)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800739"/>
                      </a:ext>
                    </a:extLst>
                  </a:tr>
                  <a:tr h="41397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200" dirty="0">
                              <a:effectLst/>
                            </a:rPr>
                            <a:t>Constant longitudinal speed (ẋ)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800" b="1" dirty="0">
                              <a:effectLst/>
                            </a:rPr>
                            <a:t>15</a:t>
                          </a:r>
                          <a:r>
                            <a:rPr lang="en-GB" sz="1800" b="1" dirty="0">
                              <a:effectLst/>
                            </a:rPr>
                            <a:t> (m/s)</a:t>
                          </a:r>
                          <a:endParaRPr lang="tr-TR" sz="18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69258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50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6835"/>
                <a:ext cx="10515600" cy="4376039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endParaRPr lang="tr-TR" sz="2400" i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1.65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.52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tr-T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38.94</m:t>
                                          </m:r>
                                        </m:e>
                                        <m:e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tr-T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</m:t>
                                          </m:r>
                                          <m: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1.94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GB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tr-T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4.12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15.86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i="1" dirty="0"/>
                  <a:t> </a:t>
                </a:r>
                <a:endParaRPr lang="tr-TR" i="1" dirty="0"/>
              </a:p>
              <a:p>
                <a:pPr marL="0" indent="0">
                  <a:buNone/>
                </a:pPr>
                <a:endParaRPr lang="tr-TR" i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tr-TR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GB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i="1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6835"/>
                <a:ext cx="10515600" cy="4376039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8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</a:t>
            </a:r>
            <a:r>
              <a:rPr lang="tr-TR" dirty="0"/>
              <a:t> </a:t>
            </a:r>
            <a:r>
              <a:rPr lang="tr-TR" dirty="0" err="1"/>
              <a:t>Updated</a:t>
            </a:r>
            <a:r>
              <a:rPr lang="en-GB" dirty="0"/>
              <a:t> Block Diagram Look Like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ED4D29-7C1C-09A7-F8E6-E7735D61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2949080"/>
            <a:ext cx="11946017" cy="3543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7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Predictive</a:t>
            </a:r>
            <a:r>
              <a:rPr lang="tr-TR" dirty="0"/>
              <a:t> Controller</a:t>
            </a:r>
            <a:endParaRPr lang="en-GB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62FD75C-8599-5D75-65E0-CD3655E5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" y="1836384"/>
            <a:ext cx="11286744" cy="4902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71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Discretization</a:t>
            </a:r>
            <a:r>
              <a:rPr lang="tr-TR" dirty="0"/>
              <a:t> of LTI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i="1" dirty="0"/>
                  <a:t>Continuous</a:t>
                </a:r>
                <a:r>
                  <a:rPr lang="tr-TR" i="1" dirty="0"/>
                  <a:t> Time </a:t>
                </a:r>
                <a:r>
                  <a:rPr lang="tr-TR" i="1" dirty="0" err="1"/>
                  <a:t>State</a:t>
                </a:r>
                <a:r>
                  <a:rPr lang="tr-TR" i="1" dirty="0"/>
                  <a:t> Space LTI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𝜹</m:t>
                    </m:r>
                    <m:d>
                      <m:d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tr-TR" b="1" i="1" dirty="0"/>
              </a:p>
              <a:p>
                <a:pPr marL="0" indent="0">
                  <a:buNone/>
                </a:pPr>
                <a:endParaRPr lang="tr-TR" b="1" i="1" dirty="0"/>
              </a:p>
              <a:p>
                <a:pPr marL="0" indent="0">
                  <a:buNone/>
                </a:pPr>
                <a:r>
                  <a:rPr lang="tr-TR" i="1" dirty="0" err="1"/>
                  <a:t>Discrete</a:t>
                </a:r>
                <a:r>
                  <a:rPr lang="tr-TR" i="1" dirty="0"/>
                  <a:t> Time </a:t>
                </a:r>
                <a:r>
                  <a:rPr lang="tr-TR" i="1" dirty="0" err="1"/>
                  <a:t>State</a:t>
                </a:r>
                <a:r>
                  <a:rPr lang="tr-TR" i="1" dirty="0"/>
                  <a:t> Space LTI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/>
              </a:p>
              <a:p>
                <a:pPr marL="0" indent="0">
                  <a:buNone/>
                </a:pPr>
                <a:endParaRPr lang="en-GB" b="1" i="1" dirty="0"/>
              </a:p>
            </p:txBody>
          </p:sp>
        </mc:Choice>
        <mc:Fallback xmlns="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  <a:blipFill>
                <a:blip r:embed="rId2"/>
                <a:stretch>
                  <a:fillRect l="-1217" t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72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MPC: </a:t>
            </a:r>
            <a:r>
              <a:rPr lang="en-GB" dirty="0"/>
              <a:t>Discretization</a:t>
            </a:r>
            <a:r>
              <a:rPr lang="tr-TR" dirty="0"/>
              <a:t> of LTI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528"/>
                <a:ext cx="10515600" cy="48015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tr-TR" i="1" dirty="0"/>
                  <a:t>Discrete Time </a:t>
                </a:r>
                <a:r>
                  <a:rPr lang="tr-TR" i="1" dirty="0" err="1"/>
                  <a:t>State</a:t>
                </a:r>
                <a:r>
                  <a:rPr lang="tr-TR" i="1" dirty="0"/>
                  <a:t> </a:t>
                </a:r>
                <a:r>
                  <a:rPr lang="tr-TR" i="1" dirty="0" err="1"/>
                  <a:t>Eqaution</a:t>
                </a:r>
                <a:endParaRPr lang="tr-TR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endParaRPr lang="tr-TR" b="1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30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sz="3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3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sz="3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sz="3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sz="3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sz="3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r>
                      <a:rPr lang="en-GB" sz="3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sz="3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sz="30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sz="3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∙</m:t>
                        </m:r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sz="3000" b="1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𝑰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∙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/>
              </a:p>
              <a:p>
                <a:endParaRPr lang="tr-TR" b="1" i="1" dirty="0"/>
              </a:p>
              <a:p>
                <a:pPr marL="0" indent="0">
                  <a:buNone/>
                </a:pPr>
                <a:r>
                  <a:rPr lang="tr-TR" i="1" dirty="0" err="1"/>
                  <a:t>Discrete</a:t>
                </a:r>
                <a:r>
                  <a:rPr lang="tr-TR" i="1" dirty="0"/>
                  <a:t> Time </a:t>
                </a:r>
                <a:r>
                  <a:rPr lang="tr-TR" i="1" dirty="0" err="1"/>
                  <a:t>State</a:t>
                </a:r>
                <a:r>
                  <a:rPr lang="tr-TR" i="1" dirty="0"/>
                  <a:t> </a:t>
                </a:r>
                <a:r>
                  <a:rPr lang="tr-TR" i="1" dirty="0" err="1"/>
                  <a:t>Vector</a:t>
                </a:r>
                <a:endParaRPr lang="tr-TR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</m:mr>
                        </m:m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⋯ 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tr-TR" b="1" i="1" dirty="0"/>
              </a:p>
            </p:txBody>
          </p:sp>
        </mc:Choice>
        <mc:Fallback xmlns="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528"/>
                <a:ext cx="10515600" cy="4801552"/>
              </a:xfrm>
              <a:blipFill>
                <a:blip r:embed="rId2"/>
                <a:stretch>
                  <a:fillRect l="-1043" t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62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Discretization</a:t>
            </a:r>
            <a:r>
              <a:rPr lang="tr-TR" dirty="0"/>
              <a:t> of LTI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i="1" dirty="0" err="1"/>
                  <a:t>Discrete</a:t>
                </a:r>
                <a:r>
                  <a:rPr lang="tr-TR" i="1" dirty="0"/>
                  <a:t> Time </a:t>
                </a:r>
                <a:r>
                  <a:rPr lang="tr-TR" i="1" dirty="0" err="1"/>
                  <a:t>State</a:t>
                </a:r>
                <a:r>
                  <a:rPr lang="tr-TR" i="1" dirty="0"/>
                  <a:t> </a:t>
                </a:r>
                <a:r>
                  <a:rPr lang="tr-TR" i="1" dirty="0" err="1"/>
                  <a:t>Vector</a:t>
                </a:r>
                <a:endParaRPr lang="tr-TR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</m:mr>
                        </m:m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⋯ 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tr-TR" b="1" i="1" dirty="0"/>
              </a:p>
              <a:p>
                <a:pPr marL="0" indent="0">
                  <a:buNone/>
                </a:pPr>
                <a:endParaRPr lang="tr-TR" b="1" i="1" dirty="0"/>
              </a:p>
              <a:p>
                <a:pPr marL="0" indent="0">
                  <a:buNone/>
                </a:pPr>
                <a:r>
                  <a:rPr lang="tr-TR" i="1" dirty="0" err="1"/>
                  <a:t>State</a:t>
                </a:r>
                <a:r>
                  <a:rPr lang="tr-TR" i="1" dirty="0"/>
                  <a:t> </a:t>
                </a:r>
                <a:r>
                  <a:rPr lang="tr-TR" i="1" dirty="0" err="1"/>
                  <a:t>Vector</a:t>
                </a:r>
                <a:r>
                  <a:rPr lang="tr-TR" i="1" dirty="0"/>
                  <a:t> </a:t>
                </a:r>
                <a:r>
                  <a:rPr lang="tr-TR" i="1" dirty="0" err="1"/>
                  <a:t>for</a:t>
                </a:r>
                <a:r>
                  <a:rPr lang="tr-TR" i="1" dirty="0"/>
                  <a:t> </a:t>
                </a:r>
                <a:r>
                  <a:rPr lang="tr-TR" i="1" dirty="0" err="1"/>
                  <a:t>control</a:t>
                </a:r>
                <a:r>
                  <a:rPr lang="tr-TR" i="1" dirty="0"/>
                  <a:t> horizon is 5. (k=5)</a:t>
                </a:r>
                <a:endParaRPr lang="tr-TR" b="1" i="1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𝟓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𝑩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𝑨𝑩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GB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𝑨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GB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𝟒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𝑩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𝟎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𝟎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𝑩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𝟎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𝟎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𝑨𝑩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𝑩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tr-TR" b="1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𝟎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𝟎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tr-TR" b="1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𝑩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𝟎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GB" b="1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tr-TR" b="1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GB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⋯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tr-TR" b="1" i="1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⋯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GB" b="1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Times New Roman" panose="020206030504050203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𝑩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𝜹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𝜹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𝜹</m:t>
                                        </m:r>
                                      </m:e>
                                      <m:sub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b="1" i="1" dirty="0"/>
              </a:p>
            </p:txBody>
          </p:sp>
        </mc:Choice>
        <mc:Fallback xmlns="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46DC92A0-2A3D-D97E-02AA-DB005001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  <a:blipFill>
                <a:blip r:embed="rId2"/>
                <a:stretch>
                  <a:fillRect l="-1217" t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8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DDCF62C7-CC89-46DC-2191-45F57183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tr-TR" i="1" dirty="0"/>
              </a:p>
              <a:p>
                <a:pPr marL="0" indent="0">
                  <a:buNone/>
                </a:pPr>
                <a:r>
                  <a:rPr lang="tr-TR" i="1" dirty="0"/>
                  <a:t>General </a:t>
                </a:r>
                <a:r>
                  <a:rPr lang="tr-TR" i="1" dirty="0" err="1"/>
                  <a:t>Representation</a:t>
                </a:r>
                <a:r>
                  <a:rPr lang="tr-TR" i="1" dirty="0"/>
                  <a:t> of </a:t>
                </a:r>
                <a:r>
                  <a:rPr lang="tr-TR" i="1" dirty="0" err="1"/>
                  <a:t>The</a:t>
                </a:r>
                <a:r>
                  <a:rPr lang="tr-TR" i="1" dirty="0"/>
                  <a:t> </a:t>
                </a:r>
                <a:r>
                  <a:rPr lang="tr-TR" i="1" dirty="0" err="1"/>
                  <a:t>Cost</a:t>
                </a:r>
                <a:r>
                  <a:rPr lang="tr-TR" i="1" dirty="0"/>
                  <a:t> </a:t>
                </a:r>
                <a:r>
                  <a:rPr lang="tr-TR" i="1" dirty="0" err="1"/>
                  <a:t>Function</a:t>
                </a:r>
                <a:endParaRPr lang="tr-TR" i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tr-TR" b="1" i="1" dirty="0"/>
              </a:p>
              <a:p>
                <a:pPr marL="0" indent="0">
                  <a:buNone/>
                </a:pPr>
                <a:endParaRPr lang="tr-TR" i="1" dirty="0"/>
              </a:p>
              <a:p>
                <a:pPr marL="0" indent="0">
                  <a:buNone/>
                </a:pPr>
                <a:r>
                  <a:rPr lang="tr-TR" i="1" dirty="0" err="1"/>
                  <a:t>State</a:t>
                </a:r>
                <a:r>
                  <a:rPr lang="tr-TR" i="1" dirty="0"/>
                  <a:t> </a:t>
                </a:r>
                <a:r>
                  <a:rPr lang="tr-TR" i="1" dirty="0" err="1"/>
                  <a:t>Vector</a:t>
                </a:r>
                <a:r>
                  <a:rPr lang="tr-TR" i="1" dirty="0"/>
                  <a:t> </a:t>
                </a:r>
                <a:r>
                  <a:rPr lang="tr-TR" i="1" dirty="0" err="1"/>
                  <a:t>for</a:t>
                </a:r>
                <a:r>
                  <a:rPr lang="tr-TR" i="1" dirty="0"/>
                  <a:t> </a:t>
                </a:r>
                <a:r>
                  <a:rPr lang="tr-TR" i="1" dirty="0" err="1"/>
                  <a:t>control</a:t>
                </a:r>
                <a:r>
                  <a:rPr lang="tr-TR" i="1" dirty="0"/>
                  <a:t> horizon is 5. (n=5)</a:t>
                </a:r>
                <a:endParaRPr lang="tr-TR" b="1" i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b="1" i="1" dirty="0"/>
              </a:p>
            </p:txBody>
          </p:sp>
        </mc:Choice>
        <mc:Fallback xmlns="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DDCF62C7-CC89-46DC-2191-45F57183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73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Augmented</a:t>
            </a:r>
            <a:r>
              <a:rPr lang="tr-TR" dirty="0"/>
              <a:t> 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6380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Augmented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State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Equation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with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New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State</a:t>
                </a:r>
                <a:endParaRPr lang="tr-TR" b="1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𝑨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𝑩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tr-TR" b="1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tr-TR" i="1" dirty="0" err="1">
                    <a:cs typeface="Times New Roman" panose="02020603050405020304" pitchFamily="18" charset="0"/>
                  </a:rPr>
                  <a:t>Augmented</a:t>
                </a:r>
                <a:r>
                  <a:rPr lang="tr-TR" i="1" dirty="0">
                    <a:cs typeface="Times New Roman" panose="02020603050405020304" pitchFamily="18" charset="0"/>
                  </a:rPr>
                  <a:t> </a:t>
                </a:r>
                <a:r>
                  <a:rPr lang="tr-TR" i="1" dirty="0" err="1">
                    <a:cs typeface="Times New Roman" panose="02020603050405020304" pitchFamily="18" charset="0"/>
                  </a:rPr>
                  <a:t>State</a:t>
                </a:r>
                <a:r>
                  <a:rPr lang="tr-TR" i="1" dirty="0">
                    <a:cs typeface="Times New Roman" panose="02020603050405020304" pitchFamily="18" charset="0"/>
                  </a:rPr>
                  <a:t> Space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tr-TR" b="1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b="1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tr-TR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tr-TR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e>
                          </m:mr>
                          <m:mr>
                            <m:e>
                              <m:r>
                                <a:rPr lang="tr-TR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b="1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b="1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b="1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b="1" i="1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63808"/>
              </a:xfrm>
              <a:blipFill>
                <a:blip r:embed="rId2"/>
                <a:stretch>
                  <a:fillRect l="-1217" t="-2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8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653CE-983F-1C88-C58A-26A3EC9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r>
              <a:rPr lang="tr-TR" dirty="0"/>
              <a:t> of </a:t>
            </a:r>
            <a:r>
              <a:rPr lang="tr-TR" dirty="0" err="1"/>
              <a:t>Contents</a:t>
            </a:r>
            <a:endParaRPr lang="en-GB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2007D1F-7567-1AC6-0646-1EECBB8593ED}"/>
              </a:ext>
            </a:extLst>
          </p:cNvPr>
          <p:cNvSpPr txBox="1"/>
          <p:nvPr/>
        </p:nvSpPr>
        <p:spPr>
          <a:xfrm>
            <a:off x="838200" y="1572768"/>
            <a:ext cx="9838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tr-TR" sz="2800" dirty="0" err="1"/>
              <a:t>What</a:t>
            </a:r>
            <a:r>
              <a:rPr lang="tr-TR" sz="2800" dirty="0"/>
              <a:t> </a:t>
            </a:r>
            <a:r>
              <a:rPr lang="tr-TR" sz="2800" dirty="0" err="1"/>
              <a:t>Happens</a:t>
            </a:r>
            <a:r>
              <a:rPr lang="tr-TR" sz="2800" dirty="0"/>
              <a:t> </a:t>
            </a:r>
            <a:r>
              <a:rPr lang="tr-TR" sz="2800" dirty="0" err="1"/>
              <a:t>During</a:t>
            </a:r>
            <a:r>
              <a:rPr lang="tr-TR" sz="2800" dirty="0"/>
              <a:t> </a:t>
            </a:r>
            <a:r>
              <a:rPr lang="tr-TR" sz="2800" dirty="0" err="1"/>
              <a:t>Lane</a:t>
            </a:r>
            <a:r>
              <a:rPr lang="tr-TR" sz="2800" dirty="0"/>
              <a:t> </a:t>
            </a:r>
            <a:r>
              <a:rPr lang="tr-TR" sz="2800" dirty="0" err="1"/>
              <a:t>Change</a:t>
            </a:r>
            <a:r>
              <a:rPr lang="tr-TR" sz="2800" dirty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tr-TR" sz="2800" dirty="0"/>
              <a:t>How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Block</a:t>
            </a:r>
            <a:r>
              <a:rPr lang="tr-TR" sz="2800" dirty="0"/>
              <a:t> </a:t>
            </a:r>
            <a:r>
              <a:rPr lang="tr-TR" sz="2800" dirty="0" err="1"/>
              <a:t>Diagram</a:t>
            </a:r>
            <a:r>
              <a:rPr lang="tr-TR" sz="2800" dirty="0"/>
              <a:t> </a:t>
            </a:r>
            <a:r>
              <a:rPr lang="tr-TR" sz="2800" dirty="0" err="1"/>
              <a:t>Look</a:t>
            </a:r>
            <a:r>
              <a:rPr lang="tr-TR" sz="2800" dirty="0"/>
              <a:t> </a:t>
            </a:r>
            <a:r>
              <a:rPr lang="tr-TR" sz="2800" dirty="0" err="1"/>
              <a:t>Like</a:t>
            </a:r>
            <a:r>
              <a:rPr lang="tr-TR" sz="2800" dirty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tr-TR" sz="2800" dirty="0" err="1"/>
              <a:t>Plant</a:t>
            </a:r>
            <a:endParaRPr lang="tr-TR" sz="2800" dirty="0"/>
          </a:p>
          <a:p>
            <a:pPr marL="800100" lvl="1" indent="-342900">
              <a:buFont typeface="+mj-lt"/>
              <a:buAutoNum type="alphaLcPeriod"/>
            </a:pPr>
            <a:r>
              <a:rPr lang="tr-TR" sz="2800" dirty="0" err="1"/>
              <a:t>The</a:t>
            </a:r>
            <a:r>
              <a:rPr lang="tr-TR" sz="2800" dirty="0"/>
              <a:t> Bicycle Model</a:t>
            </a:r>
          </a:p>
          <a:p>
            <a:pPr marL="342900" indent="-342900">
              <a:buFont typeface="+mj-lt"/>
              <a:buAutoNum type="arabicParenR"/>
            </a:pPr>
            <a:r>
              <a:rPr lang="tr-TR" sz="2800" dirty="0"/>
              <a:t>MPC</a:t>
            </a:r>
          </a:p>
          <a:p>
            <a:pPr marL="857250" lvl="1" indent="-400050">
              <a:buFont typeface="+mj-lt"/>
              <a:buAutoNum type="alphaLcPeriod"/>
            </a:pPr>
            <a:r>
              <a:rPr lang="tr-TR" sz="2800" dirty="0" err="1"/>
              <a:t>The</a:t>
            </a:r>
            <a:r>
              <a:rPr lang="tr-TR" sz="2800" dirty="0"/>
              <a:t> Control </a:t>
            </a:r>
            <a:r>
              <a:rPr lang="tr-TR" sz="2800" dirty="0" err="1"/>
              <a:t>Input</a:t>
            </a:r>
            <a:endParaRPr lang="tr-TR" sz="2800" dirty="0"/>
          </a:p>
          <a:p>
            <a:pPr marL="857250" lvl="1" indent="-400050">
              <a:buFont typeface="+mj-lt"/>
              <a:buAutoNum type="alphaLcPeriod"/>
            </a:pPr>
            <a:r>
              <a:rPr lang="tr-TR" sz="2800" dirty="0" err="1"/>
              <a:t>Discretization</a:t>
            </a:r>
            <a:r>
              <a:rPr lang="tr-TR" sz="2800" dirty="0"/>
              <a:t> of </a:t>
            </a:r>
            <a:r>
              <a:rPr lang="tr-TR" sz="2800" dirty="0" err="1"/>
              <a:t>Continuous</a:t>
            </a:r>
            <a:r>
              <a:rPr lang="tr-TR" sz="2800" dirty="0"/>
              <a:t> LTI Model</a:t>
            </a:r>
          </a:p>
          <a:p>
            <a:pPr marL="857250" lvl="1" indent="-400050">
              <a:buFont typeface="+mj-lt"/>
              <a:buAutoNum type="alphaLcPeriod"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Cost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endParaRPr lang="tr-TR" sz="2800" dirty="0"/>
          </a:p>
          <a:p>
            <a:pPr marL="400050" indent="-400050">
              <a:buFont typeface="+mj-lt"/>
              <a:buAutoNum type="arabicParenR"/>
            </a:pPr>
            <a:r>
              <a:rPr lang="tr-TR" sz="2800" dirty="0"/>
              <a:t>Controller </a:t>
            </a:r>
            <a:r>
              <a:rPr lang="tr-TR" sz="2800" dirty="0" err="1"/>
              <a:t>Parameters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Constraints</a:t>
            </a:r>
            <a:endParaRPr lang="tr-TR" sz="2800" dirty="0"/>
          </a:p>
          <a:p>
            <a:pPr marL="400050" indent="-400050">
              <a:buFont typeface="+mj-lt"/>
              <a:buAutoNum type="arabicParenR"/>
            </a:pPr>
            <a:r>
              <a:rPr lang="tr-TR" sz="2800" dirty="0" err="1"/>
              <a:t>Results</a:t>
            </a:r>
            <a:endParaRPr lang="tr-TR" sz="2800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800100" lvl="1" indent="-342900">
              <a:buFont typeface="+mj-lt"/>
              <a:buAutoNum type="arabicPeriod"/>
            </a:pPr>
            <a:endParaRPr lang="tr-TR" dirty="0"/>
          </a:p>
          <a:p>
            <a:pPr marL="342900" indent="-34290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93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Augmented</a:t>
            </a:r>
            <a:r>
              <a:rPr lang="tr-TR" dirty="0"/>
              <a:t> 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478768" cy="492042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Augmented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State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Equation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with</a:t>
                </a:r>
                <a:r>
                  <a:rPr lang="tr-TR" i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New </a:t>
                </a:r>
                <a:r>
                  <a:rPr lang="tr-TR" i="1" dirty="0" err="1">
                    <a:ea typeface="Cambria Math" panose="02040503050406030204" pitchFamily="18" charset="0"/>
                    <a:cs typeface="Cambria Math" panose="02040503050406030204" pitchFamily="18" charset="0"/>
                  </a:rPr>
                  <a:t>State</a:t>
                </a:r>
                <a:endParaRPr lang="tr-TR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tr-TR" b="1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endParaRPr lang="tr-TR" b="1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tr-TR" i="1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tr-TR" i="1" dirty="0" err="1">
                    <a:cs typeface="Times New Roman" panose="02020603050405020304" pitchFamily="18" charset="0"/>
                  </a:rPr>
                  <a:t>Modified</a:t>
                </a:r>
                <a:r>
                  <a:rPr lang="tr-TR" i="1" dirty="0">
                    <a:cs typeface="Times New Roman" panose="02020603050405020304" pitchFamily="18" charset="0"/>
                  </a:rPr>
                  <a:t> </a:t>
                </a:r>
                <a:r>
                  <a:rPr lang="tr-TR" i="1" dirty="0" err="1">
                    <a:cs typeface="Times New Roman" panose="02020603050405020304" pitchFamily="18" charset="0"/>
                  </a:rPr>
                  <a:t>Cost</a:t>
                </a:r>
                <a:r>
                  <a:rPr lang="tr-TR" i="1" dirty="0">
                    <a:cs typeface="Times New Roman" panose="02020603050405020304" pitchFamily="18" charset="0"/>
                  </a:rPr>
                  <a:t> </a:t>
                </a:r>
                <a:r>
                  <a:rPr lang="tr-TR" i="1" dirty="0" err="1">
                    <a:cs typeface="Times New Roman" panose="02020603050405020304" pitchFamily="18" charset="0"/>
                  </a:rPr>
                  <a:t>Function</a:t>
                </a:r>
                <a:endParaRPr lang="tr-TR" i="1" dirty="0"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𝑱</m:t>
                    </m:r>
                    <m:r>
                      <a:rPr lang="en-GB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𝑪</m:t>
                                </m:r>
                              </m:e>
                            </m:acc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acc>
                              <m:accPr>
                                <m:chr m:val="̃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b="1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∙(</m:t>
                    </m:r>
                    <m:sSub>
                      <m:sSubPr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en-GB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acc>
                  </m:oMath>
                </a14:m>
                <a:endParaRPr lang="tr-TR" b="1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tr-TR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</m:acc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tr-TR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tr-TR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</m:acc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̃"/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tr-TR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  <m:r>
                                <a:rPr lang="en-GB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tr-TR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tr-TR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478768" cy="4920424"/>
              </a:xfrm>
              <a:blipFill>
                <a:blip r:embed="rId2"/>
                <a:stretch>
                  <a:fillRect l="-1115" t="-21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8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6400"/>
                <a:ext cx="10515600" cy="2844736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tr-TR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GB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̃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̃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tr-T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̃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̃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tr-TR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6400"/>
                <a:ext cx="10515600" cy="2844736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5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4418" y="2384853"/>
                <a:ext cx="3508248" cy="22819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tr-TR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tr-TR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4418" y="2384853"/>
                <a:ext cx="3508248" cy="22819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 descr="diyagram, çizgi, öykü gelişim çizgisi; kumpas; grafiğini çıkarma, paralel içeren bir resim&#10;&#10;Açıklama otomatik olarak oluşturuldu">
            <a:extLst>
              <a:ext uri="{FF2B5EF4-FFF2-40B4-BE49-F238E27FC236}">
                <a16:creationId xmlns:a16="http://schemas.microsoft.com/office/drawing/2014/main" id="{DEBD12B7-E10D-B78E-45C5-A60860456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4" y="1990512"/>
            <a:ext cx="5036058" cy="3964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13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p:pic>
        <p:nvPicPr>
          <p:cNvPr id="7" name="Resim 6" descr="metin, yazı tipi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AFFA73AC-5BA8-03B1-313E-7F312738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5" y="2658970"/>
            <a:ext cx="11267770" cy="274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662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424112"/>
              </a:xfrm>
              <a:ln>
                <a:solidFill>
                  <a:schemeClr val="tx1"/>
                </a:solidFill>
              </a:ln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endParaRPr lang="tr-TR" i="1" dirty="0"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̿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̿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  <m:r>
                          <a:rPr lang="en-GB"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̃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</m:oMath>
                </a14:m>
                <a:endParaRPr lang="tr-TR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424112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EEDFB2EC-3A1E-9736-203F-C48AB827FE56}"/>
                  </a:ext>
                </a:extLst>
              </p:cNvPr>
              <p:cNvSpPr txBox="1"/>
              <p:nvPr/>
            </p:nvSpPr>
            <p:spPr>
              <a:xfrm>
                <a:off x="2069211" y="4837176"/>
                <a:ext cx="8053578" cy="1485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̿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GB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GB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GB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𝐴𝐵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GB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𝐵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plcHide m:val="on"/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GB" i="1">
                                                                <a:solidFill>
                                                                  <a:srgbClr val="836967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en-GB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GB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plcHide m:val="on"/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GB" i="1">
                                                                <a:solidFill>
                                                                  <a:srgbClr val="836967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en-GB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𝐵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GB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GB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GB" i="0">
                                                      <a:latin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GB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⋯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plcHide m:val="on"/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en-GB" i="1">
                                                                <a:solidFill>
                                                                  <a:srgbClr val="836967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en-GB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  <m:e>
                                                              <m:r>
                                                                <a:rPr lang="en-GB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𝐵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GB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EEDFB2EC-3A1E-9736-203F-C48AB827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211" y="4837176"/>
                <a:ext cx="8053578" cy="1485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6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p:pic>
        <p:nvPicPr>
          <p:cNvPr id="7" name="Resim 6" descr="metin, yazı tipi, çizgi, tipografi içeren bir resim&#10;&#10;Açıklama otomatik olarak oluşturuldu">
            <a:extLst>
              <a:ext uri="{FF2B5EF4-FFF2-40B4-BE49-F238E27FC236}">
                <a16:creationId xmlns:a16="http://schemas.microsoft.com/office/drawing/2014/main" id="{904C9B17-B6BF-B701-B40F-5BF5A624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3" y="2470022"/>
            <a:ext cx="10340834" cy="269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79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0168" cy="1325563"/>
          </a:xfrm>
        </p:spPr>
        <p:txBody>
          <a:bodyPr/>
          <a:lstStyle/>
          <a:p>
            <a:r>
              <a:rPr lang="tr-TR" dirty="0"/>
              <a:t>MPC: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7887"/>
                <a:ext cx="10463784" cy="1646872"/>
              </a:xfrm>
              <a:noFill/>
              <a:ln>
                <a:noFill/>
              </a:ln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sz="2400" b="1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sz="2400" b="1" i="1">
                        <a:latin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p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sz="2400" b="1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</a:rPr>
                      <m:t>)∙</m:t>
                    </m:r>
                    <m:acc>
                      <m:accPr>
                        <m:chr m:val="⃗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  <m:r>
                      <a:rPr lang="en-GB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tr-TR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sub>
                            </m:sSub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GB" sz="2400" b="1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tr-T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  <m:e>
                              <m:acc>
                                <m:accPr>
                                  <m:chr m:val="̿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̿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acc>
                                <m:accPr>
                                  <m:chr m:val="̿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̿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GB" sz="2400" b="1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</m:oMath>
                </a14:m>
                <a:endParaRPr lang="tr-TR" sz="2400" b="1" i="1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𝑱</m:t>
                    </m:r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GB" sz="2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tr-TR" sz="24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GB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𝒈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tr-TR" sz="24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tr-TR" sz="2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tr-TR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b="1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4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tr-TR" sz="24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</m:sub>
                            </m:sSub>
                          </m:e>
                          <m:sup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</m:e>
                      <m:sup>
                        <m:r>
                          <a:rPr lang="en-GB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GB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  <m:r>
                      <a:rPr lang="en-GB" sz="24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tr-TR" sz="2400" b="1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5111DBF3-7D9F-F158-0AC1-7F31AAF24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7887"/>
                <a:ext cx="10463784" cy="1646872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5">
                <a:extLst>
                  <a:ext uri="{FF2B5EF4-FFF2-40B4-BE49-F238E27FC236}">
                    <a16:creationId xmlns:a16="http://schemas.microsoft.com/office/drawing/2014/main" id="{0C24BA61-141C-E169-389E-BF274A282A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94759"/>
                <a:ext cx="5343144" cy="2306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𝜵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𝑱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tr-TR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tr-TR" sz="2400" b="1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1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tr-T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sz="2400" b="1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tr-TR" sz="2400" b="1" i="1" dirty="0"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sub>
                        </m:sSub>
                      </m:e>
                    </m:acc>
                    <m:r>
                      <a:rPr lang="en-GB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</m:acc>
                      </m:e>
                      <m:sup>
                        <m:r>
                          <a:rPr lang="en-GB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GB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̿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tr-T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tr-T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tr-T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r-T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tr-T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b="1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b="1" i="1" dirty="0"/>
              </a:p>
            </p:txBody>
          </p:sp>
        </mc:Choice>
        <mc:Fallback xmlns="">
          <p:sp>
            <p:nvSpPr>
              <p:cNvPr id="3" name="İçerik Yer Tutucusu 5">
                <a:extLst>
                  <a:ext uri="{FF2B5EF4-FFF2-40B4-BE49-F238E27FC236}">
                    <a16:creationId xmlns:a16="http://schemas.microsoft.com/office/drawing/2014/main" id="{0C24BA61-141C-E169-389E-BF274A28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94759"/>
                <a:ext cx="5343144" cy="2306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2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63" y="104139"/>
            <a:ext cx="9367773" cy="1276605"/>
          </a:xfrm>
        </p:spPr>
        <p:txBody>
          <a:bodyPr>
            <a:normAutofit/>
          </a:bodyPr>
          <a:lstStyle/>
          <a:p>
            <a:r>
              <a:rPr lang="tr-TR" dirty="0"/>
              <a:t>Controller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70E69220-3B43-BFCC-4005-0B3E4898C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033820"/>
                  </p:ext>
                </p:extLst>
              </p:nvPr>
            </p:nvGraphicFramePr>
            <p:xfrm>
              <a:off x="1985010" y="1668764"/>
              <a:ext cx="8221980" cy="35204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10508">
                      <a:extLst>
                        <a:ext uri="{9D8B030D-6E8A-4147-A177-3AD203B41FA5}">
                          <a16:colId xmlns:a16="http://schemas.microsoft.com/office/drawing/2014/main" val="2043190234"/>
                        </a:ext>
                      </a:extLst>
                    </a:gridCol>
                    <a:gridCol w="4111472">
                      <a:extLst>
                        <a:ext uri="{9D8B030D-6E8A-4147-A177-3AD203B41FA5}">
                          <a16:colId xmlns:a16="http://schemas.microsoft.com/office/drawing/2014/main" val="4216705267"/>
                        </a:ext>
                      </a:extLst>
                    </a:gridCol>
                  </a:tblGrid>
                  <a:tr h="5068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Controller Parameters</a:t>
                          </a:r>
                          <a:endParaRPr lang="tr-TR" sz="16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Controller Parameter Values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075213"/>
                      </a:ext>
                    </a:extLst>
                  </a:tr>
                  <a:tr h="69156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Output Weights (Q)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16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tr-TR" sz="1600" b="1" i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𝟎𝟎</m:t>
                                          </m:r>
                                        </m:e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tr-TR" sz="1600" b="1" i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60683867"/>
                      </a:ext>
                    </a:extLst>
                  </a:tr>
                  <a:tr h="69156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Final Horizon Output Weights (S)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tr-TR" sz="16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tr-TR" sz="1600" b="1" i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521334"/>
                      </a:ext>
                    </a:extLst>
                  </a:tr>
                  <a:tr h="44542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Inputs Weight (R)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tr-TR" sz="16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9434907"/>
                      </a:ext>
                    </a:extLst>
                  </a:tr>
                  <a:tr h="387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MPC </a:t>
                          </a:r>
                          <a:r>
                            <a:rPr lang="tr-TR" sz="1400" dirty="0" err="1">
                              <a:effectLst/>
                            </a:rPr>
                            <a:t>Prediction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en-GB" sz="1400" dirty="0">
                              <a:effectLst/>
                            </a:rPr>
                            <a:t>Horizon (H</a:t>
                          </a:r>
                          <a:r>
                            <a:rPr lang="en-GB" sz="1400" baseline="-25000" dirty="0">
                              <a:effectLst/>
                            </a:rPr>
                            <a:t>z</a:t>
                          </a:r>
                          <a:r>
                            <a:rPr lang="en-GB" sz="1400" dirty="0">
                              <a:effectLst/>
                            </a:rPr>
                            <a:t>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5 </a:t>
                          </a:r>
                          <a:r>
                            <a:rPr lang="en-GB" sz="1600" b="1" dirty="0">
                              <a:effectLst/>
                            </a:rPr>
                            <a:t>samples (</a:t>
                          </a:r>
                          <a:r>
                            <a:rPr lang="tr-TR" sz="1600" b="1" dirty="0">
                              <a:effectLst/>
                            </a:rPr>
                            <a:t>0.5 </a:t>
                          </a:r>
                          <a:r>
                            <a:rPr lang="en-GB" sz="1600" b="1" dirty="0">
                              <a:effectLst/>
                            </a:rPr>
                            <a:t>seconds)</a:t>
                          </a:r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8326698"/>
                      </a:ext>
                    </a:extLst>
                  </a:tr>
                  <a:tr h="387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MPC Control Horizon (</a:t>
                          </a: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Cz</a:t>
                          </a: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5 </a:t>
                          </a:r>
                          <a:r>
                            <a:rPr lang="tr-TR" sz="1600" b="1" dirty="0" err="1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samples</a:t>
                          </a: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 (0.5 </a:t>
                          </a:r>
                          <a:r>
                            <a:rPr lang="tr-TR" sz="1600" b="1" dirty="0" err="1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seconds</a:t>
                          </a: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457792"/>
                      </a:ext>
                    </a:extLst>
                  </a:tr>
                  <a:tr h="4091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Sample Time (T</a:t>
                          </a:r>
                          <a:r>
                            <a:rPr lang="en-GB" sz="1400" baseline="-25000" dirty="0">
                              <a:effectLst/>
                            </a:rPr>
                            <a:t>s</a:t>
                          </a:r>
                          <a:r>
                            <a:rPr lang="en-GB" sz="1400" dirty="0">
                              <a:effectLst/>
                            </a:rPr>
                            <a:t>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b="1" dirty="0">
                              <a:effectLst/>
                            </a:rPr>
                            <a:t>0.1 seconds</a:t>
                          </a:r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6760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70E69220-3B43-BFCC-4005-0B3E4898C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9033820"/>
                  </p:ext>
                </p:extLst>
              </p:nvPr>
            </p:nvGraphicFramePr>
            <p:xfrm>
              <a:off x="1985010" y="1668764"/>
              <a:ext cx="8221980" cy="35204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10508">
                      <a:extLst>
                        <a:ext uri="{9D8B030D-6E8A-4147-A177-3AD203B41FA5}">
                          <a16:colId xmlns:a16="http://schemas.microsoft.com/office/drawing/2014/main" val="2043190234"/>
                        </a:ext>
                      </a:extLst>
                    </a:gridCol>
                    <a:gridCol w="4111472">
                      <a:extLst>
                        <a:ext uri="{9D8B030D-6E8A-4147-A177-3AD203B41FA5}">
                          <a16:colId xmlns:a16="http://schemas.microsoft.com/office/drawing/2014/main" val="4216705267"/>
                        </a:ext>
                      </a:extLst>
                    </a:gridCol>
                  </a:tblGrid>
                  <a:tr h="5068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Controller Parameters</a:t>
                          </a:r>
                          <a:endParaRPr lang="tr-TR" sz="16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dirty="0">
                              <a:effectLst/>
                            </a:rPr>
                            <a:t>Controller Parameter Values</a:t>
                          </a:r>
                          <a:endParaRPr lang="tr-TR" sz="12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075213"/>
                      </a:ext>
                    </a:extLst>
                  </a:tr>
                  <a:tr h="69156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Output Weights (Q)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48" t="-73684" r="-296" b="-341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683867"/>
                      </a:ext>
                    </a:extLst>
                  </a:tr>
                  <a:tr h="69156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Final Horizon Output Weights (S)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48" t="-173684" r="-296" b="-241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521334"/>
                      </a:ext>
                    </a:extLst>
                  </a:tr>
                  <a:tr h="44542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Inputs Weight (R)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48" t="-427397" r="-296" b="-2767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9434907"/>
                      </a:ext>
                    </a:extLst>
                  </a:tr>
                  <a:tr h="387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MPC </a:t>
                          </a:r>
                          <a:r>
                            <a:rPr lang="tr-TR" sz="1400" dirty="0" err="1">
                              <a:effectLst/>
                            </a:rPr>
                            <a:t>Prediction</a:t>
                          </a:r>
                          <a:r>
                            <a:rPr lang="tr-TR" sz="1400" dirty="0">
                              <a:effectLst/>
                            </a:rPr>
                            <a:t> </a:t>
                          </a:r>
                          <a:r>
                            <a:rPr lang="en-GB" sz="1400" dirty="0">
                              <a:effectLst/>
                            </a:rPr>
                            <a:t>Horizon (H</a:t>
                          </a:r>
                          <a:r>
                            <a:rPr lang="en-GB" sz="1400" baseline="-25000" dirty="0">
                              <a:effectLst/>
                            </a:rPr>
                            <a:t>z</a:t>
                          </a:r>
                          <a:r>
                            <a:rPr lang="en-GB" sz="1400" dirty="0">
                              <a:effectLst/>
                            </a:rPr>
                            <a:t>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600" b="1" dirty="0">
                              <a:effectLst/>
                            </a:rPr>
                            <a:t>5 </a:t>
                          </a:r>
                          <a:r>
                            <a:rPr lang="en-GB" sz="1600" b="1" dirty="0">
                              <a:effectLst/>
                            </a:rPr>
                            <a:t>samples (</a:t>
                          </a:r>
                          <a:r>
                            <a:rPr lang="tr-TR" sz="1600" b="1" dirty="0">
                              <a:effectLst/>
                            </a:rPr>
                            <a:t>0.5 </a:t>
                          </a:r>
                          <a:r>
                            <a:rPr lang="en-GB" sz="1600" b="1" dirty="0">
                              <a:effectLst/>
                            </a:rPr>
                            <a:t>seconds)</a:t>
                          </a:r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8326698"/>
                      </a:ext>
                    </a:extLst>
                  </a:tr>
                  <a:tr h="38797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MPC Control Horizon (</a:t>
                          </a:r>
                          <a:r>
                            <a:rPr lang="tr-TR" sz="1400" dirty="0" err="1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Cz</a:t>
                          </a:r>
                          <a:r>
                            <a:rPr lang="tr-TR" sz="1400" dirty="0">
                              <a:effectLst/>
                              <a:latin typeface="Calibri" panose="020F0502020204030204" pitchFamily="34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5 </a:t>
                          </a:r>
                          <a:r>
                            <a:rPr lang="tr-TR" sz="1600" b="1" dirty="0" err="1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samples</a:t>
                          </a: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 (0.5 </a:t>
                          </a:r>
                          <a:r>
                            <a:rPr lang="tr-TR" sz="1600" b="1" dirty="0" err="1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seconds</a:t>
                          </a:r>
                          <a:r>
                            <a:rPr lang="tr-TR" sz="1600" b="1" dirty="0">
                              <a:effectLst/>
                              <a:latin typeface="+mn-lt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35457792"/>
                      </a:ext>
                    </a:extLst>
                  </a:tr>
                  <a:tr h="40910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Sample Time (T</a:t>
                          </a:r>
                          <a:r>
                            <a:rPr lang="en-GB" sz="1400" baseline="-25000" dirty="0">
                              <a:effectLst/>
                            </a:rPr>
                            <a:t>s</a:t>
                          </a:r>
                          <a:r>
                            <a:rPr lang="en-GB" sz="1400" dirty="0">
                              <a:effectLst/>
                            </a:rPr>
                            <a:t>)</a:t>
                          </a:r>
                          <a:endParaRPr lang="tr-TR" sz="1400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GB" sz="1600" b="1" dirty="0">
                              <a:effectLst/>
                            </a:rPr>
                            <a:t>0.1 seconds</a:t>
                          </a:r>
                          <a:endParaRPr lang="tr-TR" sz="1600" b="1" dirty="0"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67609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57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01B243A8-B6BA-DCCF-9F5E-66690EF53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22781"/>
              </p:ext>
            </p:extLst>
          </p:nvPr>
        </p:nvGraphicFramePr>
        <p:xfrm>
          <a:off x="2136648" y="1842516"/>
          <a:ext cx="7918704" cy="3172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220">
                  <a:extLst>
                    <a:ext uri="{9D8B030D-6E8A-4147-A177-3AD203B41FA5}">
                      <a16:colId xmlns:a16="http://schemas.microsoft.com/office/drawing/2014/main" val="3818849294"/>
                    </a:ext>
                  </a:extLst>
                </a:gridCol>
                <a:gridCol w="2958309">
                  <a:extLst>
                    <a:ext uri="{9D8B030D-6E8A-4147-A177-3AD203B41FA5}">
                      <a16:colId xmlns:a16="http://schemas.microsoft.com/office/drawing/2014/main" val="1092617027"/>
                    </a:ext>
                  </a:extLst>
                </a:gridCol>
                <a:gridCol w="1045867">
                  <a:extLst>
                    <a:ext uri="{9D8B030D-6E8A-4147-A177-3AD203B41FA5}">
                      <a16:colId xmlns:a16="http://schemas.microsoft.com/office/drawing/2014/main" val="3821855499"/>
                    </a:ext>
                  </a:extLst>
                </a:gridCol>
                <a:gridCol w="1075749">
                  <a:extLst>
                    <a:ext uri="{9D8B030D-6E8A-4147-A177-3AD203B41FA5}">
                      <a16:colId xmlns:a16="http://schemas.microsoft.com/office/drawing/2014/main" val="531261575"/>
                    </a:ext>
                  </a:extLst>
                </a:gridCol>
                <a:gridCol w="926339">
                  <a:extLst>
                    <a:ext uri="{9D8B030D-6E8A-4147-A177-3AD203B41FA5}">
                      <a16:colId xmlns:a16="http://schemas.microsoft.com/office/drawing/2014/main" val="2643825717"/>
                    </a:ext>
                  </a:extLst>
                </a:gridCol>
                <a:gridCol w="956220">
                  <a:extLst>
                    <a:ext uri="{9D8B030D-6E8A-4147-A177-3AD203B41FA5}">
                      <a16:colId xmlns:a16="http://schemas.microsoft.com/office/drawing/2014/main" val="3761400097"/>
                    </a:ext>
                  </a:extLst>
                </a:gridCol>
              </a:tblGrid>
              <a:tr h="46990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CONSTRAINTS TABLE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37728"/>
                  </a:ext>
                </a:extLst>
              </a:tr>
              <a:tr h="88162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I/O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Constraint</a:t>
                      </a:r>
                      <a:r>
                        <a:rPr lang="tr-T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Name</a:t>
                      </a:r>
                      <a:endParaRPr lang="tr-T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Min</a:t>
                      </a:r>
                      <a:r>
                        <a:rPr lang="tr-T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Value</a:t>
                      </a:r>
                      <a:endParaRPr lang="tr-T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tr-T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Value</a:t>
                      </a:r>
                      <a:endParaRPr lang="tr-T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Min</a:t>
                      </a:r>
                      <a:r>
                        <a:rPr lang="tr-T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Rate</a:t>
                      </a:r>
                      <a:endParaRPr lang="tr-T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tr-TR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Rate</a:t>
                      </a:r>
                      <a:endParaRPr lang="tr-T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69810"/>
                  </a:ext>
                </a:extLst>
              </a:tr>
              <a:tr h="46990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>
                          <a:effectLst/>
                          <a:latin typeface="+mn-lt"/>
                        </a:rPr>
                        <a:t>I</a:t>
                      </a:r>
                      <a:endParaRPr lang="tr-T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Steering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Angle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rads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0,52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>
                          <a:effectLst/>
                          <a:latin typeface="+mn-lt"/>
                        </a:rPr>
                        <a:t>0,52</a:t>
                      </a:r>
                      <a:endParaRPr lang="tr-T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-0,17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0,17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99170"/>
                  </a:ext>
                </a:extLst>
              </a:tr>
              <a:tr h="88162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O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Lateral 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Displacement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meters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-10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10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 -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 -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108003"/>
                  </a:ext>
                </a:extLst>
              </a:tr>
              <a:tr h="46990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O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Yaw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Angle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tr-TR" sz="1600" b="1" u="none" strike="noStrike" dirty="0" err="1">
                          <a:effectLst/>
                          <a:latin typeface="+mn-lt"/>
                        </a:rPr>
                        <a:t>rads</a:t>
                      </a:r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>
                          <a:effectLst/>
                          <a:latin typeface="+mn-lt"/>
                        </a:rPr>
                        <a:t>-0,4</a:t>
                      </a:r>
                      <a:endParaRPr lang="tr-TR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0,4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 -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600" b="1" u="none" strike="noStrike" dirty="0">
                          <a:effectLst/>
                          <a:latin typeface="+mn-lt"/>
                        </a:rPr>
                        <a:t> -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01505"/>
                  </a:ext>
                </a:extLst>
              </a:tr>
            </a:tbl>
          </a:graphicData>
        </a:graphic>
      </p:graphicFrame>
      <p:sp>
        <p:nvSpPr>
          <p:cNvPr id="9" name="Başlık 1">
            <a:extLst>
              <a:ext uri="{FF2B5EF4-FFF2-40B4-BE49-F238E27FC236}">
                <a16:creationId xmlns:a16="http://schemas.microsoft.com/office/drawing/2014/main" id="{D33F0195-4DB7-3384-8A6B-9F63C7A36CC3}"/>
              </a:ext>
            </a:extLst>
          </p:cNvPr>
          <p:cNvSpPr txBox="1">
            <a:spLocks/>
          </p:cNvSpPr>
          <p:nvPr/>
        </p:nvSpPr>
        <p:spPr>
          <a:xfrm>
            <a:off x="407163" y="104139"/>
            <a:ext cx="9367773" cy="127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Controller Parameters and Constraints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57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8E2C7-B11A-AAE1-17F9-3A60205E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B970EE96-A9D6-3A38-B15E-C6356101CCD8}"/>
              </a:ext>
            </a:extLst>
          </p:cNvPr>
          <p:cNvSpPr txBox="1">
            <a:spLocks/>
          </p:cNvSpPr>
          <p:nvPr/>
        </p:nvSpPr>
        <p:spPr>
          <a:xfrm>
            <a:off x="407163" y="104139"/>
            <a:ext cx="9367773" cy="127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AB13919-E163-D87F-944E-537E0F6139FC}"/>
              </a:ext>
            </a:extLst>
          </p:cNvPr>
          <p:cNvSpPr txBox="1"/>
          <p:nvPr/>
        </p:nvSpPr>
        <p:spPr>
          <a:xfrm>
            <a:off x="864108" y="2487168"/>
            <a:ext cx="1046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 could have caused confusion because they involved a comparison with a</a:t>
            </a:r>
            <a:r>
              <a:rPr lang="tr-TR" dirty="0" err="1"/>
              <a:t>nother</a:t>
            </a:r>
            <a:r>
              <a:rPr lang="en-US" dirty="0"/>
              <a:t> </a:t>
            </a:r>
            <a:r>
              <a:rPr lang="tr-TR" dirty="0" err="1"/>
              <a:t>well-known</a:t>
            </a:r>
            <a:r>
              <a:rPr lang="tr-TR" dirty="0"/>
              <a:t> </a:t>
            </a:r>
            <a:r>
              <a:rPr lang="en-US" dirty="0"/>
              <a:t>reliable controller. </a:t>
            </a:r>
            <a:r>
              <a:rPr lang="tr-TR" dirty="0" err="1"/>
              <a:t>Therefore</a:t>
            </a:r>
            <a:r>
              <a:rPr lang="tr-TR" dirty="0"/>
              <a:t>,</a:t>
            </a:r>
            <a:r>
              <a:rPr lang="en-US" dirty="0"/>
              <a:t> they were removed.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1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653CE-983F-1C88-C58A-26A3EC9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</a:t>
            </a:r>
            <a:r>
              <a:rPr lang="tr-TR" dirty="0"/>
              <a:t>s</a:t>
            </a:r>
            <a:r>
              <a:rPr lang="en-GB" dirty="0"/>
              <a:t> During Lane Change?</a:t>
            </a:r>
          </a:p>
        </p:txBody>
      </p:sp>
      <p:pic>
        <p:nvPicPr>
          <p:cNvPr id="5" name="Resim 4" descr="metin, taslak, çizim, diyagram içeren bir resim&#10;&#10;Açıklama otomatik olarak oluşturuldu">
            <a:extLst>
              <a:ext uri="{FF2B5EF4-FFF2-40B4-BE49-F238E27FC236}">
                <a16:creationId xmlns:a16="http://schemas.microsoft.com/office/drawing/2014/main" id="{A0C7A6F3-E07D-1680-3B9D-B2739C31B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7" y="2573018"/>
            <a:ext cx="10871925" cy="3248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15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0" y="2453708"/>
            <a:ext cx="11784837" cy="138633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highlight>
                  <a:srgbClr val="FFFF00"/>
                </a:highlight>
              </a:rPr>
              <a:t>Thank you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7E84E4F-8B30-6775-25B1-F5A828DC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6568">
            <a:off x="-505983" y="3536108"/>
            <a:ext cx="16685097" cy="3883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Resim 5" descr="metin, taslak, çizim, diyagram içeren bir resim&#10;&#10;Açıklama otomatik olarak oluşturuldu">
            <a:extLst>
              <a:ext uri="{FF2B5EF4-FFF2-40B4-BE49-F238E27FC236}">
                <a16:creationId xmlns:a16="http://schemas.microsoft.com/office/drawing/2014/main" id="{FD72A5B7-ECEF-FD5B-1712-94D099527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71">
            <a:off x="-2737021" y="-2841359"/>
            <a:ext cx="17058519" cy="5097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50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0861F-990E-6AFC-E320-0D3580D5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Block Diagram Look Like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7D7106B-D8C2-6830-FC85-A57054E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2997893"/>
            <a:ext cx="12031754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7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41AD95-3F93-FE21-E2E5-CD755418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839"/>
          </a:xfrm>
        </p:spPr>
        <p:txBody>
          <a:bodyPr>
            <a:normAutofit/>
          </a:bodyPr>
          <a:lstStyle/>
          <a:p>
            <a:r>
              <a:rPr lang="tr-TR" dirty="0"/>
              <a:t>U</a:t>
            </a:r>
            <a:r>
              <a:rPr lang="en-US" dirty="0" err="1"/>
              <a:t>seful</a:t>
            </a:r>
            <a:r>
              <a:rPr lang="en-US" dirty="0"/>
              <a:t> for understanding the lateral dynamics of a vehicle</a:t>
            </a:r>
            <a:r>
              <a:rPr lang="tr-TR" dirty="0"/>
              <a:t>.</a:t>
            </a:r>
          </a:p>
          <a:p>
            <a:r>
              <a:rPr lang="en-US" dirty="0"/>
              <a:t>The bicycle model is a relatively simple</a:t>
            </a:r>
            <a:r>
              <a:rPr lang="tr-TR" dirty="0"/>
              <a:t>.</a:t>
            </a:r>
          </a:p>
          <a:p>
            <a:r>
              <a:rPr lang="tr-TR" dirty="0"/>
              <a:t>A</a:t>
            </a:r>
            <a:r>
              <a:rPr lang="en-US" dirty="0" err="1"/>
              <a:t>llows</a:t>
            </a:r>
            <a:r>
              <a:rPr lang="en-US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the development of effective control strategies</a:t>
            </a:r>
            <a:r>
              <a:rPr lang="tr-TR" dirty="0"/>
              <a:t>.</a:t>
            </a:r>
          </a:p>
        </p:txBody>
      </p:sp>
      <p:pic>
        <p:nvPicPr>
          <p:cNvPr id="4" name="Resim 3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D0F63348-247A-6464-A244-C223C4DE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94" y="3966261"/>
            <a:ext cx="8780812" cy="2380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3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946" y="2007955"/>
                <a:ext cx="6303205" cy="44839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tr-TR" b="1" i="1" dirty="0">
                    <a:latin typeface="Cambria Math" panose="02040503050406030204" pitchFamily="18" charset="0"/>
                  </a:rPr>
                  <a:t>Slip </a:t>
                </a:r>
                <a:r>
                  <a:rPr lang="tr-TR" b="1" i="1" dirty="0" err="1">
                    <a:latin typeface="Cambria Math" panose="02040503050406030204" pitchFamily="18" charset="0"/>
                  </a:rPr>
                  <a:t>angle</a:t>
                </a:r>
                <a:r>
                  <a:rPr lang="tr-TR" b="1" i="1" dirty="0">
                    <a:latin typeface="Cambria Math" panose="02040503050406030204" pitchFamily="18" charset="0"/>
                  </a:rPr>
                  <a:t> </a:t>
                </a:r>
                <a:r>
                  <a:rPr lang="tr-TR" b="1" i="1" dirty="0" err="1">
                    <a:latin typeface="Cambria Math" panose="02040503050406030204" pitchFamily="18" charset="0"/>
                  </a:rPr>
                  <a:t>equations</a:t>
                </a:r>
                <a:endParaRPr lang="tr-TR" b="1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𝑣𝑓</m:t>
                        </m:r>
                      </m:sub>
                    </m:sSub>
                  </m:oMath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𝑣𝑟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b="1" i="1" dirty="0">
                    <a:latin typeface="Cambria Math" panose="02040503050406030204" pitchFamily="18" charset="0"/>
                  </a:rPr>
                  <a:t>Lateral </a:t>
                </a:r>
                <a:r>
                  <a:rPr lang="tr-TR" b="1" i="1" dirty="0" err="1">
                    <a:latin typeface="Cambria Math" panose="02040503050406030204" pitchFamily="18" charset="0"/>
                  </a:rPr>
                  <a:t>foces</a:t>
                </a:r>
                <a:r>
                  <a:rPr lang="tr-TR" b="1" i="1" dirty="0">
                    <a:latin typeface="Cambria Math" panose="02040503050406030204" pitchFamily="18" charset="0"/>
                  </a:rPr>
                  <a:t> on </a:t>
                </a:r>
                <a:r>
                  <a:rPr lang="tr-TR" b="1" i="1" dirty="0" err="1">
                    <a:latin typeface="Cambria Math" panose="02040503050406030204" pitchFamily="18" charset="0"/>
                  </a:rPr>
                  <a:t>the</a:t>
                </a:r>
                <a:r>
                  <a:rPr lang="tr-TR" b="1" i="1" dirty="0">
                    <a:latin typeface="Cambria Math" panose="02040503050406030204" pitchFamily="18" charset="0"/>
                  </a:rPr>
                  <a:t> </a:t>
                </a:r>
                <a:r>
                  <a:rPr lang="tr-TR" b="1" i="1" dirty="0" err="1">
                    <a:latin typeface="Cambria Math" panose="02040503050406030204" pitchFamily="18" charset="0"/>
                  </a:rPr>
                  <a:t>bicycle</a:t>
                </a:r>
                <a:r>
                  <a:rPr lang="tr-TR" b="1" i="1" dirty="0">
                    <a:latin typeface="Cambria Math" panose="02040503050406030204" pitchFamily="18" charset="0"/>
                  </a:rPr>
                  <a:t> model </a:t>
                </a:r>
                <a:endParaRPr lang="tr-TR" b="1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=2∙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endParaRPr lang="tr-TR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=2∙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endParaRPr lang="tr-TR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̇−</m:t>
                        </m:r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𝑣𝑓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̇+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Lateral </a:t>
                </a:r>
                <a:r>
                  <a:rPr lang="tr-TR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Speed</a:t>
                </a: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tr-TR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Bicycle Model on </a:t>
                </a:r>
                <a:r>
                  <a:rPr lang="tr-TR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b="1" i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Frame</a:t>
                </a:r>
                <a:endParaRPr lang="tr-TR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tr-T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tr-T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tr-T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tr-TR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</m:oMath>
                </a14:m>
                <a:endParaRPr lang="tr-TR" sz="2800" i="1" dirty="0"/>
              </a:p>
              <a:p>
                <a:pPr marL="0" indent="0">
                  <a:buNone/>
                </a:pPr>
                <a:endParaRPr lang="tr-TR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946" y="2007955"/>
                <a:ext cx="6303205" cy="4483968"/>
              </a:xfrm>
              <a:blipFill>
                <a:blip r:embed="rId2"/>
                <a:stretch>
                  <a:fillRect l="-1257" t="-29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 descr="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FBBA7971-A873-3F33-B289-D2F2BC248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955"/>
            <a:ext cx="5050594" cy="353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155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Linearization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Bicycle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6262" y="2035156"/>
                <a:ext cx="3285743" cy="157014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𝑣𝑟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̇−</m:t>
                        </m:r>
                        <m:sSub>
                          <m:sSubPr>
                            <m:ctrlP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𝑣𝑓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̇+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262" y="2035156"/>
                <a:ext cx="3285743" cy="15701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 4">
            <a:extLst>
              <a:ext uri="{FF2B5EF4-FFF2-40B4-BE49-F238E27FC236}">
                <a16:creationId xmlns:a16="http://schemas.microsoft.com/office/drawing/2014/main" id="{A789BC08-5E82-33C6-D022-CA77B9E5BB79}"/>
              </a:ext>
            </a:extLst>
          </p:cNvPr>
          <p:cNvGrpSpPr>
            <a:grpSpLocks/>
          </p:cNvGrpSpPr>
          <p:nvPr/>
        </p:nvGrpSpPr>
        <p:grpSpPr>
          <a:xfrm>
            <a:off x="6922834" y="1690688"/>
            <a:ext cx="3422904" cy="3914965"/>
            <a:chOff x="0" y="0"/>
            <a:chExt cx="1864995" cy="3202305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47E4448A-10C9-1D03-6110-6FF29C0D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864995" cy="32023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71FF7758-6D6E-584C-0F5F-B9F149CD6DDE}"/>
                </a:ext>
              </a:extLst>
            </p:cNvPr>
            <p:cNvCxnSpPr/>
            <p:nvPr/>
          </p:nvCxnSpPr>
          <p:spPr>
            <a:xfrm flipV="1">
              <a:off x="710167" y="1284325"/>
              <a:ext cx="510363" cy="56352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C52F8317-C338-6C69-D288-02460D581A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6261" y="3949770"/>
                <a:ext cx="3285743" cy="15701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̇−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̇+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̇</m:t>
                        </m:r>
                      </m:den>
                    </m:f>
                  </m:oMath>
                </a14:m>
                <a:endParaRPr lang="tr-TR" sz="1800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İçerik Yer Tutucusu 3">
                <a:extLst>
                  <a:ext uri="{FF2B5EF4-FFF2-40B4-BE49-F238E27FC236}">
                    <a16:creationId xmlns:a16="http://schemas.microsoft.com/office/drawing/2014/main" id="{C52F8317-C338-6C69-D288-02460D58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61" y="3949770"/>
                <a:ext cx="3285743" cy="1570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7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Linearization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Bicycle Model </a:t>
            </a:r>
            <a:endParaRPr lang="tr-TR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6381"/>
                <a:ext cx="3706368" cy="15252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tr-TR" sz="2400" i="1" dirty="0">
                  <a:effectLst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func>
                  </m:oMath>
                </a14:m>
                <a:endParaRPr lang="tr-TR" sz="2400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tr-TR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tr-TR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endParaRPr lang="tr-TR" sz="2400" i="1" dirty="0"/>
              </a:p>
              <a:p>
                <a:endParaRPr lang="tr-TR" sz="2400" i="1" dirty="0"/>
              </a:p>
              <a:p>
                <a:endParaRPr lang="tr-TR" sz="2400" i="1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6381"/>
                <a:ext cx="3706368" cy="1525238"/>
              </a:xfrm>
              <a:blipFill>
                <a:blip r:embed="rId2"/>
                <a:stretch>
                  <a:fillRect l="-2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 descr="çizgi, öykü gelişim çizgisi; kumpas; grafiğini çıkarma, diyagram, eğim, bayır içeren bir resim&#10;&#10;Açıklama otomatik olarak oluşturuldu">
            <a:extLst>
              <a:ext uri="{FF2B5EF4-FFF2-40B4-BE49-F238E27FC236}">
                <a16:creationId xmlns:a16="http://schemas.microsoft.com/office/drawing/2014/main" id="{B253B714-1A35-E25B-0A3D-4E7FF33B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5671"/>
            <a:ext cx="5399405" cy="3731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5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C229-D5A6-0DE6-1979-CAB85C08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Plant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Bicycle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</p:spPr>
            <p:txBody>
              <a:bodyPr>
                <a:normAutofit lnSpcReduction="10000"/>
              </a:bodyPr>
              <a:lstStyle/>
              <a:p>
                <a:endParaRPr lang="tr-TR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endParaRPr lang="tr-TR" i="1" dirty="0"/>
              </a:p>
              <a:p>
                <a:endParaRPr lang="tr-TR" i="1" dirty="0"/>
              </a:p>
              <a:p>
                <a:endParaRPr lang="tr-TR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∙2∙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̇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acc>
                  </m:oMath>
                </a14:m>
                <a:endParaRPr lang="tr-TR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endParaRPr lang="tr-TR" i="1" dirty="0"/>
              </a:p>
              <a:p>
                <a:endParaRPr lang="tr-TR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A8522BB2-9147-9E08-E680-BF278A23E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44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9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Geniş ekran</PresentationFormat>
  <Paragraphs>187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Times New Roman</vt:lpstr>
      <vt:lpstr>Office Teması</vt:lpstr>
      <vt:lpstr>Lane Changing Application with Discrete Time State Space LTI Bicycle Model and MPC Controller</vt:lpstr>
      <vt:lpstr>Table of Contents</vt:lpstr>
      <vt:lpstr>What Happens During Lane Change?</vt:lpstr>
      <vt:lpstr>How The Block Diagram Look Like</vt:lpstr>
      <vt:lpstr>Plant: The Bicycle Model</vt:lpstr>
      <vt:lpstr>Plant: The Bicycle Model</vt:lpstr>
      <vt:lpstr>Plant: Linearization of the Bicycle Model </vt:lpstr>
      <vt:lpstr>Plant: Linearization of the Bicycle Model </vt:lpstr>
      <vt:lpstr>Plant: The Bicycle Model</vt:lpstr>
      <vt:lpstr>Plant: The Bicycle Model</vt:lpstr>
      <vt:lpstr>Plant: The Bicycle Model</vt:lpstr>
      <vt:lpstr>Plant: The Bicycle Model</vt:lpstr>
      <vt:lpstr>How The Updated Block Diagram Look Like</vt:lpstr>
      <vt:lpstr>Model Predictive Controller</vt:lpstr>
      <vt:lpstr>MPC: Discretization of LTI Model</vt:lpstr>
      <vt:lpstr>MPC: Discretization of LTI Model</vt:lpstr>
      <vt:lpstr>MPC: Discretization of LTI Model</vt:lpstr>
      <vt:lpstr>MPC: The Cost Function</vt:lpstr>
      <vt:lpstr>MPC: The Cost Function, Augmented SS</vt:lpstr>
      <vt:lpstr>MPC: The Cost Function, Augmented SS</vt:lpstr>
      <vt:lpstr>MPC: The Cost Function</vt:lpstr>
      <vt:lpstr>MPC: The Cost Function</vt:lpstr>
      <vt:lpstr>MPC: The Cost Function</vt:lpstr>
      <vt:lpstr>MPC: The Cost Function</vt:lpstr>
      <vt:lpstr>MPC: The Cost Function</vt:lpstr>
      <vt:lpstr>MPC: The Cost Function</vt:lpstr>
      <vt:lpstr>Controller Parameters and Constraints</vt:lpstr>
      <vt:lpstr>PowerPoint Sunusu</vt:lpstr>
      <vt:lpstr>PowerPoint Sunusu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Changing Application with Discrete Time State Space LTI Bicycle Model and MPC Controller</dc:title>
  <dc:creator>Hasan Kaan Tuna</dc:creator>
  <cp:lastModifiedBy>Hasan Kaan Tuna</cp:lastModifiedBy>
  <cp:revision>28</cp:revision>
  <dcterms:created xsi:type="dcterms:W3CDTF">2024-01-16T10:29:17Z</dcterms:created>
  <dcterms:modified xsi:type="dcterms:W3CDTF">2024-02-06T11:59:06Z</dcterms:modified>
</cp:coreProperties>
</file>