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embeddings/spreadsheet26.xlsx" ContentType="application/vnd.openxmlformats-officedocument.spreadsheetml.sheet"/>
  <Override PartName="/ppt/embeddings/spreadsheet25.xlsx" ContentType="application/vnd.openxmlformats-officedocument.spreadsheetml.sheet"/>
  <Override PartName="/ppt/embeddings/spreadsheet24.xlsx" ContentType="application/vnd.openxmlformats-officedocument.spreadsheetml.sheet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0.emf" ContentType="image/x-emf"/>
  <Override PartName="/ppt/media/image8.png" ContentType="image/png"/>
  <Override PartName="/ppt/media/image7.png" ContentType="image/png"/>
  <Override PartName="/ppt/media/image9.emf" ContentType="image/x-emf"/>
  <Override PartName="/ppt/media/image5.png" ContentType="image/png"/>
  <Override PartName="/ppt/media/image4.png" ContentType="image/png"/>
  <Override PartName="/ppt/media/image3.png" ContentType="image/png"/>
  <Override PartName="/ppt/media/image6.emf" ContentType="image/x-emf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9/25/15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6AB920-D557-4733-98A9-31C28584325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9/25/15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BC386E-C05E-4009-A73E-3E0BB8DE134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package" Target="../embeddings/spreadsheet25.xlsx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package" Target="../embeddings/spreadsheet26.xlsx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package" Target="../embeddings/spreadsheet24.xlsx"/><Relationship Id="rId2" Type="http://schemas.openxmlformats.org/officeDocument/2006/relationships/image" Target="../media/image6.emf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Bill’s Automated Home 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Arduino, Linux and Android system for wireless control of home lighting and ceiling fans.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44880"/>
            <a:ext cx="10515240" cy="136548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Targets to control are an Arduino Uno, Xbee/microSD shield, and a Triac AC control circuit.  (added after PDR submitted for presentation)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7440" y="2219760"/>
            <a:ext cx="10310040" cy="37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Tentative Schedule part 1  (added after PDR submitted for presentation)</a:t>
            </a:r>
            <a:endParaRPr/>
          </a:p>
        </p:txBody>
      </p:sp>
      <p:graphicFrame>
        <p:nvGraphicFramePr>
          <p:cNvPr id="101" name="Object 2"/>
          <p:cNvGraphicFramePr/>
          <p:nvPr/>
        </p:nvGraphicFramePr>
        <p:xfrm>
          <a:off x="838080" y="1825560"/>
          <a:ext cx="10513440" cy="4288680"/>
        </p:xfrm>
        <a:graphic>
          <a:graphicData uri="http://schemas.openxmlformats.org/presentationml/2006/ole">
            <p:oleObj name="Spreadsheet" r:id="rId1">
              <p:embed/>
              <p:pic>
                <p:nvPicPr>
                  <p:cNvPr id="102" name="Object 1" descr="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38080" y="1825560"/>
                    <a:ext cx="10513440" cy="4288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Tentative Schedule part 2  (added after PDR submitted for presentation)</a:t>
            </a:r>
            <a:endParaRPr/>
          </a:p>
        </p:txBody>
      </p:sp>
      <p:graphicFrame>
        <p:nvGraphicFramePr>
          <p:cNvPr id="104" name="Object 2"/>
          <p:cNvGraphicFramePr/>
          <p:nvPr/>
        </p:nvGraphicFramePr>
        <p:xfrm>
          <a:off x="838080" y="1825560"/>
          <a:ext cx="10351080" cy="4263840"/>
        </p:xfrm>
        <a:graphic>
          <a:graphicData uri="http://schemas.openxmlformats.org/presentationml/2006/ole">
            <p:oleObj name="Spreadsheet" r:id="rId1">
              <p:embed/>
              <p:pic>
                <p:nvPicPr>
                  <p:cNvPr id="105" name="Object 2" descr="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38080" y="1825560"/>
                    <a:ext cx="10351080" cy="4263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WirelessSmarthomeSystem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Will useXbeetypeZigbeemodules for wireless communications, in a Mesh configuration.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Arduino prototyping boards for “wall switch” controls and target receivers. Arduinos will beZigbeerouter endpoints.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Linux based central “server” andZigbeeCoordinator. CoordinatesZigbeenetwork, logs activity,, controls away/vacation events, provides control and status capability via internet.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 smartphone control. (I don’t’ have an AppleiDevice, but that could be some future addition)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Zigbeewireless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Mesh topology.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Central “Coordinator” running Linux, connected to anXbeecoordinator module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Using routers (as endpoints) in the Wireless topology helps to extend communication range if there are radio obstacles in some parts of the home, or if certain locations are at a long enough distance for weak signal at low broadcast power levels. Run by home AC mains, so no real worries about power consumption to require true endpoints.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Arduino controls useXbeerouter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Arduino target receivers useXbeerouter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UseXbeemodules in API messaging mode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Encryption for Security –Xbee’sAPS mode or Arduino AES software library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Controls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LCD touchscreen “wall switch” – 2.4inch model is inexpensive for Arduino. Depending on code size, either Uno or Due microcontroller.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LCD touchscreen server/coordinator. Logging and controls also accessible via internet/WiFiAndroid device. Programming/controls access via SSH to PC. Either an AMD Gizmo (I want to use it for something) or Raspberry Pi would make a decent central coordinator.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AndroidGeofence(GPS location of family smartphones)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 manual control App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 NFC tags by front door as option togeofence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Controllable Targets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Light fixtures - Dimmable fixture – using aTriacbased circuit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Ceiling Fan - Single-Phase AC Induction Motor – also useTriacbased circuit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On/Off for simple light fixtures, outlet dongles, small appliances, etc.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dim/speed control, detect a zero-crossing of the AC Line waveform, and then pulse theTriacfor some percentage of the AC line waveform. Adjust the amount of the AC Waveform time theTriacis on to control dim/speed.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LCD Touchscreen Controls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38080" y="1419840"/>
            <a:ext cx="10515240" cy="5185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 Room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 Target (light, fan, desk lampetc)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Darker/slower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Lighter/faster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Store (in target?) current setting as favorite (toeeprom, flash or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SD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 to favorite level/speed (from whatever current state)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Communicate to selected target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Communicate to server for logging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Receive from Server for other controls (smartphone or server panel) to update local target state changed by another control.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Full on or off (also available in a simpler button or toggle switch control dedicated to a particular target set)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Control Message viaZigbee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</a:rPr>
              <a:t>Command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ed7d31"/>
                </a:solidFill>
                <a:latin typeface="Calibri"/>
              </a:rPr>
              <a:t>Acknowledge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Confirm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ed7d31"/>
                </a:solidFill>
                <a:latin typeface="Calibri"/>
              </a:rPr>
              <a:t>Completed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  (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master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ed7d31"/>
                </a:solidFill>
                <a:latin typeface="Calibri"/>
              </a:rPr>
              <a:t>slave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Network ID (not same as plaintextZigbeeID)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16bit node ID (not same as plaintextZigbeeID)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Node type (touchscreen control, toggle control, dimmable light, fan, server,etc)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command (on, off, dimmer, brighter, slower, faster, status update, store favorite, ask favorite, ask current, No-OP, Update ID,ConfigNode, Add Node,etc)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current dim/speed level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security handshake code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16bit Old ID, 16bit new ID (for an ID update)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node command includes new node ID, it’s type, current state, room location, so that controls will know about it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room location includes room ID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message content encrypted, don’t use any non-encryptedZigbeeframing info in determining what to (or not)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wrap="none" lIns="0" rIns="0" tIns="0" bIns="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System Block Diagram  (added after PDR submitted for presentation)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6480" y="1828800"/>
            <a:ext cx="997776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44880"/>
            <a:ext cx="10515240" cy="136548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Wall “switch” LCD touch control is an Arduino board, Xbee shield and LCD/microSD shield.  (added after PDR submitted for presentation)</a:t>
            </a:r>
            <a:endParaRPr/>
          </a:p>
        </p:txBody>
      </p:sp>
      <p:graphicFrame>
        <p:nvGraphicFramePr>
          <p:cNvPr id="95" name="Object 2"/>
          <p:cNvGraphicFramePr/>
          <p:nvPr/>
        </p:nvGraphicFramePr>
        <p:xfrm>
          <a:off x="838080" y="1825560"/>
          <a:ext cx="10508400" cy="4339800"/>
        </p:xfrm>
        <a:graphic>
          <a:graphicData uri="http://schemas.openxmlformats.org/presentationml/2006/ole">
            <p:oleObj name="Spreadsheet" r:id="rId1">
              <p:embed/>
              <p:pic>
                <p:nvPicPr>
                  <p:cNvPr id="96" name="Object 3" descr="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38080" y="1825560"/>
                    <a:ext cx="10508400" cy="4339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68880" y="2560320"/>
            <a:ext cx="7201080" cy="25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