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Frank Ruhl Libre"/>
      <p:regular r:id="rId28"/>
      <p:bold r:id="rId29"/>
    </p:embeddedFont>
    <p:embeddedFont>
      <p:font typeface="IBM Plex Sans Condensed"/>
      <p:regular r:id="rId30"/>
      <p:bold r:id="rId31"/>
      <p:italic r:id="rId32"/>
      <p:boldItalic r:id="rId33"/>
    </p:embeddedFont>
    <p:embeddedFont>
      <p:font typeface="Frank Ruhl Libre 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FrankRuhlLibr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RuhlLibr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Condensed-bold.fntdata"/><Relationship Id="rId30" Type="http://schemas.openxmlformats.org/officeDocument/2006/relationships/font" Target="fonts/IBMPlexSans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IBMPlexSans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Sans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FrankRuhlLibreLight-bold.fntdata"/><Relationship Id="rId12" Type="http://schemas.openxmlformats.org/officeDocument/2006/relationships/slide" Target="slides/slide7.xml"/><Relationship Id="rId34" Type="http://schemas.openxmlformats.org/officeDocument/2006/relationships/font" Target="fonts/FrankRuhlLibreLigh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Greetings(Hello my name is), (thank you for the opportunity to present to you today) obeisances, ect (This is a presentation of finding on the beer and brewery data provided to us. Let’s jump right in)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3c948a8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3c948a8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Speciality beers have an unexpectedly high ABV, </a:t>
            </a:r>
            <a:r>
              <a:rPr lang="en" sz="14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National median ABV is 5.6% (grey line)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3c948a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3c948a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IBU average is 35, Unknown category is made of 6 uncategorized styles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40ef26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40ef26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Beers missing this data were not included the calculations for national averages and medians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ca210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ca210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opportunity to present to you today. Additional questions about the material can be directed to myself or my partner at github.com/amigotomodachiami.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d3f60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d3f60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3c948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3c948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has the highest number of breweries, followed by California, then Michigan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40ef26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40ef26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3c948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3c948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State with Highest ABV</a:t>
            </a:r>
            <a:br>
              <a:rPr lang="en"/>
            </a:br>
            <a:r>
              <a:rPr b="1" lang="en" sz="1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Beers from the District of Columbia have the highest national median ABV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3c948a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3c948a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Nevada’s positional shift from number 1 average abv to number 8 median abv indicates that at least some of its beers have </a:t>
            </a:r>
            <a:r>
              <a:rPr lang="en"/>
              <a:t>unusually</a:t>
            </a:r>
            <a:r>
              <a:rPr lang="en"/>
              <a:t> high alcohol content (outliers) compared to the rest of Nevada’s beers and the rest of the country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3c948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3c948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state with highest IBU</a:t>
            </a:r>
            <a:br>
              <a:rPr lang="en"/>
            </a:br>
            <a:r>
              <a:rPr lang="en"/>
              <a:t>Beers from Maine have the highest national IBU rating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3c948a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3c948a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West Virginia has a higher average IBU than median, indicating outliers with high IBU</a:t>
            </a:r>
            <a:endParaRPr sz="14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ca210e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ca210e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3c948a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3c948a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 beers with higher alcoholic content have a higher bitterness rating</a:t>
            </a:r>
            <a:br>
              <a:rPr lang="en"/>
            </a:br>
            <a:r>
              <a:rPr lang="en"/>
              <a:t>96.2% within 100 IBU 10% ABV (blue box)</a:t>
            </a:r>
            <a:br>
              <a:rPr lang="en"/>
            </a:br>
            <a:r>
              <a:rPr lang="en"/>
              <a:t>56.2% within 50 IBU 3-6% ABV (red box)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0" y="2092500"/>
            <a:ext cx="1524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“</a:t>
            </a:r>
            <a:endParaRPr b="1" sz="9600">
              <a:solidFill>
                <a:srgbClr val="D9DCE6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indent="-355600" lvl="2" marL="1371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2/3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191200" y="1026000"/>
            <a:ext cx="35994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indent="-342900" lvl="2" marL="13716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indent="-342900" lvl="2" marL="13716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9525">
              <a:srgbClr val="010E1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0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cap="flat" cmpd="sng" w="9525">
            <a:solidFill>
              <a:srgbClr val="D9DC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8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1D3E7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b="1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indent="-317500" lvl="1" marL="9144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indent="-355600" lvl="2" marL="1371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indent="-355600" lvl="3" marL="18288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indent="-355600" lvl="4" marL="22860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indent="-355600" lvl="5" marL="27432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indent="-355600" lvl="6" marL="32004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indent="-355600" lvl="7" marL="3657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indent="-355600" lvl="8" marL="41148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migotomodachiami/DS_6306_case_study_01" TargetMode="External"/><Relationship Id="rId4" Type="http://schemas.openxmlformats.org/officeDocument/2006/relationships/hyperlink" Target="https://youtu.be/cU9z9271slo" TargetMode="External"/><Relationship Id="rId5" Type="http://schemas.openxmlformats.org/officeDocument/2006/relationships/hyperlink" Target="https://www.youtube.com/watch?v=lEkBnPQ2dc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 01</a:t>
            </a:r>
            <a:br>
              <a:rPr lang="en" sz="3000"/>
            </a:br>
            <a:r>
              <a:rPr lang="en" sz="3000"/>
              <a:t>July 29th 2019</a:t>
            </a:r>
            <a:endParaRPr sz="3000"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Chung and Jonathan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61750" y="1795500"/>
            <a:ext cx="1647300" cy="23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Speciality Beers have unexpectedly high average ABV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449" y="824975"/>
            <a:ext cx="5669224" cy="3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232500" y="854025"/>
            <a:ext cx="1705800" cy="65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Alcohol Content by Style</a:t>
            </a:r>
            <a:br>
              <a:rPr lang="en" sz="1800"/>
            </a:br>
            <a:endParaRPr sz="1800"/>
          </a:p>
        </p:txBody>
      </p:sp>
      <p:cxnSp>
        <p:nvCxnSpPr>
          <p:cNvPr id="152" name="Google Shape;152;p22"/>
          <p:cNvCxnSpPr/>
          <p:nvPr/>
        </p:nvCxnSpPr>
        <p:spPr>
          <a:xfrm flipH="1">
            <a:off x="2490100" y="1684150"/>
            <a:ext cx="5057400" cy="1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32500" y="1892700"/>
            <a:ext cx="1630200" cy="22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IPA style beers have significantly above average bitterness ratings 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25" y="676513"/>
            <a:ext cx="5777250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232500" y="813575"/>
            <a:ext cx="1630200" cy="8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Bitterness by Style</a:t>
            </a:r>
            <a:br>
              <a:rPr lang="en" sz="1800"/>
            </a:br>
            <a:endParaRPr sz="1800"/>
          </a:p>
        </p:txBody>
      </p:sp>
      <p:cxnSp>
        <p:nvCxnSpPr>
          <p:cNvPr id="161" name="Google Shape;161;p23"/>
          <p:cNvCxnSpPr/>
          <p:nvPr/>
        </p:nvCxnSpPr>
        <p:spPr>
          <a:xfrm flipH="1">
            <a:off x="2419025" y="1805525"/>
            <a:ext cx="52701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/>
        </p:nvSpPr>
        <p:spPr>
          <a:xfrm>
            <a:off x="7112525" y="1222025"/>
            <a:ext cx="576600" cy="583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National Average IBU</a:t>
            </a:r>
            <a:endParaRPr sz="85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Analysis Factors</a:t>
            </a:r>
            <a:endParaRPr b="1">
              <a:solidFill>
                <a:srgbClr val="0B5394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62 beers (2.5%) did not include data about alcohol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1005 beers (41.7%) did not include data about bitterness rating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1998100" y="604500"/>
            <a:ext cx="3597600" cy="103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690900" y="1583025"/>
            <a:ext cx="383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rank Ruhl Libre Light"/>
              <a:buChar char="●"/>
            </a:pPr>
            <a:r>
              <a:rPr lang="en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Data suggests Colorado and California are the best states to open breweries 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690900" y="2217750"/>
            <a:ext cx="383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rank Ruhl Libre Light"/>
              <a:buChar char="●"/>
            </a:pPr>
            <a:r>
              <a:rPr lang="en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IPA style beers have production plurality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690900" y="2683000"/>
            <a:ext cx="383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rank Ruhl Libre Light"/>
              <a:buChar char="●"/>
            </a:pPr>
            <a:r>
              <a:rPr lang="en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More than half of all reported beers (56.2%) are low IBU (&lt;50) and 3-6% alcohol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and Sources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216725" y="1640800"/>
            <a:ext cx="2467200" cy="20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Repository</a:t>
            </a:r>
            <a:endParaRPr sz="24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Github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5061144" y="925875"/>
            <a:ext cx="24672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Chung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</a:t>
            </a:r>
            <a:endParaRPr u="sng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Tan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Youtube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91300" y="894525"/>
            <a:ext cx="1341900" cy="8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Brewery Distribution Per State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675" y="690563"/>
            <a:ext cx="49530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type="title"/>
          </p:nvPr>
        </p:nvSpPr>
        <p:spPr>
          <a:xfrm>
            <a:off x="383125" y="2137800"/>
            <a:ext cx="1341900" cy="20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Most Breweries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Colorado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California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Michigan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Oregon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Texas</a:t>
            </a:r>
            <a:endParaRPr b="0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91300" y="1026000"/>
            <a:ext cx="1341900" cy="97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 Distribution of Breweries </a:t>
            </a:r>
            <a:endParaRPr sz="180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00" y="608175"/>
            <a:ext cx="5169924" cy="3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383125" y="2137800"/>
            <a:ext cx="1341900" cy="20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More Breweries on the East Coast</a:t>
            </a:r>
            <a:br>
              <a:rPr b="0" lang="en" sz="1400"/>
            </a:br>
            <a:br>
              <a:rPr b="0" lang="en" sz="1400"/>
            </a:br>
            <a:r>
              <a:rPr b="0" lang="en" sz="1400"/>
              <a:t>15% (86/558) located in California and Colorado </a:t>
            </a:r>
            <a:endParaRPr b="0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32500" y="854025"/>
            <a:ext cx="16083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Median </a:t>
            </a:r>
            <a:r>
              <a:rPr lang="en" sz="1800"/>
              <a:t>Alcohol</a:t>
            </a:r>
            <a:r>
              <a:rPr lang="en" sz="1800"/>
              <a:t> Content By State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274800" y="1831825"/>
            <a:ext cx="14364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173700" y="1892300"/>
            <a:ext cx="1667100" cy="25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States that produce beer with the highest median ABV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District of Columbia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Kentucky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National ABV ranges from 1% to 12.8%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National median ABV is 5.6% </a:t>
            </a:r>
            <a:endParaRPr b="0" sz="14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450" y="648713"/>
            <a:ext cx="49530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306450" y="1100450"/>
            <a:ext cx="576600" cy="579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National Median ABV</a:t>
            </a:r>
            <a:endParaRPr sz="85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rot="10800000">
            <a:off x="2924800" y="1471725"/>
            <a:ext cx="426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32500" y="854025"/>
            <a:ext cx="16083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</a:t>
            </a:r>
            <a:r>
              <a:rPr lang="en" sz="1800"/>
              <a:t> Alcohol Content By State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91300" y="2077100"/>
            <a:ext cx="1490700" cy="2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Highest ABV 12.5%</a:t>
            </a:r>
            <a:br>
              <a:rPr b="0" lang="en" sz="1400"/>
            </a:br>
            <a:r>
              <a:rPr b="0" lang="en" sz="1400"/>
              <a:t>Lowest ABV 2.7%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/>
            </a:br>
            <a:r>
              <a:rPr b="0" lang="en" sz="1400"/>
              <a:t>National Average alcohol content is 5.9%</a:t>
            </a:r>
            <a:endParaRPr b="0" sz="14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675" y="623400"/>
            <a:ext cx="5124950" cy="38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265625" y="1169950"/>
            <a:ext cx="576600" cy="583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National Average ABV</a:t>
            </a:r>
            <a:endParaRPr sz="85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2742875" y="1451650"/>
            <a:ext cx="43899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42300" y="843925"/>
            <a:ext cx="1388700" cy="91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Median Bitterness by State</a:t>
            </a:r>
            <a:endParaRPr sz="1800"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143300" y="1926925"/>
            <a:ext cx="1689300" cy="24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States that produce beer with the highest median IBU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Maine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West Virginia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/>
            </a:br>
            <a:r>
              <a:rPr b="0" lang="en" sz="1400"/>
              <a:t>National Median Bitterness is 35</a:t>
            </a:r>
            <a:endParaRPr b="0" sz="14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75" y="690550"/>
            <a:ext cx="4953000" cy="37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 rot="10800000">
            <a:off x="2813825" y="1993225"/>
            <a:ext cx="43392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7275075" y="1703725"/>
            <a:ext cx="576600" cy="583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National Median IBU</a:t>
            </a:r>
            <a:endParaRPr sz="85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32500" y="854025"/>
            <a:ext cx="16083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</a:t>
            </a:r>
            <a:r>
              <a:rPr lang="en" sz="1800"/>
              <a:t> Bitterness By State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291300" y="2077100"/>
            <a:ext cx="1490700" cy="2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Highest IBU 138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Lowest IBU 4</a:t>
            </a:r>
            <a:br>
              <a:rPr b="0" lang="en" sz="1400"/>
            </a:br>
            <a:br>
              <a:rPr b="0" lang="en" sz="1400"/>
            </a:br>
            <a:r>
              <a:rPr b="0" lang="en" sz="1400"/>
              <a:t>Average National Bitterness is 42.7</a:t>
            </a:r>
            <a:endParaRPr b="0" sz="14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690563"/>
            <a:ext cx="4953000" cy="37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 flipH="1">
            <a:off x="2581175" y="1633575"/>
            <a:ext cx="43392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7164475" y="1344675"/>
            <a:ext cx="576600" cy="583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National Average IBU</a:t>
            </a:r>
            <a:endParaRPr sz="850"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0" y="637050"/>
            <a:ext cx="6143124" cy="38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79325" y="1015875"/>
            <a:ext cx="1341900" cy="4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ABV vs IBU </a:t>
            </a:r>
            <a:endParaRPr sz="2000"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42175" y="1690225"/>
            <a:ext cx="1871400" cy="26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Bitterness generally rises with alcohol content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96.2% of all reported beers have 100 IBU and 10% ABV or less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56.2% have 50 IBU or less, and 3-6% ABV</a:t>
            </a:r>
            <a:endParaRPr b="0" sz="1400"/>
          </a:p>
        </p:txBody>
      </p:sp>
      <p:sp>
        <p:nvSpPr>
          <p:cNvPr id="139" name="Google Shape;139;p21"/>
          <p:cNvSpPr/>
          <p:nvPr/>
        </p:nvSpPr>
        <p:spPr>
          <a:xfrm>
            <a:off x="2692300" y="1690225"/>
            <a:ext cx="3267300" cy="220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425" y="622825"/>
            <a:ext cx="5326648" cy="36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725" y="3659975"/>
            <a:ext cx="4656049" cy="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3663325" y="1481850"/>
            <a:ext cx="2650200" cy="1786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037600" y="2357825"/>
            <a:ext cx="910200" cy="9102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