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77" r:id="rId3"/>
    <p:sldId id="257" r:id="rId4"/>
    <p:sldId id="258" r:id="rId5"/>
    <p:sldId id="259" r:id="rId6"/>
    <p:sldId id="274" r:id="rId7"/>
    <p:sldId id="275" r:id="rId8"/>
    <p:sldId id="276" r:id="rId9"/>
    <p:sldId id="279" r:id="rId10"/>
    <p:sldId id="280" r:id="rId11"/>
    <p:sldId id="281" r:id="rId12"/>
    <p:sldId id="260" r:id="rId13"/>
    <p:sldId id="268" r:id="rId14"/>
    <p:sldId id="270" r:id="rId15"/>
    <p:sldId id="278" r:id="rId16"/>
    <p:sldId id="271" r:id="rId17"/>
    <p:sldId id="282" r:id="rId18"/>
    <p:sldId id="267" r:id="rId19"/>
    <p:sldId id="272" r:id="rId20"/>
  </p:sldIdLst>
  <p:sldSz cx="9144000" cy="6858000" type="screen4x3"/>
  <p:notesSz cx="6858000" cy="9144000"/>
  <p:defaultTextStyle>
    <a:defPPr>
      <a:defRPr lang="mk-M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97" autoAdjust="0"/>
    <p:restoredTop sz="87971" autoAdjust="0"/>
  </p:normalViewPr>
  <p:slideViewPr>
    <p:cSldViewPr>
      <p:cViewPr varScale="1">
        <p:scale>
          <a:sx n="65" d="100"/>
          <a:sy n="65" d="100"/>
        </p:scale>
        <p:origin x="1494"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260B21-9277-4764-9B48-3FB7D2E6B7E5}" type="datetimeFigureOut">
              <a:rPr lang="en-US" smtClean="0"/>
              <a:t>5/17/2016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367501-1866-496A-9B41-24E9C8A30AFF}" type="slidenum">
              <a:rPr lang="en-US" smtClean="0"/>
              <a:t>‹#›</a:t>
            </a:fld>
            <a:endParaRPr lang="en-US"/>
          </a:p>
        </p:txBody>
      </p:sp>
    </p:spTree>
    <p:extLst>
      <p:ext uri="{BB962C8B-B14F-4D97-AF65-F5344CB8AC3E}">
        <p14:creationId xmlns:p14="http://schemas.microsoft.com/office/powerpoint/2010/main" val="1008632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Hello everyone! First of all I have to say that</a:t>
            </a:r>
            <a:r>
              <a:rPr lang="en-US" baseline="0" dirty="0" smtClean="0"/>
              <a:t> it’s a great honor to me being here on such an eminent conference where I have the chance to speak about my research and </a:t>
            </a:r>
            <a:r>
              <a:rPr lang="en-US" baseline="0" smtClean="0"/>
              <a:t>presentation named… </a:t>
            </a:r>
            <a:endParaRPr lang="en-US" dirty="0"/>
          </a:p>
        </p:txBody>
      </p:sp>
      <p:sp>
        <p:nvSpPr>
          <p:cNvPr id="4" name="Slide Number Placeholder 3"/>
          <p:cNvSpPr>
            <a:spLocks noGrp="1"/>
          </p:cNvSpPr>
          <p:nvPr>
            <p:ph type="sldNum" sz="quarter" idx="10"/>
          </p:nvPr>
        </p:nvSpPr>
        <p:spPr/>
        <p:txBody>
          <a:bodyPr/>
          <a:lstStyle/>
          <a:p>
            <a:fld id="{CC367501-1866-496A-9B41-24E9C8A30AFF}" type="slidenum">
              <a:rPr lang="en-US" smtClean="0"/>
              <a:t>1</a:t>
            </a:fld>
            <a:endParaRPr lang="en-US"/>
          </a:p>
        </p:txBody>
      </p:sp>
    </p:spTree>
    <p:extLst>
      <p:ext uri="{BB962C8B-B14F-4D97-AF65-F5344CB8AC3E}">
        <p14:creationId xmlns:p14="http://schemas.microsoft.com/office/powerpoint/2010/main" val="9204649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Hello</a:t>
            </a:r>
            <a:r>
              <a:rPr lang="en-US" baseline="0" dirty="0" smtClean="0"/>
              <a:t> everyone. My name is Aleksandar Mihajlovski. I’m coming from Skopje, Republic of Macedonia. I’m front-end developer working for Polar Cape, Swedish company based in Macedonia, where I’m developing hybrid mobile applications. But, today I’ll talk about something different from what I’m doing at work, I’ll talk about how to create simple streaming application and why would you need that. </a:t>
            </a:r>
            <a:endParaRPr lang="en-US" dirty="0"/>
          </a:p>
        </p:txBody>
      </p:sp>
      <p:sp>
        <p:nvSpPr>
          <p:cNvPr id="4" name="Slide Number Placeholder 3"/>
          <p:cNvSpPr>
            <a:spLocks noGrp="1"/>
          </p:cNvSpPr>
          <p:nvPr>
            <p:ph type="sldNum" sz="quarter" idx="10"/>
          </p:nvPr>
        </p:nvSpPr>
        <p:spPr/>
        <p:txBody>
          <a:bodyPr/>
          <a:lstStyle/>
          <a:p>
            <a:fld id="{CC367501-1866-496A-9B41-24E9C8A30AFF}" type="slidenum">
              <a:rPr lang="en-US" smtClean="0"/>
              <a:t>2</a:t>
            </a:fld>
            <a:endParaRPr lang="en-US"/>
          </a:p>
        </p:txBody>
      </p:sp>
    </p:spTree>
    <p:extLst>
      <p:ext uri="{BB962C8B-B14F-4D97-AF65-F5344CB8AC3E}">
        <p14:creationId xmlns:p14="http://schemas.microsoft.com/office/powerpoint/2010/main" val="3548380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first, we all know what live streaming is. Live streaming means connecting two or more people to connect and communicate between each other or in short, to share their audio and video in real-time. </a:t>
            </a:r>
            <a:endParaRPr lang="en-US" dirty="0"/>
          </a:p>
        </p:txBody>
      </p:sp>
      <p:sp>
        <p:nvSpPr>
          <p:cNvPr id="4" name="Slide Number Placeholder 3"/>
          <p:cNvSpPr>
            <a:spLocks noGrp="1"/>
          </p:cNvSpPr>
          <p:nvPr>
            <p:ph type="sldNum" sz="quarter" idx="10"/>
          </p:nvPr>
        </p:nvSpPr>
        <p:spPr/>
        <p:txBody>
          <a:bodyPr/>
          <a:lstStyle/>
          <a:p>
            <a:fld id="{CC367501-1866-496A-9B41-24E9C8A30AFF}" type="slidenum">
              <a:rPr lang="en-US" smtClean="0"/>
              <a:t>3</a:t>
            </a:fld>
            <a:endParaRPr lang="en-US"/>
          </a:p>
        </p:txBody>
      </p:sp>
    </p:spTree>
    <p:extLst>
      <p:ext uri="{BB962C8B-B14F-4D97-AF65-F5344CB8AC3E}">
        <p14:creationId xmlns:p14="http://schemas.microsoft.com/office/powerpoint/2010/main" val="3803553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main focus why we need this kind</a:t>
            </a:r>
            <a:r>
              <a:rPr lang="en-US" baseline="0" dirty="0" smtClean="0"/>
              <a:t> of applications is for conversations, to connect with people, but also to create competitions or some language teaching lessons or programming lessons. </a:t>
            </a:r>
            <a:endParaRPr lang="en-US" dirty="0"/>
          </a:p>
        </p:txBody>
      </p:sp>
      <p:sp>
        <p:nvSpPr>
          <p:cNvPr id="4" name="Slide Number Placeholder 3"/>
          <p:cNvSpPr>
            <a:spLocks noGrp="1"/>
          </p:cNvSpPr>
          <p:nvPr>
            <p:ph type="sldNum" sz="quarter" idx="10"/>
          </p:nvPr>
        </p:nvSpPr>
        <p:spPr/>
        <p:txBody>
          <a:bodyPr/>
          <a:lstStyle/>
          <a:p>
            <a:fld id="{CC367501-1866-496A-9B41-24E9C8A30AFF}" type="slidenum">
              <a:rPr lang="en-US" smtClean="0"/>
              <a:t>4</a:t>
            </a:fld>
            <a:endParaRPr lang="en-US"/>
          </a:p>
        </p:txBody>
      </p:sp>
    </p:spTree>
    <p:extLst>
      <p:ext uri="{BB962C8B-B14F-4D97-AF65-F5344CB8AC3E}">
        <p14:creationId xmlns:p14="http://schemas.microsoft.com/office/powerpoint/2010/main" val="21371214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many</a:t>
            </a:r>
            <a:r>
              <a:rPr lang="en-US" baseline="0" dirty="0" smtClean="0"/>
              <a:t> ways to implement this kind of applications. In my application I’ve used Node.js server, socket.io for web sockets and </a:t>
            </a:r>
            <a:r>
              <a:rPr lang="en-US" baseline="0" dirty="0" err="1" smtClean="0"/>
              <a:t>webRTC</a:t>
            </a:r>
            <a:r>
              <a:rPr lang="en-US" baseline="0" dirty="0" smtClean="0"/>
              <a:t> library getting user </a:t>
            </a:r>
            <a:r>
              <a:rPr lang="en-US" baseline="0" dirty="0" err="1" smtClean="0"/>
              <a:t>meria</a:t>
            </a:r>
            <a:r>
              <a:rPr lang="en-US" baseline="0" dirty="0" smtClean="0"/>
              <a:t> like audio and video. </a:t>
            </a:r>
            <a:endParaRPr lang="en-US" dirty="0"/>
          </a:p>
        </p:txBody>
      </p:sp>
      <p:sp>
        <p:nvSpPr>
          <p:cNvPr id="4" name="Slide Number Placeholder 3"/>
          <p:cNvSpPr>
            <a:spLocks noGrp="1"/>
          </p:cNvSpPr>
          <p:nvPr>
            <p:ph type="sldNum" sz="quarter" idx="10"/>
          </p:nvPr>
        </p:nvSpPr>
        <p:spPr/>
        <p:txBody>
          <a:bodyPr/>
          <a:lstStyle/>
          <a:p>
            <a:fld id="{CC367501-1866-496A-9B41-24E9C8A30AFF}" type="slidenum">
              <a:rPr lang="en-US" smtClean="0"/>
              <a:t>5</a:t>
            </a:fld>
            <a:endParaRPr lang="en-US"/>
          </a:p>
        </p:txBody>
      </p:sp>
    </p:spTree>
    <p:extLst>
      <p:ext uri="{BB962C8B-B14F-4D97-AF65-F5344CB8AC3E}">
        <p14:creationId xmlns:p14="http://schemas.microsoft.com/office/powerpoint/2010/main" val="18910280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NodeJS</a:t>
            </a:r>
            <a:r>
              <a:rPr lang="en-US" dirty="0" smtClean="0"/>
              <a:t> is non-blocking event driven server.</a:t>
            </a:r>
            <a:r>
              <a:rPr lang="en-US" baseline="0" dirty="0" smtClean="0"/>
              <a:t> Runs only one process or in short only on one port. On that port the server listens for every request but also for socket connections or emitted messages too. Someone also call this framework server-side </a:t>
            </a:r>
            <a:r>
              <a:rPr lang="en-US" baseline="0" dirty="0" err="1" smtClean="0"/>
              <a:t>javascript</a:t>
            </a:r>
            <a:r>
              <a:rPr lang="en-US" baseline="0" dirty="0" smtClean="0"/>
              <a:t> or front-end server. </a:t>
            </a:r>
            <a:endParaRPr lang="en-US" dirty="0"/>
          </a:p>
        </p:txBody>
      </p:sp>
      <p:sp>
        <p:nvSpPr>
          <p:cNvPr id="4" name="Slide Number Placeholder 3"/>
          <p:cNvSpPr>
            <a:spLocks noGrp="1"/>
          </p:cNvSpPr>
          <p:nvPr>
            <p:ph type="sldNum" sz="quarter" idx="10"/>
          </p:nvPr>
        </p:nvSpPr>
        <p:spPr/>
        <p:txBody>
          <a:bodyPr/>
          <a:lstStyle/>
          <a:p>
            <a:fld id="{CC367501-1866-496A-9B41-24E9C8A30AFF}" type="slidenum">
              <a:rPr lang="en-US" smtClean="0"/>
              <a:t>6</a:t>
            </a:fld>
            <a:endParaRPr lang="en-US"/>
          </a:p>
        </p:txBody>
      </p:sp>
    </p:spTree>
    <p:extLst>
      <p:ext uri="{BB962C8B-B14F-4D97-AF65-F5344CB8AC3E}">
        <p14:creationId xmlns:p14="http://schemas.microsoft.com/office/powerpoint/2010/main" val="29321821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supports browser-to-browser applications for voice calling, video chat, and P2P file sharing without the need of either internal or external plugins.</a:t>
            </a:r>
            <a:endParaRPr lang="en-US" dirty="0"/>
          </a:p>
        </p:txBody>
      </p:sp>
      <p:sp>
        <p:nvSpPr>
          <p:cNvPr id="4" name="Slide Number Placeholder 3"/>
          <p:cNvSpPr>
            <a:spLocks noGrp="1"/>
          </p:cNvSpPr>
          <p:nvPr>
            <p:ph type="sldNum" sz="quarter" idx="10"/>
          </p:nvPr>
        </p:nvSpPr>
        <p:spPr/>
        <p:txBody>
          <a:bodyPr/>
          <a:lstStyle/>
          <a:p>
            <a:fld id="{CC367501-1866-496A-9B41-24E9C8A30AFF}" type="slidenum">
              <a:rPr lang="en-US" smtClean="0"/>
              <a:t>8</a:t>
            </a:fld>
            <a:endParaRPr lang="en-US"/>
          </a:p>
        </p:txBody>
      </p:sp>
    </p:spTree>
    <p:extLst>
      <p:ext uri="{BB962C8B-B14F-4D97-AF65-F5344CB8AC3E}">
        <p14:creationId xmlns:p14="http://schemas.microsoft.com/office/powerpoint/2010/main" val="24396806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367501-1866-496A-9B41-24E9C8A30AFF}" type="slidenum">
              <a:rPr lang="en-US" smtClean="0"/>
              <a:t>12</a:t>
            </a:fld>
            <a:endParaRPr lang="en-US"/>
          </a:p>
        </p:txBody>
      </p:sp>
    </p:spTree>
    <p:extLst>
      <p:ext uri="{BB962C8B-B14F-4D97-AF65-F5344CB8AC3E}">
        <p14:creationId xmlns:p14="http://schemas.microsoft.com/office/powerpoint/2010/main" val="39991376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All peers are directly connected with broadcaster. They're not connected with each other. Broadcaster can see/talk with all of them; they can only talk/listen only the broadcaster.</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CC367501-1866-496A-9B41-24E9C8A30AFF}" type="slidenum">
              <a:rPr lang="en-US" smtClean="0"/>
              <a:t>19</a:t>
            </a:fld>
            <a:endParaRPr lang="en-US"/>
          </a:p>
        </p:txBody>
      </p:sp>
    </p:spTree>
    <p:extLst>
      <p:ext uri="{BB962C8B-B14F-4D97-AF65-F5344CB8AC3E}">
        <p14:creationId xmlns:p14="http://schemas.microsoft.com/office/powerpoint/2010/main" val="3883581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BCBCD82-69E8-45A8-8AF4-F2ED697BFBB4}" type="datetimeFigureOut">
              <a:rPr lang="mk-MK" smtClean="0"/>
              <a:t>17.5.2016</a:t>
            </a:fld>
            <a:endParaRPr lang="mk-MK"/>
          </a:p>
        </p:txBody>
      </p:sp>
      <p:sp>
        <p:nvSpPr>
          <p:cNvPr id="5" name="Footer Placeholder 4"/>
          <p:cNvSpPr>
            <a:spLocks noGrp="1"/>
          </p:cNvSpPr>
          <p:nvPr>
            <p:ph type="ftr" sz="quarter" idx="11"/>
          </p:nvPr>
        </p:nvSpPr>
        <p:spPr/>
        <p:txBody>
          <a:bodyPr/>
          <a:lstStyle/>
          <a:p>
            <a:endParaRPr lang="mk-MK"/>
          </a:p>
        </p:txBody>
      </p:sp>
      <p:sp>
        <p:nvSpPr>
          <p:cNvPr id="6" name="Slide Number Placeholder 5"/>
          <p:cNvSpPr>
            <a:spLocks noGrp="1"/>
          </p:cNvSpPr>
          <p:nvPr>
            <p:ph type="sldNum" sz="quarter" idx="12"/>
          </p:nvPr>
        </p:nvSpPr>
        <p:spPr/>
        <p:txBody>
          <a:bodyPr/>
          <a:lstStyle/>
          <a:p>
            <a:fld id="{81D56E2C-40F8-4643-9286-A5263B2EE6AC}" type="slidenum">
              <a:rPr lang="mk-MK" smtClean="0"/>
              <a:t>‹#›</a:t>
            </a:fld>
            <a:endParaRPr lang="mk-MK"/>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CBCD82-69E8-45A8-8AF4-F2ED697BFBB4}" type="datetimeFigureOut">
              <a:rPr lang="mk-MK" smtClean="0"/>
              <a:t>17.5.2016</a:t>
            </a:fld>
            <a:endParaRPr lang="mk-MK"/>
          </a:p>
        </p:txBody>
      </p:sp>
      <p:sp>
        <p:nvSpPr>
          <p:cNvPr id="5" name="Footer Placeholder 4"/>
          <p:cNvSpPr>
            <a:spLocks noGrp="1"/>
          </p:cNvSpPr>
          <p:nvPr>
            <p:ph type="ftr" sz="quarter" idx="11"/>
          </p:nvPr>
        </p:nvSpPr>
        <p:spPr/>
        <p:txBody>
          <a:bodyPr/>
          <a:lstStyle/>
          <a:p>
            <a:endParaRPr lang="mk-MK"/>
          </a:p>
        </p:txBody>
      </p:sp>
      <p:sp>
        <p:nvSpPr>
          <p:cNvPr id="6" name="Slide Number Placeholder 5"/>
          <p:cNvSpPr>
            <a:spLocks noGrp="1"/>
          </p:cNvSpPr>
          <p:nvPr>
            <p:ph type="sldNum" sz="quarter" idx="12"/>
          </p:nvPr>
        </p:nvSpPr>
        <p:spPr/>
        <p:txBody>
          <a:bodyPr/>
          <a:lstStyle/>
          <a:p>
            <a:fld id="{81D56E2C-40F8-4643-9286-A5263B2EE6AC}" type="slidenum">
              <a:rPr lang="mk-MK" smtClean="0"/>
              <a:t>‹#›</a:t>
            </a:fld>
            <a:endParaRPr lang="mk-MK"/>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CBCD82-69E8-45A8-8AF4-F2ED697BFBB4}" type="datetimeFigureOut">
              <a:rPr lang="mk-MK" smtClean="0"/>
              <a:t>17.5.2016</a:t>
            </a:fld>
            <a:endParaRPr lang="mk-MK"/>
          </a:p>
        </p:txBody>
      </p:sp>
      <p:sp>
        <p:nvSpPr>
          <p:cNvPr id="5" name="Footer Placeholder 4"/>
          <p:cNvSpPr>
            <a:spLocks noGrp="1"/>
          </p:cNvSpPr>
          <p:nvPr>
            <p:ph type="ftr" sz="quarter" idx="11"/>
          </p:nvPr>
        </p:nvSpPr>
        <p:spPr/>
        <p:txBody>
          <a:bodyPr/>
          <a:lstStyle/>
          <a:p>
            <a:endParaRPr lang="mk-MK"/>
          </a:p>
        </p:txBody>
      </p:sp>
      <p:sp>
        <p:nvSpPr>
          <p:cNvPr id="6" name="Slide Number Placeholder 5"/>
          <p:cNvSpPr>
            <a:spLocks noGrp="1"/>
          </p:cNvSpPr>
          <p:nvPr>
            <p:ph type="sldNum" sz="quarter" idx="12"/>
          </p:nvPr>
        </p:nvSpPr>
        <p:spPr/>
        <p:txBody>
          <a:bodyPr/>
          <a:lstStyle/>
          <a:p>
            <a:fld id="{81D56E2C-40F8-4643-9286-A5263B2EE6AC}" type="slidenum">
              <a:rPr lang="mk-MK" smtClean="0"/>
              <a:t>‹#›</a:t>
            </a:fld>
            <a:endParaRPr lang="mk-MK"/>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CBCD82-69E8-45A8-8AF4-F2ED697BFBB4}" type="datetimeFigureOut">
              <a:rPr lang="mk-MK" smtClean="0"/>
              <a:t>17.5.2016</a:t>
            </a:fld>
            <a:endParaRPr lang="mk-MK"/>
          </a:p>
        </p:txBody>
      </p:sp>
      <p:sp>
        <p:nvSpPr>
          <p:cNvPr id="5" name="Footer Placeholder 4"/>
          <p:cNvSpPr>
            <a:spLocks noGrp="1"/>
          </p:cNvSpPr>
          <p:nvPr>
            <p:ph type="ftr" sz="quarter" idx="11"/>
          </p:nvPr>
        </p:nvSpPr>
        <p:spPr/>
        <p:txBody>
          <a:bodyPr/>
          <a:lstStyle/>
          <a:p>
            <a:endParaRPr lang="mk-MK"/>
          </a:p>
        </p:txBody>
      </p:sp>
      <p:sp>
        <p:nvSpPr>
          <p:cNvPr id="6" name="Slide Number Placeholder 5"/>
          <p:cNvSpPr>
            <a:spLocks noGrp="1"/>
          </p:cNvSpPr>
          <p:nvPr>
            <p:ph type="sldNum" sz="quarter" idx="12"/>
          </p:nvPr>
        </p:nvSpPr>
        <p:spPr/>
        <p:txBody>
          <a:bodyPr/>
          <a:lstStyle/>
          <a:p>
            <a:fld id="{81D56E2C-40F8-4643-9286-A5263B2EE6AC}" type="slidenum">
              <a:rPr lang="mk-MK" smtClean="0"/>
              <a:t>‹#›</a:t>
            </a:fld>
            <a:endParaRPr lang="mk-MK"/>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CBCD82-69E8-45A8-8AF4-F2ED697BFBB4}" type="datetimeFigureOut">
              <a:rPr lang="mk-MK" smtClean="0"/>
              <a:t>17.5.2016</a:t>
            </a:fld>
            <a:endParaRPr lang="mk-MK"/>
          </a:p>
        </p:txBody>
      </p:sp>
      <p:sp>
        <p:nvSpPr>
          <p:cNvPr id="5" name="Footer Placeholder 4"/>
          <p:cNvSpPr>
            <a:spLocks noGrp="1"/>
          </p:cNvSpPr>
          <p:nvPr>
            <p:ph type="ftr" sz="quarter" idx="11"/>
          </p:nvPr>
        </p:nvSpPr>
        <p:spPr/>
        <p:txBody>
          <a:bodyPr/>
          <a:lstStyle/>
          <a:p>
            <a:endParaRPr lang="mk-MK"/>
          </a:p>
        </p:txBody>
      </p:sp>
      <p:sp>
        <p:nvSpPr>
          <p:cNvPr id="6" name="Slide Number Placeholder 5"/>
          <p:cNvSpPr>
            <a:spLocks noGrp="1"/>
          </p:cNvSpPr>
          <p:nvPr>
            <p:ph type="sldNum" sz="quarter" idx="12"/>
          </p:nvPr>
        </p:nvSpPr>
        <p:spPr/>
        <p:txBody>
          <a:bodyPr/>
          <a:lstStyle/>
          <a:p>
            <a:fld id="{81D56E2C-40F8-4643-9286-A5263B2EE6AC}" type="slidenum">
              <a:rPr lang="mk-MK" smtClean="0"/>
              <a:t>‹#›</a:t>
            </a:fld>
            <a:endParaRPr lang="mk-MK"/>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BCBCD82-69E8-45A8-8AF4-F2ED697BFBB4}" type="datetimeFigureOut">
              <a:rPr lang="mk-MK" smtClean="0"/>
              <a:t>17.5.2016</a:t>
            </a:fld>
            <a:endParaRPr lang="mk-MK"/>
          </a:p>
        </p:txBody>
      </p:sp>
      <p:sp>
        <p:nvSpPr>
          <p:cNvPr id="6" name="Footer Placeholder 5"/>
          <p:cNvSpPr>
            <a:spLocks noGrp="1"/>
          </p:cNvSpPr>
          <p:nvPr>
            <p:ph type="ftr" sz="quarter" idx="11"/>
          </p:nvPr>
        </p:nvSpPr>
        <p:spPr/>
        <p:txBody>
          <a:bodyPr/>
          <a:lstStyle/>
          <a:p>
            <a:endParaRPr lang="mk-MK"/>
          </a:p>
        </p:txBody>
      </p:sp>
      <p:sp>
        <p:nvSpPr>
          <p:cNvPr id="7" name="Slide Number Placeholder 6"/>
          <p:cNvSpPr>
            <a:spLocks noGrp="1"/>
          </p:cNvSpPr>
          <p:nvPr>
            <p:ph type="sldNum" sz="quarter" idx="12"/>
          </p:nvPr>
        </p:nvSpPr>
        <p:spPr/>
        <p:txBody>
          <a:bodyPr/>
          <a:lstStyle/>
          <a:p>
            <a:fld id="{81D56E2C-40F8-4643-9286-A5263B2EE6AC}" type="slidenum">
              <a:rPr lang="mk-MK" smtClean="0"/>
              <a:t>‹#›</a:t>
            </a:fld>
            <a:endParaRPr lang="mk-MK"/>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BCBCD82-69E8-45A8-8AF4-F2ED697BFBB4}" type="datetimeFigureOut">
              <a:rPr lang="mk-MK" smtClean="0"/>
              <a:t>17.5.2016</a:t>
            </a:fld>
            <a:endParaRPr lang="mk-MK"/>
          </a:p>
        </p:txBody>
      </p:sp>
      <p:sp>
        <p:nvSpPr>
          <p:cNvPr id="8" name="Footer Placeholder 7"/>
          <p:cNvSpPr>
            <a:spLocks noGrp="1"/>
          </p:cNvSpPr>
          <p:nvPr>
            <p:ph type="ftr" sz="quarter" idx="11"/>
          </p:nvPr>
        </p:nvSpPr>
        <p:spPr/>
        <p:txBody>
          <a:bodyPr/>
          <a:lstStyle/>
          <a:p>
            <a:endParaRPr lang="mk-MK"/>
          </a:p>
        </p:txBody>
      </p:sp>
      <p:sp>
        <p:nvSpPr>
          <p:cNvPr id="9" name="Slide Number Placeholder 8"/>
          <p:cNvSpPr>
            <a:spLocks noGrp="1"/>
          </p:cNvSpPr>
          <p:nvPr>
            <p:ph type="sldNum" sz="quarter" idx="12"/>
          </p:nvPr>
        </p:nvSpPr>
        <p:spPr/>
        <p:txBody>
          <a:bodyPr/>
          <a:lstStyle/>
          <a:p>
            <a:fld id="{81D56E2C-40F8-4643-9286-A5263B2EE6AC}" type="slidenum">
              <a:rPr lang="mk-MK" smtClean="0"/>
              <a:t>‹#›</a:t>
            </a:fld>
            <a:endParaRPr lang="mk-MK"/>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CBCD82-69E8-45A8-8AF4-F2ED697BFBB4}" type="datetimeFigureOut">
              <a:rPr lang="mk-MK" smtClean="0"/>
              <a:t>17.5.2016</a:t>
            </a:fld>
            <a:endParaRPr lang="mk-MK"/>
          </a:p>
        </p:txBody>
      </p:sp>
      <p:sp>
        <p:nvSpPr>
          <p:cNvPr id="4" name="Footer Placeholder 3"/>
          <p:cNvSpPr>
            <a:spLocks noGrp="1"/>
          </p:cNvSpPr>
          <p:nvPr>
            <p:ph type="ftr" sz="quarter" idx="11"/>
          </p:nvPr>
        </p:nvSpPr>
        <p:spPr/>
        <p:txBody>
          <a:bodyPr/>
          <a:lstStyle/>
          <a:p>
            <a:endParaRPr lang="mk-MK"/>
          </a:p>
        </p:txBody>
      </p:sp>
      <p:sp>
        <p:nvSpPr>
          <p:cNvPr id="5" name="Slide Number Placeholder 4"/>
          <p:cNvSpPr>
            <a:spLocks noGrp="1"/>
          </p:cNvSpPr>
          <p:nvPr>
            <p:ph type="sldNum" sz="quarter" idx="12"/>
          </p:nvPr>
        </p:nvSpPr>
        <p:spPr/>
        <p:txBody>
          <a:bodyPr/>
          <a:lstStyle/>
          <a:p>
            <a:fld id="{81D56E2C-40F8-4643-9286-A5263B2EE6AC}" type="slidenum">
              <a:rPr lang="mk-MK" smtClean="0"/>
              <a:t>‹#›</a:t>
            </a:fld>
            <a:endParaRPr lang="mk-MK"/>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CBCD82-69E8-45A8-8AF4-F2ED697BFBB4}" type="datetimeFigureOut">
              <a:rPr lang="mk-MK" smtClean="0"/>
              <a:t>17.5.2016</a:t>
            </a:fld>
            <a:endParaRPr lang="mk-MK"/>
          </a:p>
        </p:txBody>
      </p:sp>
      <p:sp>
        <p:nvSpPr>
          <p:cNvPr id="3" name="Footer Placeholder 2"/>
          <p:cNvSpPr>
            <a:spLocks noGrp="1"/>
          </p:cNvSpPr>
          <p:nvPr>
            <p:ph type="ftr" sz="quarter" idx="11"/>
          </p:nvPr>
        </p:nvSpPr>
        <p:spPr/>
        <p:txBody>
          <a:bodyPr/>
          <a:lstStyle/>
          <a:p>
            <a:endParaRPr lang="mk-MK"/>
          </a:p>
        </p:txBody>
      </p:sp>
      <p:sp>
        <p:nvSpPr>
          <p:cNvPr id="4" name="Slide Number Placeholder 3"/>
          <p:cNvSpPr>
            <a:spLocks noGrp="1"/>
          </p:cNvSpPr>
          <p:nvPr>
            <p:ph type="sldNum" sz="quarter" idx="12"/>
          </p:nvPr>
        </p:nvSpPr>
        <p:spPr/>
        <p:txBody>
          <a:bodyPr/>
          <a:lstStyle/>
          <a:p>
            <a:fld id="{81D56E2C-40F8-4643-9286-A5263B2EE6AC}" type="slidenum">
              <a:rPr lang="mk-MK" smtClean="0"/>
              <a:t>‹#›</a:t>
            </a:fld>
            <a:endParaRPr lang="mk-MK"/>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CBCD82-69E8-45A8-8AF4-F2ED697BFBB4}" type="datetimeFigureOut">
              <a:rPr lang="mk-MK" smtClean="0"/>
              <a:t>17.5.2016</a:t>
            </a:fld>
            <a:endParaRPr lang="mk-MK"/>
          </a:p>
        </p:txBody>
      </p:sp>
      <p:sp>
        <p:nvSpPr>
          <p:cNvPr id="6" name="Footer Placeholder 5"/>
          <p:cNvSpPr>
            <a:spLocks noGrp="1"/>
          </p:cNvSpPr>
          <p:nvPr>
            <p:ph type="ftr" sz="quarter" idx="11"/>
          </p:nvPr>
        </p:nvSpPr>
        <p:spPr/>
        <p:txBody>
          <a:bodyPr/>
          <a:lstStyle/>
          <a:p>
            <a:endParaRPr lang="mk-MK"/>
          </a:p>
        </p:txBody>
      </p:sp>
      <p:sp>
        <p:nvSpPr>
          <p:cNvPr id="7" name="Slide Number Placeholder 6"/>
          <p:cNvSpPr>
            <a:spLocks noGrp="1"/>
          </p:cNvSpPr>
          <p:nvPr>
            <p:ph type="sldNum" sz="quarter" idx="12"/>
          </p:nvPr>
        </p:nvSpPr>
        <p:spPr/>
        <p:txBody>
          <a:bodyPr/>
          <a:lstStyle/>
          <a:p>
            <a:fld id="{81D56E2C-40F8-4643-9286-A5263B2EE6AC}" type="slidenum">
              <a:rPr lang="mk-MK" smtClean="0"/>
              <a:t>‹#›</a:t>
            </a:fld>
            <a:endParaRPr lang="mk-MK"/>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6BCBCD82-69E8-45A8-8AF4-F2ED697BFBB4}" type="datetimeFigureOut">
              <a:rPr lang="mk-MK" smtClean="0"/>
              <a:t>17.5.2016</a:t>
            </a:fld>
            <a:endParaRPr lang="mk-MK"/>
          </a:p>
        </p:txBody>
      </p:sp>
      <p:sp>
        <p:nvSpPr>
          <p:cNvPr id="9" name="Slide Number Placeholder 8"/>
          <p:cNvSpPr>
            <a:spLocks noGrp="1"/>
          </p:cNvSpPr>
          <p:nvPr>
            <p:ph type="sldNum" sz="quarter" idx="11"/>
          </p:nvPr>
        </p:nvSpPr>
        <p:spPr/>
        <p:txBody>
          <a:bodyPr/>
          <a:lstStyle/>
          <a:p>
            <a:fld id="{81D56E2C-40F8-4643-9286-A5263B2EE6AC}" type="slidenum">
              <a:rPr lang="mk-MK" smtClean="0"/>
              <a:t>‹#›</a:t>
            </a:fld>
            <a:endParaRPr lang="mk-MK"/>
          </a:p>
        </p:txBody>
      </p:sp>
      <p:sp>
        <p:nvSpPr>
          <p:cNvPr id="10" name="Footer Placeholder 9"/>
          <p:cNvSpPr>
            <a:spLocks noGrp="1"/>
          </p:cNvSpPr>
          <p:nvPr>
            <p:ph type="ftr" sz="quarter" idx="12"/>
          </p:nvPr>
        </p:nvSpPr>
        <p:spPr/>
        <p:txBody>
          <a:bodyPr/>
          <a:lstStyle/>
          <a:p>
            <a:endParaRPr lang="mk-MK"/>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81D56E2C-40F8-4643-9286-A5263B2EE6AC}" type="slidenum">
              <a:rPr lang="mk-MK" smtClean="0"/>
              <a:t>‹#›</a:t>
            </a:fld>
            <a:endParaRPr lang="mk-MK"/>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mk-MK"/>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6BCBCD82-69E8-45A8-8AF4-F2ED697BFBB4}" type="datetimeFigureOut">
              <a:rPr lang="mk-MK" smtClean="0"/>
              <a:t>17.5.2016</a:t>
            </a:fld>
            <a:endParaRPr lang="mk-MK"/>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jp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hyperlink" Target="https://github.com/amihajlovski" TargetMode="External"/><Relationship Id="rId3" Type="http://schemas.openxmlformats.org/officeDocument/2006/relationships/image" Target="../media/image4.png"/><Relationship Id="rId7" Type="http://schemas.openxmlformats.org/officeDocument/2006/relationships/hyperlink" Target="https://www.linkedin.com/in/amihajlovski"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twitter.com/mihajlovskia" TargetMode="Externa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016" y="2996952"/>
            <a:ext cx="8388424" cy="565919"/>
          </a:xfrm>
        </p:spPr>
        <p:txBody>
          <a:bodyPr/>
          <a:lstStyle/>
          <a:p>
            <a:pPr algn="ctr"/>
            <a:r>
              <a:rPr lang="en-US" sz="3200" dirty="0">
                <a:solidFill>
                  <a:schemeClr val="tx1"/>
                </a:solidFill>
              </a:rPr>
              <a:t>Hangouts in 30 minutes with Socket.io</a:t>
            </a:r>
            <a:endParaRPr lang="mk-MK" sz="3200" dirty="0">
              <a:solidFill>
                <a:schemeClr val="tx1"/>
              </a:solidFill>
            </a:endParaRPr>
          </a:p>
        </p:txBody>
      </p:sp>
      <p:sp>
        <p:nvSpPr>
          <p:cNvPr id="4" name="Subtitle 2"/>
          <p:cNvSpPr txBox="1">
            <a:spLocks/>
          </p:cNvSpPr>
          <p:nvPr/>
        </p:nvSpPr>
        <p:spPr>
          <a:xfrm>
            <a:off x="755576" y="5393115"/>
            <a:ext cx="4248472" cy="1066800"/>
          </a:xfrm>
          <a:prstGeom prst="rect">
            <a:avLst/>
          </a:prstGeom>
        </p:spPr>
        <p:txBody>
          <a:bodyPr vert="horz" lIns="91440" tIns="45720" rIns="91440" bIns="45720" rtlCol="0" anchor="t">
            <a:normAutofit/>
          </a:bodyPr>
          <a:lstStyle>
            <a:lvl1pPr marL="0" indent="0" algn="l" defTabSz="914400" rtl="0" eaLnBrk="1" latinLnBrk="0" hangingPunct="1">
              <a:spcBef>
                <a:spcPct val="20000"/>
              </a:spcBef>
              <a:buClr>
                <a:schemeClr val="accent1"/>
              </a:buClr>
              <a:buFont typeface="Arial" pitchFamily="34" charset="0"/>
              <a:buNone/>
              <a:defRPr sz="2000" kern="1200">
                <a:solidFill>
                  <a:schemeClr val="tx1">
                    <a:tint val="75000"/>
                  </a:schemeClr>
                </a:solidFill>
                <a:latin typeface="+mn-lt"/>
                <a:ea typeface="+mn-ea"/>
                <a:cs typeface="+mn-cs"/>
              </a:defRPr>
            </a:lvl1pPr>
            <a:lvl2pPr marL="457200" indent="0" algn="ctr" defTabSz="914400" rtl="0" eaLnBrk="1" latinLnBrk="0" hangingPunct="1">
              <a:spcBef>
                <a:spcPct val="20000"/>
              </a:spcBef>
              <a:buClr>
                <a:schemeClr val="accent2"/>
              </a:buClr>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3"/>
              </a:buClr>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4"/>
              </a:buClr>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5"/>
              </a:buClr>
              <a:buFont typeface="Arial" pitchFamily="34" charset="0"/>
              <a:buNone/>
              <a:defRPr sz="14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itchFamily="34" charset="0"/>
              <a:buNone/>
              <a:defRPr sz="1400" kern="1200" baseline="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2"/>
              </a:buClr>
              <a:buFont typeface="Arial" pitchFamily="34"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3"/>
              </a:buClr>
              <a:buFont typeface="Arial" pitchFamily="34"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4"/>
              </a:buClr>
              <a:buFont typeface="Arial" pitchFamily="34" charset="0"/>
              <a:buNone/>
              <a:defRPr sz="1400" kern="1200">
                <a:solidFill>
                  <a:schemeClr val="tx1">
                    <a:tint val="75000"/>
                  </a:schemeClr>
                </a:solidFill>
                <a:latin typeface="+mn-lt"/>
                <a:ea typeface="+mn-ea"/>
                <a:cs typeface="+mn-cs"/>
              </a:defRPr>
            </a:lvl9pPr>
          </a:lstStyle>
          <a:p>
            <a:pPr lvl="1"/>
            <a:endParaRPr lang="mk-MK" dirty="0" smtClean="0">
              <a:solidFill>
                <a:schemeClr val="tx1"/>
              </a:solidFill>
            </a:endParaRPr>
          </a:p>
        </p:txBody>
      </p:sp>
      <p:sp>
        <p:nvSpPr>
          <p:cNvPr id="5" name="Subtitle 2"/>
          <p:cNvSpPr txBox="1">
            <a:spLocks/>
          </p:cNvSpPr>
          <p:nvPr/>
        </p:nvSpPr>
        <p:spPr>
          <a:xfrm>
            <a:off x="3292880" y="4593015"/>
            <a:ext cx="4248472" cy="1066800"/>
          </a:xfrm>
          <a:prstGeom prst="rect">
            <a:avLst/>
          </a:prstGeom>
        </p:spPr>
        <p:txBody>
          <a:bodyPr vert="horz" lIns="91440" tIns="45720" rIns="91440" bIns="45720" rtlCol="0" anchor="t">
            <a:normAutofit/>
          </a:bodyPr>
          <a:lstStyle>
            <a:lvl1pPr marL="0" indent="0" algn="l" defTabSz="914400" rtl="0" eaLnBrk="1" latinLnBrk="0" hangingPunct="1">
              <a:spcBef>
                <a:spcPct val="20000"/>
              </a:spcBef>
              <a:buClr>
                <a:schemeClr val="accent1"/>
              </a:buClr>
              <a:buFont typeface="Arial" pitchFamily="34" charset="0"/>
              <a:buNone/>
              <a:defRPr sz="2000" kern="1200">
                <a:solidFill>
                  <a:schemeClr val="tx1">
                    <a:tint val="75000"/>
                  </a:schemeClr>
                </a:solidFill>
                <a:latin typeface="+mn-lt"/>
                <a:ea typeface="+mn-ea"/>
                <a:cs typeface="+mn-cs"/>
              </a:defRPr>
            </a:lvl1pPr>
            <a:lvl2pPr marL="457200" indent="0" algn="ctr" defTabSz="914400" rtl="0" eaLnBrk="1" latinLnBrk="0" hangingPunct="1">
              <a:spcBef>
                <a:spcPct val="20000"/>
              </a:spcBef>
              <a:buClr>
                <a:schemeClr val="accent2"/>
              </a:buClr>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3"/>
              </a:buClr>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4"/>
              </a:buClr>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5"/>
              </a:buClr>
              <a:buFont typeface="Arial" pitchFamily="34" charset="0"/>
              <a:buNone/>
              <a:defRPr sz="14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itchFamily="34" charset="0"/>
              <a:buNone/>
              <a:defRPr sz="1400" kern="1200" baseline="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2"/>
              </a:buClr>
              <a:buFont typeface="Arial" pitchFamily="34"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3"/>
              </a:buClr>
              <a:buFont typeface="Arial" pitchFamily="34"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4"/>
              </a:buClr>
              <a:buFont typeface="Arial" pitchFamily="34" charset="0"/>
              <a:buNone/>
              <a:defRPr sz="1400" kern="1200">
                <a:solidFill>
                  <a:schemeClr val="tx1">
                    <a:tint val="75000"/>
                  </a:schemeClr>
                </a:solidFill>
                <a:latin typeface="+mn-lt"/>
                <a:ea typeface="+mn-ea"/>
                <a:cs typeface="+mn-cs"/>
              </a:defRPr>
            </a:lvl9pPr>
          </a:lstStyle>
          <a:p>
            <a:pPr lvl="1"/>
            <a:endParaRPr lang="mk-MK" dirty="0" smtClean="0">
              <a:solidFill>
                <a:schemeClr val="tx1"/>
              </a:solidFill>
            </a:endParaRPr>
          </a:p>
        </p:txBody>
      </p:sp>
      <p:sp>
        <p:nvSpPr>
          <p:cNvPr id="6" name="TextBox 5"/>
          <p:cNvSpPr txBox="1"/>
          <p:nvPr/>
        </p:nvSpPr>
        <p:spPr>
          <a:xfrm>
            <a:off x="1428" y="5198150"/>
            <a:ext cx="4858603" cy="1046440"/>
          </a:xfrm>
          <a:prstGeom prst="rect">
            <a:avLst/>
          </a:prstGeom>
          <a:noFill/>
        </p:spPr>
        <p:txBody>
          <a:bodyPr wrap="square" rtlCol="0">
            <a:spAutoFit/>
          </a:bodyPr>
          <a:lstStyle/>
          <a:p>
            <a:pPr lvl="1"/>
            <a:r>
              <a:rPr lang="en-US" sz="2000" b="1" dirty="0" smtClean="0"/>
              <a:t>Speaker:</a:t>
            </a:r>
          </a:p>
          <a:p>
            <a:pPr lvl="1"/>
            <a:r>
              <a:rPr lang="en-US" sz="2400" dirty="0" smtClean="0"/>
              <a:t>Aleksandar Mihajlovski</a:t>
            </a:r>
          </a:p>
          <a:p>
            <a:pPr lvl="1"/>
            <a:endParaRPr lang="mk-MK" dirty="0"/>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7544" y="375862"/>
            <a:ext cx="1512168" cy="604866"/>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95936" y="202045"/>
            <a:ext cx="5715000" cy="952500"/>
          </a:xfrm>
          <a:prstGeom prst="rect">
            <a:avLst/>
          </a:prstGeom>
        </p:spPr>
      </p:pic>
    </p:spTree>
    <p:extLst>
      <p:ext uri="{BB962C8B-B14F-4D97-AF65-F5344CB8AC3E}">
        <p14:creationId xmlns:p14="http://schemas.microsoft.com/office/powerpoint/2010/main" val="20411664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04864"/>
            <a:ext cx="7620000" cy="4195936"/>
          </a:xfrm>
        </p:spPr>
        <p:txBody>
          <a:bodyPr/>
          <a:lstStyle/>
          <a:p>
            <a:pPr marL="342900" lvl="1">
              <a:buClr>
                <a:schemeClr val="accent1"/>
              </a:buClr>
            </a:pPr>
            <a:r>
              <a:rPr lang="en-US" dirty="0" err="1" smtClean="0"/>
              <a:t>RTCPeerConnection</a:t>
            </a:r>
            <a:endParaRPr lang="en-US" dirty="0" smtClean="0"/>
          </a:p>
          <a:p>
            <a:pPr marL="114300" lvl="1" indent="0">
              <a:buClr>
                <a:schemeClr val="accent1"/>
              </a:buClr>
              <a:buNone/>
            </a:pPr>
            <a:endParaRPr lang="en-US" dirty="0"/>
          </a:p>
          <a:p>
            <a:pPr lvl="1"/>
            <a:r>
              <a:rPr lang="en-US" dirty="0"/>
              <a:t>Peer to peer </a:t>
            </a:r>
            <a:r>
              <a:rPr lang="en-US" dirty="0" smtClean="0"/>
              <a:t>communication</a:t>
            </a:r>
          </a:p>
          <a:p>
            <a:pPr lvl="1"/>
            <a:r>
              <a:rPr lang="en-US" dirty="0" smtClean="0"/>
              <a:t>Connection state (connecting, new, connected, disconnected, failed, closed) </a:t>
            </a:r>
          </a:p>
          <a:p>
            <a:pPr lvl="1"/>
            <a:r>
              <a:rPr lang="en-US" dirty="0"/>
              <a:t>Signaling state (stable, closed</a:t>
            </a:r>
            <a:r>
              <a:rPr lang="en-US" dirty="0" smtClean="0"/>
              <a:t>..)</a:t>
            </a:r>
          </a:p>
          <a:p>
            <a:pPr lvl="1"/>
            <a:r>
              <a:rPr lang="en-US" dirty="0" smtClean="0"/>
              <a:t>Security type (reliable / unreliable)</a:t>
            </a:r>
          </a:p>
          <a:p>
            <a:pPr lvl="1"/>
            <a:r>
              <a:rPr lang="en-US" dirty="0" smtClean="0"/>
              <a:t>Bandwidth management</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7544" y="362457"/>
            <a:ext cx="1512168" cy="60486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5936" y="188640"/>
            <a:ext cx="5715000" cy="9525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40152" y="1140718"/>
            <a:ext cx="2857500" cy="2000250"/>
          </a:xfrm>
          <a:prstGeom prst="rect">
            <a:avLst/>
          </a:prstGeom>
        </p:spPr>
      </p:pic>
    </p:spTree>
    <p:extLst>
      <p:ext uri="{BB962C8B-B14F-4D97-AF65-F5344CB8AC3E}">
        <p14:creationId xmlns:p14="http://schemas.microsoft.com/office/powerpoint/2010/main" val="1289771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342900" lvl="1">
              <a:buClr>
                <a:schemeClr val="accent1"/>
              </a:buClr>
            </a:pPr>
            <a:r>
              <a:rPr lang="en-US" dirty="0" err="1"/>
              <a:t>RTCDataChannel</a:t>
            </a:r>
            <a:endParaRPr lang="en-US" dirty="0"/>
          </a:p>
          <a:p>
            <a:pPr lvl="1"/>
            <a:r>
              <a:rPr lang="en-US" dirty="0" smtClean="0"/>
              <a:t>Flow control (size of data)</a:t>
            </a:r>
          </a:p>
          <a:p>
            <a:pPr lvl="1"/>
            <a:r>
              <a:rPr lang="en-US" dirty="0" smtClean="0"/>
              <a:t>Congestion control (</a:t>
            </a:r>
            <a:r>
              <a:rPr lang="en-US" dirty="0"/>
              <a:t>l</a:t>
            </a:r>
            <a:r>
              <a:rPr lang="en-US" dirty="0" smtClean="0"/>
              <a:t>atency detection)</a:t>
            </a:r>
          </a:p>
          <a:p>
            <a:pPr lvl="1"/>
            <a:r>
              <a:rPr lang="en-US" dirty="0" smtClean="0"/>
              <a:t>Binary type (Blob or </a:t>
            </a:r>
            <a:r>
              <a:rPr lang="en-US" dirty="0" err="1" smtClean="0"/>
              <a:t>ArrayBuffer</a:t>
            </a:r>
            <a:r>
              <a:rPr lang="en-US" dirty="0" smtClean="0"/>
              <a:t>)</a:t>
            </a:r>
            <a:endParaRPr lang="mk-MK" dirty="0" smtClean="0"/>
          </a:p>
          <a:p>
            <a:pPr lvl="1"/>
            <a:r>
              <a:rPr lang="en-US" dirty="0" smtClean="0"/>
              <a:t>Direct messages</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7544" y="362457"/>
            <a:ext cx="1512168" cy="60486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5936" y="188640"/>
            <a:ext cx="5715000" cy="9525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40152" y="1140718"/>
            <a:ext cx="2857500" cy="2000250"/>
          </a:xfrm>
          <a:prstGeom prst="rect">
            <a:avLst/>
          </a:prstGeom>
        </p:spPr>
      </p:pic>
    </p:spTree>
    <p:extLst>
      <p:ext uri="{BB962C8B-B14F-4D97-AF65-F5344CB8AC3E}">
        <p14:creationId xmlns:p14="http://schemas.microsoft.com/office/powerpoint/2010/main" val="1873336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5536" y="2132856"/>
            <a:ext cx="7620000" cy="4104456"/>
          </a:xfrm>
        </p:spPr>
        <p:txBody>
          <a:bodyPr/>
          <a:lstStyle/>
          <a:p>
            <a:r>
              <a:rPr lang="en-US" dirty="0" smtClean="0"/>
              <a:t>Triangle</a:t>
            </a:r>
          </a:p>
          <a:p>
            <a:pPr marL="114300" indent="0">
              <a:buNone/>
            </a:pPr>
            <a:endParaRPr lang="en-US" dirty="0"/>
          </a:p>
        </p:txBody>
      </p:sp>
      <p:sp>
        <p:nvSpPr>
          <p:cNvPr id="5" name="Title 1"/>
          <p:cNvSpPr>
            <a:spLocks noGrp="1"/>
          </p:cNvSpPr>
          <p:nvPr>
            <p:ph type="title"/>
          </p:nvPr>
        </p:nvSpPr>
        <p:spPr>
          <a:xfrm>
            <a:off x="395536" y="917848"/>
            <a:ext cx="7620000" cy="1143000"/>
          </a:xfrm>
        </p:spPr>
        <p:txBody>
          <a:bodyPr/>
          <a:lstStyle/>
          <a:p>
            <a:r>
              <a:rPr lang="en-US" b="1" dirty="0" smtClean="0"/>
              <a:t>Architectures</a:t>
            </a:r>
            <a:endParaRPr lang="mk-MK" b="1"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5696" y="2243256"/>
            <a:ext cx="5258534" cy="3057952"/>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7544" y="375862"/>
            <a:ext cx="1512168" cy="604866"/>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95936" y="202045"/>
            <a:ext cx="5715000" cy="952500"/>
          </a:xfrm>
          <a:prstGeom prst="rect">
            <a:avLst/>
          </a:prstGeom>
        </p:spPr>
      </p:pic>
    </p:spTree>
    <p:extLst>
      <p:ext uri="{BB962C8B-B14F-4D97-AF65-F5344CB8AC3E}">
        <p14:creationId xmlns:p14="http://schemas.microsoft.com/office/powerpoint/2010/main" val="37192798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1864"/>
            <a:ext cx="7620000" cy="1143000"/>
          </a:xfrm>
        </p:spPr>
        <p:txBody>
          <a:bodyPr/>
          <a:lstStyle/>
          <a:p>
            <a:r>
              <a:rPr lang="en-US" b="1" dirty="0"/>
              <a:t>Architectures</a:t>
            </a:r>
            <a:endParaRPr lang="en-US" dirty="0"/>
          </a:p>
        </p:txBody>
      </p:sp>
      <p:sp>
        <p:nvSpPr>
          <p:cNvPr id="3" name="Content Placeholder 2"/>
          <p:cNvSpPr>
            <a:spLocks noGrp="1"/>
          </p:cNvSpPr>
          <p:nvPr>
            <p:ph idx="1"/>
          </p:nvPr>
        </p:nvSpPr>
        <p:spPr>
          <a:xfrm>
            <a:off x="457200" y="2204864"/>
            <a:ext cx="7620000" cy="4104456"/>
          </a:xfrm>
        </p:spPr>
        <p:txBody>
          <a:bodyPr/>
          <a:lstStyle/>
          <a:p>
            <a:r>
              <a:rPr lang="en-US" dirty="0" smtClean="0"/>
              <a:t>Trapezoid</a:t>
            </a:r>
          </a:p>
          <a:p>
            <a:pPr marL="114300" indent="0">
              <a:buNone/>
            </a:pPr>
            <a:endParaRPr lang="en-US" dirty="0" smtClean="0"/>
          </a:p>
          <a:p>
            <a:pPr marL="11430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680" y="2636912"/>
            <a:ext cx="5712848" cy="2426696"/>
          </a:xfrm>
          <a:prstGeom prst="rect">
            <a:avLst/>
          </a:prstGeom>
        </p:spPr>
      </p:pic>
      <p:sp>
        <p:nvSpPr>
          <p:cNvPr id="5" name="Content Placeholder 2"/>
          <p:cNvSpPr txBox="1">
            <a:spLocks/>
          </p:cNvSpPr>
          <p:nvPr/>
        </p:nvSpPr>
        <p:spPr>
          <a:xfrm>
            <a:off x="323528" y="4135090"/>
            <a:ext cx="7620000" cy="2448272"/>
          </a:xfrm>
          <a:prstGeom prst="rect">
            <a:avLst/>
          </a:prstGeom>
        </p:spPr>
        <p:txBody>
          <a:bodyPr vert="horz" lIns="91440" tIns="45720" rIns="91440" bIns="45720" rtlCol="0">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lgn="just"/>
            <a:endParaRPr lang="en-US" sz="2000" dirty="0" smtClean="0"/>
          </a:p>
          <a:p>
            <a:pPr marL="114300" indent="0" algn="just">
              <a:buFont typeface="Arial" pitchFamily="34" charset="0"/>
              <a:buNone/>
            </a:pPr>
            <a:endParaRPr lang="mk-MK" sz="2000"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7544" y="375862"/>
            <a:ext cx="1512168" cy="604866"/>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95936" y="202045"/>
            <a:ext cx="5715000" cy="952500"/>
          </a:xfrm>
          <a:prstGeom prst="rect">
            <a:avLst/>
          </a:prstGeom>
        </p:spPr>
      </p:pic>
    </p:spTree>
    <p:extLst>
      <p:ext uri="{BB962C8B-B14F-4D97-AF65-F5344CB8AC3E}">
        <p14:creationId xmlns:p14="http://schemas.microsoft.com/office/powerpoint/2010/main" val="581884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45840"/>
            <a:ext cx="7620000" cy="1143000"/>
          </a:xfrm>
        </p:spPr>
        <p:txBody>
          <a:bodyPr/>
          <a:lstStyle/>
          <a:p>
            <a:r>
              <a:rPr lang="en-US" dirty="0" smtClean="0"/>
              <a:t>Compatibility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798340"/>
            <a:ext cx="7620000" cy="4438971"/>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7544" y="375862"/>
            <a:ext cx="1512168" cy="60486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95936" y="202045"/>
            <a:ext cx="5715000" cy="952500"/>
          </a:xfrm>
          <a:prstGeom prst="rect">
            <a:avLst/>
          </a:prstGeom>
        </p:spPr>
      </p:pic>
    </p:spTree>
    <p:extLst>
      <p:ext uri="{BB962C8B-B14F-4D97-AF65-F5344CB8AC3E}">
        <p14:creationId xmlns:p14="http://schemas.microsoft.com/office/powerpoint/2010/main" val="21495502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smtClean="0"/>
          </a:p>
          <a:p>
            <a:endParaRPr lang="en-US" dirty="0"/>
          </a:p>
          <a:p>
            <a:r>
              <a:rPr lang="en-US" dirty="0" smtClean="0"/>
              <a:t>Live streaming with </a:t>
            </a:r>
            <a:r>
              <a:rPr lang="en-US" dirty="0" err="1" smtClean="0"/>
              <a:t>WebRTC</a:t>
            </a:r>
            <a:r>
              <a:rPr lang="en-US" dirty="0" smtClean="0"/>
              <a:t> only runs under HTTPS</a:t>
            </a:r>
          </a:p>
          <a:p>
            <a:endParaRPr lang="en-US" dirty="0"/>
          </a:p>
          <a:p>
            <a:r>
              <a:rPr lang="en-US" dirty="0" smtClean="0"/>
              <a:t>For testing purposes specific IP address / port should be allowed in the browser </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7544" y="375862"/>
            <a:ext cx="1512168" cy="60486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5936" y="202045"/>
            <a:ext cx="5715000" cy="952500"/>
          </a:xfrm>
          <a:prstGeom prst="rect">
            <a:avLst/>
          </a:prstGeom>
        </p:spPr>
      </p:pic>
      <p:sp>
        <p:nvSpPr>
          <p:cNvPr id="6" name="Title 1"/>
          <p:cNvSpPr>
            <a:spLocks noGrp="1"/>
          </p:cNvSpPr>
          <p:nvPr>
            <p:ph type="title"/>
          </p:nvPr>
        </p:nvSpPr>
        <p:spPr>
          <a:xfrm>
            <a:off x="467544" y="1202517"/>
            <a:ext cx="7620000" cy="1143000"/>
          </a:xfrm>
        </p:spPr>
        <p:txBody>
          <a:bodyPr/>
          <a:lstStyle/>
          <a:p>
            <a:r>
              <a:rPr lang="en-US" dirty="0" smtClean="0"/>
              <a:t>Limitations</a:t>
            </a:r>
            <a:endParaRPr lang="en-US" dirty="0"/>
          </a:p>
        </p:txBody>
      </p:sp>
    </p:spTree>
    <p:extLst>
      <p:ext uri="{BB962C8B-B14F-4D97-AF65-F5344CB8AC3E}">
        <p14:creationId xmlns:p14="http://schemas.microsoft.com/office/powerpoint/2010/main" val="2470645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18048"/>
            <a:ext cx="7620000" cy="1143000"/>
          </a:xfrm>
        </p:spPr>
        <p:txBody>
          <a:bodyPr/>
          <a:lstStyle/>
          <a:p>
            <a:r>
              <a:rPr lang="en-US" dirty="0" smtClean="0"/>
              <a:t>Demo</a:t>
            </a: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7544" y="375862"/>
            <a:ext cx="1512168" cy="60486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5936" y="202045"/>
            <a:ext cx="5715000" cy="952500"/>
          </a:xfrm>
          <a:prstGeom prst="rect">
            <a:avLst/>
          </a:prstGeom>
        </p:spPr>
      </p:pic>
    </p:spTree>
    <p:extLst>
      <p:ext uri="{BB962C8B-B14F-4D97-AF65-F5344CB8AC3E}">
        <p14:creationId xmlns:p14="http://schemas.microsoft.com/office/powerpoint/2010/main" val="13659407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45840"/>
            <a:ext cx="7620000" cy="1143000"/>
          </a:xfrm>
        </p:spPr>
        <p:txBody>
          <a:bodyPr/>
          <a:lstStyle/>
          <a:p>
            <a:r>
              <a:rPr lang="en-US" dirty="0" smtClean="0"/>
              <a:t>Conclusion</a:t>
            </a:r>
            <a:endParaRPr lang="en-US" dirty="0"/>
          </a:p>
        </p:txBody>
      </p:sp>
      <p:sp>
        <p:nvSpPr>
          <p:cNvPr id="3" name="Content Placeholder 2"/>
          <p:cNvSpPr>
            <a:spLocks noGrp="1"/>
          </p:cNvSpPr>
          <p:nvPr>
            <p:ph idx="1"/>
          </p:nvPr>
        </p:nvSpPr>
        <p:spPr>
          <a:xfrm>
            <a:off x="457200" y="1988840"/>
            <a:ext cx="7620000" cy="4411960"/>
          </a:xfrm>
        </p:spPr>
        <p:txBody>
          <a:bodyPr/>
          <a:lstStyle/>
          <a:p>
            <a:r>
              <a:rPr lang="en-US" dirty="0"/>
              <a:t>H</a:t>
            </a:r>
            <a:r>
              <a:rPr lang="en-US" dirty="0" smtClean="0"/>
              <a:t>elp in communicating only with specific people. </a:t>
            </a:r>
          </a:p>
          <a:p>
            <a:endParaRPr lang="en-US" dirty="0"/>
          </a:p>
          <a:p>
            <a:r>
              <a:rPr lang="en-US" dirty="0" smtClean="0"/>
              <a:t>Upgrade </a:t>
            </a:r>
          </a:p>
          <a:p>
            <a:pPr lvl="1"/>
            <a:r>
              <a:rPr lang="en-US" dirty="0" smtClean="0"/>
              <a:t>Chatting / Multiple clients </a:t>
            </a:r>
          </a:p>
          <a:p>
            <a:endParaRPr lang="en-US" dirty="0" smtClean="0"/>
          </a:p>
          <a:p>
            <a:r>
              <a:rPr lang="en-US" dirty="0" smtClean="0"/>
              <a:t>Similar implementation with: </a:t>
            </a:r>
          </a:p>
          <a:p>
            <a:pPr lvl="1"/>
            <a:r>
              <a:rPr lang="en-US" dirty="0" smtClean="0"/>
              <a:t>Meeting.js, </a:t>
            </a:r>
            <a:r>
              <a:rPr lang="en-US" dirty="0" err="1" smtClean="0"/>
              <a:t>PeerJS</a:t>
            </a:r>
            <a:r>
              <a:rPr lang="en-US" dirty="0" smtClean="0"/>
              <a:t>, </a:t>
            </a:r>
            <a:r>
              <a:rPr lang="en-US" dirty="0" err="1" smtClean="0"/>
              <a:t>SimpleWebRTC</a:t>
            </a:r>
            <a:r>
              <a:rPr lang="en-US" dirty="0" smtClean="0"/>
              <a:t>… </a:t>
            </a:r>
            <a:endParaRPr lang="en-US" dirty="0" smtClean="0"/>
          </a:p>
          <a:p>
            <a:pPr lvl="1"/>
            <a:r>
              <a:rPr lang="en-US" dirty="0" smtClean="0"/>
              <a:t>Java Spring + Sock.js </a:t>
            </a:r>
            <a:r>
              <a:rPr lang="en-US" smtClean="0"/>
              <a:t>(client)</a:t>
            </a:r>
            <a:endParaRPr lang="en-US" dirty="0"/>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7544" y="375862"/>
            <a:ext cx="1512168" cy="60486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5936" y="202045"/>
            <a:ext cx="5715000" cy="952500"/>
          </a:xfrm>
          <a:prstGeom prst="rect">
            <a:avLst/>
          </a:prstGeom>
        </p:spPr>
      </p:pic>
    </p:spTree>
    <p:extLst>
      <p:ext uri="{BB962C8B-B14F-4D97-AF65-F5344CB8AC3E}">
        <p14:creationId xmlns:p14="http://schemas.microsoft.com/office/powerpoint/2010/main" val="35705788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980728"/>
            <a:ext cx="7620000" cy="1368152"/>
          </a:xfrm>
        </p:spPr>
        <p:txBody>
          <a:bodyPr/>
          <a:lstStyle/>
          <a:p>
            <a:r>
              <a:rPr lang="en-US" sz="4000" dirty="0" smtClean="0"/>
              <a:t>Questions? </a:t>
            </a:r>
            <a:endParaRPr lang="mk-MK" sz="4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5816" y="2636912"/>
            <a:ext cx="2466975" cy="1847850"/>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7544" y="375862"/>
            <a:ext cx="1512168" cy="60486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95936" y="202045"/>
            <a:ext cx="5715000" cy="952500"/>
          </a:xfrm>
          <a:prstGeom prst="rect">
            <a:avLst/>
          </a:prstGeom>
        </p:spPr>
      </p:pic>
    </p:spTree>
    <p:extLst>
      <p:ext uri="{BB962C8B-B14F-4D97-AF65-F5344CB8AC3E}">
        <p14:creationId xmlns:p14="http://schemas.microsoft.com/office/powerpoint/2010/main" val="37701978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392" y="845840"/>
            <a:ext cx="7620000" cy="1143000"/>
          </a:xfrm>
        </p:spPr>
        <p:txBody>
          <a:bodyPr/>
          <a:lstStyle/>
          <a:p>
            <a:r>
              <a:rPr lang="en-US" dirty="0" smtClean="0"/>
              <a:t>Discussion</a:t>
            </a:r>
            <a:endParaRPr lang="en-US" dirty="0"/>
          </a:p>
        </p:txBody>
      </p:sp>
      <p:sp>
        <p:nvSpPr>
          <p:cNvPr id="3" name="Content Placeholder 2"/>
          <p:cNvSpPr>
            <a:spLocks noGrp="1"/>
          </p:cNvSpPr>
          <p:nvPr>
            <p:ph idx="1"/>
          </p:nvPr>
        </p:nvSpPr>
        <p:spPr>
          <a:xfrm>
            <a:off x="457200" y="1940768"/>
            <a:ext cx="7620000" cy="4800600"/>
          </a:xfrm>
        </p:spPr>
        <p:txBody>
          <a:bodyPr/>
          <a:lstStyle/>
          <a:p>
            <a:r>
              <a:rPr lang="en-US" dirty="0" smtClean="0"/>
              <a:t>How to implement live streaming application with more than two clients? </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7544" y="375862"/>
            <a:ext cx="1512168" cy="604866"/>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95936" y="202045"/>
            <a:ext cx="5715000" cy="952500"/>
          </a:xfrm>
          <a:prstGeom prst="rect">
            <a:avLst/>
          </a:prstGeom>
        </p:spPr>
      </p:pic>
    </p:spTree>
    <p:extLst>
      <p:ext uri="{BB962C8B-B14F-4D97-AF65-F5344CB8AC3E}">
        <p14:creationId xmlns:p14="http://schemas.microsoft.com/office/powerpoint/2010/main" val="198542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9512" y="1268760"/>
            <a:ext cx="2457143" cy="2171429"/>
          </a:xfr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7544" y="375862"/>
            <a:ext cx="1512168" cy="604866"/>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95936" y="202045"/>
            <a:ext cx="5715000" cy="952500"/>
          </a:xfrm>
          <a:prstGeom prst="rect">
            <a:avLst/>
          </a:prstGeom>
        </p:spPr>
      </p:pic>
      <p:sp>
        <p:nvSpPr>
          <p:cNvPr id="7" name="TextBox 6"/>
          <p:cNvSpPr txBox="1"/>
          <p:nvPr/>
        </p:nvSpPr>
        <p:spPr>
          <a:xfrm>
            <a:off x="3059832" y="1628800"/>
            <a:ext cx="4536504" cy="523220"/>
          </a:xfrm>
          <a:prstGeom prst="rect">
            <a:avLst/>
          </a:prstGeom>
          <a:noFill/>
        </p:spPr>
        <p:txBody>
          <a:bodyPr wrap="square" rtlCol="0">
            <a:spAutoFit/>
          </a:bodyPr>
          <a:lstStyle/>
          <a:p>
            <a:r>
              <a:rPr lang="en-US" sz="2800" dirty="0" smtClean="0"/>
              <a:t>Aleksandar Mihajlovski</a:t>
            </a:r>
            <a:endParaRPr lang="en-US" sz="2800" dirty="0"/>
          </a:p>
        </p:txBody>
      </p:sp>
      <p:sp>
        <p:nvSpPr>
          <p:cNvPr id="8" name="TextBox 7"/>
          <p:cNvSpPr txBox="1"/>
          <p:nvPr/>
        </p:nvSpPr>
        <p:spPr>
          <a:xfrm>
            <a:off x="3059832" y="2289646"/>
            <a:ext cx="5112568" cy="923330"/>
          </a:xfrm>
          <a:prstGeom prst="rect">
            <a:avLst/>
          </a:prstGeom>
          <a:noFill/>
        </p:spPr>
        <p:txBody>
          <a:bodyPr wrap="square" rtlCol="0">
            <a:spAutoFit/>
          </a:bodyPr>
          <a:lstStyle/>
          <a:p>
            <a:r>
              <a:rPr lang="en-US" dirty="0" smtClean="0"/>
              <a:t>Front end developer at Polar Cape Consulting, working mainly with JavaScript frameworks for developing either web or hybrid mobile applications.</a:t>
            </a:r>
            <a:endParaRPr lang="en-US" dirty="0"/>
          </a:p>
        </p:txBody>
      </p:sp>
      <p:sp>
        <p:nvSpPr>
          <p:cNvPr id="9" name="TextBox 8"/>
          <p:cNvSpPr txBox="1"/>
          <p:nvPr/>
        </p:nvSpPr>
        <p:spPr>
          <a:xfrm>
            <a:off x="633423" y="3789040"/>
            <a:ext cx="5053756" cy="1754326"/>
          </a:xfrm>
          <a:prstGeom prst="rect">
            <a:avLst/>
          </a:prstGeom>
          <a:noFill/>
        </p:spPr>
        <p:txBody>
          <a:bodyPr wrap="none" rtlCol="0">
            <a:spAutoFit/>
          </a:bodyPr>
          <a:lstStyle/>
          <a:p>
            <a:r>
              <a:rPr lang="en-US" dirty="0" smtClean="0"/>
              <a:t>Follow me at: </a:t>
            </a:r>
          </a:p>
          <a:p>
            <a:r>
              <a:rPr lang="en-US" dirty="0" smtClean="0">
                <a:solidFill>
                  <a:schemeClr val="accent3">
                    <a:lumMod val="60000"/>
                    <a:lumOff val="40000"/>
                  </a:schemeClr>
                </a:solidFill>
              </a:rPr>
              <a:t>Twitter: 	</a:t>
            </a:r>
            <a:r>
              <a:rPr lang="en-US" dirty="0" smtClean="0">
                <a:hlinkClick r:id="rId6"/>
              </a:rPr>
              <a:t>https</a:t>
            </a:r>
            <a:r>
              <a:rPr lang="en-US" dirty="0">
                <a:hlinkClick r:id="rId6"/>
              </a:rPr>
              <a:t>://</a:t>
            </a:r>
            <a:r>
              <a:rPr lang="en-US" dirty="0" smtClean="0">
                <a:hlinkClick r:id="rId6"/>
              </a:rPr>
              <a:t>twitter.com/mihajlovskia</a:t>
            </a:r>
            <a:endParaRPr lang="en-US" dirty="0" smtClean="0"/>
          </a:p>
          <a:p>
            <a:r>
              <a:rPr lang="en-US" dirty="0">
                <a:solidFill>
                  <a:schemeClr val="accent3">
                    <a:lumMod val="60000"/>
                    <a:lumOff val="40000"/>
                  </a:schemeClr>
                </a:solidFill>
              </a:rPr>
              <a:t>LinkedIn: </a:t>
            </a:r>
            <a:r>
              <a:rPr lang="en-US" dirty="0" smtClean="0">
                <a:solidFill>
                  <a:schemeClr val="accent3">
                    <a:lumMod val="60000"/>
                    <a:lumOff val="40000"/>
                  </a:schemeClr>
                </a:solidFill>
              </a:rPr>
              <a:t>	</a:t>
            </a:r>
            <a:r>
              <a:rPr lang="en-US" dirty="0" smtClean="0">
                <a:solidFill>
                  <a:schemeClr val="accent3">
                    <a:lumMod val="60000"/>
                    <a:lumOff val="40000"/>
                  </a:schemeClr>
                </a:solidFill>
                <a:hlinkClick r:id="rId7"/>
              </a:rPr>
              <a:t>https</a:t>
            </a:r>
            <a:r>
              <a:rPr lang="en-US" dirty="0">
                <a:solidFill>
                  <a:schemeClr val="accent3">
                    <a:lumMod val="60000"/>
                    <a:lumOff val="40000"/>
                  </a:schemeClr>
                </a:solidFill>
                <a:hlinkClick r:id="rId7"/>
              </a:rPr>
              <a:t>://</a:t>
            </a:r>
            <a:r>
              <a:rPr lang="en-US" dirty="0" smtClean="0">
                <a:solidFill>
                  <a:schemeClr val="accent3">
                    <a:lumMod val="60000"/>
                    <a:lumOff val="40000"/>
                  </a:schemeClr>
                </a:solidFill>
                <a:hlinkClick r:id="rId7"/>
              </a:rPr>
              <a:t>www.linkedin.com/in/amihajlovski</a:t>
            </a:r>
            <a:endParaRPr lang="en-US" dirty="0" smtClean="0">
              <a:solidFill>
                <a:schemeClr val="accent3">
                  <a:lumMod val="60000"/>
                  <a:lumOff val="40000"/>
                </a:schemeClr>
              </a:solidFill>
            </a:endParaRPr>
          </a:p>
          <a:p>
            <a:r>
              <a:rPr lang="en-US" dirty="0">
                <a:solidFill>
                  <a:schemeClr val="accent3">
                    <a:lumMod val="60000"/>
                    <a:lumOff val="40000"/>
                  </a:schemeClr>
                </a:solidFill>
              </a:rPr>
              <a:t>GitHub: </a:t>
            </a:r>
            <a:r>
              <a:rPr lang="en-US" dirty="0" smtClean="0">
                <a:solidFill>
                  <a:schemeClr val="accent3">
                    <a:lumMod val="60000"/>
                    <a:lumOff val="40000"/>
                  </a:schemeClr>
                </a:solidFill>
              </a:rPr>
              <a:t>	</a:t>
            </a:r>
            <a:r>
              <a:rPr lang="en-US" dirty="0" smtClean="0">
                <a:solidFill>
                  <a:schemeClr val="accent3">
                    <a:lumMod val="60000"/>
                    <a:lumOff val="40000"/>
                  </a:schemeClr>
                </a:solidFill>
                <a:hlinkClick r:id="rId8"/>
              </a:rPr>
              <a:t>https</a:t>
            </a:r>
            <a:r>
              <a:rPr lang="en-US" dirty="0">
                <a:solidFill>
                  <a:schemeClr val="accent3">
                    <a:lumMod val="60000"/>
                    <a:lumOff val="40000"/>
                  </a:schemeClr>
                </a:solidFill>
                <a:hlinkClick r:id="rId8"/>
              </a:rPr>
              <a:t>://</a:t>
            </a:r>
            <a:r>
              <a:rPr lang="en-US" dirty="0" smtClean="0">
                <a:solidFill>
                  <a:schemeClr val="accent3">
                    <a:lumMod val="60000"/>
                    <a:lumOff val="40000"/>
                  </a:schemeClr>
                </a:solidFill>
                <a:hlinkClick r:id="rId8"/>
              </a:rPr>
              <a:t>github.com/amihajlovski</a:t>
            </a:r>
            <a:endParaRPr lang="en-US" dirty="0" smtClean="0">
              <a:solidFill>
                <a:schemeClr val="accent3">
                  <a:lumMod val="60000"/>
                  <a:lumOff val="40000"/>
                </a:schemeClr>
              </a:solidFill>
            </a:endParaRPr>
          </a:p>
          <a:p>
            <a:endParaRPr lang="en-US" dirty="0" smtClean="0">
              <a:solidFill>
                <a:schemeClr val="accent3">
                  <a:lumMod val="60000"/>
                  <a:lumOff val="40000"/>
                </a:schemeClr>
              </a:solidFill>
            </a:endParaRPr>
          </a:p>
          <a:p>
            <a:endParaRPr lang="en-US" dirty="0"/>
          </a:p>
        </p:txBody>
      </p:sp>
    </p:spTree>
    <p:extLst>
      <p:ext uri="{BB962C8B-B14F-4D97-AF65-F5344CB8AC3E}">
        <p14:creationId xmlns:p14="http://schemas.microsoft.com/office/powerpoint/2010/main" val="2557228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1864"/>
            <a:ext cx="7620000" cy="1143000"/>
          </a:xfrm>
        </p:spPr>
        <p:txBody>
          <a:bodyPr/>
          <a:lstStyle/>
          <a:p>
            <a:r>
              <a:rPr lang="en-US" b="1" dirty="0" smtClean="0"/>
              <a:t>What is live streaming?</a:t>
            </a:r>
            <a:endParaRPr lang="mk-MK" b="1" dirty="0"/>
          </a:p>
        </p:txBody>
      </p:sp>
      <p:sp>
        <p:nvSpPr>
          <p:cNvPr id="3" name="Content Placeholder 2"/>
          <p:cNvSpPr>
            <a:spLocks noGrp="1"/>
          </p:cNvSpPr>
          <p:nvPr>
            <p:ph idx="1"/>
          </p:nvPr>
        </p:nvSpPr>
        <p:spPr>
          <a:xfrm>
            <a:off x="395536" y="2348880"/>
            <a:ext cx="7620000" cy="2664296"/>
          </a:xfrm>
        </p:spPr>
        <p:txBody>
          <a:bodyPr>
            <a:noAutofit/>
          </a:bodyPr>
          <a:lstStyle/>
          <a:p>
            <a:r>
              <a:rPr lang="en-US" sz="2800" dirty="0"/>
              <a:t>Live </a:t>
            </a:r>
            <a:r>
              <a:rPr lang="en-US" sz="2800" dirty="0" smtClean="0"/>
              <a:t>streaming refers </a:t>
            </a:r>
            <a:r>
              <a:rPr lang="en-US" sz="2800" dirty="0"/>
              <a:t>to content delivered live over the Internet, requires a form of source media (e.g. a video camera, an audio interface, screen capture software), an encoder to digitize the content, a media publisher, and a content delivery network to distribute and deliver the content.</a:t>
            </a:r>
            <a:endParaRPr lang="mk-MK" sz="2800" dirty="0" smtClean="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7544" y="375862"/>
            <a:ext cx="1512168" cy="604866"/>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95936" y="202045"/>
            <a:ext cx="5715000" cy="952500"/>
          </a:xfrm>
          <a:prstGeom prst="rect">
            <a:avLst/>
          </a:prstGeom>
        </p:spPr>
      </p:pic>
    </p:spTree>
    <p:extLst>
      <p:ext uri="{BB962C8B-B14F-4D97-AF65-F5344CB8AC3E}">
        <p14:creationId xmlns:p14="http://schemas.microsoft.com/office/powerpoint/2010/main" val="10241226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05880"/>
            <a:ext cx="7620000" cy="1143000"/>
          </a:xfrm>
        </p:spPr>
        <p:txBody>
          <a:bodyPr/>
          <a:lstStyle/>
          <a:p>
            <a:r>
              <a:rPr lang="en-US" b="1" dirty="0" smtClean="0"/>
              <a:t>Why to use it? </a:t>
            </a:r>
            <a:endParaRPr lang="mk-MK" b="1" dirty="0"/>
          </a:p>
        </p:txBody>
      </p:sp>
      <p:sp>
        <p:nvSpPr>
          <p:cNvPr id="3" name="Content Placeholder 2"/>
          <p:cNvSpPr>
            <a:spLocks noGrp="1"/>
          </p:cNvSpPr>
          <p:nvPr>
            <p:ph idx="1"/>
          </p:nvPr>
        </p:nvSpPr>
        <p:spPr>
          <a:xfrm>
            <a:off x="323528" y="2636912"/>
            <a:ext cx="7620000" cy="2448272"/>
          </a:xfrm>
        </p:spPr>
        <p:txBody>
          <a:bodyPr>
            <a:noAutofit/>
          </a:bodyPr>
          <a:lstStyle/>
          <a:p>
            <a:pPr algn="just"/>
            <a:r>
              <a:rPr lang="en-US" sz="2800" dirty="0"/>
              <a:t>C</a:t>
            </a:r>
            <a:r>
              <a:rPr lang="en-US" sz="2800" dirty="0" smtClean="0"/>
              <a:t>onversations</a:t>
            </a:r>
          </a:p>
          <a:p>
            <a:pPr algn="just"/>
            <a:r>
              <a:rPr lang="en-US" sz="2800" dirty="0"/>
              <a:t>C</a:t>
            </a:r>
            <a:r>
              <a:rPr lang="en-US" sz="2800" dirty="0" smtClean="0"/>
              <a:t>ompetitions</a:t>
            </a:r>
          </a:p>
          <a:p>
            <a:pPr algn="just"/>
            <a:r>
              <a:rPr lang="en-US" sz="2800" dirty="0" smtClean="0"/>
              <a:t>Teaching lessons</a:t>
            </a:r>
            <a:endParaRPr lang="mk-MK" sz="2800" dirty="0"/>
          </a:p>
          <a:p>
            <a:pPr marL="114300" indent="0" algn="just">
              <a:buNone/>
            </a:pPr>
            <a:endParaRPr lang="mk-MK" sz="28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7544" y="375862"/>
            <a:ext cx="1512168" cy="604866"/>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95936" y="202045"/>
            <a:ext cx="5715000" cy="95250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67200" y="2060848"/>
            <a:ext cx="3250794" cy="3250794"/>
          </a:xfrm>
          <a:prstGeom prst="rect">
            <a:avLst/>
          </a:prstGeom>
        </p:spPr>
      </p:pic>
    </p:spTree>
    <p:extLst>
      <p:ext uri="{BB962C8B-B14F-4D97-AF65-F5344CB8AC3E}">
        <p14:creationId xmlns:p14="http://schemas.microsoft.com/office/powerpoint/2010/main" val="16827175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061864"/>
            <a:ext cx="7620000" cy="1143000"/>
          </a:xfrm>
        </p:spPr>
        <p:txBody>
          <a:bodyPr/>
          <a:lstStyle/>
          <a:p>
            <a:r>
              <a:rPr lang="en-US" b="1" dirty="0" smtClean="0"/>
              <a:t>How to implement?</a:t>
            </a:r>
            <a:endParaRPr lang="mk-MK" b="1" dirty="0"/>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58804" y="2064454"/>
            <a:ext cx="3161140" cy="1580570"/>
          </a:xfr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64250" y="2281116"/>
            <a:ext cx="3316328" cy="1435916"/>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76786" y="3861048"/>
            <a:ext cx="2857500" cy="2000250"/>
          </a:xfrm>
          <a:prstGeom prst="rect">
            <a:avLst/>
          </a:prstGeom>
        </p:spPr>
      </p:pic>
      <p:pic>
        <p:nvPicPr>
          <p:cNvPr id="6" name="Picture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7544" y="362457"/>
            <a:ext cx="1512168" cy="604866"/>
          </a:xfrm>
          <a:prstGeom prst="rect">
            <a:avLst/>
          </a:prstGeom>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95936" y="188640"/>
            <a:ext cx="5715000" cy="952500"/>
          </a:xfrm>
          <a:prstGeom prst="rect">
            <a:avLst/>
          </a:prstGeom>
        </p:spPr>
      </p:pic>
    </p:spTree>
    <p:extLst>
      <p:ext uri="{BB962C8B-B14F-4D97-AF65-F5344CB8AC3E}">
        <p14:creationId xmlns:p14="http://schemas.microsoft.com/office/powerpoint/2010/main" val="38178861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924944"/>
            <a:ext cx="7620000" cy="3168352"/>
          </a:xfrm>
        </p:spPr>
        <p:txBody>
          <a:bodyPr>
            <a:normAutofit lnSpcReduction="10000"/>
          </a:bodyPr>
          <a:lstStyle/>
          <a:p>
            <a:endParaRPr lang="en-US" dirty="0" smtClean="0"/>
          </a:p>
          <a:p>
            <a:r>
              <a:rPr lang="en-US" dirty="0" smtClean="0"/>
              <a:t>Node.js uses an </a:t>
            </a:r>
            <a:r>
              <a:rPr lang="en-US" b="1" dirty="0" smtClean="0"/>
              <a:t>event-driven, non-blocking I/O </a:t>
            </a:r>
            <a:r>
              <a:rPr lang="en-US" dirty="0" smtClean="0"/>
              <a:t>model, which makes it lightweight.</a:t>
            </a:r>
          </a:p>
          <a:p>
            <a:pPr marL="114300" indent="0">
              <a:buNone/>
            </a:pPr>
            <a:endParaRPr lang="en-US" dirty="0"/>
          </a:p>
          <a:p>
            <a:r>
              <a:rPr lang="en-US" dirty="0" smtClean="0"/>
              <a:t>In </a:t>
            </a:r>
            <a:r>
              <a:rPr lang="en-US" dirty="0"/>
              <a:t>simple words Node.js is </a:t>
            </a:r>
            <a:r>
              <a:rPr lang="en-US" b="1" dirty="0"/>
              <a:t>“server-side JavaScript</a:t>
            </a:r>
            <a:r>
              <a:rPr lang="en-US" b="1" dirty="0" smtClean="0"/>
              <a:t>”</a:t>
            </a:r>
          </a:p>
          <a:p>
            <a:endParaRPr lang="en-US" b="1" dirty="0"/>
          </a:p>
          <a:p>
            <a:r>
              <a:rPr lang="en-US" dirty="0" smtClean="0"/>
              <a:t>In </a:t>
            </a:r>
            <a:r>
              <a:rPr lang="en-US" i="1" dirty="0" smtClean="0"/>
              <a:t>not-so-simple </a:t>
            </a:r>
            <a:r>
              <a:rPr lang="en-US" dirty="0" smtClean="0"/>
              <a:t>words Node.js is a high-performance </a:t>
            </a:r>
            <a:r>
              <a:rPr lang="en-US" b="1" dirty="0" smtClean="0"/>
              <a:t>network applications framework</a:t>
            </a:r>
            <a:r>
              <a:rPr lang="en-US" dirty="0" smtClean="0"/>
              <a:t>, well optimized for high concurrent environments. </a:t>
            </a:r>
          </a:p>
          <a:p>
            <a:pPr marL="114300" indent="0">
              <a:buNone/>
            </a:pPr>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7544" y="362457"/>
            <a:ext cx="1512168" cy="60486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95936" y="188640"/>
            <a:ext cx="5715000" cy="952500"/>
          </a:xfrm>
          <a:prstGeom prst="rect">
            <a:avLst/>
          </a:prstGeom>
        </p:spPr>
      </p:pic>
      <p:pic>
        <p:nvPicPr>
          <p:cNvPr id="7" name="Content Placeholder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1560" y="1268760"/>
            <a:ext cx="3161140" cy="1580570"/>
          </a:xfrm>
          <a:prstGeom prst="rect">
            <a:avLst/>
          </a:prstGeom>
        </p:spPr>
      </p:pic>
    </p:spTree>
    <p:extLst>
      <p:ext uri="{BB962C8B-B14F-4D97-AF65-F5344CB8AC3E}">
        <p14:creationId xmlns:p14="http://schemas.microsoft.com/office/powerpoint/2010/main" val="2205908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62298"/>
            <a:ext cx="7620000" cy="3538501"/>
          </a:xfrm>
        </p:spPr>
        <p:txBody>
          <a:bodyPr>
            <a:normAutofit/>
          </a:bodyPr>
          <a:lstStyle/>
          <a:p>
            <a:r>
              <a:rPr lang="en-US" dirty="0" err="1"/>
              <a:t>WebSockets</a:t>
            </a:r>
            <a:r>
              <a:rPr lang="en-US" dirty="0"/>
              <a:t> is an advanced technology that makes it possible to open an interactive communication session between the user's browser and a server</a:t>
            </a:r>
            <a:endParaRPr lang="en-US" dirty="0" smtClean="0"/>
          </a:p>
          <a:p>
            <a:r>
              <a:rPr lang="en-US" dirty="0" smtClean="0"/>
              <a:t>Socket.io is a framework that creates a persistent, real time, connection between server and client. </a:t>
            </a:r>
            <a:endParaRPr lang="en-US" dirty="0"/>
          </a:p>
          <a:p>
            <a:r>
              <a:rPr lang="en-US" dirty="0" smtClean="0"/>
              <a:t>Works on every platform, browser, device.</a:t>
            </a:r>
            <a:endParaRPr lang="en-US" dirty="0"/>
          </a:p>
          <a:p>
            <a:r>
              <a:rPr lang="en-US" dirty="0" smtClean="0"/>
              <a:t>Mainly used for </a:t>
            </a:r>
          </a:p>
          <a:p>
            <a:pPr lvl="1"/>
            <a:r>
              <a:rPr lang="en-US" dirty="0" smtClean="0"/>
              <a:t>Instant messaging and chat </a:t>
            </a:r>
          </a:p>
          <a:p>
            <a:pPr lvl="1"/>
            <a:r>
              <a:rPr lang="en-US" dirty="0" smtClean="0"/>
              <a:t>Binary streaming (image/video/audio)</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7544" y="362457"/>
            <a:ext cx="1512168" cy="60486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5936" y="188640"/>
            <a:ext cx="5715000" cy="95250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7544" y="1426383"/>
            <a:ext cx="3316328" cy="1435916"/>
          </a:xfrm>
          <a:prstGeom prst="rect">
            <a:avLst/>
          </a:prstGeom>
        </p:spPr>
      </p:pic>
    </p:spTree>
    <p:extLst>
      <p:ext uri="{BB962C8B-B14F-4D97-AF65-F5344CB8AC3E}">
        <p14:creationId xmlns:p14="http://schemas.microsoft.com/office/powerpoint/2010/main" val="4268134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996952"/>
            <a:ext cx="7620000" cy="3763888"/>
          </a:xfrm>
        </p:spPr>
        <p:txBody>
          <a:bodyPr/>
          <a:lstStyle/>
          <a:p>
            <a:r>
              <a:rPr lang="en-US" dirty="0" err="1" smtClean="0"/>
              <a:t>WebRTC</a:t>
            </a:r>
            <a:r>
              <a:rPr lang="en-US" dirty="0" smtClean="0"/>
              <a:t> offers real time communication natively from a web browser.</a:t>
            </a:r>
          </a:p>
          <a:p>
            <a:endParaRPr lang="en-US" dirty="0"/>
          </a:p>
          <a:p>
            <a:r>
              <a:rPr lang="en-US" dirty="0" err="1" smtClean="0"/>
              <a:t>WebRTC</a:t>
            </a:r>
            <a:r>
              <a:rPr lang="en-US" dirty="0" smtClean="0"/>
              <a:t> is a media engine with JavaScript API.</a:t>
            </a:r>
          </a:p>
          <a:p>
            <a:pPr lvl="1"/>
            <a:r>
              <a:rPr lang="en-US" dirty="0" err="1" smtClean="0"/>
              <a:t>MediaStream</a:t>
            </a:r>
            <a:endParaRPr lang="en-US" dirty="0" smtClean="0"/>
          </a:p>
          <a:p>
            <a:pPr lvl="1"/>
            <a:r>
              <a:rPr lang="en-US" dirty="0" err="1" smtClean="0"/>
              <a:t>RTCPeerConnection</a:t>
            </a:r>
            <a:endParaRPr lang="en-US" dirty="0" smtClean="0"/>
          </a:p>
          <a:p>
            <a:pPr lvl="1"/>
            <a:r>
              <a:rPr lang="en-US" dirty="0" err="1" smtClean="0"/>
              <a:t>RTCDataChannel</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7544" y="362457"/>
            <a:ext cx="1512168" cy="604866"/>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95936" y="188640"/>
            <a:ext cx="5715000" cy="95250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50" y="852686"/>
            <a:ext cx="2857500" cy="2000250"/>
          </a:xfrm>
          <a:prstGeom prst="rect">
            <a:avLst/>
          </a:prstGeom>
        </p:spPr>
      </p:pic>
    </p:spTree>
    <p:extLst>
      <p:ext uri="{BB962C8B-B14F-4D97-AF65-F5344CB8AC3E}">
        <p14:creationId xmlns:p14="http://schemas.microsoft.com/office/powerpoint/2010/main" val="2903483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284734"/>
            <a:ext cx="7620000" cy="5044058"/>
          </a:xfrm>
        </p:spPr>
        <p:txBody>
          <a:bodyPr/>
          <a:lstStyle/>
          <a:p>
            <a:r>
              <a:rPr lang="en-US" dirty="0" err="1" smtClean="0"/>
              <a:t>MediaStream</a:t>
            </a:r>
            <a:endParaRPr lang="en-US" dirty="0" smtClean="0"/>
          </a:p>
          <a:p>
            <a:pPr lvl="1"/>
            <a:r>
              <a:rPr lang="en-US" dirty="0" smtClean="0"/>
              <a:t>Acquiring audio and video from the browser </a:t>
            </a:r>
          </a:p>
          <a:p>
            <a:pPr lvl="2"/>
            <a:r>
              <a:rPr lang="en-US" dirty="0" err="1" smtClean="0"/>
              <a:t>navigator.webkitGetUserMedia</a:t>
            </a:r>
            <a:endParaRPr lang="en-US" dirty="0" smtClean="0"/>
          </a:p>
          <a:p>
            <a:pPr lvl="2"/>
            <a:r>
              <a:rPr lang="en-US" dirty="0" err="1"/>
              <a:t>n</a:t>
            </a:r>
            <a:r>
              <a:rPr lang="en-US" dirty="0" err="1" smtClean="0"/>
              <a:t>avigator.mozGetUserMedia</a:t>
            </a:r>
            <a:endParaRPr lang="en-US" dirty="0" smtClean="0"/>
          </a:p>
          <a:p>
            <a:pPr lvl="2"/>
            <a:endParaRPr lang="en-US" dirty="0" smtClean="0"/>
          </a:p>
          <a:p>
            <a:pPr lvl="1"/>
            <a:endParaRPr lang="en-US" dirty="0"/>
          </a:p>
          <a:p>
            <a:pPr marL="411480" lvl="1" indent="0">
              <a:buNone/>
            </a:pPr>
            <a:endParaRPr lang="en-US"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7544" y="362457"/>
            <a:ext cx="1512168" cy="60486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5936" y="188640"/>
            <a:ext cx="5715000" cy="9525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40152" y="1140718"/>
            <a:ext cx="2857500" cy="200025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9592" y="2996952"/>
            <a:ext cx="6912768" cy="3240360"/>
          </a:xfrm>
          <a:prstGeom prst="rect">
            <a:avLst/>
          </a:prstGeom>
        </p:spPr>
      </p:pic>
    </p:spTree>
    <p:extLst>
      <p:ext uri="{BB962C8B-B14F-4D97-AF65-F5344CB8AC3E}">
        <p14:creationId xmlns:p14="http://schemas.microsoft.com/office/powerpoint/2010/main" val="4359546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Adjacency</Template>
  <TotalTime>1590</TotalTime>
  <Words>709</Words>
  <Application>Microsoft Office PowerPoint</Application>
  <PresentationFormat>On-screen Show (4:3)</PresentationFormat>
  <Paragraphs>94</Paragraphs>
  <Slides>19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Cambria</vt:lpstr>
      <vt:lpstr>Adjacency</vt:lpstr>
      <vt:lpstr>Hangouts in 30 minutes with Socket.io</vt:lpstr>
      <vt:lpstr>PowerPoint Presentation</vt:lpstr>
      <vt:lpstr>What is live streaming?</vt:lpstr>
      <vt:lpstr>Why to use it? </vt:lpstr>
      <vt:lpstr>How to implement?</vt:lpstr>
      <vt:lpstr>PowerPoint Presentation</vt:lpstr>
      <vt:lpstr>PowerPoint Presentation</vt:lpstr>
      <vt:lpstr>PowerPoint Presentation</vt:lpstr>
      <vt:lpstr>PowerPoint Presentation</vt:lpstr>
      <vt:lpstr>PowerPoint Presentation</vt:lpstr>
      <vt:lpstr>PowerPoint Presentation</vt:lpstr>
      <vt:lpstr>Architectures</vt:lpstr>
      <vt:lpstr>Architectures</vt:lpstr>
      <vt:lpstr>Compatibility</vt:lpstr>
      <vt:lpstr>Limitations</vt:lpstr>
      <vt:lpstr>Demo</vt:lpstr>
      <vt:lpstr>Conclusion</vt:lpstr>
      <vt:lpstr>Questions? </vt:lpstr>
      <vt:lpstr>Discussion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Aleksandar Mihajlovski</dc:creator>
  <cp:lastModifiedBy>Aleksandar Mihajlovski</cp:lastModifiedBy>
  <cp:revision>89</cp:revision>
  <dcterms:created xsi:type="dcterms:W3CDTF">2015-09-02T18:53:21Z</dcterms:created>
  <dcterms:modified xsi:type="dcterms:W3CDTF">2016-05-17T11:50:59Z</dcterms:modified>
</cp:coreProperties>
</file>