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89" r:id="rId4"/>
    <p:sldId id="294" r:id="rId5"/>
    <p:sldId id="295" r:id="rId6"/>
    <p:sldId id="298" r:id="rId7"/>
    <p:sldId id="286" r:id="rId8"/>
    <p:sldId id="287" r:id="rId9"/>
    <p:sldId id="288" r:id="rId10"/>
    <p:sldId id="291" r:id="rId11"/>
    <p:sldId id="292" r:id="rId12"/>
    <p:sldId id="293" r:id="rId13"/>
    <p:sldId id="297" r:id="rId14"/>
  </p:sldIdLst>
  <p:sldSz cx="9144000" cy="5143500" type="screen16x9"/>
  <p:notesSz cx="6858000" cy="9144000"/>
  <p:embeddedFontLst>
    <p:embeddedFont>
      <p:font typeface="Raleway Light" panose="020B0604020202020204" charset="0"/>
      <p:regular r:id="rId16"/>
      <p:bold r:id="rId17"/>
      <p:italic r:id="rId18"/>
      <p:boldItalic r:id="rId19"/>
    </p:embeddedFont>
    <p:embeddedFont>
      <p:font typeface="Raleway ExtraBold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FF3C8E-1E27-4D91-AFF0-E17C6312F91F}">
  <a:tblStyle styleId="{9EFF3C8E-1E27-4D91-AFF0-E17C6312F9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36" y="60"/>
      </p:cViewPr>
      <p:guideLst>
        <p:guide orient="horz" pos="20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66671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51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258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848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3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02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30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07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02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3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28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45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fld id="{CE5B333E-DCFD-4207-B4F9-6DF5BB2AC5F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C486-C908-434C-9471-31846168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2527140" y="3090286"/>
            <a:ext cx="409372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b="1" dirty="0" err="1"/>
              <a:t>ScreenBreak</a:t>
            </a:r>
            <a:endParaRPr sz="4400" dirty="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87146" y="428014"/>
            <a:ext cx="2982677" cy="3288266"/>
            <a:chOff x="4115991" y="470430"/>
            <a:chExt cx="3940766" cy="4678883"/>
          </a:xfrm>
        </p:grpSpPr>
        <p:pic>
          <p:nvPicPr>
            <p:cNvPr id="9" name="Picture 10" descr="×ª××¦××ª ×ª××× × ×¢×××¨ âªsmartphone iconâ¬â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290" y="470430"/>
              <a:ext cx="2750168" cy="2750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Business handshake background in flat styl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0" t="31294" r="10435" b="15598"/>
            <a:stretch/>
          </p:blipFill>
          <p:spPr bwMode="auto">
            <a:xfrm>
              <a:off x="4115991" y="2593230"/>
              <a:ext cx="3940766" cy="2556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Google Shape;67;p13"/>
          <p:cNvSpPr txBox="1">
            <a:spLocks/>
          </p:cNvSpPr>
          <p:nvPr/>
        </p:nvSpPr>
        <p:spPr>
          <a:xfrm>
            <a:off x="2561474" y="4007241"/>
            <a:ext cx="4027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+mj-lt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 rtl="1"/>
            <a:r>
              <a:rPr lang="he-IL" sz="3600" smtClean="0">
                <a:solidFill>
                  <a:schemeClr val="bg1"/>
                </a:solidFill>
                <a:cs typeface="+mn-cs"/>
              </a:rPr>
              <a:t>הרגלים מחוץ למסך</a:t>
            </a:r>
            <a:endParaRPr lang="he-IL" sz="3600" dirty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1114611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he-IL" dirty="0">
                <a:cs typeface="+mn-cs"/>
              </a:rPr>
              <a:t>ומאיפה </a:t>
            </a:r>
            <a:r>
              <a:rPr lang="he-IL" dirty="0">
                <a:solidFill>
                  <a:srgbClr val="FFB600"/>
                </a:solidFill>
                <a:cs typeface="+mn-cs"/>
              </a:rPr>
              <a:t>הכסף?</a:t>
            </a:r>
            <a:endParaRPr dirty="0">
              <a:solidFill>
                <a:srgbClr val="FFB600"/>
              </a:solidFill>
              <a:cs typeface="+mn-cs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12084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3825544" y="2994489"/>
            <a:ext cx="1492912" cy="45719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1554988" y="3586089"/>
            <a:ext cx="2395096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solidFill>
                  <a:srgbClr val="434343"/>
                </a:solidFill>
                <a:latin typeface="+mn-lt"/>
                <a:ea typeface="Raleway ExtraBold"/>
                <a:cs typeface="+mn-cs"/>
                <a:sym typeface="Raleway ExtraBold"/>
              </a:rPr>
              <a:t>מרווחים בחזרה</a:t>
            </a:r>
            <a:endParaRPr sz="1600" dirty="0">
              <a:solidFill>
                <a:srgbClr val="434343"/>
              </a:solidFill>
              <a:latin typeface="+mn-lt"/>
              <a:ea typeface="Raleway ExtraBold"/>
              <a:cs typeface="+mn-cs"/>
              <a:sym typeface="Raleway ExtraBold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1532035" y="4042891"/>
            <a:ext cx="2459419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e-IL" sz="1200" dirty="0" smtClean="0">
                <a:solidFill>
                  <a:srgbClr val="434343"/>
                </a:solidFill>
                <a:latin typeface="+mj-lt"/>
                <a:ea typeface="Raleway Light"/>
                <a:cs typeface="+mn-cs"/>
                <a:sym typeface="Raleway Light"/>
              </a:rPr>
              <a:t>פרסום וחשיפה לקהל, הקלות מס כתוצאה מאחריות תאגידית </a:t>
            </a:r>
            <a:endParaRPr sz="1200" dirty="0">
              <a:solidFill>
                <a:srgbClr val="434343"/>
              </a:solidFill>
              <a:latin typeface="+mj-lt"/>
              <a:ea typeface="Raleway Light"/>
              <a:cs typeface="+mn-cs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5165994" y="3586089"/>
            <a:ext cx="2395096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solidFill>
                  <a:srgbClr val="434343"/>
                </a:solidFill>
                <a:latin typeface="+mn-lt"/>
                <a:ea typeface="Raleway ExtraBold"/>
                <a:cs typeface="+mn-cs"/>
                <a:sym typeface="Raleway ExtraBold"/>
              </a:rPr>
              <a:t>עסקים בעיר כספונסרים</a:t>
            </a:r>
            <a:endParaRPr sz="1600" dirty="0">
              <a:solidFill>
                <a:srgbClr val="434343"/>
              </a:solidFill>
              <a:latin typeface="+mn-lt"/>
              <a:ea typeface="Raleway ExtraBold"/>
              <a:cs typeface="+mn-cs"/>
              <a:sym typeface="Raleway ExtraBol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5165992" y="4042891"/>
            <a:ext cx="2395096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e-IL" sz="1200" dirty="0" smtClean="0">
                <a:solidFill>
                  <a:srgbClr val="434343"/>
                </a:solidFill>
                <a:latin typeface="Raleway Light"/>
                <a:ea typeface="Raleway Light"/>
                <a:cs typeface="+mn-cs"/>
                <a:sym typeface="Raleway Light"/>
              </a:rPr>
              <a:t>מספסדים פעיליות, תורמים סחורה </a:t>
            </a: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60;p28"/>
          <p:cNvSpPr/>
          <p:nvPr/>
        </p:nvSpPr>
        <p:spPr>
          <a:xfrm>
            <a:off x="5943756" y="2542687"/>
            <a:ext cx="930980" cy="915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" name="Google Shape;263;p28"/>
          <p:cNvSpPr txBox="1"/>
          <p:nvPr/>
        </p:nvSpPr>
        <p:spPr>
          <a:xfrm>
            <a:off x="6109308" y="2670789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he-IL" sz="2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</a:t>
            </a:r>
            <a:endParaRPr sz="2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" name="Google Shape;260;p28"/>
          <p:cNvSpPr/>
          <p:nvPr/>
        </p:nvSpPr>
        <p:spPr>
          <a:xfrm>
            <a:off x="2278997" y="2542687"/>
            <a:ext cx="930980" cy="915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" name="Google Shape;263;p28"/>
          <p:cNvSpPr txBox="1"/>
          <p:nvPr/>
        </p:nvSpPr>
        <p:spPr>
          <a:xfrm>
            <a:off x="2444549" y="2670789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he-IL" sz="2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2</a:t>
            </a:r>
            <a:endParaRPr sz="2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263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91055"/>
            <a:ext cx="9063108" cy="32405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02896" y="2789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 smtClean="0">
                <a:solidFill>
                  <a:srgbClr val="FFB600"/>
                </a:solidFill>
                <a:cs typeface="+mn-cs"/>
              </a:rPr>
              <a:t>ובעתיד הלא רחוק...</a:t>
            </a:r>
            <a:endParaRPr sz="4800" dirty="0">
              <a:solidFill>
                <a:srgbClr val="FFB600"/>
              </a:solidFill>
              <a:cs typeface="+mn-cs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2974206" y="1126682"/>
            <a:ext cx="5804034" cy="275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he-IL" sz="2400" dirty="0">
                <a:cs typeface="+mn-cs"/>
              </a:rPr>
              <a:t>התחשבות בהעדפות אישיות של הילדים וחיבור ל"דיגיתל </a:t>
            </a:r>
            <a:r>
              <a:rPr lang="en-US" sz="2400" dirty="0">
                <a:cs typeface="+mn-cs"/>
              </a:rPr>
              <a:t>"Next</a:t>
            </a:r>
          </a:p>
          <a:p>
            <a:pPr algn="r" rtl="1"/>
            <a:r>
              <a:rPr lang="he-IL" sz="2400" dirty="0">
                <a:cs typeface="+mn-cs"/>
              </a:rPr>
              <a:t>ביצוע "אחריות אישית" בפיתוח פעילויות כיפיות לילדים באפליקציה</a:t>
            </a:r>
          </a:p>
          <a:p>
            <a:pPr algn="r" rtl="1"/>
            <a:r>
              <a:rPr lang="he-IL" sz="2400" dirty="0">
                <a:cs typeface="+mn-cs"/>
              </a:rPr>
              <a:t>ועוד ועוד</a:t>
            </a:r>
            <a:endParaRPr lang="en-US" sz="1400" dirty="0">
              <a:cs typeface="+mn-cs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158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38950" y="170719"/>
            <a:ext cx="6866100" cy="8574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49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 Break</a:t>
            </a:r>
            <a:endParaRPr lang="he-IL" sz="495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 flipH="1" flipV="1">
            <a:off x="2777746" y="2063547"/>
            <a:ext cx="3881437" cy="29110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753432" y="3519086"/>
            <a:ext cx="2376996" cy="9694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עמיחי בלאו</a:t>
            </a:r>
          </a:p>
          <a:p>
            <a:pPr algn="ctr"/>
            <a:r>
              <a:rPr lang="en-US" sz="27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Dreamer</a:t>
            </a:r>
            <a:endParaRPr lang="he-IL" sz="2700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783" y="1476658"/>
            <a:ext cx="2376996" cy="9694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רועי </a:t>
            </a:r>
            <a:r>
              <a:rPr lang="he-IL" sz="3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שמידט</a:t>
            </a:r>
            <a:endParaRPr lang="he-IL"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7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</a:t>
            </a:r>
            <a:endParaRPr lang="he-IL" sz="2700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3121" y="1651818"/>
            <a:ext cx="2376996" cy="9694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חנן כספי</a:t>
            </a:r>
          </a:p>
          <a:p>
            <a:pPr algn="ctr"/>
            <a:r>
              <a:rPr lang="en-US" sz="27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</a:t>
            </a:r>
            <a:endParaRPr lang="he-IL" sz="2700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7272" y="1117133"/>
            <a:ext cx="2376996" cy="9694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רומן </a:t>
            </a:r>
            <a:r>
              <a:rPr lang="he-IL" sz="3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גלוזמן</a:t>
            </a:r>
            <a:endParaRPr lang="he-IL"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7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</a:t>
            </a:r>
            <a:endParaRPr lang="he-IL" sz="2700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0969" y="3567728"/>
            <a:ext cx="2376996" cy="9694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עדי </a:t>
            </a:r>
            <a:r>
              <a:rPr lang="he-IL" sz="3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סוריא</a:t>
            </a:r>
            <a:endParaRPr lang="he-IL"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7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UX</a:t>
            </a:r>
            <a:endParaRPr lang="he-IL" sz="2700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77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02896" y="2789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 smtClean="0">
                <a:solidFill>
                  <a:srgbClr val="FFB600"/>
                </a:solidFill>
                <a:cs typeface="+mn-cs"/>
              </a:rPr>
              <a:t>השורה תחתונה</a:t>
            </a:r>
            <a:endParaRPr sz="4800" dirty="0">
              <a:solidFill>
                <a:srgbClr val="FFB600"/>
              </a:solidFill>
              <a:cs typeface="+mn-cs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2974206" y="1126682"/>
            <a:ext cx="5804034" cy="275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he-IL" sz="2400" dirty="0" smtClean="0">
                <a:cs typeface="+mn-cs"/>
              </a:rPr>
              <a:t>זיהוי ילד משועמם מול המסך</a:t>
            </a:r>
          </a:p>
          <a:p>
            <a:pPr algn="r" rtl="1"/>
            <a:r>
              <a:rPr lang="he-IL" sz="2400" dirty="0" smtClean="0">
                <a:cs typeface="+mn-cs"/>
              </a:rPr>
              <a:t>הצעת פעילות משותפת </a:t>
            </a:r>
          </a:p>
          <a:p>
            <a:pPr algn="r" rtl="1"/>
            <a:r>
              <a:rPr lang="he-IL" sz="2400" dirty="0" smtClean="0">
                <a:cs typeface="+mn-cs"/>
              </a:rPr>
              <a:t>מעורבות חברתית ועסקים מקומיים</a:t>
            </a:r>
          </a:p>
          <a:p>
            <a:pPr algn="r" rtl="1"/>
            <a:endParaRPr lang="he-IL" sz="2400" dirty="0" smtClean="0">
              <a:cs typeface="+mn-cs"/>
            </a:endParaRPr>
          </a:p>
          <a:p>
            <a:pPr algn="r" rtl="1"/>
            <a:r>
              <a:rPr lang="he-IL" sz="2400" dirty="0" smtClean="0">
                <a:cs typeface="+mn-cs"/>
              </a:rPr>
              <a:t>אין סיכון סיכון טכנולוגי </a:t>
            </a:r>
            <a:endParaRPr lang="en-US" sz="2400" dirty="0">
              <a:cs typeface="+mn-cs"/>
            </a:endParaRPr>
          </a:p>
          <a:p>
            <a:pPr algn="r" rtl="1"/>
            <a:r>
              <a:rPr lang="en-US" sz="2400" dirty="0" smtClean="0">
                <a:cs typeface="+mn-cs"/>
              </a:rPr>
              <a:t>Time to market</a:t>
            </a:r>
            <a:r>
              <a:rPr lang="he-IL" sz="2400" dirty="0" smtClean="0">
                <a:cs typeface="+mn-cs"/>
              </a:rPr>
              <a:t> חודשים ספורים</a:t>
            </a:r>
          </a:p>
          <a:p>
            <a:pPr algn="r" rtl="1"/>
            <a:r>
              <a:rPr lang="he-IL" sz="2400" dirty="0" smtClean="0">
                <a:cs typeface="+mn-cs"/>
              </a:rPr>
              <a:t>צוות חזק עם נסיון פיתוח משותף</a:t>
            </a:r>
            <a:endParaRPr lang="en-US" sz="1400" dirty="0">
              <a:cs typeface="+mn-cs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57;p12"/>
          <p:cNvSpPr txBox="1">
            <a:spLocks/>
          </p:cNvSpPr>
          <p:nvPr/>
        </p:nvSpPr>
        <p:spPr>
          <a:xfrm>
            <a:off x="214246" y="3643536"/>
            <a:ext cx="40937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en-US" sz="4400" b="1" smtClean="0"/>
              <a:t>ScreenBreak</a:t>
            </a:r>
            <a:endParaRPr lang="en-US" sz="4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4250" y="458850"/>
            <a:ext cx="2982675" cy="3787628"/>
            <a:chOff x="4115991" y="-240114"/>
            <a:chExt cx="3940766" cy="5389427"/>
          </a:xfrm>
        </p:grpSpPr>
        <p:pic>
          <p:nvPicPr>
            <p:cNvPr id="12" name="Picture 10" descr="×ª××¦××ª ×ª××× × ×¢×××¨ âªsmartphone iconâ¬â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225" y="-240114"/>
              <a:ext cx="3460710" cy="3460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Business handshake background in flat styl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0" t="31294" r="10435" b="15598"/>
            <a:stretch/>
          </p:blipFill>
          <p:spPr bwMode="auto">
            <a:xfrm>
              <a:off x="4115991" y="2593230"/>
              <a:ext cx="3940766" cy="2556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98" y="689161"/>
            <a:ext cx="1262259" cy="1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8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440808" y="102796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 smtClean="0">
                <a:solidFill>
                  <a:srgbClr val="FFB600"/>
                </a:solidFill>
                <a:cs typeface="+mn-cs"/>
              </a:rPr>
              <a:t>מאמינים בילדים</a:t>
            </a:r>
            <a:endParaRPr sz="4800" dirty="0">
              <a:solidFill>
                <a:srgbClr val="FFB600"/>
              </a:solidFill>
              <a:cs typeface="+mn-cs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4678681" y="1871165"/>
            <a:ext cx="35433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buNone/>
            </a:pPr>
            <a:r>
              <a:rPr lang="he-IL" dirty="0" smtClean="0">
                <a:cs typeface="+mn-cs"/>
              </a:rPr>
              <a:t>הילדים </a:t>
            </a:r>
            <a:r>
              <a:rPr lang="he-IL" dirty="0">
                <a:cs typeface="+mn-cs"/>
              </a:rPr>
              <a:t>רוצים </a:t>
            </a:r>
            <a:r>
              <a:rPr lang="he-IL" dirty="0" smtClean="0">
                <a:cs typeface="+mn-cs"/>
              </a:rPr>
              <a:t>לשחק, </a:t>
            </a:r>
            <a:r>
              <a:rPr lang="he-IL" dirty="0">
                <a:cs typeface="+mn-cs"/>
              </a:rPr>
              <a:t>לפגוש </a:t>
            </a:r>
            <a:r>
              <a:rPr lang="he-IL" dirty="0" smtClean="0">
                <a:cs typeface="+mn-cs"/>
              </a:rPr>
              <a:t>חברים ו</a:t>
            </a:r>
            <a:r>
              <a:rPr lang="he-IL" b="1" dirty="0" smtClean="0">
                <a:cs typeface="+mn-cs"/>
              </a:rPr>
              <a:t>לצאת </a:t>
            </a:r>
            <a:r>
              <a:rPr lang="he-IL" b="1" dirty="0">
                <a:cs typeface="+mn-cs"/>
              </a:rPr>
              <a:t>מהמסך</a:t>
            </a:r>
          </a:p>
          <a:p>
            <a:pPr marL="0" indent="0" algn="r" rtl="1">
              <a:buNone/>
            </a:pPr>
            <a:endParaRPr lang="he-IL" dirty="0">
              <a:cs typeface="+mn-cs"/>
            </a:endParaRPr>
          </a:p>
          <a:p>
            <a:pPr marL="0" indent="0" algn="r" rtl="1">
              <a:buNone/>
            </a:pPr>
            <a:r>
              <a:rPr lang="en-US" dirty="0" err="1" smtClean="0">
                <a:cs typeface="+mn-cs"/>
              </a:rPr>
              <a:t>ScreenBreak</a:t>
            </a:r>
            <a:r>
              <a:rPr lang="he-IL" dirty="0" smtClean="0">
                <a:cs typeface="+mn-cs"/>
              </a:rPr>
              <a:t> יוצרת הזדמנות לחוויה משותפת במרחב העירוני עם החברים</a:t>
            </a:r>
            <a:endParaRPr lang="en-US" dirty="0">
              <a:cs typeface="+mn-cs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20" y="747539"/>
            <a:ext cx="2990378" cy="1684376"/>
          </a:xfrm>
          <a:prstGeom prst="rect">
            <a:avLst/>
          </a:prstGeom>
        </p:spPr>
      </p:pic>
      <p:pic>
        <p:nvPicPr>
          <p:cNvPr id="12" name="Picture 4" descr="×ª××¦××ª ×ª××× × ×¢×××¨ âªkid staring at the screenâ¬â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0" y="2728265"/>
            <a:ext cx="2990378" cy="16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5079146" y="1866522"/>
            <a:ext cx="3865169" cy="2465762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Google Shape;238;p27"/>
          <p:cNvSpPr txBox="1">
            <a:spLocks noGrp="1"/>
          </p:cNvSpPr>
          <p:nvPr>
            <p:ph type="ctrTitle" idx="4294967295"/>
          </p:nvPr>
        </p:nvSpPr>
        <p:spPr>
          <a:xfrm>
            <a:off x="629922" y="1056454"/>
            <a:ext cx="7199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1"/>
            <a:r>
              <a:rPr lang="he-IL" sz="3600" dirty="0" smtClean="0">
                <a:solidFill>
                  <a:srgbClr val="FFFFFF"/>
                </a:solidFill>
              </a:rPr>
              <a:t>80%</a:t>
            </a:r>
            <a:r>
              <a:rPr lang="en" sz="3600" dirty="0" smtClean="0">
                <a:solidFill>
                  <a:srgbClr val="FFFFFF"/>
                </a:solidFill>
              </a:rPr>
              <a:t> </a:t>
            </a:r>
            <a:r>
              <a:rPr lang="he-IL" sz="3600" dirty="0" smtClean="0">
                <a:solidFill>
                  <a:srgbClr val="FFFFFF"/>
                </a:solidFill>
                <a:cs typeface="+mn-cs"/>
              </a:rPr>
              <a:t>אמרו 3-6 שעות, היתר יותר!</a:t>
            </a:r>
            <a:endParaRPr lang="en" sz="3600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4294967295"/>
          </p:nvPr>
        </p:nvSpPr>
        <p:spPr>
          <a:xfrm>
            <a:off x="629922" y="607300"/>
            <a:ext cx="7199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dirty="0" smtClean="0">
                <a:cs typeface="+mn-cs"/>
              </a:rPr>
              <a:t>"כמה שעות אתה בפלאפון ביום?"</a:t>
            </a:r>
            <a:endParaRPr dirty="0">
              <a:cs typeface="+mn-cs"/>
            </a:endParaRPr>
          </a:p>
        </p:txBody>
      </p:sp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45" name="Google Shape;245;p27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46" name="Google Shape;246;p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67;p13"/>
          <p:cNvSpPr txBox="1">
            <a:spLocks/>
          </p:cNvSpPr>
          <p:nvPr/>
        </p:nvSpPr>
        <p:spPr>
          <a:xfrm>
            <a:off x="5370666" y="2259098"/>
            <a:ext cx="32857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he-IL" sz="4800" dirty="0" smtClean="0">
                <a:solidFill>
                  <a:schemeClr val="bg2"/>
                </a:solidFill>
                <a:cs typeface="+mn-cs"/>
              </a:rPr>
              <a:t>מה הילדים אומרים?</a:t>
            </a:r>
            <a:endParaRPr lang="he-IL" sz="4800" dirty="0">
              <a:solidFill>
                <a:schemeClr val="bg2"/>
              </a:solidFill>
              <a:cs typeface="+mn-cs"/>
            </a:endParaRPr>
          </a:p>
        </p:txBody>
      </p:sp>
      <p:sp>
        <p:nvSpPr>
          <p:cNvPr id="14" name="Google Shape;238;p27"/>
          <p:cNvSpPr txBox="1">
            <a:spLocks/>
          </p:cNvSpPr>
          <p:nvPr/>
        </p:nvSpPr>
        <p:spPr>
          <a:xfrm>
            <a:off x="629922" y="2434404"/>
            <a:ext cx="7199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rtl="1"/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he-IL" sz="3600" dirty="0" smtClean="0">
                <a:solidFill>
                  <a:srgbClr val="FFFFFF"/>
                </a:solidFill>
              </a:rPr>
              <a:t>70</a:t>
            </a:r>
            <a:r>
              <a:rPr lang="he-IL" sz="3600" dirty="0">
                <a:solidFill>
                  <a:srgbClr val="FFFFFF"/>
                </a:solidFill>
              </a:rPr>
              <a:t>%</a:t>
            </a:r>
            <a:r>
              <a:rPr lang="en" sz="3600" dirty="0">
                <a:solidFill>
                  <a:srgbClr val="FFFFFF"/>
                </a:solidFill>
              </a:rPr>
              <a:t> </a:t>
            </a:r>
            <a:r>
              <a:rPr lang="he-IL" sz="3600" dirty="0" smtClean="0">
                <a:solidFill>
                  <a:srgbClr val="FFFFFF"/>
                </a:solidFill>
                <a:cs typeface="+mn-cs"/>
              </a:rPr>
              <a:t>אמרו שכן!</a:t>
            </a:r>
            <a:endParaRPr lang="en" sz="3600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5" name="Google Shape;239;p27"/>
          <p:cNvSpPr txBox="1">
            <a:spLocks/>
          </p:cNvSpPr>
          <p:nvPr/>
        </p:nvSpPr>
        <p:spPr>
          <a:xfrm>
            <a:off x="629922" y="1985250"/>
            <a:ext cx="7199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he-IL" dirty="0" smtClean="0">
                <a:cs typeface="+mn-cs"/>
              </a:rPr>
              <a:t>"האם היית מגדיר את עצמך כמכור לטלפון?"</a:t>
            </a:r>
            <a:endParaRPr lang="he-IL" dirty="0">
              <a:cs typeface="+mn-cs"/>
            </a:endParaRPr>
          </a:p>
        </p:txBody>
      </p:sp>
      <p:sp>
        <p:nvSpPr>
          <p:cNvPr id="16" name="Google Shape;238;p27"/>
          <p:cNvSpPr txBox="1">
            <a:spLocks/>
          </p:cNvSpPr>
          <p:nvPr/>
        </p:nvSpPr>
        <p:spPr>
          <a:xfrm>
            <a:off x="629922" y="3845336"/>
            <a:ext cx="7199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rtl="1"/>
            <a:r>
              <a:rPr lang="he-IL" sz="4000" dirty="0" smtClean="0">
                <a:solidFill>
                  <a:srgbClr val="FFFFFF"/>
                </a:solidFill>
              </a:rPr>
              <a:t>95%</a:t>
            </a:r>
            <a:r>
              <a:rPr lang="en" sz="4000" dirty="0" smtClean="0">
                <a:solidFill>
                  <a:srgbClr val="FFFFFF"/>
                </a:solidFill>
              </a:rPr>
              <a:t> </a:t>
            </a:r>
            <a:r>
              <a:rPr lang="he-IL" sz="4000" dirty="0" smtClean="0">
                <a:solidFill>
                  <a:srgbClr val="FFFFFF"/>
                </a:solidFill>
                <a:cs typeface="+mn-cs"/>
              </a:rPr>
              <a:t>מעדיפים לצאת!</a:t>
            </a:r>
            <a:endParaRPr lang="en" sz="4000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7" name="Google Shape;239;p27"/>
          <p:cNvSpPr txBox="1">
            <a:spLocks/>
          </p:cNvSpPr>
          <p:nvPr/>
        </p:nvSpPr>
        <p:spPr>
          <a:xfrm>
            <a:off x="629922" y="3219450"/>
            <a:ext cx="368850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he-IL" dirty="0" smtClean="0">
                <a:cs typeface="+mn-cs"/>
              </a:rPr>
              <a:t>"האם תעדיפו להיות עם הפלאפון בבית, או לצאת לשחק עם חברים בחוץ?"</a:t>
            </a:r>
            <a:endParaRPr lang="he-I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168900" y="527050"/>
            <a:ext cx="2043277" cy="406324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7" y="875980"/>
            <a:ext cx="1877287" cy="32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6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168900" y="527050"/>
            <a:ext cx="2043277" cy="406324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4294967295"/>
          </p:nvPr>
        </p:nvSpPr>
        <p:spPr>
          <a:xfrm>
            <a:off x="920750" y="384350"/>
            <a:ext cx="3282950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4000" dirty="0" smtClean="0">
                <a:solidFill>
                  <a:srgbClr val="FFB600"/>
                </a:solidFill>
                <a:latin typeface="Raleway ExtraBold"/>
                <a:ea typeface="Raleway ExtraBold"/>
                <a:cs typeface="+mn-cs"/>
                <a:sym typeface="Raleway ExtraBold"/>
              </a:rPr>
              <a:t>בואו </a:t>
            </a:r>
            <a:r>
              <a:rPr lang="he-IL" sz="4000" dirty="0" smtClean="0">
                <a:latin typeface="Raleway ExtraBold"/>
                <a:ea typeface="Raleway ExtraBold"/>
                <a:cs typeface="+mn-cs"/>
                <a:sym typeface="Raleway ExtraBold"/>
              </a:rPr>
              <a:t>נפגש!</a:t>
            </a:r>
            <a:endParaRPr sz="4000" dirty="0">
              <a:latin typeface="Raleway ExtraBold"/>
              <a:ea typeface="Raleway ExtraBold"/>
              <a:cs typeface="+mn-cs"/>
              <a:sym typeface="Raleway ExtraBold"/>
            </a:endParaRPr>
          </a:p>
          <a:p>
            <a:pPr algn="r" rtl="1"/>
            <a:r>
              <a:rPr lang="en-US" sz="1600" dirty="0" err="1" smtClean="0">
                <a:cs typeface="+mn-cs"/>
              </a:rPr>
              <a:t>ScreenBreak</a:t>
            </a:r>
            <a:r>
              <a:rPr lang="he-IL" sz="1600" dirty="0" smtClean="0">
                <a:cs typeface="+mn-cs"/>
              </a:rPr>
              <a:t> מזהה ששקועים </a:t>
            </a:r>
            <a:r>
              <a:rPr lang="he-IL" sz="1600" dirty="0">
                <a:cs typeface="+mn-cs"/>
              </a:rPr>
              <a:t>במסך</a:t>
            </a:r>
          </a:p>
          <a:p>
            <a:pPr algn="r" rtl="1"/>
            <a:r>
              <a:rPr lang="he-IL" sz="1600" dirty="0" smtClean="0">
                <a:cs typeface="+mn-cs"/>
              </a:rPr>
              <a:t>מציעה </a:t>
            </a:r>
            <a:r>
              <a:rPr lang="he-IL" sz="1600" dirty="0">
                <a:cs typeface="+mn-cs"/>
              </a:rPr>
              <a:t>לפגוש חבר מהכיתה</a:t>
            </a:r>
          </a:p>
          <a:p>
            <a:pPr algn="r" rtl="1"/>
            <a:r>
              <a:rPr lang="he-IL" sz="1600" dirty="0">
                <a:cs typeface="+mn-cs"/>
              </a:rPr>
              <a:t>יוצרים הזדמנות לפעילות </a:t>
            </a:r>
            <a:r>
              <a:rPr lang="he-IL" sz="1600" dirty="0" smtClean="0">
                <a:cs typeface="+mn-cs"/>
              </a:rPr>
              <a:t>חברתית מותאמת גיל</a:t>
            </a:r>
          </a:p>
          <a:p>
            <a:pPr algn="r" rtl="1"/>
            <a:r>
              <a:rPr lang="he-IL" sz="1600" dirty="0" smtClean="0">
                <a:cs typeface="+mn-cs"/>
              </a:rPr>
              <a:t>עוזרים לילד לצאת מאיזור הנוחות ולבלות בחוץ </a:t>
            </a:r>
            <a:endParaRPr lang="he-IL" sz="1600" dirty="0">
              <a:cs typeface="+mn-cs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76" y="863601"/>
            <a:ext cx="1863360" cy="32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7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168900" y="527050"/>
            <a:ext cx="2043277" cy="406324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4294967295"/>
          </p:nvPr>
        </p:nvSpPr>
        <p:spPr>
          <a:xfrm>
            <a:off x="920750" y="384350"/>
            <a:ext cx="3282950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4000" dirty="0" smtClean="0">
                <a:solidFill>
                  <a:srgbClr val="FFB600"/>
                </a:solidFill>
                <a:latin typeface="Raleway ExtraBold"/>
                <a:ea typeface="Raleway ExtraBold"/>
                <a:cs typeface="+mn-cs"/>
                <a:sym typeface="Raleway ExtraBold"/>
              </a:rPr>
              <a:t>בואו </a:t>
            </a:r>
            <a:r>
              <a:rPr lang="he-IL" sz="4000" dirty="0" smtClean="0">
                <a:latin typeface="Raleway ExtraBold"/>
                <a:ea typeface="Raleway ExtraBold"/>
                <a:cs typeface="+mn-cs"/>
                <a:sym typeface="Raleway ExtraBold"/>
              </a:rPr>
              <a:t>נפגש!</a:t>
            </a:r>
            <a:endParaRPr sz="4000" dirty="0">
              <a:latin typeface="Raleway ExtraBold"/>
              <a:ea typeface="Raleway ExtraBold"/>
              <a:cs typeface="+mn-cs"/>
              <a:sym typeface="Raleway ExtraBold"/>
            </a:endParaRPr>
          </a:p>
          <a:p>
            <a:pPr algn="r" rtl="1"/>
            <a:r>
              <a:rPr lang="en-US" sz="1600" dirty="0" err="1" smtClean="0">
                <a:cs typeface="+mn-cs"/>
              </a:rPr>
              <a:t>ScreenBreak</a:t>
            </a:r>
            <a:r>
              <a:rPr lang="he-IL" sz="1600" dirty="0" smtClean="0">
                <a:cs typeface="+mn-cs"/>
              </a:rPr>
              <a:t> מזהה ששקועים </a:t>
            </a:r>
            <a:r>
              <a:rPr lang="he-IL" sz="1600" dirty="0">
                <a:cs typeface="+mn-cs"/>
              </a:rPr>
              <a:t>במסך</a:t>
            </a:r>
          </a:p>
          <a:p>
            <a:pPr algn="r" rtl="1"/>
            <a:r>
              <a:rPr lang="he-IL" sz="1600" dirty="0" smtClean="0">
                <a:cs typeface="+mn-cs"/>
              </a:rPr>
              <a:t>מציעה </a:t>
            </a:r>
            <a:r>
              <a:rPr lang="he-IL" sz="1600" dirty="0">
                <a:cs typeface="+mn-cs"/>
              </a:rPr>
              <a:t>לפגוש חבר מהכיתה</a:t>
            </a:r>
          </a:p>
          <a:p>
            <a:pPr algn="r" rtl="1"/>
            <a:r>
              <a:rPr lang="he-IL" sz="1600" dirty="0">
                <a:cs typeface="+mn-cs"/>
              </a:rPr>
              <a:t>יוצרים הזדמנות לפעילות </a:t>
            </a:r>
            <a:r>
              <a:rPr lang="he-IL" sz="1600" dirty="0" smtClean="0">
                <a:cs typeface="+mn-cs"/>
              </a:rPr>
              <a:t>חברתית מותאמת גיל</a:t>
            </a:r>
          </a:p>
          <a:p>
            <a:pPr algn="r" rtl="1"/>
            <a:r>
              <a:rPr lang="he-IL" sz="1600" dirty="0" smtClean="0">
                <a:cs typeface="+mn-cs"/>
              </a:rPr>
              <a:t>עוזרים לילד לצאת מאיזור הנוחות ולבלות בחוץ </a:t>
            </a:r>
            <a:endParaRPr lang="he-IL" sz="1600" dirty="0">
              <a:cs typeface="+mn-cs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08" y="860613"/>
            <a:ext cx="1852382" cy="32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6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168900" y="527050"/>
            <a:ext cx="2043277" cy="406324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4294967295"/>
          </p:nvPr>
        </p:nvSpPr>
        <p:spPr>
          <a:xfrm>
            <a:off x="781050" y="206550"/>
            <a:ext cx="3554369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3600" dirty="0" smtClean="0">
                <a:solidFill>
                  <a:srgbClr val="FFB600"/>
                </a:solidFill>
                <a:latin typeface="Raleway ExtraBold"/>
                <a:ea typeface="Raleway ExtraBold"/>
                <a:cs typeface="+mn-cs"/>
                <a:sym typeface="Raleway ExtraBold"/>
              </a:rPr>
              <a:t>עושים יחד </a:t>
            </a:r>
            <a:r>
              <a:rPr lang="he-IL" sz="3600" dirty="0" smtClean="0">
                <a:latin typeface="Raleway ExtraBold"/>
                <a:ea typeface="Raleway ExtraBold"/>
                <a:cs typeface="+mn-cs"/>
                <a:sym typeface="Raleway ExtraBold"/>
              </a:rPr>
              <a:t>אלטרנטיבה למסך</a:t>
            </a:r>
            <a:endParaRPr sz="3600" dirty="0" smtClean="0">
              <a:latin typeface="Raleway ExtraBold"/>
              <a:ea typeface="Raleway ExtraBold"/>
              <a:cs typeface="+mn-cs"/>
              <a:sym typeface="Raleway ExtraBold"/>
            </a:endParaRPr>
          </a:p>
          <a:p>
            <a:pPr marL="0" indent="0" algn="r" rtl="1">
              <a:buNone/>
            </a:pPr>
            <a:r>
              <a:rPr lang="he-IL" sz="1400" dirty="0" smtClean="0">
                <a:cs typeface="+mn-cs"/>
              </a:rPr>
              <a:t>לגילאי 12-14 מציעים משחקים שיתופיים:</a:t>
            </a:r>
          </a:p>
          <a:p>
            <a:pPr algn="r" rtl="1"/>
            <a:r>
              <a:rPr lang="he-IL" sz="1400" dirty="0" smtClean="0">
                <a:cs typeface="+mn-cs"/>
              </a:rPr>
              <a:t>חפש </a:t>
            </a:r>
            <a:r>
              <a:rPr lang="he-IL" sz="1400" dirty="0">
                <a:cs typeface="+mn-cs"/>
              </a:rPr>
              <a:t>את המטמון</a:t>
            </a:r>
            <a:endParaRPr lang="en-US" sz="1400" dirty="0">
              <a:cs typeface="+mn-cs"/>
            </a:endParaRPr>
          </a:p>
          <a:p>
            <a:pPr algn="r" rtl="1"/>
            <a:r>
              <a:rPr lang="he-IL" sz="1400" dirty="0">
                <a:cs typeface="+mn-cs"/>
              </a:rPr>
              <a:t>פירמידת ילדים</a:t>
            </a:r>
          </a:p>
          <a:p>
            <a:pPr algn="r" rtl="1"/>
            <a:r>
              <a:rPr lang="he-IL" sz="1400" dirty="0">
                <a:cs typeface="+mn-cs"/>
              </a:rPr>
              <a:t>לבנות פירמידה מהטלפונים</a:t>
            </a:r>
          </a:p>
          <a:p>
            <a:pPr algn="r" rtl="1"/>
            <a:endParaRPr lang="he-IL" sz="1400" dirty="0">
              <a:cs typeface="+mn-cs"/>
            </a:endParaRPr>
          </a:p>
          <a:p>
            <a:pPr algn="r" rtl="1"/>
            <a:endParaRPr lang="he-IL" sz="1400" dirty="0" smtClean="0">
              <a:cs typeface="+mn-cs"/>
            </a:endParaRPr>
          </a:p>
          <a:p>
            <a:pPr algn="r" rtl="1"/>
            <a:endParaRPr lang="he-IL" sz="1400" dirty="0">
              <a:cs typeface="+mn-cs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9" r="36160" b="15810"/>
          <a:stretch/>
        </p:blipFill>
        <p:spPr>
          <a:xfrm>
            <a:off x="5265889" y="866093"/>
            <a:ext cx="1860847" cy="3274107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>
            <a:off x="7318874" y="2503146"/>
            <a:ext cx="912129" cy="585806"/>
          </a:xfrm>
          <a:prstGeom prst="leftArrow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Picture 2" descr="×ª××¦××ª ×ª××× × ×¢×××¨ âªkids soccerâ¬â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14"/>
          <a:stretch/>
        </p:blipFill>
        <p:spPr bwMode="auto">
          <a:xfrm>
            <a:off x="3121716" y="3409949"/>
            <a:ext cx="1936481" cy="117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×ª××¦××ª ×ª××× × ×¢×××¨ âªhide and seekâ¬â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9" r="9307"/>
          <a:stretch/>
        </p:blipFill>
        <p:spPr bwMode="auto">
          <a:xfrm>
            <a:off x="548429" y="3416537"/>
            <a:ext cx="1458424" cy="117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×ª××¦××ª ×ª××× × ×¢×××¨ âªkids pyramidâ¬â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6" b="10325"/>
          <a:stretch/>
        </p:blipFill>
        <p:spPr bwMode="auto">
          <a:xfrm>
            <a:off x="2064603" y="3416299"/>
            <a:ext cx="995733" cy="117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6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168900" y="527050"/>
            <a:ext cx="2043277" cy="406324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4294967295"/>
          </p:nvPr>
        </p:nvSpPr>
        <p:spPr>
          <a:xfrm>
            <a:off x="781050" y="206550"/>
            <a:ext cx="3554369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3600" dirty="0" smtClean="0">
                <a:solidFill>
                  <a:srgbClr val="FFB600"/>
                </a:solidFill>
                <a:latin typeface="Raleway ExtraBold"/>
                <a:ea typeface="Raleway ExtraBold"/>
                <a:cs typeface="+mn-cs"/>
                <a:sym typeface="Raleway ExtraBold"/>
              </a:rPr>
              <a:t>עושים יחד </a:t>
            </a:r>
            <a:r>
              <a:rPr lang="he-IL" sz="3600" dirty="0" smtClean="0">
                <a:latin typeface="Raleway ExtraBold"/>
                <a:ea typeface="Raleway ExtraBold"/>
                <a:cs typeface="+mn-cs"/>
                <a:sym typeface="Raleway ExtraBold"/>
              </a:rPr>
              <a:t>אלטרנטיבה למסך</a:t>
            </a:r>
            <a:endParaRPr sz="3600" dirty="0" smtClean="0">
              <a:latin typeface="Raleway ExtraBold"/>
              <a:ea typeface="Raleway ExtraBold"/>
              <a:cs typeface="+mn-cs"/>
              <a:sym typeface="Raleway ExtraBold"/>
            </a:endParaRPr>
          </a:p>
          <a:p>
            <a:pPr marL="0" indent="0" algn="r" rtl="1">
              <a:buNone/>
            </a:pPr>
            <a:r>
              <a:rPr lang="he-IL" sz="1400" dirty="0">
                <a:cs typeface="+mn-cs"/>
              </a:rPr>
              <a:t>לגילאי </a:t>
            </a:r>
            <a:r>
              <a:rPr lang="he-IL" sz="1400" dirty="0" smtClean="0">
                <a:cs typeface="+mn-cs"/>
              </a:rPr>
              <a:t>14-18 </a:t>
            </a:r>
            <a:r>
              <a:rPr lang="he-IL" sz="1400" dirty="0">
                <a:cs typeface="+mn-cs"/>
              </a:rPr>
              <a:t>מציעים משחקים שיתופיים:</a:t>
            </a:r>
          </a:p>
          <a:p>
            <a:pPr algn="r" rtl="1"/>
            <a:r>
              <a:rPr lang="he-IL" sz="1400" dirty="0" smtClean="0">
                <a:cs typeface="+mn-cs"/>
              </a:rPr>
              <a:t>פעילויות </a:t>
            </a:r>
            <a:r>
              <a:rPr lang="he-IL" sz="1400" dirty="0">
                <a:cs typeface="+mn-cs"/>
              </a:rPr>
              <a:t>מ- </a:t>
            </a:r>
            <a:r>
              <a:rPr lang="en-US" sz="1400" dirty="0" err="1">
                <a:cs typeface="+mn-cs"/>
              </a:rPr>
              <a:t>Digitel</a:t>
            </a:r>
            <a:endParaRPr lang="en-US" sz="1400" dirty="0">
              <a:cs typeface="+mn-cs"/>
            </a:endParaRPr>
          </a:p>
          <a:p>
            <a:pPr algn="r" rtl="1"/>
            <a:r>
              <a:rPr lang="he-IL" sz="1400" dirty="0">
                <a:cs typeface="+mn-cs"/>
              </a:rPr>
              <a:t>התנדבות </a:t>
            </a:r>
            <a:r>
              <a:rPr lang="en-US" sz="1400" dirty="0" err="1" smtClean="0">
                <a:cs typeface="+mn-cs"/>
              </a:rPr>
              <a:t>Tribu</a:t>
            </a:r>
            <a:endParaRPr lang="he-IL" sz="1400" dirty="0" smtClean="0">
              <a:cs typeface="+mn-cs"/>
            </a:endParaRPr>
          </a:p>
          <a:p>
            <a:pPr marL="114300" indent="0" algn="r" rtl="1">
              <a:buNone/>
            </a:pPr>
            <a:endParaRPr lang="en-US" sz="1400" dirty="0">
              <a:cs typeface="+mn-cs"/>
            </a:endParaRPr>
          </a:p>
          <a:p>
            <a:pPr marL="114300" indent="0" algn="r" rtl="1">
              <a:buNone/>
            </a:pPr>
            <a:endParaRPr lang="he-IL" sz="1400" dirty="0">
              <a:cs typeface="+mn-cs"/>
            </a:endParaRPr>
          </a:p>
          <a:p>
            <a:pPr algn="r" rtl="1"/>
            <a:endParaRPr lang="he-IL" sz="1400" dirty="0" smtClean="0">
              <a:cs typeface="+mn-cs"/>
            </a:endParaRPr>
          </a:p>
          <a:p>
            <a:pPr algn="r" rtl="1"/>
            <a:endParaRPr lang="he-IL" sz="1400" dirty="0">
              <a:cs typeface="+mn-cs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2" descr="×ª××¦××ª ×ª××× × ×¢×××¨ âªkids soccerâ¬â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14"/>
          <a:stretch/>
        </p:blipFill>
        <p:spPr bwMode="auto">
          <a:xfrm>
            <a:off x="3121716" y="3409949"/>
            <a:ext cx="1936481" cy="117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×ª××¦××ª ×ª××× × ×¢×××¨ âªhide and seekâ¬â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9" r="9307"/>
          <a:stretch/>
        </p:blipFill>
        <p:spPr bwMode="auto">
          <a:xfrm>
            <a:off x="548429" y="3416537"/>
            <a:ext cx="1458424" cy="117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×ª××¦××ª ×ª××× × ×¢×××¨ âªkids pyramidâ¬â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6" b="10325"/>
          <a:stretch/>
        </p:blipFill>
        <p:spPr bwMode="auto">
          <a:xfrm>
            <a:off x="2064603" y="3416299"/>
            <a:ext cx="995733" cy="117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9" r="36160" b="15810"/>
          <a:stretch/>
        </p:blipFill>
        <p:spPr>
          <a:xfrm>
            <a:off x="5265889" y="866093"/>
            <a:ext cx="1860847" cy="3274107"/>
          </a:xfrm>
          <a:prstGeom prst="rect">
            <a:avLst/>
          </a:prstGeom>
        </p:spPr>
      </p:pic>
      <p:sp>
        <p:nvSpPr>
          <p:cNvPr id="2" name="Left Arrow 1"/>
          <p:cNvSpPr/>
          <p:nvPr/>
        </p:nvSpPr>
        <p:spPr>
          <a:xfrm>
            <a:off x="7327026" y="1299586"/>
            <a:ext cx="912129" cy="585806"/>
          </a:xfrm>
          <a:prstGeom prst="leftArrow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7327026" y="3409949"/>
            <a:ext cx="912129" cy="585806"/>
          </a:xfrm>
          <a:prstGeom prst="leftArrow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0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168900" y="527050"/>
            <a:ext cx="2043277" cy="406324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4294967295"/>
          </p:nvPr>
        </p:nvSpPr>
        <p:spPr>
          <a:xfrm>
            <a:off x="781050" y="298758"/>
            <a:ext cx="3554369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3600" dirty="0" smtClean="0">
                <a:solidFill>
                  <a:srgbClr val="FFB600"/>
                </a:solidFill>
                <a:latin typeface="Raleway ExtraBold"/>
                <a:ea typeface="Raleway ExtraBold"/>
                <a:cs typeface="+mn-cs"/>
                <a:sym typeface="Raleway ExtraBold"/>
              </a:rPr>
              <a:t>מחזקים ומתגמלים </a:t>
            </a:r>
            <a:r>
              <a:rPr lang="he-IL" sz="3600" dirty="0" smtClean="0">
                <a:latin typeface="Raleway ExtraBold"/>
                <a:ea typeface="Raleway ExtraBold"/>
                <a:cs typeface="+mn-cs"/>
                <a:sym typeface="Raleway ExtraBold"/>
              </a:rPr>
              <a:t>את הילדים</a:t>
            </a:r>
            <a:endParaRPr sz="3600" dirty="0" smtClean="0">
              <a:latin typeface="Raleway ExtraBold"/>
              <a:ea typeface="Raleway ExtraBold"/>
              <a:cs typeface="+mn-cs"/>
              <a:sym typeface="Raleway ExtraBold"/>
            </a:endParaRPr>
          </a:p>
          <a:p>
            <a:pPr algn="r" rtl="1"/>
            <a:r>
              <a:rPr lang="he-IL" sz="1400" dirty="0" smtClean="0">
                <a:cs typeface="+mn-cs"/>
              </a:rPr>
              <a:t>עיקר </a:t>
            </a:r>
            <a:r>
              <a:rPr lang="he-IL" sz="1400" dirty="0">
                <a:cs typeface="+mn-cs"/>
              </a:rPr>
              <a:t>התגמול – המשחק עם החברים</a:t>
            </a:r>
          </a:p>
          <a:p>
            <a:pPr algn="r" rtl="1"/>
            <a:r>
              <a:rPr lang="he-IL" sz="1400" dirty="0">
                <a:cs typeface="+mn-cs"/>
              </a:rPr>
              <a:t>מקבלים ניקוד על פעילות חברתית</a:t>
            </a:r>
          </a:p>
          <a:p>
            <a:pPr algn="r" rtl="1"/>
            <a:r>
              <a:rPr lang="en-US" sz="1400" dirty="0" err="1">
                <a:cs typeface="+mn-cs"/>
              </a:rPr>
              <a:t>LeaderBoard</a:t>
            </a:r>
            <a:r>
              <a:rPr lang="en-US" sz="1400" dirty="0">
                <a:cs typeface="+mn-cs"/>
              </a:rPr>
              <a:t>, Badges</a:t>
            </a:r>
            <a:endParaRPr lang="he-IL" sz="1400" dirty="0">
              <a:cs typeface="+mn-cs"/>
            </a:endParaRPr>
          </a:p>
          <a:p>
            <a:pPr algn="r" rtl="1"/>
            <a:r>
              <a:rPr lang="he-IL" sz="1400" dirty="0">
                <a:cs typeface="+mn-cs"/>
              </a:rPr>
              <a:t>פרסים </a:t>
            </a:r>
            <a:r>
              <a:rPr lang="he-IL" sz="1400" dirty="0" smtClean="0">
                <a:cs typeface="+mn-cs"/>
              </a:rPr>
              <a:t>קבוצתיים</a:t>
            </a:r>
          </a:p>
          <a:p>
            <a:pPr marL="114300" indent="0" algn="r" rtl="1">
              <a:buNone/>
            </a:pPr>
            <a:endParaRPr lang="he-IL" sz="1400" dirty="0">
              <a:cs typeface="+mn-cs"/>
            </a:endParaRPr>
          </a:p>
          <a:p>
            <a:pPr marL="114300" indent="0" algn="r" rtl="1">
              <a:buNone/>
            </a:pPr>
            <a:endParaRPr lang="en-US" sz="1400" dirty="0">
              <a:cs typeface="+mn-cs"/>
            </a:endParaRPr>
          </a:p>
          <a:p>
            <a:pPr marL="114300" indent="0" algn="r" rtl="1">
              <a:buNone/>
            </a:pPr>
            <a:endParaRPr lang="en-US" sz="1400" dirty="0">
              <a:cs typeface="+mn-cs"/>
            </a:endParaRPr>
          </a:p>
          <a:p>
            <a:pPr marL="114300" indent="0" algn="r" rtl="1">
              <a:buNone/>
            </a:pPr>
            <a:endParaRPr lang="he-IL" sz="1400" dirty="0">
              <a:cs typeface="+mn-cs"/>
            </a:endParaRPr>
          </a:p>
          <a:p>
            <a:pPr algn="r" rtl="1"/>
            <a:endParaRPr lang="he-IL" sz="1400" dirty="0" smtClean="0">
              <a:cs typeface="+mn-cs"/>
            </a:endParaRPr>
          </a:p>
          <a:p>
            <a:pPr algn="r" rtl="1"/>
            <a:endParaRPr lang="he-IL" sz="1400" dirty="0">
              <a:cs typeface="+mn-cs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08" y="862921"/>
            <a:ext cx="1864427" cy="3273048"/>
          </a:xfrm>
          <a:prstGeom prst="rect">
            <a:avLst/>
          </a:prstGeom>
        </p:spPr>
      </p:pic>
      <p:pic>
        <p:nvPicPr>
          <p:cNvPr id="16" name="Picture 4" descr="×ª××¦××ª ×ª××× × ×¢×××¨ âªkids handsâ¬â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55"/>
          <a:stretch/>
        </p:blipFill>
        <p:spPr bwMode="auto">
          <a:xfrm>
            <a:off x="1065638" y="2988061"/>
            <a:ext cx="3355905" cy="169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3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310</Words>
  <Application>Microsoft Office PowerPoint</Application>
  <PresentationFormat>On-screen Show (16:9)</PresentationFormat>
  <Paragraphs>92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 Light</vt:lpstr>
      <vt:lpstr>Arial</vt:lpstr>
      <vt:lpstr>Raleway ExtraBold</vt:lpstr>
      <vt:lpstr>Olivia template</vt:lpstr>
      <vt:lpstr>ScreenBreak</vt:lpstr>
      <vt:lpstr>מאמינים בילדים</vt:lpstr>
      <vt:lpstr>80% אמרו 3-6 שעות, היתר יותר!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ומאיפה הכסף?</vt:lpstr>
      <vt:lpstr>ובעתיד הלא רחוק...</vt:lpstr>
      <vt:lpstr>Screen Break</vt:lpstr>
      <vt:lpstr>השורה תחתונה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ScreenBreak</dc:title>
  <dc:creator>Hanan Caspi</dc:creator>
  <cp:lastModifiedBy>Hanan Caspi</cp:lastModifiedBy>
  <cp:revision>37</cp:revision>
  <dcterms:modified xsi:type="dcterms:W3CDTF">2019-03-29T06:17:26Z</dcterms:modified>
</cp:coreProperties>
</file>