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5" r:id="rId3"/>
    <p:sldId id="267" r:id="rId4"/>
    <p:sldId id="264" r:id="rId5"/>
    <p:sldId id="268" r:id="rId6"/>
    <p:sldId id="266" r:id="rId7"/>
    <p:sldId id="303" r:id="rId8"/>
    <p:sldId id="298" r:id="rId9"/>
    <p:sldId id="299" r:id="rId10"/>
    <p:sldId id="300" r:id="rId11"/>
    <p:sldId id="301" r:id="rId12"/>
    <p:sldId id="302" r:id="rId13"/>
    <p:sldId id="304" r:id="rId14"/>
    <p:sldId id="276" r:id="rId15"/>
    <p:sldId id="277" r:id="rId16"/>
    <p:sldId id="278" r:id="rId17"/>
    <p:sldId id="280" r:id="rId18"/>
    <p:sldId id="281" r:id="rId19"/>
    <p:sldId id="282" r:id="rId20"/>
    <p:sldId id="279" r:id="rId21"/>
    <p:sldId id="283" r:id="rId22"/>
    <p:sldId id="284" r:id="rId23"/>
    <p:sldId id="285" r:id="rId24"/>
    <p:sldId id="286" r:id="rId25"/>
    <p:sldId id="287" r:id="rId26"/>
    <p:sldId id="288" r:id="rId27"/>
    <p:sldId id="289" r:id="rId28"/>
    <p:sldId id="291" r:id="rId29"/>
    <p:sldId id="290" r:id="rId30"/>
    <p:sldId id="293" r:id="rId31"/>
    <p:sldId id="292" r:id="rId32"/>
    <p:sldId id="294" r:id="rId33"/>
    <p:sldId id="295" r:id="rId34"/>
    <p:sldId id="296" r:id="rId35"/>
    <p:sldId id="297" r:id="rId36"/>
    <p:sldId id="262" r:id="rId37"/>
    <p:sldId id="305" r:id="rId38"/>
    <p:sldId id="269" r:id="rId39"/>
    <p:sldId id="270" r:id="rId40"/>
    <p:sldId id="271" r:id="rId41"/>
    <p:sldId id="272" r:id="rId42"/>
    <p:sldId id="273" r:id="rId43"/>
    <p:sldId id="274" r:id="rId44"/>
    <p:sldId id="306" r:id="rId45"/>
    <p:sldId id="27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86" autoAdjust="0"/>
    <p:restoredTop sz="94658" autoAdjust="0"/>
  </p:normalViewPr>
  <p:slideViewPr>
    <p:cSldViewPr>
      <p:cViewPr>
        <p:scale>
          <a:sx n="69" d="100"/>
          <a:sy n="69" d="100"/>
        </p:scale>
        <p:origin x="-966" y="-2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39E75F-D540-4410-9046-626FD0339DBF}"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39E75F-D540-4410-9046-626FD0339DB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4A39E75F-D540-4410-9046-626FD0339DBF}"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4A39E75F-D540-4410-9046-626FD0339DBF}"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8" descr="curley_med_clr_animado.gif"/>
          <p:cNvPicPr>
            <a:picLocks noChangeAspect="1"/>
          </p:cNvPicPr>
          <p:nvPr userDrawn="1"/>
        </p:nvPicPr>
        <p:blipFill>
          <a:blip r:embed="rId2"/>
          <a:stretch>
            <a:fillRect/>
          </a:stretch>
        </p:blipFill>
        <p:spPr>
          <a:xfrm>
            <a:off x="4433455" y="1115290"/>
            <a:ext cx="285750" cy="28575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39E75F-D540-4410-9046-626FD0339DBF}"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58CC4E3-10AE-4996-918B-D89F979FFE21}" type="datetimeFigureOut">
              <a:rPr lang="en-US" smtClean="0"/>
              <a:pPr/>
              <a:t>4/7/2009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39E75F-D540-4410-9046-626FD0339DBF}"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A39E75F-D540-4410-9046-626FD0339DBF}"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4/7/2009</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A39E75F-D540-4410-9046-626FD0339DB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A39E75F-D540-4410-9046-626FD0339DBF}"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758CC4E3-10AE-4996-918B-D89F979FFE21}" type="datetimeFigureOut">
              <a:rPr lang="en-US" smtClean="0"/>
              <a:pPr/>
              <a:t>4/7/2009</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4A39E75F-D540-4410-9046-626FD0339DBF}"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758CC4E3-10AE-4996-918B-D89F979FFE21}" type="datetimeFigureOut">
              <a:rPr lang="en-US" smtClean="0"/>
              <a:pPr/>
              <a:t>4/7/2009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58CC4E3-10AE-4996-918B-D89F979FFE21}" type="datetimeFigureOut">
              <a:rPr lang="en-US" smtClean="0"/>
              <a:pPr/>
              <a:t>4/7/2009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A39E75F-D540-4410-9046-626FD0339DBF}"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3581400"/>
            <a:ext cx="8229600" cy="1077218"/>
          </a:xfrm>
          <a:prstGeom prst="rect">
            <a:avLst/>
          </a:prstGeom>
          <a:noFill/>
        </p:spPr>
        <p:txBody>
          <a:bodyPr wrap="square" rtlCol="0">
            <a:spAutoFit/>
          </a:bodyPr>
          <a:lstStyle/>
          <a:p>
            <a:pPr marL="274320" indent="-274320">
              <a:spcBef>
                <a:spcPct val="20000"/>
              </a:spcBef>
              <a:buClr>
                <a:schemeClr val="accent1"/>
              </a:buClr>
              <a:buSzPct val="85000"/>
              <a:buFont typeface="Arial" pitchFamily="34" charset="0"/>
              <a:buChar char="•"/>
            </a:pPr>
            <a:r>
              <a:rPr lang="en-US" sz="2000" dirty="0" smtClean="0"/>
              <a:t>Basics of Visual Basic 6 Programming</a:t>
            </a:r>
          </a:p>
          <a:p>
            <a:pPr marL="274320" indent="-274320">
              <a:spcBef>
                <a:spcPct val="20000"/>
              </a:spcBef>
              <a:buClr>
                <a:schemeClr val="accent1"/>
              </a:buClr>
              <a:buSzPct val="85000"/>
              <a:buFont typeface="Arial" pitchFamily="34" charset="0"/>
              <a:buChar char="•"/>
            </a:pPr>
            <a:r>
              <a:rPr lang="en-US" sz="2000" dirty="0" smtClean="0"/>
              <a:t>Design and develop Information Systems with the help of Visual Basic as front-end and MS Access as backend. </a:t>
            </a:r>
            <a:endParaRPr lang="en-US" sz="2000" dirty="0"/>
          </a:p>
        </p:txBody>
      </p:sp>
      <p:sp>
        <p:nvSpPr>
          <p:cNvPr id="4" name="Title 1"/>
          <p:cNvSpPr txBox="1">
            <a:spLocks/>
          </p:cNvSpPr>
          <p:nvPr/>
        </p:nvSpPr>
        <p:spPr>
          <a:xfrm>
            <a:off x="304800" y="990600"/>
            <a:ext cx="8534400" cy="758952"/>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200" b="0" i="0" u="none" strike="noStrike" kern="1200" cap="none" spc="0" normalizeH="0" baseline="0" noProof="0" dirty="0" smtClean="0">
                <a:ln>
                  <a:noFill/>
                </a:ln>
                <a:solidFill>
                  <a:schemeClr val="accent1"/>
                </a:solidFill>
                <a:effectLst/>
                <a:uLnTx/>
                <a:uFillTx/>
                <a:latin typeface="+mj-lt"/>
                <a:ea typeface="+mj-ea"/>
                <a:cs typeface="+mj-cs"/>
              </a:rPr>
              <a:t>Visual Basic</a:t>
            </a:r>
            <a:r>
              <a:rPr kumimoji="0" lang="en-US" sz="4200" b="0" i="0" u="none" strike="noStrike" kern="1200" cap="none" spc="0" normalizeH="0" noProof="0" dirty="0" smtClean="0">
                <a:ln>
                  <a:noFill/>
                </a:ln>
                <a:solidFill>
                  <a:schemeClr val="accent1"/>
                </a:solidFill>
                <a:effectLst/>
                <a:uLnTx/>
                <a:uFillTx/>
                <a:latin typeface="+mj-lt"/>
                <a:ea typeface="+mj-ea"/>
                <a:cs typeface="+mj-cs"/>
              </a:rPr>
              <a:t> 6</a:t>
            </a:r>
            <a:endParaRPr kumimoji="0" lang="en-US" sz="4200" b="0" i="0" u="none" strike="noStrike" kern="1200" cap="none" spc="0" normalizeH="0" baseline="0" noProof="0" dirty="0">
              <a:ln>
                <a:noFill/>
              </a:ln>
              <a:solidFill>
                <a:schemeClr val="accent1"/>
              </a:solidFill>
              <a:effectLst/>
              <a:uLnTx/>
              <a:uFillTx/>
              <a:latin typeface="+mj-lt"/>
              <a:ea typeface="+mj-ea"/>
              <a:cs typeface="+mj-cs"/>
            </a:endParaRPr>
          </a:p>
        </p:txBody>
      </p:sp>
      <p:pic>
        <p:nvPicPr>
          <p:cNvPr id="5" name="Picture 4" descr="curley_med_clr_animado.gif"/>
          <p:cNvPicPr>
            <a:picLocks noChangeAspect="1"/>
          </p:cNvPicPr>
          <p:nvPr/>
        </p:nvPicPr>
        <p:blipFill>
          <a:blip r:embed="rId2"/>
          <a:stretch>
            <a:fillRect/>
          </a:stretch>
        </p:blipFill>
        <p:spPr>
          <a:xfrm>
            <a:off x="4419600" y="2286000"/>
            <a:ext cx="285750" cy="285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vert="horz" anchor="b">
            <a:normAutofit/>
          </a:bodyPr>
          <a:lstStyle/>
          <a:p>
            <a:r>
              <a:rPr lang="en-US" dirty="0" smtClean="0"/>
              <a:t>Control Properties</a:t>
            </a:r>
            <a:endParaRPr lang="en-US" dirty="0"/>
          </a:p>
        </p:txBody>
      </p:sp>
      <p:sp>
        <p:nvSpPr>
          <p:cNvPr id="6" name="TextBox 5"/>
          <p:cNvSpPr txBox="1"/>
          <p:nvPr/>
        </p:nvSpPr>
        <p:spPr>
          <a:xfrm>
            <a:off x="1600201" y="1709678"/>
            <a:ext cx="4038599" cy="2862322"/>
          </a:xfrm>
          <a:prstGeom prst="rect">
            <a:avLst/>
          </a:prstGeom>
          <a:noFill/>
        </p:spPr>
        <p:txBody>
          <a:bodyPr wrap="square" rtlCol="0">
            <a:spAutoFit/>
          </a:bodyPr>
          <a:lstStyle/>
          <a:p>
            <a:r>
              <a:rPr lang="en-US" dirty="0" smtClean="0"/>
              <a:t>The most common and important object properties are :-</a:t>
            </a:r>
          </a:p>
          <a:p>
            <a:pPr marL="342900" indent="-342900">
              <a:buFont typeface="Wingdings" pitchFamily="2" charset="2"/>
              <a:buChar char="q"/>
            </a:pPr>
            <a:r>
              <a:rPr lang="en-US" dirty="0" smtClean="0"/>
              <a:t>Name</a:t>
            </a:r>
          </a:p>
          <a:p>
            <a:pPr marL="342900" indent="-342900">
              <a:buFont typeface="Wingdings" pitchFamily="2" charset="2"/>
              <a:buChar char="q"/>
            </a:pPr>
            <a:r>
              <a:rPr lang="en-US" dirty="0" smtClean="0"/>
              <a:t>Caption</a:t>
            </a:r>
          </a:p>
          <a:p>
            <a:pPr marL="342900" indent="-342900">
              <a:buFont typeface="Wingdings" pitchFamily="2" charset="2"/>
              <a:buChar char="q"/>
            </a:pPr>
            <a:r>
              <a:rPr lang="en-US" dirty="0" smtClean="0"/>
              <a:t>Left</a:t>
            </a:r>
          </a:p>
          <a:p>
            <a:pPr marL="342900" indent="-342900">
              <a:buFont typeface="Wingdings" pitchFamily="2" charset="2"/>
              <a:buChar char="q"/>
            </a:pPr>
            <a:r>
              <a:rPr lang="en-US" dirty="0" smtClean="0"/>
              <a:t>Top</a:t>
            </a:r>
          </a:p>
          <a:p>
            <a:pPr marL="342900" indent="-342900">
              <a:buFont typeface="Wingdings" pitchFamily="2" charset="2"/>
              <a:buChar char="q"/>
            </a:pPr>
            <a:r>
              <a:rPr lang="en-US" dirty="0" smtClean="0"/>
              <a:t>Height</a:t>
            </a:r>
          </a:p>
          <a:p>
            <a:pPr marL="342900" indent="-342900">
              <a:buFont typeface="Wingdings" pitchFamily="2" charset="2"/>
              <a:buChar char="q"/>
            </a:pPr>
            <a:r>
              <a:rPr lang="en-US" dirty="0" smtClean="0"/>
              <a:t>Width</a:t>
            </a:r>
          </a:p>
          <a:p>
            <a:pPr marL="342900" indent="-342900">
              <a:buFont typeface="Wingdings" pitchFamily="2" charset="2"/>
              <a:buChar char="q"/>
            </a:pPr>
            <a:r>
              <a:rPr lang="en-US" dirty="0" smtClean="0"/>
              <a:t>Enabled</a:t>
            </a:r>
          </a:p>
          <a:p>
            <a:pPr marL="342900" indent="-342900">
              <a:buFont typeface="Wingdings" pitchFamily="2" charset="2"/>
              <a:buChar char="q"/>
            </a:pPr>
            <a:r>
              <a:rPr lang="en-US" dirty="0" smtClean="0"/>
              <a:t>Visible</a:t>
            </a:r>
            <a:endParaRPr lang="en-US" dirty="0"/>
          </a:p>
        </p:txBody>
      </p:sp>
      <p:pic>
        <p:nvPicPr>
          <p:cNvPr id="8" name="Content Placeholder 7" descr="slide6a.bmp"/>
          <p:cNvPicPr>
            <a:picLocks noGrp="1" noChangeAspect="1"/>
          </p:cNvPicPr>
          <p:nvPr>
            <p:ph sz="quarter" idx="1"/>
          </p:nvPr>
        </p:nvPicPr>
        <p:blipFill>
          <a:blip r:embed="rId2"/>
          <a:stretch>
            <a:fillRect/>
          </a:stretch>
        </p:blipFill>
        <p:spPr>
          <a:xfrm>
            <a:off x="5638800" y="1066800"/>
            <a:ext cx="2362200" cy="553026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lide4.bmp"/>
          <p:cNvPicPr>
            <a:picLocks noGrp="1" noChangeAspect="1"/>
          </p:cNvPicPr>
          <p:nvPr>
            <p:ph sz="quarter" idx="1"/>
          </p:nvPr>
        </p:nvPicPr>
        <p:blipFill>
          <a:blip r:embed="rId2"/>
          <a:stretch>
            <a:fillRect/>
          </a:stretch>
        </p:blipFill>
        <p:spPr>
          <a:xfrm>
            <a:off x="2133600" y="1828800"/>
            <a:ext cx="4727757" cy="4049814"/>
          </a:xfrm>
        </p:spPr>
      </p:pic>
      <p:sp>
        <p:nvSpPr>
          <p:cNvPr id="4" name="Title 1"/>
          <p:cNvSpPr>
            <a:spLocks noGrp="1"/>
          </p:cNvSpPr>
          <p:nvPr>
            <p:ph type="title"/>
          </p:nvPr>
        </p:nvSpPr>
        <p:spPr/>
        <p:txBody>
          <a:bodyPr vert="horz" anchor="b">
            <a:normAutofit/>
          </a:bodyPr>
          <a:lstStyle/>
          <a:p>
            <a:r>
              <a:rPr lang="en-US" dirty="0" smtClean="0"/>
              <a:t>Forms</a:t>
            </a:r>
            <a:endParaRPr lang="en-US" dirty="0"/>
          </a:p>
        </p:txBody>
      </p:sp>
      <p:grpSp>
        <p:nvGrpSpPr>
          <p:cNvPr id="2" name="Group 48"/>
          <p:cNvGrpSpPr/>
          <p:nvPr/>
        </p:nvGrpSpPr>
        <p:grpSpPr>
          <a:xfrm>
            <a:off x="6477000" y="2402775"/>
            <a:ext cx="1830830" cy="253916"/>
            <a:chOff x="6477000" y="2402775"/>
            <a:chExt cx="1830830" cy="253916"/>
          </a:xfrm>
        </p:grpSpPr>
        <p:cxnSp>
          <p:nvCxnSpPr>
            <p:cNvPr id="8" name="Straight Arrow Connector 7"/>
            <p:cNvCxnSpPr/>
            <p:nvPr/>
          </p:nvCxnSpPr>
          <p:spPr>
            <a:xfrm>
              <a:off x="6477000" y="25146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408225" y="2402775"/>
              <a:ext cx="899605" cy="253916"/>
            </a:xfrm>
            <a:prstGeom prst="rect">
              <a:avLst/>
            </a:prstGeom>
            <a:noFill/>
          </p:spPr>
          <p:txBody>
            <a:bodyPr wrap="none" rtlCol="0">
              <a:spAutoFit/>
            </a:bodyPr>
            <a:lstStyle/>
            <a:p>
              <a:r>
                <a:rPr lang="en-US" sz="1050" dirty="0" smtClean="0"/>
                <a:t>Design Grid</a:t>
              </a:r>
              <a:endParaRPr lang="en-US" sz="1050" dirty="0"/>
            </a:p>
          </p:txBody>
        </p:sp>
      </p:grpSp>
      <p:grpSp>
        <p:nvGrpSpPr>
          <p:cNvPr id="3" name="Group 42"/>
          <p:cNvGrpSpPr/>
          <p:nvPr/>
        </p:nvGrpSpPr>
        <p:grpSpPr>
          <a:xfrm>
            <a:off x="5486399" y="1574884"/>
            <a:ext cx="1214393" cy="482527"/>
            <a:chOff x="5486399" y="1574884"/>
            <a:chExt cx="1214393" cy="482527"/>
          </a:xfrm>
        </p:grpSpPr>
        <p:sp>
          <p:nvSpPr>
            <p:cNvPr id="13" name="TextBox 12"/>
            <p:cNvSpPr txBox="1"/>
            <p:nvPr/>
          </p:nvSpPr>
          <p:spPr>
            <a:xfrm>
              <a:off x="5805995" y="1574884"/>
              <a:ext cx="894797" cy="253916"/>
            </a:xfrm>
            <a:prstGeom prst="rect">
              <a:avLst/>
            </a:prstGeom>
            <a:noFill/>
          </p:spPr>
          <p:txBody>
            <a:bodyPr wrap="none" rtlCol="0">
              <a:spAutoFit/>
            </a:bodyPr>
            <a:lstStyle/>
            <a:p>
              <a:r>
                <a:rPr lang="en-US" sz="1050" dirty="0" smtClean="0"/>
                <a:t>Control Box</a:t>
              </a:r>
              <a:endParaRPr lang="en-US" sz="1050" dirty="0"/>
            </a:p>
          </p:txBody>
        </p:sp>
        <p:cxnSp>
          <p:nvCxnSpPr>
            <p:cNvPr id="15" name="Shape 14"/>
            <p:cNvCxnSpPr>
              <a:endCxn id="13" idx="1"/>
            </p:cNvCxnSpPr>
            <p:nvPr/>
          </p:nvCxnSpPr>
          <p:spPr>
            <a:xfrm rot="5400000" flipH="1" flipV="1">
              <a:off x="5468413" y="1719829"/>
              <a:ext cx="355568" cy="3195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43"/>
          <p:cNvGrpSpPr/>
          <p:nvPr/>
        </p:nvGrpSpPr>
        <p:grpSpPr>
          <a:xfrm>
            <a:off x="2880804" y="1524000"/>
            <a:ext cx="897742" cy="457200"/>
            <a:chOff x="2880804" y="1524000"/>
            <a:chExt cx="897742" cy="457200"/>
          </a:xfrm>
        </p:grpSpPr>
        <p:sp>
          <p:nvSpPr>
            <p:cNvPr id="16" name="TextBox 15"/>
            <p:cNvSpPr txBox="1"/>
            <p:nvPr/>
          </p:nvSpPr>
          <p:spPr>
            <a:xfrm>
              <a:off x="3124200" y="1524000"/>
              <a:ext cx="654346" cy="253916"/>
            </a:xfrm>
            <a:prstGeom prst="rect">
              <a:avLst/>
            </a:prstGeom>
            <a:noFill/>
          </p:spPr>
          <p:txBody>
            <a:bodyPr wrap="none" rtlCol="0">
              <a:spAutoFit/>
            </a:bodyPr>
            <a:lstStyle/>
            <a:p>
              <a:r>
                <a:rPr lang="en-US" sz="1050" dirty="0" smtClean="0"/>
                <a:t>Caption</a:t>
              </a:r>
              <a:endParaRPr lang="en-US" sz="1050" dirty="0"/>
            </a:p>
          </p:txBody>
        </p:sp>
        <p:cxnSp>
          <p:nvCxnSpPr>
            <p:cNvPr id="17" name="Shape 16"/>
            <p:cNvCxnSpPr/>
            <p:nvPr/>
          </p:nvCxnSpPr>
          <p:spPr>
            <a:xfrm rot="5400000" flipH="1" flipV="1">
              <a:off x="2862823" y="1643623"/>
              <a:ext cx="355558" cy="31959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44"/>
          <p:cNvGrpSpPr/>
          <p:nvPr/>
        </p:nvGrpSpPr>
        <p:grpSpPr>
          <a:xfrm>
            <a:off x="914400" y="1920259"/>
            <a:ext cx="1371600" cy="253916"/>
            <a:chOff x="914400" y="1920259"/>
            <a:chExt cx="1371600" cy="253916"/>
          </a:xfrm>
        </p:grpSpPr>
        <p:sp>
          <p:nvSpPr>
            <p:cNvPr id="18" name="TextBox 17"/>
            <p:cNvSpPr txBox="1"/>
            <p:nvPr/>
          </p:nvSpPr>
          <p:spPr>
            <a:xfrm>
              <a:off x="914400" y="1920259"/>
              <a:ext cx="450764" cy="253916"/>
            </a:xfrm>
            <a:prstGeom prst="rect">
              <a:avLst/>
            </a:prstGeom>
            <a:noFill/>
          </p:spPr>
          <p:txBody>
            <a:bodyPr wrap="none" rtlCol="0">
              <a:spAutoFit/>
            </a:bodyPr>
            <a:lstStyle/>
            <a:p>
              <a:r>
                <a:rPr lang="en-US" sz="1050" dirty="0" smtClean="0"/>
                <a:t>Icon</a:t>
              </a:r>
              <a:endParaRPr lang="en-US" sz="1050" dirty="0"/>
            </a:p>
          </p:txBody>
        </p:sp>
        <p:cxnSp>
          <p:nvCxnSpPr>
            <p:cNvPr id="19" name="Straight Arrow Connector 18"/>
            <p:cNvCxnSpPr/>
            <p:nvPr/>
          </p:nvCxnSpPr>
          <p:spPr>
            <a:xfrm flipH="1">
              <a:off x="1295400" y="2055812"/>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45"/>
          <p:cNvGrpSpPr/>
          <p:nvPr/>
        </p:nvGrpSpPr>
        <p:grpSpPr>
          <a:xfrm>
            <a:off x="1447800" y="3124200"/>
            <a:ext cx="1828800" cy="2133600"/>
            <a:chOff x="1447800" y="3124200"/>
            <a:chExt cx="1828800" cy="2133600"/>
          </a:xfrm>
        </p:grpSpPr>
        <p:sp>
          <p:nvSpPr>
            <p:cNvPr id="20" name="Left Brace 19"/>
            <p:cNvSpPr/>
            <p:nvPr/>
          </p:nvSpPr>
          <p:spPr>
            <a:xfrm>
              <a:off x="2971800" y="3124200"/>
              <a:ext cx="304800" cy="2133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flipH="1">
              <a:off x="1981200" y="4189412"/>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47800" y="4065734"/>
              <a:ext cx="570990" cy="253916"/>
            </a:xfrm>
            <a:prstGeom prst="rect">
              <a:avLst/>
            </a:prstGeom>
            <a:noFill/>
          </p:spPr>
          <p:txBody>
            <a:bodyPr wrap="none" rtlCol="0">
              <a:spAutoFit/>
            </a:bodyPr>
            <a:lstStyle/>
            <a:p>
              <a:r>
                <a:rPr lang="en-US" sz="1050" dirty="0" smtClean="0"/>
                <a:t>Labels</a:t>
              </a:r>
              <a:endParaRPr lang="en-US" sz="1050" dirty="0"/>
            </a:p>
          </p:txBody>
        </p:sp>
      </p:grpSp>
      <p:grpSp>
        <p:nvGrpSpPr>
          <p:cNvPr id="11" name="Group 47"/>
          <p:cNvGrpSpPr/>
          <p:nvPr/>
        </p:nvGrpSpPr>
        <p:grpSpPr>
          <a:xfrm>
            <a:off x="6248400" y="3276600"/>
            <a:ext cx="1502215" cy="253916"/>
            <a:chOff x="6248400" y="3251284"/>
            <a:chExt cx="1502215" cy="253916"/>
          </a:xfrm>
        </p:grpSpPr>
        <p:cxnSp>
          <p:nvCxnSpPr>
            <p:cNvPr id="24" name="Straight Arrow Connector 23"/>
            <p:cNvCxnSpPr/>
            <p:nvPr/>
          </p:nvCxnSpPr>
          <p:spPr>
            <a:xfrm>
              <a:off x="6248400" y="3363109"/>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79625" y="3251284"/>
              <a:ext cx="570990" cy="253916"/>
            </a:xfrm>
            <a:prstGeom prst="rect">
              <a:avLst/>
            </a:prstGeom>
            <a:noFill/>
          </p:spPr>
          <p:txBody>
            <a:bodyPr wrap="none" rtlCol="0">
              <a:spAutoFit/>
            </a:bodyPr>
            <a:lstStyle/>
            <a:p>
              <a:r>
                <a:rPr lang="en-US" sz="1050" dirty="0" smtClean="0"/>
                <a:t>Frame</a:t>
              </a:r>
              <a:endParaRPr lang="en-US" sz="1050" dirty="0"/>
            </a:p>
          </p:txBody>
        </p:sp>
      </p:grpSp>
      <p:grpSp>
        <p:nvGrpSpPr>
          <p:cNvPr id="12" name="Group 46"/>
          <p:cNvGrpSpPr/>
          <p:nvPr/>
        </p:nvGrpSpPr>
        <p:grpSpPr>
          <a:xfrm>
            <a:off x="5638800" y="3048000"/>
            <a:ext cx="1902427" cy="2286000"/>
            <a:chOff x="5638800" y="3048000"/>
            <a:chExt cx="1902427" cy="2286000"/>
          </a:xfrm>
        </p:grpSpPr>
        <p:sp>
          <p:nvSpPr>
            <p:cNvPr id="26" name="Right Brace 25"/>
            <p:cNvSpPr/>
            <p:nvPr/>
          </p:nvSpPr>
          <p:spPr>
            <a:xfrm>
              <a:off x="5638800" y="3048000"/>
              <a:ext cx="152400" cy="2286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7" name="Straight Arrow Connector 26"/>
            <p:cNvCxnSpPr/>
            <p:nvPr/>
          </p:nvCxnSpPr>
          <p:spPr>
            <a:xfrm>
              <a:off x="5791200" y="4189434"/>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10550" y="4074225"/>
              <a:ext cx="830677" cy="253916"/>
            </a:xfrm>
            <a:prstGeom prst="rect">
              <a:avLst/>
            </a:prstGeom>
            <a:noFill/>
          </p:spPr>
          <p:txBody>
            <a:bodyPr wrap="none" rtlCol="0">
              <a:spAutoFit/>
            </a:bodyPr>
            <a:lstStyle/>
            <a:p>
              <a:r>
                <a:rPr lang="en-US" sz="1050" dirty="0" smtClean="0"/>
                <a:t>Text Boxes</a:t>
              </a:r>
              <a:endParaRPr lang="en-US" sz="1050" dirty="0"/>
            </a:p>
          </p:txBody>
        </p:sp>
      </p:grpSp>
      <p:grpSp>
        <p:nvGrpSpPr>
          <p:cNvPr id="14" name="Group 49"/>
          <p:cNvGrpSpPr/>
          <p:nvPr/>
        </p:nvGrpSpPr>
        <p:grpSpPr>
          <a:xfrm>
            <a:off x="6019800" y="1752600"/>
            <a:ext cx="2410267" cy="711116"/>
            <a:chOff x="6019800" y="1752600"/>
            <a:chExt cx="2410267" cy="711116"/>
          </a:xfrm>
        </p:grpSpPr>
        <p:sp>
          <p:nvSpPr>
            <p:cNvPr id="29" name="TextBox 28"/>
            <p:cNvSpPr txBox="1"/>
            <p:nvPr/>
          </p:nvSpPr>
          <p:spPr>
            <a:xfrm>
              <a:off x="6858000" y="2209800"/>
              <a:ext cx="753732" cy="253916"/>
            </a:xfrm>
            <a:prstGeom prst="rect">
              <a:avLst/>
            </a:prstGeom>
            <a:noFill/>
          </p:spPr>
          <p:txBody>
            <a:bodyPr wrap="none" rtlCol="0">
              <a:spAutoFit/>
            </a:bodyPr>
            <a:lstStyle/>
            <a:p>
              <a:r>
                <a:rPr lang="en-US" sz="1050" dirty="0" smtClean="0"/>
                <a:t>Minimize</a:t>
              </a:r>
              <a:endParaRPr lang="en-US" sz="1050" dirty="0"/>
            </a:p>
          </p:txBody>
        </p:sp>
        <p:grpSp>
          <p:nvGrpSpPr>
            <p:cNvPr id="22" name="Group 41"/>
            <p:cNvGrpSpPr/>
            <p:nvPr/>
          </p:nvGrpSpPr>
          <p:grpSpPr>
            <a:xfrm>
              <a:off x="6019800" y="1752600"/>
              <a:ext cx="2410267" cy="584158"/>
              <a:chOff x="6019800" y="1752600"/>
              <a:chExt cx="2410267" cy="584158"/>
            </a:xfrm>
          </p:grpSpPr>
          <p:sp>
            <p:nvSpPr>
              <p:cNvPr id="30" name="TextBox 29"/>
              <p:cNvSpPr txBox="1"/>
              <p:nvPr/>
            </p:nvSpPr>
            <p:spPr>
              <a:xfrm>
                <a:off x="7391400" y="1981200"/>
                <a:ext cx="768159" cy="253916"/>
              </a:xfrm>
              <a:prstGeom prst="rect">
                <a:avLst/>
              </a:prstGeom>
              <a:noFill/>
            </p:spPr>
            <p:txBody>
              <a:bodyPr wrap="none" rtlCol="0">
                <a:spAutoFit/>
              </a:bodyPr>
              <a:lstStyle/>
              <a:p>
                <a:r>
                  <a:rPr lang="en-US" sz="1050" dirty="0" smtClean="0"/>
                  <a:t>Maximize</a:t>
                </a:r>
                <a:endParaRPr lang="en-US" sz="1050" dirty="0"/>
              </a:p>
            </p:txBody>
          </p:sp>
          <p:sp>
            <p:nvSpPr>
              <p:cNvPr id="31" name="TextBox 30"/>
              <p:cNvSpPr txBox="1"/>
              <p:nvPr/>
            </p:nvSpPr>
            <p:spPr>
              <a:xfrm>
                <a:off x="7924800" y="1752600"/>
                <a:ext cx="505267" cy="253916"/>
              </a:xfrm>
              <a:prstGeom prst="rect">
                <a:avLst/>
              </a:prstGeom>
              <a:noFill/>
            </p:spPr>
            <p:txBody>
              <a:bodyPr wrap="none" rtlCol="0">
                <a:spAutoFit/>
              </a:bodyPr>
              <a:lstStyle/>
              <a:p>
                <a:r>
                  <a:rPr lang="en-US" sz="1050" dirty="0" smtClean="0"/>
                  <a:t>Close</a:t>
                </a:r>
                <a:endParaRPr lang="en-US" sz="1050" dirty="0"/>
              </a:p>
            </p:txBody>
          </p:sp>
          <p:cxnSp>
            <p:nvCxnSpPr>
              <p:cNvPr id="33" name="Elbow Connector 32"/>
              <p:cNvCxnSpPr>
                <a:endCxn id="29" idx="1"/>
              </p:cNvCxnSpPr>
              <p:nvPr/>
            </p:nvCxnSpPr>
            <p:spPr>
              <a:xfrm>
                <a:off x="6019800" y="1981200"/>
                <a:ext cx="838200" cy="355558"/>
              </a:xfrm>
              <a:prstGeom prst="bentConnector3">
                <a:avLst>
                  <a:gd name="adj1" fmla="val -100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30" idx="1"/>
              </p:cNvCxnSpPr>
              <p:nvPr/>
            </p:nvCxnSpPr>
            <p:spPr>
              <a:xfrm>
                <a:off x="6172200" y="1981200"/>
                <a:ext cx="1219200" cy="126958"/>
              </a:xfrm>
              <a:prstGeom prst="bentConnector3">
                <a:avLst>
                  <a:gd name="adj1" fmla="val 42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553200" y="1905000"/>
                <a:ext cx="1447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r>
              <a:rPr lang="en-US" dirty="0" smtClean="0"/>
              <a:t>The Visual Basic Editor</a:t>
            </a:r>
            <a:endParaRPr lang="en-US" dirty="0"/>
          </a:p>
        </p:txBody>
      </p:sp>
      <p:pic>
        <p:nvPicPr>
          <p:cNvPr id="4" name="Content Placeholder 3" descr="slide3.bmp"/>
          <p:cNvPicPr>
            <a:picLocks noGrp="1" noChangeAspect="1"/>
          </p:cNvPicPr>
          <p:nvPr>
            <p:ph sz="quarter" idx="1"/>
          </p:nvPr>
        </p:nvPicPr>
        <p:blipFill>
          <a:blip r:embed="rId2"/>
          <a:stretch>
            <a:fillRect/>
          </a:stretch>
        </p:blipFill>
        <p:spPr>
          <a:xfrm>
            <a:off x="1219200" y="1676400"/>
            <a:ext cx="6858000" cy="4624684"/>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r>
              <a:rPr lang="en-US" dirty="0" smtClean="0"/>
              <a:t>Data Types and Variables</a:t>
            </a:r>
          </a:p>
          <a:p>
            <a:r>
              <a:rPr lang="en-US" dirty="0" smtClean="0"/>
              <a:t>Writing Statements</a:t>
            </a:r>
          </a:p>
          <a:p>
            <a:r>
              <a:rPr lang="en-US" dirty="0" smtClean="0"/>
              <a:t>Math Operations</a:t>
            </a:r>
          </a:p>
          <a:p>
            <a:r>
              <a:rPr lang="en-US" dirty="0" smtClean="0"/>
              <a:t>Control Statements</a:t>
            </a:r>
          </a:p>
          <a:p>
            <a:r>
              <a:rPr lang="en-US" dirty="0" smtClean="0"/>
              <a:t>Functions</a:t>
            </a:r>
          </a:p>
          <a:p>
            <a:endParaRPr lang="en-US" dirty="0"/>
          </a:p>
        </p:txBody>
      </p:sp>
      <p:sp>
        <p:nvSpPr>
          <p:cNvPr id="2" name="Title 1"/>
          <p:cNvSpPr>
            <a:spLocks noGrp="1"/>
          </p:cNvSpPr>
          <p:nvPr>
            <p:ph type="title"/>
          </p:nvPr>
        </p:nvSpPr>
        <p:spPr/>
        <p:txBody>
          <a:bodyPr/>
          <a:lstStyle/>
          <a:p>
            <a:r>
              <a:rPr lang="en-US" dirty="0" smtClean="0"/>
              <a:t>Language Basics</a:t>
            </a:r>
            <a:endParaRPr lang="en-US" dirty="0"/>
          </a:p>
        </p:txBody>
      </p:sp>
      <p:pic>
        <p:nvPicPr>
          <p:cNvPr id="4" name="Picture 3" descr="curley_med_clr_animado.gif"/>
          <p:cNvPicPr>
            <a:picLocks noChangeAspect="1"/>
          </p:cNvPicPr>
          <p:nvPr/>
        </p:nvPicPr>
        <p:blipFill>
          <a:blip r:embed="rId2"/>
          <a:stretch>
            <a:fillRect/>
          </a:stretch>
        </p:blipFill>
        <p:spPr>
          <a:xfrm>
            <a:off x="4429125" y="2286000"/>
            <a:ext cx="285750" cy="28575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758952"/>
          </a:xfrm>
        </p:spPr>
        <p:txBody>
          <a:bodyPr/>
          <a:lstStyle/>
          <a:p>
            <a:r>
              <a:rPr lang="en-US" dirty="0" smtClean="0"/>
              <a:t>Data Types</a:t>
            </a:r>
            <a:endParaRPr lang="en-US" dirty="0"/>
          </a:p>
        </p:txBody>
      </p:sp>
      <p:sp>
        <p:nvSpPr>
          <p:cNvPr id="3" name="Content Placeholder 2"/>
          <p:cNvSpPr>
            <a:spLocks noGrp="1"/>
          </p:cNvSpPr>
          <p:nvPr>
            <p:ph sz="quarter" idx="1"/>
          </p:nvPr>
        </p:nvSpPr>
        <p:spPr>
          <a:xfrm>
            <a:off x="301752" y="1371600"/>
            <a:ext cx="8503920" cy="4727448"/>
          </a:xfrm>
        </p:spPr>
        <p:txBody>
          <a:bodyPr/>
          <a:lstStyle/>
          <a:p>
            <a:endParaRPr lang="en-US" sz="2500" dirty="0" smtClean="0"/>
          </a:p>
          <a:p>
            <a:r>
              <a:rPr lang="en-US" sz="2500" dirty="0" smtClean="0"/>
              <a:t>A Data Type is a set of values ,together with a set of operations on those values having certain properties.</a:t>
            </a:r>
          </a:p>
          <a:p>
            <a:endParaRPr lang="en-US" sz="2500" dirty="0" smtClean="0"/>
          </a:p>
          <a:p>
            <a:pPr lvl="1"/>
            <a:r>
              <a:rPr lang="en-US" sz="2000" dirty="0" smtClean="0"/>
              <a:t>Built in Type</a:t>
            </a:r>
          </a:p>
          <a:p>
            <a:endParaRPr lang="en-US" sz="2500" dirty="0" smtClean="0"/>
          </a:p>
          <a:p>
            <a:pPr lvl="1"/>
            <a:r>
              <a:rPr lang="en-US" sz="2000" dirty="0" smtClean="0"/>
              <a:t>User Defined Types</a:t>
            </a:r>
          </a:p>
          <a:p>
            <a:endParaRPr lang="en-US" sz="25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Type</a:t>
            </a:r>
            <a:endParaRPr lang="en-US" dirty="0"/>
          </a:p>
        </p:txBody>
      </p:sp>
      <p:sp>
        <p:nvSpPr>
          <p:cNvPr id="3" name="Content Placeholder 2"/>
          <p:cNvSpPr>
            <a:spLocks noGrp="1"/>
          </p:cNvSpPr>
          <p:nvPr>
            <p:ph sz="quarter" idx="1"/>
          </p:nvPr>
        </p:nvSpPr>
        <p:spPr/>
        <p:txBody>
          <a:bodyPr/>
          <a:lstStyle/>
          <a:p>
            <a:endParaRPr lang="en-US" dirty="0"/>
          </a:p>
        </p:txBody>
      </p:sp>
      <p:graphicFrame>
        <p:nvGraphicFramePr>
          <p:cNvPr id="4" name="Table 3"/>
          <p:cNvGraphicFramePr>
            <a:graphicFrameLocks noGrp="1"/>
          </p:cNvGraphicFramePr>
          <p:nvPr/>
        </p:nvGraphicFramePr>
        <p:xfrm>
          <a:off x="457200" y="2057400"/>
          <a:ext cx="8305798" cy="4450080"/>
        </p:xfrm>
        <a:graphic>
          <a:graphicData uri="http://schemas.openxmlformats.org/drawingml/2006/table">
            <a:tbl>
              <a:tblPr firstRow="1" bandRow="1">
                <a:tableStyleId>{5C22544A-7EE6-4342-B048-85BDC9FD1C3A}</a:tableStyleId>
              </a:tblPr>
              <a:tblGrid>
                <a:gridCol w="1447800"/>
                <a:gridCol w="1828800"/>
                <a:gridCol w="2057400"/>
                <a:gridCol w="2971798"/>
              </a:tblGrid>
              <a:tr h="370840">
                <a:tc>
                  <a:txBody>
                    <a:bodyPr/>
                    <a:lstStyle/>
                    <a:p>
                      <a:r>
                        <a:rPr lang="en-US" sz="1000" dirty="0" smtClean="0"/>
                        <a:t>Type</a:t>
                      </a:r>
                      <a:endParaRPr lang="en-US" sz="1000" dirty="0"/>
                    </a:p>
                  </a:txBody>
                  <a:tcPr/>
                </a:tc>
                <a:tc>
                  <a:txBody>
                    <a:bodyPr/>
                    <a:lstStyle/>
                    <a:p>
                      <a:r>
                        <a:rPr lang="en-US" sz="1000" dirty="0" smtClean="0"/>
                        <a:t>Stores</a:t>
                      </a:r>
                      <a:endParaRPr lang="en-US" sz="1000" dirty="0"/>
                    </a:p>
                  </a:txBody>
                  <a:tcPr/>
                </a:tc>
                <a:tc>
                  <a:txBody>
                    <a:bodyPr/>
                    <a:lstStyle/>
                    <a:p>
                      <a:r>
                        <a:rPr lang="en-US" sz="1000" dirty="0" smtClean="0"/>
                        <a:t>Memory(byte)</a:t>
                      </a:r>
                      <a:endParaRPr lang="en-US" sz="1000" dirty="0"/>
                    </a:p>
                  </a:txBody>
                  <a:tcPr/>
                </a:tc>
                <a:tc>
                  <a:txBody>
                    <a:bodyPr/>
                    <a:lstStyle/>
                    <a:p>
                      <a:r>
                        <a:rPr lang="en-US" sz="1000" dirty="0" smtClean="0"/>
                        <a:t>Range</a:t>
                      </a:r>
                      <a:endParaRPr lang="en-US" sz="1000" dirty="0"/>
                    </a:p>
                  </a:txBody>
                  <a:tcPr/>
                </a:tc>
              </a:tr>
              <a:tr h="370840">
                <a:tc>
                  <a:txBody>
                    <a:bodyPr/>
                    <a:lstStyle/>
                    <a:p>
                      <a:r>
                        <a:rPr lang="en-US" sz="1000" dirty="0" smtClean="0"/>
                        <a:t>Integer </a:t>
                      </a:r>
                      <a:endParaRPr lang="en-US" sz="1000" dirty="0"/>
                    </a:p>
                  </a:txBody>
                  <a:tcPr/>
                </a:tc>
                <a:tc>
                  <a:txBody>
                    <a:bodyPr/>
                    <a:lstStyle/>
                    <a:p>
                      <a:r>
                        <a:rPr lang="en-US" sz="1000" dirty="0" smtClean="0"/>
                        <a:t>Whole Number</a:t>
                      </a:r>
                      <a:endParaRPr lang="en-US" sz="1000" dirty="0"/>
                    </a:p>
                  </a:txBody>
                  <a:tcPr/>
                </a:tc>
                <a:tc>
                  <a:txBody>
                    <a:bodyPr/>
                    <a:lstStyle/>
                    <a:p>
                      <a:r>
                        <a:rPr lang="en-US" sz="1000" dirty="0" smtClean="0"/>
                        <a:t>2</a:t>
                      </a:r>
                      <a:endParaRPr lang="en-US" sz="1000" dirty="0"/>
                    </a:p>
                  </a:txBody>
                  <a:tcPr/>
                </a:tc>
                <a:tc>
                  <a:txBody>
                    <a:bodyPr/>
                    <a:lstStyle/>
                    <a:p>
                      <a:r>
                        <a:rPr lang="en-US" sz="1000" dirty="0" smtClean="0"/>
                        <a:t>-32,768 to +32,767</a:t>
                      </a:r>
                      <a:endParaRPr lang="en-US" sz="1000" dirty="0"/>
                    </a:p>
                  </a:txBody>
                  <a:tcPr/>
                </a:tc>
              </a:tr>
              <a:tr h="370840">
                <a:tc>
                  <a:txBody>
                    <a:bodyPr/>
                    <a:lstStyle/>
                    <a:p>
                      <a:r>
                        <a:rPr lang="en-US" sz="1000" dirty="0" smtClean="0"/>
                        <a:t>Long</a:t>
                      </a:r>
                      <a:endParaRPr lang="en-US" sz="1000" dirty="0"/>
                    </a:p>
                  </a:txBody>
                  <a:tcPr/>
                </a:tc>
                <a:tc>
                  <a:txBody>
                    <a:bodyPr/>
                    <a:lstStyle/>
                    <a:p>
                      <a:r>
                        <a:rPr lang="en-US" sz="1000" dirty="0" smtClean="0"/>
                        <a:t>Whole Number</a:t>
                      </a:r>
                      <a:endParaRPr lang="en-US" sz="1000" dirty="0"/>
                    </a:p>
                  </a:txBody>
                  <a:tcPr/>
                </a:tc>
                <a:tc>
                  <a:txBody>
                    <a:bodyPr/>
                    <a:lstStyle/>
                    <a:p>
                      <a:r>
                        <a:rPr lang="en-US" sz="1000" dirty="0" smtClean="0"/>
                        <a:t>4</a:t>
                      </a:r>
                      <a:endParaRPr lang="en-US" sz="1000" dirty="0"/>
                    </a:p>
                  </a:txBody>
                  <a:tcPr/>
                </a:tc>
                <a:tc>
                  <a:txBody>
                    <a:bodyPr/>
                    <a:lstStyle/>
                    <a:p>
                      <a:r>
                        <a:rPr lang="en-US" sz="1000" dirty="0" smtClean="0"/>
                        <a:t>+/- 2 billions</a:t>
                      </a:r>
                      <a:endParaRPr lang="en-US" sz="1000" dirty="0"/>
                    </a:p>
                  </a:txBody>
                  <a:tcPr/>
                </a:tc>
              </a:tr>
              <a:tr h="370840">
                <a:tc>
                  <a:txBody>
                    <a:bodyPr/>
                    <a:lstStyle/>
                    <a:p>
                      <a:r>
                        <a:rPr lang="en-US" sz="1000" dirty="0" smtClean="0"/>
                        <a:t>Single</a:t>
                      </a:r>
                      <a:endParaRPr lang="en-US" sz="1000" dirty="0"/>
                    </a:p>
                  </a:txBody>
                  <a:tcPr/>
                </a:tc>
                <a:tc>
                  <a:txBody>
                    <a:bodyPr/>
                    <a:lstStyle/>
                    <a:p>
                      <a:r>
                        <a:rPr lang="en-US" sz="1000" dirty="0" smtClean="0"/>
                        <a:t>Decimal</a:t>
                      </a:r>
                      <a:endParaRPr lang="en-US" sz="1000" dirty="0"/>
                    </a:p>
                  </a:txBody>
                  <a:tcPr/>
                </a:tc>
                <a:tc>
                  <a:txBody>
                    <a:bodyPr/>
                    <a:lstStyle/>
                    <a:p>
                      <a:r>
                        <a:rPr lang="en-US" sz="1000" dirty="0" smtClean="0"/>
                        <a:t>4</a:t>
                      </a:r>
                      <a:endParaRPr lang="en-US" sz="1000" dirty="0"/>
                    </a:p>
                  </a:txBody>
                  <a:tcPr/>
                </a:tc>
                <a:tc>
                  <a:txBody>
                    <a:bodyPr/>
                    <a:lstStyle/>
                    <a:p>
                      <a:r>
                        <a:rPr lang="en-US" sz="1000" dirty="0" smtClean="0"/>
                        <a:t>+/- 1E45 to 3E-38</a:t>
                      </a:r>
                      <a:endParaRPr lang="en-US" sz="1000" dirty="0"/>
                    </a:p>
                  </a:txBody>
                  <a:tcPr/>
                </a:tc>
              </a:tr>
              <a:tr h="370840">
                <a:tc>
                  <a:txBody>
                    <a:bodyPr/>
                    <a:lstStyle/>
                    <a:p>
                      <a:r>
                        <a:rPr lang="en-US" sz="1000" dirty="0" smtClean="0"/>
                        <a:t>Double</a:t>
                      </a:r>
                      <a:endParaRPr lang="en-US" sz="1000" dirty="0"/>
                    </a:p>
                  </a:txBody>
                  <a:tcPr/>
                </a:tc>
                <a:tc>
                  <a:txBody>
                    <a:bodyPr/>
                    <a:lstStyle/>
                    <a:p>
                      <a:r>
                        <a:rPr lang="en-US" sz="1000" dirty="0" smtClean="0"/>
                        <a:t>Decimal</a:t>
                      </a:r>
                      <a:endParaRPr lang="en-US" sz="1000" dirty="0"/>
                    </a:p>
                  </a:txBody>
                  <a:tcPr/>
                </a:tc>
                <a:tc>
                  <a:txBody>
                    <a:bodyPr/>
                    <a:lstStyle/>
                    <a:p>
                      <a:r>
                        <a:rPr lang="en-US" sz="1000" dirty="0" smtClean="0"/>
                        <a:t>8</a:t>
                      </a:r>
                      <a:endParaRPr lang="en-US" sz="1000" dirty="0"/>
                    </a:p>
                  </a:txBody>
                  <a:tcPr/>
                </a:tc>
                <a:tc>
                  <a:txBody>
                    <a:bodyPr/>
                    <a:lstStyle/>
                    <a:p>
                      <a:r>
                        <a:rPr lang="en-US" sz="1000" dirty="0" smtClean="0"/>
                        <a:t>+/- 5E324 to 1.8E308</a:t>
                      </a:r>
                      <a:endParaRPr lang="en-US" sz="1000" dirty="0"/>
                    </a:p>
                  </a:txBody>
                  <a:tcPr/>
                </a:tc>
              </a:tr>
              <a:tr h="370840">
                <a:tc>
                  <a:txBody>
                    <a:bodyPr/>
                    <a:lstStyle/>
                    <a:p>
                      <a:r>
                        <a:rPr lang="en-US" sz="1000" dirty="0" smtClean="0"/>
                        <a:t>Currency</a:t>
                      </a:r>
                      <a:endParaRPr lang="en-US" sz="1000" dirty="0"/>
                    </a:p>
                  </a:txBody>
                  <a:tcPr/>
                </a:tc>
                <a:tc>
                  <a:txBody>
                    <a:bodyPr/>
                    <a:lstStyle/>
                    <a:p>
                      <a:endParaRPr lang="en-US" sz="1000" dirty="0"/>
                    </a:p>
                  </a:txBody>
                  <a:tcPr/>
                </a:tc>
                <a:tc>
                  <a:txBody>
                    <a:bodyPr/>
                    <a:lstStyle/>
                    <a:p>
                      <a:r>
                        <a:rPr lang="en-US" sz="1000" dirty="0" smtClean="0"/>
                        <a:t>8</a:t>
                      </a:r>
                      <a:endParaRPr lang="en-US" sz="1000" dirty="0"/>
                    </a:p>
                  </a:txBody>
                  <a:tcPr/>
                </a:tc>
                <a:tc>
                  <a:txBody>
                    <a:bodyPr/>
                    <a:lstStyle/>
                    <a:p>
                      <a:r>
                        <a:rPr lang="en-US" sz="1000" dirty="0" smtClean="0"/>
                        <a:t>+/- 9E14</a:t>
                      </a:r>
                      <a:endParaRPr lang="en-US" sz="1000" dirty="0"/>
                    </a:p>
                  </a:txBody>
                  <a:tcPr/>
                </a:tc>
              </a:tr>
              <a:tr h="370840">
                <a:tc>
                  <a:txBody>
                    <a:bodyPr/>
                    <a:lstStyle/>
                    <a:p>
                      <a:r>
                        <a:rPr lang="en-US" sz="1000" dirty="0" smtClean="0"/>
                        <a:t>String</a:t>
                      </a:r>
                      <a:endParaRPr lang="en-US" sz="1000" dirty="0"/>
                    </a:p>
                  </a:txBody>
                  <a:tcPr/>
                </a:tc>
                <a:tc>
                  <a:txBody>
                    <a:bodyPr/>
                    <a:lstStyle/>
                    <a:p>
                      <a:r>
                        <a:rPr lang="en-US" sz="1000" dirty="0" smtClean="0"/>
                        <a:t>Text</a:t>
                      </a:r>
                      <a:endParaRPr lang="en-US" sz="1000" dirty="0"/>
                    </a:p>
                  </a:txBody>
                  <a:tcPr/>
                </a:tc>
                <a:tc>
                  <a:txBody>
                    <a:bodyPr/>
                    <a:lstStyle/>
                    <a:p>
                      <a:r>
                        <a:rPr lang="en-US" sz="1000" dirty="0" smtClean="0"/>
                        <a:t>1/char </a:t>
                      </a:r>
                      <a:endParaRPr lang="en-US" sz="1000" dirty="0"/>
                    </a:p>
                  </a:txBody>
                  <a:tcPr/>
                </a:tc>
                <a:tc>
                  <a:txBody>
                    <a:bodyPr/>
                    <a:lstStyle/>
                    <a:p>
                      <a:r>
                        <a:rPr lang="en-US" sz="1000" dirty="0" smtClean="0"/>
                        <a:t>&lt;= 65400</a:t>
                      </a:r>
                      <a:r>
                        <a:rPr lang="en-US" sz="1000" baseline="0" dirty="0" smtClean="0"/>
                        <a:t> char</a:t>
                      </a:r>
                      <a:endParaRPr lang="en-US" sz="1000" dirty="0"/>
                    </a:p>
                  </a:txBody>
                  <a:tcPr/>
                </a:tc>
              </a:tr>
              <a:tr h="370840">
                <a:tc>
                  <a:txBody>
                    <a:bodyPr/>
                    <a:lstStyle/>
                    <a:p>
                      <a:r>
                        <a:rPr lang="en-US" sz="1000" dirty="0" smtClean="0"/>
                        <a:t>Byte</a:t>
                      </a:r>
                      <a:endParaRPr lang="en-US" sz="1000" dirty="0"/>
                    </a:p>
                  </a:txBody>
                  <a:tcPr/>
                </a:tc>
                <a:tc>
                  <a:txBody>
                    <a:bodyPr/>
                    <a:lstStyle/>
                    <a:p>
                      <a:r>
                        <a:rPr lang="en-US" sz="1000" dirty="0" smtClean="0"/>
                        <a:t>Whole Number</a:t>
                      </a:r>
                      <a:endParaRPr lang="en-US" sz="1000" dirty="0"/>
                    </a:p>
                  </a:txBody>
                  <a:tcPr/>
                </a:tc>
                <a:tc>
                  <a:txBody>
                    <a:bodyPr/>
                    <a:lstStyle/>
                    <a:p>
                      <a:r>
                        <a:rPr lang="en-US" sz="1000" dirty="0" smtClean="0"/>
                        <a:t>1</a:t>
                      </a:r>
                      <a:endParaRPr lang="en-US" sz="1000" dirty="0"/>
                    </a:p>
                  </a:txBody>
                  <a:tcPr/>
                </a:tc>
                <a:tc>
                  <a:txBody>
                    <a:bodyPr/>
                    <a:lstStyle/>
                    <a:p>
                      <a:r>
                        <a:rPr lang="en-US" sz="1000" dirty="0" smtClean="0"/>
                        <a:t>0-255</a:t>
                      </a:r>
                      <a:endParaRPr lang="en-US" sz="1000" dirty="0"/>
                    </a:p>
                  </a:txBody>
                  <a:tcPr/>
                </a:tc>
              </a:tr>
              <a:tr h="370840">
                <a:tc>
                  <a:txBody>
                    <a:bodyPr/>
                    <a:lstStyle/>
                    <a:p>
                      <a:r>
                        <a:rPr lang="en-US" sz="1000" dirty="0" smtClean="0"/>
                        <a:t>Boolean</a:t>
                      </a:r>
                      <a:endParaRPr lang="en-US" sz="1000" dirty="0"/>
                    </a:p>
                  </a:txBody>
                  <a:tcPr/>
                </a:tc>
                <a:tc>
                  <a:txBody>
                    <a:bodyPr/>
                    <a:lstStyle/>
                    <a:p>
                      <a:r>
                        <a:rPr lang="en-US" sz="1000" dirty="0" smtClean="0"/>
                        <a:t>Logical</a:t>
                      </a:r>
                      <a:endParaRPr lang="en-US" sz="1000" dirty="0"/>
                    </a:p>
                  </a:txBody>
                  <a:tcPr/>
                </a:tc>
                <a:tc>
                  <a:txBody>
                    <a:bodyPr/>
                    <a:lstStyle/>
                    <a:p>
                      <a:r>
                        <a:rPr lang="en-US" sz="1000" dirty="0" smtClean="0"/>
                        <a:t>2</a:t>
                      </a:r>
                      <a:endParaRPr lang="en-US" sz="1000" dirty="0"/>
                    </a:p>
                  </a:txBody>
                  <a:tcPr/>
                </a:tc>
                <a:tc>
                  <a:txBody>
                    <a:bodyPr/>
                    <a:lstStyle/>
                    <a:p>
                      <a:r>
                        <a:rPr lang="en-US" sz="1000" dirty="0" smtClean="0"/>
                        <a:t>True/False</a:t>
                      </a:r>
                      <a:endParaRPr lang="en-US" sz="1000" dirty="0"/>
                    </a:p>
                  </a:txBody>
                  <a:tcPr/>
                </a:tc>
              </a:tr>
              <a:tr h="370840">
                <a:tc>
                  <a:txBody>
                    <a:bodyPr/>
                    <a:lstStyle/>
                    <a:p>
                      <a:r>
                        <a:rPr lang="en-US" sz="1000" dirty="0" smtClean="0"/>
                        <a:t>Date</a:t>
                      </a:r>
                      <a:endParaRPr lang="en-US" sz="1000" dirty="0"/>
                    </a:p>
                  </a:txBody>
                  <a:tcPr/>
                </a:tc>
                <a:tc>
                  <a:txBody>
                    <a:bodyPr/>
                    <a:lstStyle/>
                    <a:p>
                      <a:r>
                        <a:rPr lang="en-US" sz="1000" dirty="0" smtClean="0"/>
                        <a:t>Date</a:t>
                      </a:r>
                      <a:r>
                        <a:rPr lang="en-US" sz="1000" baseline="0" dirty="0" smtClean="0"/>
                        <a:t> &amp; Time</a:t>
                      </a:r>
                      <a:endParaRPr lang="en-US" sz="1000" dirty="0"/>
                    </a:p>
                  </a:txBody>
                  <a:tcPr/>
                </a:tc>
                <a:tc>
                  <a:txBody>
                    <a:bodyPr/>
                    <a:lstStyle/>
                    <a:p>
                      <a:r>
                        <a:rPr lang="en-US" sz="1000" dirty="0" smtClean="0"/>
                        <a:t>8</a:t>
                      </a:r>
                      <a:endParaRPr lang="en-US" sz="1000" dirty="0"/>
                    </a:p>
                  </a:txBody>
                  <a:tcPr/>
                </a:tc>
                <a:tc>
                  <a:txBody>
                    <a:bodyPr/>
                    <a:lstStyle/>
                    <a:p>
                      <a:r>
                        <a:rPr lang="en-US" sz="1000" dirty="0" smtClean="0"/>
                        <a:t>1/1/100 to</a:t>
                      </a:r>
                      <a:r>
                        <a:rPr lang="en-US" sz="1000" baseline="0" dirty="0" smtClean="0"/>
                        <a:t> 12/31/9999</a:t>
                      </a:r>
                      <a:endParaRPr lang="en-US" sz="1000" dirty="0"/>
                    </a:p>
                  </a:txBody>
                  <a:tcPr/>
                </a:tc>
              </a:tr>
              <a:tr h="370840">
                <a:tc>
                  <a:txBody>
                    <a:bodyPr/>
                    <a:lstStyle/>
                    <a:p>
                      <a:r>
                        <a:rPr lang="en-US" sz="1000" dirty="0" smtClean="0"/>
                        <a:t>Object</a:t>
                      </a:r>
                      <a:endParaRPr lang="en-US" sz="1000" dirty="0"/>
                    </a:p>
                  </a:txBody>
                  <a:tcPr/>
                </a:tc>
                <a:tc>
                  <a:txBody>
                    <a:bodyPr/>
                    <a:lstStyle/>
                    <a:p>
                      <a:r>
                        <a:rPr lang="en-US" sz="1000" dirty="0" smtClean="0"/>
                        <a:t>Instance of Classes</a:t>
                      </a:r>
                      <a:endParaRPr lang="en-US" sz="1000" dirty="0"/>
                    </a:p>
                  </a:txBody>
                  <a:tcPr/>
                </a:tc>
                <a:tc>
                  <a:txBody>
                    <a:bodyPr/>
                    <a:lstStyle/>
                    <a:p>
                      <a:r>
                        <a:rPr lang="en-US" sz="1000" dirty="0" smtClean="0"/>
                        <a:t>4</a:t>
                      </a:r>
                      <a:endParaRPr lang="en-US" sz="1000" dirty="0"/>
                    </a:p>
                  </a:txBody>
                  <a:tcPr/>
                </a:tc>
                <a:tc>
                  <a:txBody>
                    <a:bodyPr/>
                    <a:lstStyle/>
                    <a:p>
                      <a:r>
                        <a:rPr lang="en-US" sz="1000" dirty="0" smtClean="0"/>
                        <a:t>N/A</a:t>
                      </a:r>
                      <a:endParaRPr lang="en-US" sz="1000" dirty="0"/>
                    </a:p>
                  </a:txBody>
                  <a:tcPr/>
                </a:tc>
              </a:tr>
              <a:tr h="370840">
                <a:tc>
                  <a:txBody>
                    <a:bodyPr/>
                    <a:lstStyle/>
                    <a:p>
                      <a:r>
                        <a:rPr lang="en-US" sz="1000" dirty="0" smtClean="0"/>
                        <a:t>Variant</a:t>
                      </a:r>
                      <a:endParaRPr lang="en-US" sz="1000" dirty="0"/>
                    </a:p>
                  </a:txBody>
                  <a:tcPr/>
                </a:tc>
                <a:tc>
                  <a:txBody>
                    <a:bodyPr/>
                    <a:lstStyle/>
                    <a:p>
                      <a:r>
                        <a:rPr lang="en-US" sz="1000" dirty="0" smtClean="0"/>
                        <a:t>Any of above</a:t>
                      </a:r>
                      <a:endParaRPr lang="en-US" sz="1000" dirty="0"/>
                    </a:p>
                  </a:txBody>
                  <a:tcPr/>
                </a:tc>
                <a:tc>
                  <a:txBody>
                    <a:bodyPr/>
                    <a:lstStyle/>
                    <a:p>
                      <a:r>
                        <a:rPr lang="en-US" sz="1000" dirty="0" smtClean="0"/>
                        <a:t>16 + 1/char</a:t>
                      </a:r>
                      <a:endParaRPr lang="en-US" sz="1000" dirty="0"/>
                    </a:p>
                  </a:txBody>
                  <a:tcPr/>
                </a:tc>
                <a:tc>
                  <a:txBody>
                    <a:bodyPr/>
                    <a:lstStyle/>
                    <a:p>
                      <a:r>
                        <a:rPr lang="en-US" sz="1000" dirty="0" smtClean="0"/>
                        <a:t>N/A</a:t>
                      </a:r>
                      <a:endParaRPr lang="en-US" sz="10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Variables</a:t>
            </a:r>
            <a:endParaRPr lang="en-US" dirty="0"/>
          </a:p>
        </p:txBody>
      </p:sp>
      <p:sp>
        <p:nvSpPr>
          <p:cNvPr id="3" name="Content Placeholder 2"/>
          <p:cNvSpPr>
            <a:spLocks noGrp="1"/>
          </p:cNvSpPr>
          <p:nvPr>
            <p:ph sz="quarter" idx="1"/>
          </p:nvPr>
        </p:nvSpPr>
        <p:spPr/>
        <p:txBody>
          <a:bodyPr/>
          <a:lstStyle/>
          <a:p>
            <a:r>
              <a:rPr lang="en-US" dirty="0" smtClean="0"/>
              <a:t>Variables are used to store information in Computer’s memory while programs are running.  Three Components that define a variable:</a:t>
            </a:r>
          </a:p>
          <a:p>
            <a:pPr lvl="1"/>
            <a:r>
              <a:rPr lang="en-US" dirty="0" smtClean="0"/>
              <a:t>The Variable’s Name</a:t>
            </a:r>
          </a:p>
          <a:p>
            <a:pPr lvl="1"/>
            <a:r>
              <a:rPr lang="en-US" dirty="0" smtClean="0"/>
              <a:t>The Type of information being stored</a:t>
            </a:r>
          </a:p>
          <a:p>
            <a:pPr lvl="1"/>
            <a:r>
              <a:rPr lang="en-US" dirty="0" smtClean="0"/>
              <a:t>The actual information itself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Variable</a:t>
            </a:r>
            <a:endParaRPr lang="en-US" dirty="0"/>
          </a:p>
        </p:txBody>
      </p:sp>
      <p:sp>
        <p:nvSpPr>
          <p:cNvPr id="3" name="Content Placeholder 2"/>
          <p:cNvSpPr>
            <a:spLocks noGrp="1"/>
          </p:cNvSpPr>
          <p:nvPr>
            <p:ph sz="quarter" idx="1"/>
          </p:nvPr>
        </p:nvSpPr>
        <p:spPr>
          <a:xfrm>
            <a:off x="381000" y="3429000"/>
            <a:ext cx="8503920" cy="3048000"/>
          </a:xfrm>
        </p:spPr>
        <p:txBody>
          <a:bodyPr>
            <a:normAutofit fontScale="92500"/>
          </a:bodyPr>
          <a:lstStyle/>
          <a:p>
            <a:r>
              <a:rPr lang="en-US" dirty="0" smtClean="0"/>
              <a:t>Rules:</a:t>
            </a:r>
          </a:p>
          <a:p>
            <a:pPr lvl="1"/>
            <a:r>
              <a:rPr lang="en-US" dirty="0" smtClean="0"/>
              <a:t>The name must be start with a letter not number or other character.</a:t>
            </a:r>
          </a:p>
          <a:p>
            <a:pPr lvl="1"/>
            <a:r>
              <a:rPr lang="en-US" dirty="0" smtClean="0"/>
              <a:t>The remainder of name can contain numbers, letters and/or underscore character. Space ,Punctuation are not allowed.</a:t>
            </a:r>
          </a:p>
          <a:p>
            <a:pPr lvl="1"/>
            <a:r>
              <a:rPr lang="en-US" dirty="0" smtClean="0"/>
              <a:t>Name should be unique within variable scope.</a:t>
            </a:r>
          </a:p>
          <a:p>
            <a:pPr lvl="1"/>
            <a:r>
              <a:rPr lang="en-US" dirty="0" smtClean="0"/>
              <a:t>The name can be no longer than 255 character.</a:t>
            </a:r>
          </a:p>
          <a:p>
            <a:pPr lvl="1"/>
            <a:r>
              <a:rPr lang="en-US" dirty="0" smtClean="0"/>
              <a:t>No reserve words. </a:t>
            </a:r>
          </a:p>
          <a:p>
            <a:pPr lvl="1">
              <a:buNone/>
            </a:pPr>
            <a:r>
              <a:rPr lang="en-US" dirty="0" smtClean="0"/>
              <a:t> </a:t>
            </a:r>
          </a:p>
        </p:txBody>
      </p:sp>
      <p:sp>
        <p:nvSpPr>
          <p:cNvPr id="5" name="TextBox 4"/>
          <p:cNvSpPr txBox="1"/>
          <p:nvPr/>
        </p:nvSpPr>
        <p:spPr>
          <a:xfrm>
            <a:off x="685800" y="1524001"/>
            <a:ext cx="6248400" cy="2031325"/>
          </a:xfrm>
          <a:prstGeom prst="rect">
            <a:avLst/>
          </a:prstGeom>
          <a:noFill/>
        </p:spPr>
        <p:txBody>
          <a:bodyPr wrap="square" rtlCol="0">
            <a:spAutoFit/>
          </a:bodyPr>
          <a:lstStyle/>
          <a:p>
            <a:r>
              <a:rPr lang="pt-BR" dirty="0" smtClean="0"/>
              <a:t>Syntax:</a:t>
            </a:r>
          </a:p>
          <a:p>
            <a:r>
              <a:rPr lang="pt-BR" dirty="0" smtClean="0"/>
              <a:t>Dim Var_name As Datatype</a:t>
            </a:r>
          </a:p>
          <a:p>
            <a:r>
              <a:rPr lang="pt-BR" dirty="0" smtClean="0"/>
              <a:t>  </a:t>
            </a:r>
          </a:p>
          <a:p>
            <a:r>
              <a:rPr lang="pt-BR" dirty="0" smtClean="0"/>
              <a:t>Example:</a:t>
            </a:r>
          </a:p>
          <a:p>
            <a:r>
              <a:rPr lang="pt-BR" dirty="0" smtClean="0"/>
              <a:t>Dim X As Integer</a:t>
            </a:r>
          </a:p>
          <a:p>
            <a:r>
              <a:rPr lang="pt-BR" dirty="0" smtClean="0"/>
              <a:t>Dim S_Name As String</a:t>
            </a:r>
          </a:p>
          <a:p>
            <a:r>
              <a:rPr lang="pt-BR" dirty="0" smtClean="0"/>
              <a:t>Dim Sname As String * 25</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sz="quarter" idx="1"/>
          </p:nvPr>
        </p:nvSpPr>
        <p:spPr>
          <a:xfrm>
            <a:off x="301752" y="1527048"/>
            <a:ext cx="8461248" cy="987552"/>
          </a:xfrm>
        </p:spPr>
        <p:txBody>
          <a:bodyPr/>
          <a:lstStyle/>
          <a:p>
            <a:r>
              <a:rPr lang="en-US" dirty="0" smtClean="0"/>
              <a:t>Constants are values which remains unchanged.</a:t>
            </a:r>
            <a:endParaRPr lang="en-US" dirty="0"/>
          </a:p>
        </p:txBody>
      </p:sp>
      <p:sp>
        <p:nvSpPr>
          <p:cNvPr id="4" name="TextBox 3"/>
          <p:cNvSpPr txBox="1"/>
          <p:nvPr/>
        </p:nvSpPr>
        <p:spPr>
          <a:xfrm>
            <a:off x="457200" y="2971800"/>
            <a:ext cx="8305800" cy="1200329"/>
          </a:xfrm>
          <a:prstGeom prst="rect">
            <a:avLst/>
          </a:prstGeom>
          <a:noFill/>
        </p:spPr>
        <p:txBody>
          <a:bodyPr wrap="square" rtlCol="0">
            <a:spAutoFit/>
          </a:bodyPr>
          <a:lstStyle/>
          <a:p>
            <a:r>
              <a:rPr lang="en-US" dirty="0" smtClean="0"/>
              <a:t>Ex.</a:t>
            </a:r>
          </a:p>
          <a:p>
            <a:r>
              <a:rPr lang="en-US" dirty="0" smtClean="0"/>
              <a:t>      Const </a:t>
            </a:r>
            <a:r>
              <a:rPr lang="en-US" dirty="0" err="1" smtClean="0"/>
              <a:t>MeterToFeet</a:t>
            </a:r>
            <a:r>
              <a:rPr lang="en-US" dirty="0" smtClean="0"/>
              <a:t> = 3.3</a:t>
            </a:r>
          </a:p>
          <a:p>
            <a:r>
              <a:rPr lang="en-US" dirty="0" smtClean="0"/>
              <a:t>       Public const </a:t>
            </a:r>
            <a:r>
              <a:rPr lang="en-US" dirty="0" err="1" smtClean="0"/>
              <a:t>ProgTitle</a:t>
            </a:r>
            <a:r>
              <a:rPr lang="en-US" dirty="0" smtClean="0"/>
              <a:t> = “My Application Name”</a:t>
            </a:r>
          </a:p>
          <a:p>
            <a:r>
              <a:rPr lang="en-US" dirty="0" smtClean="0"/>
              <a:t>       Public const </a:t>
            </a:r>
            <a:r>
              <a:rPr lang="en-US" dirty="0" err="1" smtClean="0"/>
              <a:t>ProgVersion</a:t>
            </a:r>
            <a:r>
              <a:rPr lang="en-US" dirty="0" smtClean="0"/>
              <a:t> = “3.1”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Visual Basic?</a:t>
            </a:r>
            <a:endParaRPr lang="en-US" dirty="0"/>
          </a:p>
        </p:txBody>
      </p:sp>
      <p:sp>
        <p:nvSpPr>
          <p:cNvPr id="3" name="Content Placeholder 2"/>
          <p:cNvSpPr>
            <a:spLocks noGrp="1"/>
          </p:cNvSpPr>
          <p:nvPr>
            <p:ph sz="quarter" idx="1"/>
          </p:nvPr>
        </p:nvSpPr>
        <p:spPr/>
        <p:txBody>
          <a:bodyPr>
            <a:normAutofit/>
          </a:bodyPr>
          <a:lstStyle/>
          <a:p>
            <a:r>
              <a:rPr lang="en-US" sz="1600" dirty="0" smtClean="0"/>
              <a:t>It is an “Event Driven Programming Language”</a:t>
            </a:r>
          </a:p>
          <a:p>
            <a:r>
              <a:rPr lang="en-US" sz="1600" dirty="0" smtClean="0"/>
              <a:t>The "Visual" part refers to the method used to create the graphical user interface (GUI). Rather than writing numerous lines of code to describe the appearance and location of interface elements, you simply add prebuilt objects into place on screen. If you've ever used a drawing program such as Paint, you already have most of the skills necessary to create an effective user interface.</a:t>
            </a:r>
          </a:p>
          <a:p>
            <a:r>
              <a:rPr lang="en-US" sz="1600" dirty="0" smtClean="0"/>
              <a:t>The "Basic" part refers to the BASIC (Beginners All-Purpose Symbolic Instruction Code) Visual Basic has evolved from the original BASIC language and now contains several hundred statements, functions, and keywords, many of which relate directly to the Windows GUI. Beginners can create useful applications by learning just a few of the keywords, yet the power of the language allows professionals to accomplish anything that can be accomplished using any other Windows programming language</a:t>
            </a:r>
          </a:p>
          <a:p>
            <a:pPr>
              <a:buNone/>
            </a:pPr>
            <a:endParaRPr lang="en-US"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Types</a:t>
            </a:r>
            <a:endParaRPr lang="en-US" dirty="0"/>
          </a:p>
        </p:txBody>
      </p:sp>
      <p:sp>
        <p:nvSpPr>
          <p:cNvPr id="3" name="Content Placeholder 2"/>
          <p:cNvSpPr>
            <a:spLocks noGrp="1"/>
          </p:cNvSpPr>
          <p:nvPr>
            <p:ph sz="quarter" idx="1"/>
          </p:nvPr>
        </p:nvSpPr>
        <p:spPr>
          <a:xfrm>
            <a:off x="301752" y="1527048"/>
            <a:ext cx="8503920" cy="1368552"/>
          </a:xfrm>
        </p:spPr>
        <p:txBody>
          <a:bodyPr>
            <a:normAutofit lnSpcReduction="10000"/>
          </a:bodyPr>
          <a:lstStyle/>
          <a:p>
            <a:r>
              <a:rPr lang="en-US" dirty="0" smtClean="0"/>
              <a:t>In addition to Built in Types we can also create User Defined Data Types as follows :-</a:t>
            </a:r>
          </a:p>
          <a:p>
            <a:r>
              <a:rPr lang="en-US" dirty="0" smtClean="0"/>
              <a:t>Ex.</a:t>
            </a:r>
          </a:p>
          <a:p>
            <a:endParaRPr lang="en-US" dirty="0" smtClean="0"/>
          </a:p>
          <a:p>
            <a:pPr>
              <a:buNone/>
            </a:pPr>
            <a:endParaRPr lang="en-US" dirty="0" smtClean="0"/>
          </a:p>
          <a:p>
            <a:pPr>
              <a:buNone/>
            </a:pPr>
            <a:endParaRPr lang="en-US" dirty="0"/>
          </a:p>
        </p:txBody>
      </p:sp>
      <p:sp>
        <p:nvSpPr>
          <p:cNvPr id="4" name="TextBox 3"/>
          <p:cNvSpPr txBox="1"/>
          <p:nvPr/>
        </p:nvSpPr>
        <p:spPr>
          <a:xfrm>
            <a:off x="533400" y="2819400"/>
            <a:ext cx="7924800" cy="3416320"/>
          </a:xfrm>
          <a:prstGeom prst="rect">
            <a:avLst/>
          </a:prstGeom>
          <a:noFill/>
        </p:spPr>
        <p:txBody>
          <a:bodyPr wrap="square" rtlCol="0">
            <a:spAutoFit/>
          </a:bodyPr>
          <a:lstStyle/>
          <a:p>
            <a:r>
              <a:rPr lang="en-US" dirty="0" smtClean="0"/>
              <a:t>Private Type Point</a:t>
            </a:r>
          </a:p>
          <a:p>
            <a:r>
              <a:rPr lang="en-US" dirty="0" smtClean="0"/>
              <a:t>        x   As Integer</a:t>
            </a:r>
          </a:p>
          <a:p>
            <a:r>
              <a:rPr lang="en-US" dirty="0" smtClean="0"/>
              <a:t>        y   As Integer</a:t>
            </a:r>
          </a:p>
          <a:p>
            <a:r>
              <a:rPr lang="en-US" dirty="0" smtClean="0"/>
              <a:t>End Type</a:t>
            </a:r>
          </a:p>
          <a:p>
            <a:endParaRPr lang="en-US" dirty="0" smtClean="0"/>
          </a:p>
          <a:p>
            <a:r>
              <a:rPr lang="en-US" b="1" dirty="0" smtClean="0"/>
              <a:t>USES</a:t>
            </a:r>
            <a:r>
              <a:rPr lang="en-US" b="1" u="sng" dirty="0" smtClean="0"/>
              <a:t>:</a:t>
            </a:r>
          </a:p>
          <a:p>
            <a:endParaRPr lang="en-US" dirty="0" smtClean="0"/>
          </a:p>
          <a:p>
            <a:r>
              <a:rPr lang="en-US" dirty="0" smtClean="0"/>
              <a:t>Private Sub Command1_Click()</a:t>
            </a:r>
          </a:p>
          <a:p>
            <a:r>
              <a:rPr lang="en-US" dirty="0" smtClean="0"/>
              <a:t>        Dim </a:t>
            </a:r>
            <a:r>
              <a:rPr lang="en-US" dirty="0" err="1" smtClean="0"/>
              <a:t>MyPoint</a:t>
            </a:r>
            <a:r>
              <a:rPr lang="en-US" dirty="0" smtClean="0"/>
              <a:t> As Point</a:t>
            </a:r>
          </a:p>
          <a:p>
            <a:r>
              <a:rPr lang="en-US" dirty="0" smtClean="0"/>
              <a:t>        </a:t>
            </a:r>
            <a:r>
              <a:rPr lang="en-US" dirty="0" err="1" smtClean="0"/>
              <a:t>MyPoint.x</a:t>
            </a:r>
            <a:r>
              <a:rPr lang="en-US" dirty="0" smtClean="0"/>
              <a:t> = 3</a:t>
            </a:r>
          </a:p>
          <a:p>
            <a:r>
              <a:rPr lang="en-US" dirty="0" smtClean="0"/>
              <a:t>        </a:t>
            </a:r>
            <a:r>
              <a:rPr lang="en-US" dirty="0" err="1" smtClean="0"/>
              <a:t>MyPoint.y</a:t>
            </a:r>
            <a:r>
              <a:rPr lang="en-US" dirty="0" smtClean="0"/>
              <a:t> = 5</a:t>
            </a:r>
          </a:p>
          <a:p>
            <a:r>
              <a:rPr lang="en-US" dirty="0" smtClean="0"/>
              <a:t>End Sub</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Statements</a:t>
            </a:r>
            <a:endParaRPr lang="en-US" dirty="0"/>
          </a:p>
        </p:txBody>
      </p:sp>
      <p:graphicFrame>
        <p:nvGraphicFramePr>
          <p:cNvPr id="4" name="Content Placeholder 3"/>
          <p:cNvGraphicFramePr>
            <a:graphicFrameLocks noGrp="1"/>
          </p:cNvGraphicFramePr>
          <p:nvPr>
            <p:ph sz="quarter" idx="1"/>
          </p:nvPr>
        </p:nvGraphicFramePr>
        <p:xfrm>
          <a:off x="304800" y="2057400"/>
          <a:ext cx="8504238" cy="2225040"/>
        </p:xfrm>
        <a:graphic>
          <a:graphicData uri="http://schemas.openxmlformats.org/drawingml/2006/table">
            <a:tbl>
              <a:tblPr firstRow="1" bandRow="1">
                <a:tableStyleId>{5C22544A-7EE6-4342-B048-85BDC9FD1C3A}</a:tableStyleId>
              </a:tblPr>
              <a:tblGrid>
                <a:gridCol w="4252119"/>
                <a:gridCol w="4252119"/>
              </a:tblGrid>
              <a:tr h="370840">
                <a:tc>
                  <a:txBody>
                    <a:bodyPr/>
                    <a:lstStyle/>
                    <a:p>
                      <a:r>
                        <a:rPr lang="en-US" dirty="0" smtClean="0"/>
                        <a:t>Statement  Type </a:t>
                      </a:r>
                      <a:endParaRPr lang="en-US" dirty="0"/>
                    </a:p>
                  </a:txBody>
                  <a:tcPr/>
                </a:tc>
                <a:tc>
                  <a:txBody>
                    <a:bodyPr/>
                    <a:lstStyle/>
                    <a:p>
                      <a:r>
                        <a:rPr lang="en-US" dirty="0" smtClean="0"/>
                        <a:t>Example</a:t>
                      </a:r>
                      <a:endParaRPr lang="en-US" dirty="0"/>
                    </a:p>
                  </a:txBody>
                  <a:tcPr/>
                </a:tc>
              </a:tr>
              <a:tr h="370840">
                <a:tc>
                  <a:txBody>
                    <a:bodyPr/>
                    <a:lstStyle/>
                    <a:p>
                      <a:r>
                        <a:rPr lang="en-US" dirty="0" smtClean="0"/>
                        <a:t>Assign a value to a variable</a:t>
                      </a:r>
                      <a:endParaRPr lang="en-US" dirty="0"/>
                    </a:p>
                  </a:txBody>
                  <a:tcPr/>
                </a:tc>
                <a:tc>
                  <a:txBody>
                    <a:bodyPr/>
                    <a:lstStyle/>
                    <a:p>
                      <a:r>
                        <a:rPr lang="en-US" dirty="0" err="1" smtClean="0"/>
                        <a:t>sName</a:t>
                      </a:r>
                      <a:r>
                        <a:rPr lang="en-US" dirty="0" smtClean="0"/>
                        <a:t>=  “</a:t>
                      </a:r>
                      <a:r>
                        <a:rPr lang="en-US" dirty="0" err="1" smtClean="0"/>
                        <a:t>Ankit</a:t>
                      </a:r>
                      <a:r>
                        <a:rPr lang="en-US" dirty="0" smtClean="0"/>
                        <a:t>”</a:t>
                      </a:r>
                      <a:endParaRPr lang="en-US" dirty="0"/>
                    </a:p>
                  </a:txBody>
                  <a:tcPr/>
                </a:tc>
              </a:tr>
              <a:tr h="370840">
                <a:tc>
                  <a:txBody>
                    <a:bodyPr/>
                    <a:lstStyle/>
                    <a:p>
                      <a:r>
                        <a:rPr lang="en-US" dirty="0" smtClean="0"/>
                        <a:t>Call a Predefined Function</a:t>
                      </a:r>
                      <a:endParaRPr lang="en-US" dirty="0"/>
                    </a:p>
                  </a:txBody>
                  <a:tcPr/>
                </a:tc>
                <a:tc>
                  <a:txBody>
                    <a:bodyPr/>
                    <a:lstStyle/>
                    <a:p>
                      <a:r>
                        <a:rPr lang="en-US" dirty="0" err="1" smtClean="0"/>
                        <a:t>MsgBox</a:t>
                      </a:r>
                      <a:r>
                        <a:rPr lang="en-US" dirty="0" smtClean="0"/>
                        <a:t> (“Good Morning”)</a:t>
                      </a:r>
                    </a:p>
                  </a:txBody>
                  <a:tcPr/>
                </a:tc>
              </a:tr>
              <a:tr h="370840">
                <a:tc>
                  <a:txBody>
                    <a:bodyPr/>
                    <a:lstStyle/>
                    <a:p>
                      <a:r>
                        <a:rPr lang="en-US" dirty="0" smtClean="0"/>
                        <a:t>Call your own function</a:t>
                      </a:r>
                      <a:endParaRPr lang="en-US" dirty="0"/>
                    </a:p>
                  </a:txBody>
                  <a:tcPr/>
                </a:tc>
                <a:tc>
                  <a:txBody>
                    <a:bodyPr/>
                    <a:lstStyle/>
                    <a:p>
                      <a:r>
                        <a:rPr lang="en-US" dirty="0" smtClean="0"/>
                        <a:t>A=fun(“hello”)</a:t>
                      </a:r>
                      <a:endParaRPr lang="en-US" dirty="0"/>
                    </a:p>
                  </a:txBody>
                  <a:tcPr/>
                </a:tc>
              </a:tr>
              <a:tr h="370840">
                <a:tc>
                  <a:txBody>
                    <a:bodyPr/>
                    <a:lstStyle/>
                    <a:p>
                      <a:r>
                        <a:rPr lang="en-US" dirty="0" smtClean="0"/>
                        <a:t>Assign</a:t>
                      </a:r>
                      <a:r>
                        <a:rPr lang="en-US" baseline="0" dirty="0" smtClean="0"/>
                        <a:t> Object Property</a:t>
                      </a:r>
                      <a:endParaRPr lang="en-US" dirty="0"/>
                    </a:p>
                  </a:txBody>
                  <a:tcPr/>
                </a:tc>
                <a:tc>
                  <a:txBody>
                    <a:bodyPr/>
                    <a:lstStyle/>
                    <a:p>
                      <a:r>
                        <a:rPr lang="en-US" dirty="0" smtClean="0"/>
                        <a:t>Command1.visible =  True</a:t>
                      </a:r>
                      <a:endParaRPr lang="en-US" dirty="0"/>
                    </a:p>
                  </a:txBody>
                  <a:tcPr/>
                </a:tc>
              </a:tr>
              <a:tr h="370840">
                <a:tc>
                  <a:txBody>
                    <a:bodyPr/>
                    <a:lstStyle/>
                    <a:p>
                      <a:r>
                        <a:rPr lang="en-US" dirty="0" smtClean="0"/>
                        <a:t>Make decisions</a:t>
                      </a:r>
                      <a:endParaRPr lang="en-US" dirty="0"/>
                    </a:p>
                  </a:txBody>
                  <a:tcPr/>
                </a:tc>
                <a:tc>
                  <a:txBody>
                    <a:bodyPr/>
                    <a:lstStyle/>
                    <a:p>
                      <a:r>
                        <a:rPr lang="en-US" dirty="0" smtClean="0"/>
                        <a:t>If height &gt; 1000 then </a:t>
                      </a:r>
                      <a:r>
                        <a:rPr lang="en-US" dirty="0" err="1" smtClean="0"/>
                        <a:t>MoveOn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Assignment Statements</a:t>
            </a:r>
            <a:endParaRPr lang="en-US" dirty="0"/>
          </a:p>
        </p:txBody>
      </p:sp>
      <p:sp>
        <p:nvSpPr>
          <p:cNvPr id="3" name="Content Placeholder 2"/>
          <p:cNvSpPr>
            <a:spLocks noGrp="1"/>
          </p:cNvSpPr>
          <p:nvPr>
            <p:ph sz="quarter" idx="1"/>
          </p:nvPr>
        </p:nvSpPr>
        <p:spPr>
          <a:xfrm>
            <a:off x="301752" y="1527048"/>
            <a:ext cx="8503920" cy="911352"/>
          </a:xfrm>
        </p:spPr>
        <p:txBody>
          <a:bodyPr>
            <a:normAutofit lnSpcReduction="10000"/>
          </a:bodyPr>
          <a:lstStyle/>
          <a:p>
            <a:r>
              <a:rPr lang="en-US" dirty="0" smtClean="0"/>
              <a:t>Assignments statements are used to assign values to a variable.</a:t>
            </a:r>
          </a:p>
          <a:p>
            <a:endParaRPr lang="en-US" dirty="0"/>
          </a:p>
        </p:txBody>
      </p:sp>
      <p:graphicFrame>
        <p:nvGraphicFramePr>
          <p:cNvPr id="4" name="Table 3"/>
          <p:cNvGraphicFramePr>
            <a:graphicFrameLocks noGrp="1"/>
          </p:cNvGraphicFramePr>
          <p:nvPr/>
        </p:nvGraphicFramePr>
        <p:xfrm>
          <a:off x="1143000" y="26670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Assignment Statements</a:t>
                      </a:r>
                      <a:endParaRPr lang="en-US" dirty="0"/>
                    </a:p>
                  </a:txBody>
                  <a:tcPr/>
                </a:tc>
                <a:tc>
                  <a:txBody>
                    <a:bodyPr/>
                    <a:lstStyle/>
                    <a:p>
                      <a:r>
                        <a:rPr lang="en-US" dirty="0" smtClean="0"/>
                        <a:t>Type of Expression</a:t>
                      </a:r>
                      <a:endParaRPr lang="en-US" dirty="0"/>
                    </a:p>
                  </a:txBody>
                  <a:tcPr/>
                </a:tc>
              </a:tr>
              <a:tr h="370840">
                <a:tc>
                  <a:txBody>
                    <a:bodyPr/>
                    <a:lstStyle/>
                    <a:p>
                      <a:r>
                        <a:rPr lang="en-US" dirty="0" smtClean="0"/>
                        <a:t>S1 = 25</a:t>
                      </a:r>
                      <a:endParaRPr lang="en-US" dirty="0"/>
                    </a:p>
                  </a:txBody>
                  <a:tcPr/>
                </a:tc>
                <a:tc>
                  <a:txBody>
                    <a:bodyPr/>
                    <a:lstStyle/>
                    <a:p>
                      <a:r>
                        <a:rPr lang="en-US" dirty="0" smtClean="0"/>
                        <a:t>Numeric Literal</a:t>
                      </a:r>
                      <a:endParaRPr lang="en-US" dirty="0"/>
                    </a:p>
                  </a:txBody>
                  <a:tcPr/>
                </a:tc>
              </a:tr>
              <a:tr h="370840">
                <a:tc>
                  <a:txBody>
                    <a:bodyPr/>
                    <a:lstStyle/>
                    <a:p>
                      <a:r>
                        <a:rPr lang="en-US" dirty="0" smtClean="0"/>
                        <a:t>Str1 = “John”</a:t>
                      </a:r>
                      <a:endParaRPr lang="en-US" dirty="0"/>
                    </a:p>
                  </a:txBody>
                  <a:tcPr/>
                </a:tc>
                <a:tc>
                  <a:txBody>
                    <a:bodyPr/>
                    <a:lstStyle/>
                    <a:p>
                      <a:r>
                        <a:rPr lang="en-US" dirty="0" smtClean="0"/>
                        <a:t>String literal</a:t>
                      </a:r>
                      <a:endParaRPr lang="en-US" dirty="0"/>
                    </a:p>
                  </a:txBody>
                  <a:tcPr/>
                </a:tc>
              </a:tr>
              <a:tr h="370840">
                <a:tc>
                  <a:txBody>
                    <a:bodyPr/>
                    <a:lstStyle/>
                    <a:p>
                      <a:r>
                        <a:rPr lang="en-US" dirty="0" err="1" smtClean="0"/>
                        <a:t>AvgScore</a:t>
                      </a:r>
                      <a:r>
                        <a:rPr lang="en-US" baseline="0" dirty="0" smtClean="0"/>
                        <a:t> = </a:t>
                      </a:r>
                      <a:r>
                        <a:rPr lang="en-US" baseline="0" dirty="0" err="1" smtClean="0"/>
                        <a:t>TotScore</a:t>
                      </a:r>
                      <a:r>
                        <a:rPr lang="en-US" baseline="0" dirty="0" smtClean="0"/>
                        <a:t> / n</a:t>
                      </a:r>
                      <a:endParaRPr lang="en-US" dirty="0"/>
                    </a:p>
                  </a:txBody>
                  <a:tcPr/>
                </a:tc>
                <a:tc>
                  <a:txBody>
                    <a:bodyPr/>
                    <a:lstStyle/>
                    <a:p>
                      <a:r>
                        <a:rPr lang="en-US" dirty="0" smtClean="0"/>
                        <a:t>Mathematical</a:t>
                      </a:r>
                      <a:r>
                        <a:rPr lang="en-US" baseline="0" dirty="0" smtClean="0"/>
                        <a:t> Expression</a:t>
                      </a:r>
                      <a:endParaRPr lang="en-US" dirty="0"/>
                    </a:p>
                  </a:txBody>
                  <a:tcPr/>
                </a:tc>
              </a:tr>
              <a:tr h="370840">
                <a:tc>
                  <a:txBody>
                    <a:bodyPr/>
                    <a:lstStyle/>
                    <a:p>
                      <a:r>
                        <a:rPr lang="en-US" dirty="0" err="1" smtClean="0"/>
                        <a:t>Sname</a:t>
                      </a:r>
                      <a:r>
                        <a:rPr lang="en-US" baseline="0" dirty="0" smtClean="0"/>
                        <a:t> = “Mrs. “ &amp; “ Tina”</a:t>
                      </a:r>
                      <a:endParaRPr lang="en-US" dirty="0"/>
                    </a:p>
                  </a:txBody>
                  <a:tcPr/>
                </a:tc>
                <a:tc>
                  <a:txBody>
                    <a:bodyPr/>
                    <a:lstStyle/>
                    <a:p>
                      <a:r>
                        <a:rPr lang="en-US" dirty="0" smtClean="0"/>
                        <a:t>String Expression</a:t>
                      </a:r>
                      <a:endParaRPr lang="en-US" dirty="0"/>
                    </a:p>
                  </a:txBody>
                  <a:tcPr/>
                </a:tc>
              </a:tr>
              <a:tr h="370840">
                <a:tc>
                  <a:txBody>
                    <a:bodyPr/>
                    <a:lstStyle/>
                    <a:p>
                      <a:r>
                        <a:rPr lang="en-US" dirty="0" err="1" smtClean="0"/>
                        <a:t>Cname</a:t>
                      </a:r>
                      <a:r>
                        <a:rPr lang="en-US" dirty="0" smtClean="0"/>
                        <a:t> =</a:t>
                      </a:r>
                      <a:r>
                        <a:rPr lang="en-US" baseline="0" dirty="0" smtClean="0"/>
                        <a:t> </a:t>
                      </a:r>
                      <a:r>
                        <a:rPr lang="en-US" baseline="0" dirty="0" err="1" smtClean="0"/>
                        <a:t>Ucases</a:t>
                      </a:r>
                      <a:r>
                        <a:rPr lang="en-US" baseline="0" dirty="0" smtClean="0"/>
                        <a:t>$(“ Chris”)</a:t>
                      </a:r>
                      <a:endParaRPr lang="en-US" dirty="0"/>
                    </a:p>
                  </a:txBody>
                  <a:tcPr/>
                </a:tc>
                <a:tc>
                  <a:txBody>
                    <a:bodyPr/>
                    <a:lstStyle/>
                    <a:p>
                      <a:r>
                        <a:rPr lang="en-US" dirty="0" smtClean="0"/>
                        <a:t>Return value of function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Operations</a:t>
            </a:r>
            <a:endParaRPr lang="en-US" dirty="0"/>
          </a:p>
        </p:txBody>
      </p:sp>
      <p:graphicFrame>
        <p:nvGraphicFramePr>
          <p:cNvPr id="4" name="Table 3"/>
          <p:cNvGraphicFramePr>
            <a:graphicFrameLocks noGrp="1"/>
          </p:cNvGraphicFramePr>
          <p:nvPr/>
        </p:nvGraphicFramePr>
        <p:xfrm>
          <a:off x="1524000" y="1752600"/>
          <a:ext cx="6705600" cy="4312920"/>
        </p:xfrm>
        <a:graphic>
          <a:graphicData uri="http://schemas.openxmlformats.org/drawingml/2006/table">
            <a:tbl>
              <a:tblPr firstRow="1" bandRow="1">
                <a:tableStyleId>{5C22544A-7EE6-4342-B048-85BDC9FD1C3A}</a:tableStyleId>
              </a:tblPr>
              <a:tblGrid>
                <a:gridCol w="2032000"/>
                <a:gridCol w="2032000"/>
                <a:gridCol w="2641600"/>
              </a:tblGrid>
              <a:tr h="370840">
                <a:tc>
                  <a:txBody>
                    <a:bodyPr/>
                    <a:lstStyle/>
                    <a:p>
                      <a:r>
                        <a:rPr lang="en-US" dirty="0" smtClean="0"/>
                        <a:t>Operation</a:t>
                      </a:r>
                      <a:endParaRPr lang="en-US" dirty="0"/>
                    </a:p>
                  </a:txBody>
                  <a:tcPr/>
                </a:tc>
                <a:tc>
                  <a:txBody>
                    <a:bodyPr/>
                    <a:lstStyle/>
                    <a:p>
                      <a:r>
                        <a:rPr lang="en-US" dirty="0" smtClean="0"/>
                        <a:t>Operator</a:t>
                      </a:r>
                      <a:endParaRPr lang="en-US" dirty="0"/>
                    </a:p>
                  </a:txBody>
                  <a:tcPr/>
                </a:tc>
                <a:tc>
                  <a:txBody>
                    <a:bodyPr/>
                    <a:lstStyle/>
                    <a:p>
                      <a:r>
                        <a:rPr lang="en-US" dirty="0" smtClean="0"/>
                        <a:t>Uses</a:t>
                      </a:r>
                      <a:endParaRPr lang="en-US" dirty="0"/>
                    </a:p>
                  </a:txBody>
                  <a:tcPr/>
                </a:tc>
              </a:tr>
              <a:tr h="370840">
                <a:tc>
                  <a:txBody>
                    <a:bodyPr/>
                    <a:lstStyle/>
                    <a:p>
                      <a:r>
                        <a:rPr lang="en-US" dirty="0" smtClean="0"/>
                        <a:t>Addition</a:t>
                      </a:r>
                      <a:endParaRPr lang="en-US" dirty="0"/>
                    </a:p>
                  </a:txBody>
                  <a:tcPr/>
                </a:tc>
                <a:tc>
                  <a:txBody>
                    <a:bodyPr/>
                    <a:lstStyle/>
                    <a:p>
                      <a:r>
                        <a:rPr lang="en-US" dirty="0" smtClean="0"/>
                        <a:t>+</a:t>
                      </a:r>
                      <a:endParaRPr lang="en-US" dirty="0"/>
                    </a:p>
                  </a:txBody>
                  <a:tcPr/>
                </a:tc>
                <a:tc>
                  <a:txBody>
                    <a:bodyPr/>
                    <a:lstStyle/>
                    <a:p>
                      <a:r>
                        <a:rPr lang="en-US" baseline="0" dirty="0" smtClean="0"/>
                        <a:t>Res=num1+ num2</a:t>
                      </a:r>
                      <a:endParaRPr lang="en-US" dirty="0"/>
                    </a:p>
                  </a:txBody>
                  <a:tcPr/>
                </a:tc>
              </a:tr>
              <a:tr h="370840">
                <a:tc>
                  <a:txBody>
                    <a:bodyPr/>
                    <a:lstStyle/>
                    <a:p>
                      <a:r>
                        <a:rPr lang="en-US" dirty="0" smtClean="0"/>
                        <a:t>Subtraction</a:t>
                      </a:r>
                      <a:endParaRPr lang="en-US" dirty="0"/>
                    </a:p>
                  </a:txBody>
                  <a:tcPr/>
                </a:tc>
                <a:tc>
                  <a:txBody>
                    <a:bodyPr/>
                    <a:lstStyle/>
                    <a:p>
                      <a:r>
                        <a:rPr lang="en-US" dirty="0" smtClean="0"/>
                        <a:t>-</a:t>
                      </a:r>
                      <a:endParaRPr lang="en-US" dirty="0"/>
                    </a:p>
                  </a:txBody>
                  <a:tcPr/>
                </a:tc>
                <a:tc>
                  <a:txBody>
                    <a:bodyPr/>
                    <a:lstStyle/>
                    <a:p>
                      <a:r>
                        <a:rPr lang="en-US" baseline="0" dirty="0" smtClean="0"/>
                        <a:t>Res=num1-num2</a:t>
                      </a:r>
                      <a:endParaRPr lang="en-US" dirty="0"/>
                    </a:p>
                  </a:txBody>
                  <a:tcPr/>
                </a:tc>
              </a:tr>
              <a:tr h="370840">
                <a:tc>
                  <a:txBody>
                    <a:bodyPr/>
                    <a:lstStyle/>
                    <a:p>
                      <a:r>
                        <a:rPr lang="en-US" dirty="0" smtClean="0"/>
                        <a:t>Multiplication</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Res=num1*num2</a:t>
                      </a:r>
                      <a:endParaRPr lang="en-US" dirty="0" smtClean="0"/>
                    </a:p>
                    <a:p>
                      <a:endParaRPr lang="en-US" dirty="0"/>
                    </a:p>
                  </a:txBody>
                  <a:tcPr/>
                </a:tc>
              </a:tr>
              <a:tr h="370840">
                <a:tc>
                  <a:txBody>
                    <a:bodyPr/>
                    <a:lstStyle/>
                    <a:p>
                      <a:r>
                        <a:rPr lang="en-US" dirty="0" smtClean="0"/>
                        <a:t>Division</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Res=num1/num2</a:t>
                      </a:r>
                      <a:endParaRPr lang="en-US" dirty="0" smtClean="0"/>
                    </a:p>
                    <a:p>
                      <a:endParaRPr lang="en-US" dirty="0"/>
                    </a:p>
                  </a:txBody>
                  <a:tcPr/>
                </a:tc>
              </a:tr>
              <a:tr h="370840">
                <a:tc>
                  <a:txBody>
                    <a:bodyPr/>
                    <a:lstStyle/>
                    <a:p>
                      <a:r>
                        <a:rPr lang="en-US" dirty="0" smtClean="0"/>
                        <a:t>Integer division</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Res=num1\ num2</a:t>
                      </a:r>
                      <a:endParaRPr lang="en-US" dirty="0" smtClean="0"/>
                    </a:p>
                    <a:p>
                      <a:endParaRPr lang="en-US" dirty="0"/>
                    </a:p>
                  </a:txBody>
                  <a:tcPr/>
                </a:tc>
              </a:tr>
              <a:tr h="370840">
                <a:tc>
                  <a:txBody>
                    <a:bodyPr/>
                    <a:lstStyle/>
                    <a:p>
                      <a:r>
                        <a:rPr lang="en-US" dirty="0" smtClean="0"/>
                        <a:t>Modulus</a:t>
                      </a:r>
                      <a:endParaRPr lang="en-US" dirty="0"/>
                    </a:p>
                  </a:txBody>
                  <a:tcPr/>
                </a:tc>
                <a:tc>
                  <a:txBody>
                    <a:bodyPr/>
                    <a:lstStyle/>
                    <a:p>
                      <a:r>
                        <a:rPr lang="en-US" dirty="0" smtClean="0"/>
                        <a:t>mod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Res=num1 mod num2</a:t>
                      </a:r>
                      <a:endParaRPr lang="en-US" dirty="0" smtClean="0"/>
                    </a:p>
                    <a:p>
                      <a:endParaRPr lang="en-US" dirty="0"/>
                    </a:p>
                  </a:txBody>
                  <a:tcPr/>
                </a:tc>
              </a:tr>
              <a:tr h="370840">
                <a:tc>
                  <a:txBody>
                    <a:bodyPr/>
                    <a:lstStyle/>
                    <a:p>
                      <a:r>
                        <a:rPr lang="en-US" dirty="0" smtClean="0"/>
                        <a:t>Exponent</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Res=num1+^num2</a:t>
                      </a:r>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Strings can be defined as array of characters.</a:t>
            </a:r>
          </a:p>
          <a:p>
            <a:r>
              <a:rPr lang="en-US" dirty="0" smtClean="0"/>
              <a:t>Strings Functions</a:t>
            </a:r>
          </a:p>
          <a:p>
            <a:pPr lvl="1"/>
            <a:r>
              <a:rPr lang="en-US" dirty="0" err="1" smtClean="0"/>
              <a:t>Ucase</a:t>
            </a:r>
            <a:r>
              <a:rPr lang="en-US" dirty="0" smtClean="0"/>
              <a:t> and </a:t>
            </a:r>
            <a:r>
              <a:rPr lang="en-US" dirty="0" err="1" smtClean="0"/>
              <a:t>Lcase</a:t>
            </a:r>
            <a:endParaRPr lang="en-US" dirty="0" smtClean="0"/>
          </a:p>
          <a:p>
            <a:pPr lvl="1"/>
            <a:r>
              <a:rPr lang="en-US" dirty="0" err="1" smtClean="0"/>
              <a:t>InStr</a:t>
            </a:r>
            <a:r>
              <a:rPr lang="en-US" dirty="0" smtClean="0"/>
              <a:t> and </a:t>
            </a:r>
            <a:r>
              <a:rPr lang="en-US" dirty="0" err="1" smtClean="0"/>
              <a:t>InStrRev</a:t>
            </a:r>
            <a:endParaRPr lang="en-US" dirty="0" smtClean="0"/>
          </a:p>
          <a:p>
            <a:pPr lvl="1"/>
            <a:r>
              <a:rPr lang="en-US" dirty="0" smtClean="0"/>
              <a:t>Left and Right</a:t>
            </a:r>
          </a:p>
          <a:p>
            <a:pPr lvl="1"/>
            <a:r>
              <a:rPr lang="en-US" dirty="0" smtClean="0"/>
              <a:t>Mid</a:t>
            </a:r>
          </a:p>
          <a:p>
            <a:pPr lvl="1"/>
            <a:r>
              <a:rPr lang="en-US" dirty="0" err="1" smtClean="0"/>
              <a:t>Ltrim</a:t>
            </a:r>
            <a:r>
              <a:rPr lang="en-US" dirty="0" smtClean="0"/>
              <a:t>, </a:t>
            </a:r>
            <a:r>
              <a:rPr lang="en-US" dirty="0" err="1" smtClean="0"/>
              <a:t>Rtrim</a:t>
            </a:r>
            <a:r>
              <a:rPr lang="en-US" dirty="0" smtClean="0"/>
              <a:t> and Trim</a:t>
            </a:r>
          </a:p>
          <a:p>
            <a:pPr lvl="1"/>
            <a:r>
              <a:rPr lang="en-US" dirty="0" smtClean="0"/>
              <a:t>Len</a:t>
            </a:r>
          </a:p>
          <a:p>
            <a:pPr lvl="1"/>
            <a:r>
              <a:rPr lang="en-US" dirty="0" err="1" smtClean="0"/>
              <a:t>Chr</a:t>
            </a:r>
            <a:r>
              <a:rPr lang="en-US" dirty="0" smtClean="0"/>
              <a:t> and </a:t>
            </a:r>
            <a:r>
              <a:rPr lang="en-US" dirty="0" err="1" smtClean="0"/>
              <a:t>Asc</a:t>
            </a:r>
            <a:endParaRPr lang="en-US" dirty="0" smtClean="0"/>
          </a:p>
          <a:p>
            <a:pPr lvl="1"/>
            <a:r>
              <a:rPr lang="en-US" dirty="0" err="1" smtClean="0"/>
              <a:t>Str</a:t>
            </a:r>
            <a:r>
              <a:rPr lang="en-US" dirty="0" smtClean="0"/>
              <a:t> ,</a:t>
            </a:r>
            <a:r>
              <a:rPr lang="en-US" dirty="0" err="1" smtClean="0"/>
              <a:t>CStr</a:t>
            </a:r>
            <a:r>
              <a:rPr lang="en-US" dirty="0" smtClean="0"/>
              <a:t> and Val</a:t>
            </a:r>
          </a:p>
          <a:p>
            <a:pPr lvl="1"/>
            <a:r>
              <a:rPr lang="en-US" dirty="0" err="1" smtClean="0"/>
              <a:t>StrReverse</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5" name="TextBox 4"/>
          <p:cNvSpPr txBox="1"/>
          <p:nvPr/>
        </p:nvSpPr>
        <p:spPr>
          <a:xfrm>
            <a:off x="381000" y="1600200"/>
            <a:ext cx="6248400" cy="4801314"/>
          </a:xfrm>
          <a:prstGeom prst="rect">
            <a:avLst/>
          </a:prstGeom>
          <a:noFill/>
        </p:spPr>
        <p:txBody>
          <a:bodyPr wrap="square" rtlCol="0">
            <a:spAutoFit/>
          </a:bodyPr>
          <a:lstStyle/>
          <a:p>
            <a:pPr marL="342900" indent="-342900"/>
            <a:r>
              <a:rPr lang="en-US" dirty="0" smtClean="0"/>
              <a:t>1.  string1 =  “</a:t>
            </a:r>
            <a:r>
              <a:rPr lang="en-US" dirty="0" err="1" smtClean="0"/>
              <a:t>himansu</a:t>
            </a:r>
            <a:r>
              <a:rPr lang="en-US" dirty="0" smtClean="0"/>
              <a:t>” &amp; “ </a:t>
            </a:r>
            <a:r>
              <a:rPr lang="en-US" dirty="0" err="1" smtClean="0"/>
              <a:t>shekhar</a:t>
            </a:r>
            <a:r>
              <a:rPr lang="en-US" dirty="0" smtClean="0"/>
              <a:t>”</a:t>
            </a:r>
          </a:p>
          <a:p>
            <a:pPr marL="342900" indent="-342900"/>
            <a:r>
              <a:rPr lang="en-US" dirty="0" smtClean="0"/>
              <a:t>	output :  </a:t>
            </a:r>
            <a:r>
              <a:rPr lang="en-US" dirty="0" err="1" smtClean="0"/>
              <a:t>himansu</a:t>
            </a:r>
            <a:r>
              <a:rPr lang="en-US" dirty="0" smtClean="0"/>
              <a:t> </a:t>
            </a:r>
            <a:r>
              <a:rPr lang="en-US" dirty="0" err="1" smtClean="0"/>
              <a:t>shekhar</a:t>
            </a:r>
            <a:endParaRPr lang="en-US" dirty="0" smtClean="0"/>
          </a:p>
          <a:p>
            <a:pPr marL="342900" indent="-342900">
              <a:buAutoNum type="arabicPeriod" startAt="2"/>
            </a:pPr>
            <a:r>
              <a:rPr lang="en-US" dirty="0" err="1" smtClean="0"/>
              <a:t>Ucase</a:t>
            </a:r>
            <a:r>
              <a:rPr lang="en-US" dirty="0" smtClean="0"/>
              <a:t>(“Hello”)</a:t>
            </a:r>
          </a:p>
          <a:p>
            <a:pPr marL="342900" indent="-342900"/>
            <a:r>
              <a:rPr lang="en-US" dirty="0" smtClean="0"/>
              <a:t>	output: HELLO</a:t>
            </a:r>
          </a:p>
          <a:p>
            <a:pPr marL="342900" indent="-342900">
              <a:buAutoNum type="arabicPeriod" startAt="3"/>
            </a:pPr>
            <a:r>
              <a:rPr lang="en-US" dirty="0" err="1" smtClean="0"/>
              <a:t>Lcase</a:t>
            </a:r>
            <a:r>
              <a:rPr lang="en-US" dirty="0" smtClean="0"/>
              <a:t>(“</a:t>
            </a:r>
            <a:r>
              <a:rPr lang="en-US" dirty="0" err="1" smtClean="0"/>
              <a:t>HeLLo</a:t>
            </a:r>
            <a:r>
              <a:rPr lang="en-US" dirty="0" smtClean="0"/>
              <a:t>”)</a:t>
            </a:r>
          </a:p>
          <a:p>
            <a:pPr marL="342900" indent="-342900"/>
            <a:r>
              <a:rPr lang="en-US" dirty="0" smtClean="0"/>
              <a:t>      Output: hello</a:t>
            </a:r>
          </a:p>
          <a:p>
            <a:pPr marL="342900" indent="-342900">
              <a:buAutoNum type="arabicPeriod" startAt="4"/>
            </a:pPr>
            <a:r>
              <a:rPr lang="en-US" dirty="0" smtClean="0"/>
              <a:t>Pos = </a:t>
            </a:r>
            <a:r>
              <a:rPr lang="en-US" dirty="0" err="1" smtClean="0"/>
              <a:t>InStr</a:t>
            </a:r>
            <a:r>
              <a:rPr lang="en-US" dirty="0" smtClean="0"/>
              <a:t>(“hi”, “</a:t>
            </a:r>
            <a:r>
              <a:rPr lang="en-US" dirty="0" err="1" smtClean="0"/>
              <a:t>sahoo</a:t>
            </a:r>
            <a:r>
              <a:rPr lang="en-US" dirty="0" smtClean="0"/>
              <a:t> </a:t>
            </a:r>
            <a:r>
              <a:rPr lang="en-US" dirty="0" err="1" smtClean="0"/>
              <a:t>himansu</a:t>
            </a:r>
            <a:r>
              <a:rPr lang="en-US" dirty="0" smtClean="0"/>
              <a:t>”)     //return 6</a:t>
            </a:r>
          </a:p>
          <a:p>
            <a:pPr marL="342900" indent="-342900">
              <a:buAutoNum type="arabicPeriod" startAt="4"/>
            </a:pPr>
            <a:r>
              <a:rPr lang="en-US" dirty="0" smtClean="0"/>
              <a:t>Pos = </a:t>
            </a:r>
            <a:r>
              <a:rPr lang="en-US" dirty="0" err="1" smtClean="0"/>
              <a:t>InStrRev</a:t>
            </a:r>
            <a:r>
              <a:rPr lang="en-US" dirty="0" smtClean="0"/>
              <a:t>(“a”, “</a:t>
            </a:r>
            <a:r>
              <a:rPr lang="en-US" dirty="0" err="1" smtClean="0"/>
              <a:t>Nauman</a:t>
            </a:r>
            <a:r>
              <a:rPr lang="en-US" dirty="0" smtClean="0"/>
              <a:t>”)	         //return 5    	         </a:t>
            </a:r>
          </a:p>
          <a:p>
            <a:pPr marL="342900" indent="-342900">
              <a:buAutoNum type="arabicPeriod" startAt="4"/>
            </a:pPr>
            <a:r>
              <a:rPr lang="en-US" dirty="0" smtClean="0"/>
              <a:t>Left(“Hello”, 3)		        //Hel</a:t>
            </a:r>
          </a:p>
          <a:p>
            <a:pPr marL="342900" indent="-342900">
              <a:buAutoNum type="arabicPeriod" startAt="4"/>
            </a:pPr>
            <a:r>
              <a:rPr lang="en-US" dirty="0" smtClean="0"/>
              <a:t>Right(“Hello”,2)		        //lo</a:t>
            </a:r>
          </a:p>
          <a:p>
            <a:pPr marL="342900" indent="-342900">
              <a:buAutoNum type="arabicPeriod" startAt="4"/>
            </a:pPr>
            <a:r>
              <a:rPr lang="en-US" dirty="0" err="1" smtClean="0"/>
              <a:t>Ltrim</a:t>
            </a:r>
            <a:r>
              <a:rPr lang="en-US" dirty="0" smtClean="0"/>
              <a:t>(“    Hello”)		        //Hello</a:t>
            </a:r>
          </a:p>
          <a:p>
            <a:pPr marL="342900" indent="-342900">
              <a:buAutoNum type="arabicPeriod" startAt="4"/>
            </a:pPr>
            <a:r>
              <a:rPr lang="en-US" dirty="0" smtClean="0"/>
              <a:t>Trim(“       Hello     “)		       //Hello</a:t>
            </a:r>
          </a:p>
          <a:p>
            <a:pPr marL="342900" indent="-342900">
              <a:buAutoNum type="arabicPeriod" startAt="4"/>
            </a:pPr>
            <a:r>
              <a:rPr lang="en-US" dirty="0" smtClean="0"/>
              <a:t>Len(“</a:t>
            </a:r>
            <a:r>
              <a:rPr lang="en-US" dirty="0" err="1" smtClean="0"/>
              <a:t>Himansu</a:t>
            </a:r>
            <a:r>
              <a:rPr lang="en-US" dirty="0" smtClean="0"/>
              <a:t>”)	     	      //return 7</a:t>
            </a:r>
          </a:p>
          <a:p>
            <a:pPr marL="342900" indent="-342900">
              <a:buAutoNum type="arabicPeriod" startAt="4"/>
            </a:pPr>
            <a:r>
              <a:rPr lang="en-US" dirty="0" err="1" smtClean="0"/>
              <a:t>Chr</a:t>
            </a:r>
            <a:r>
              <a:rPr lang="en-US" dirty="0" smtClean="0"/>
              <a:t>(65) , </a:t>
            </a:r>
            <a:r>
              <a:rPr lang="en-US" dirty="0" err="1" smtClean="0"/>
              <a:t>Asc</a:t>
            </a:r>
            <a:r>
              <a:rPr lang="en-US" dirty="0" smtClean="0"/>
              <a:t>(‘A’)		     //return A, 65</a:t>
            </a:r>
          </a:p>
          <a:p>
            <a:pPr marL="342900" indent="-342900">
              <a:buAutoNum type="arabicPeriod" startAt="4"/>
            </a:pPr>
            <a:r>
              <a:rPr lang="en-US" dirty="0" err="1" smtClean="0"/>
              <a:t>Str</a:t>
            </a:r>
            <a:r>
              <a:rPr lang="en-US" dirty="0" smtClean="0"/>
              <a:t>(num), Val(string1)</a:t>
            </a:r>
          </a:p>
          <a:p>
            <a:pPr marL="342900" indent="-342900">
              <a:buAutoNum type="arabicPeriod" startAt="4"/>
            </a:pPr>
            <a:r>
              <a:rPr lang="en-US" dirty="0" err="1" smtClean="0"/>
              <a:t>StrReverse</a:t>
            </a:r>
            <a:r>
              <a:rPr lang="en-US" dirty="0" smtClean="0"/>
              <a:t>(“Hello”)		     //</a:t>
            </a:r>
            <a:r>
              <a:rPr lang="en-US" dirty="0" err="1" smtClean="0"/>
              <a:t>olleH</a:t>
            </a:r>
            <a:endParaRPr lang="en-US" dirty="0" smtClean="0"/>
          </a:p>
          <a:p>
            <a:pPr marL="342900" indent="-342900">
              <a:buAutoNum type="arabicPeriod"/>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sz="quarter" idx="1"/>
          </p:nvPr>
        </p:nvSpPr>
        <p:spPr>
          <a:xfrm>
            <a:off x="301752" y="1527048"/>
            <a:ext cx="8503920" cy="530352"/>
          </a:xfrm>
        </p:spPr>
        <p:txBody>
          <a:bodyPr/>
          <a:lstStyle/>
          <a:p>
            <a:r>
              <a:rPr lang="en-US" dirty="0" smtClean="0"/>
              <a:t>Using If Statements:</a:t>
            </a:r>
            <a:endParaRPr lang="en-US" dirty="0"/>
          </a:p>
        </p:txBody>
      </p:sp>
      <p:sp>
        <p:nvSpPr>
          <p:cNvPr id="4" name="TextBox 3"/>
          <p:cNvSpPr txBox="1"/>
          <p:nvPr/>
        </p:nvSpPr>
        <p:spPr>
          <a:xfrm>
            <a:off x="990600" y="1981200"/>
            <a:ext cx="6324600" cy="4247317"/>
          </a:xfrm>
          <a:prstGeom prst="rect">
            <a:avLst/>
          </a:prstGeom>
          <a:noFill/>
        </p:spPr>
        <p:txBody>
          <a:bodyPr wrap="square" rtlCol="0">
            <a:spAutoFit/>
          </a:bodyPr>
          <a:lstStyle/>
          <a:p>
            <a:r>
              <a:rPr lang="en-US" dirty="0" smtClean="0"/>
              <a:t>Syntax:</a:t>
            </a:r>
          </a:p>
          <a:p>
            <a:r>
              <a:rPr lang="en-US" dirty="0" smtClean="0"/>
              <a:t>	If  &lt;condition&gt; Then command</a:t>
            </a:r>
          </a:p>
          <a:p>
            <a:r>
              <a:rPr lang="en-US" dirty="0" smtClean="0"/>
              <a:t>Example:</a:t>
            </a:r>
          </a:p>
          <a:p>
            <a:r>
              <a:rPr lang="en-US" dirty="0" smtClean="0"/>
              <a:t>	If </a:t>
            </a:r>
            <a:r>
              <a:rPr lang="en-US" dirty="0" err="1" smtClean="0"/>
              <a:t>cSal</a:t>
            </a:r>
            <a:r>
              <a:rPr lang="en-US" dirty="0" smtClean="0"/>
              <a:t> &gt; </a:t>
            </a:r>
            <a:r>
              <a:rPr lang="en-US" dirty="0" err="1" smtClean="0"/>
              <a:t>cMaxSale</a:t>
            </a:r>
            <a:r>
              <a:rPr lang="en-US" dirty="0" smtClean="0"/>
              <a:t> Then </a:t>
            </a:r>
            <a:r>
              <a:rPr lang="en-US" dirty="0" err="1" smtClean="0"/>
              <a:t>msgbox</a:t>
            </a:r>
            <a:r>
              <a:rPr lang="en-US" dirty="0" smtClean="0"/>
              <a:t>(“Greater”)</a:t>
            </a:r>
          </a:p>
          <a:p>
            <a:endParaRPr lang="en-US" dirty="0" smtClean="0"/>
          </a:p>
          <a:p>
            <a:r>
              <a:rPr lang="en-US" dirty="0" smtClean="0"/>
              <a:t>Syntax:</a:t>
            </a:r>
          </a:p>
          <a:p>
            <a:r>
              <a:rPr lang="en-US" dirty="0" smtClean="0"/>
              <a:t>	If  condition Then</a:t>
            </a:r>
          </a:p>
          <a:p>
            <a:r>
              <a:rPr lang="en-US" dirty="0" smtClean="0"/>
              <a:t>		………</a:t>
            </a:r>
          </a:p>
          <a:p>
            <a:r>
              <a:rPr lang="en-US" dirty="0" smtClean="0"/>
              <a:t>	Else</a:t>
            </a:r>
          </a:p>
          <a:p>
            <a:r>
              <a:rPr lang="en-US" dirty="0" smtClean="0"/>
              <a:t>		………</a:t>
            </a:r>
          </a:p>
          <a:p>
            <a:r>
              <a:rPr lang="en-US" dirty="0" smtClean="0"/>
              <a:t>	End  If</a:t>
            </a:r>
          </a:p>
          <a:p>
            <a:r>
              <a:rPr lang="en-US" dirty="0" smtClean="0"/>
              <a:t>Example:</a:t>
            </a:r>
          </a:p>
          <a:p>
            <a:r>
              <a:rPr lang="en-US" dirty="0" smtClean="0"/>
              <a:t>	If Deposit &gt; 0 Then </a:t>
            </a:r>
          </a:p>
          <a:p>
            <a:r>
              <a:rPr lang="en-US" dirty="0" smtClean="0"/>
              <a:t>		total = total + Deposit</a:t>
            </a:r>
          </a:p>
          <a:p>
            <a:r>
              <a:rPr lang="en-US" dirty="0" smtClean="0"/>
              <a:t>	End If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sz="quarter" idx="1"/>
          </p:nvPr>
        </p:nvSpPr>
        <p:spPr>
          <a:xfrm>
            <a:off x="301752" y="1527048"/>
            <a:ext cx="8503920" cy="530352"/>
          </a:xfrm>
        </p:spPr>
        <p:txBody>
          <a:bodyPr/>
          <a:lstStyle/>
          <a:p>
            <a:r>
              <a:rPr lang="en-US" dirty="0" smtClean="0"/>
              <a:t>Using  Multiple If Statements:</a:t>
            </a:r>
            <a:endParaRPr lang="en-US" dirty="0"/>
          </a:p>
        </p:txBody>
      </p:sp>
      <p:sp>
        <p:nvSpPr>
          <p:cNvPr id="4" name="TextBox 3"/>
          <p:cNvSpPr txBox="1"/>
          <p:nvPr/>
        </p:nvSpPr>
        <p:spPr>
          <a:xfrm>
            <a:off x="990600" y="1981201"/>
            <a:ext cx="6324600" cy="4495800"/>
          </a:xfrm>
          <a:prstGeom prst="rect">
            <a:avLst/>
          </a:prstGeom>
          <a:noFill/>
        </p:spPr>
        <p:txBody>
          <a:bodyPr wrap="square" rtlCol="0">
            <a:spAutoFit/>
          </a:bodyPr>
          <a:lstStyle/>
          <a:p>
            <a:r>
              <a:rPr lang="en-US" dirty="0" smtClean="0"/>
              <a:t>Syntax:</a:t>
            </a:r>
          </a:p>
          <a:p>
            <a:r>
              <a:rPr lang="en-US" dirty="0" smtClean="0"/>
              <a:t>	If  condition Then</a:t>
            </a:r>
          </a:p>
          <a:p>
            <a:r>
              <a:rPr lang="en-US" dirty="0" smtClean="0"/>
              <a:t>		………</a:t>
            </a:r>
          </a:p>
          <a:p>
            <a:r>
              <a:rPr lang="en-US" dirty="0" smtClean="0"/>
              <a:t>	</a:t>
            </a:r>
            <a:r>
              <a:rPr lang="en-US" dirty="0" err="1" smtClean="0"/>
              <a:t>ElseIf</a:t>
            </a:r>
            <a:r>
              <a:rPr lang="en-US" dirty="0" smtClean="0"/>
              <a:t> condition Then</a:t>
            </a:r>
          </a:p>
          <a:p>
            <a:r>
              <a:rPr lang="en-US" dirty="0" smtClean="0"/>
              <a:t>		………</a:t>
            </a:r>
          </a:p>
          <a:p>
            <a:r>
              <a:rPr lang="en-US" dirty="0" smtClean="0"/>
              <a:t>	Else</a:t>
            </a:r>
          </a:p>
          <a:p>
            <a:r>
              <a:rPr lang="en-US" dirty="0" smtClean="0"/>
              <a:t>		………..	</a:t>
            </a:r>
          </a:p>
          <a:p>
            <a:r>
              <a:rPr lang="en-US" dirty="0" smtClean="0"/>
              <a:t>	End  If</a:t>
            </a:r>
          </a:p>
          <a:p>
            <a:r>
              <a:rPr lang="en-US" dirty="0" smtClean="0"/>
              <a:t>Example:</a:t>
            </a:r>
          </a:p>
          <a:p>
            <a:r>
              <a:rPr lang="en-US" dirty="0" smtClean="0"/>
              <a:t>	If </a:t>
            </a:r>
            <a:r>
              <a:rPr lang="en-US" dirty="0" err="1" smtClean="0"/>
              <a:t>Bsal</a:t>
            </a:r>
            <a:r>
              <a:rPr lang="en-US" dirty="0" smtClean="0"/>
              <a:t> &gt; 12000 Then </a:t>
            </a:r>
          </a:p>
          <a:p>
            <a:r>
              <a:rPr lang="en-US" dirty="0" smtClean="0"/>
              <a:t>		</a:t>
            </a:r>
            <a:r>
              <a:rPr lang="en-US" dirty="0" err="1" smtClean="0"/>
              <a:t>tSal</a:t>
            </a:r>
            <a:r>
              <a:rPr lang="en-US" dirty="0" smtClean="0"/>
              <a:t> = 2.5 * </a:t>
            </a:r>
            <a:r>
              <a:rPr lang="en-US" dirty="0" err="1" smtClean="0"/>
              <a:t>Bsal</a:t>
            </a:r>
            <a:endParaRPr lang="en-US" dirty="0" smtClean="0"/>
          </a:p>
          <a:p>
            <a:r>
              <a:rPr lang="en-US" dirty="0" smtClean="0"/>
              <a:t>	</a:t>
            </a:r>
            <a:r>
              <a:rPr lang="en-US" dirty="0" err="1" smtClean="0"/>
              <a:t>ElseIf</a:t>
            </a:r>
            <a:r>
              <a:rPr lang="en-US" dirty="0" smtClean="0"/>
              <a:t> </a:t>
            </a:r>
            <a:r>
              <a:rPr lang="en-US" dirty="0" err="1" smtClean="0"/>
              <a:t>Bsal</a:t>
            </a:r>
            <a:r>
              <a:rPr lang="en-US" dirty="0" smtClean="0"/>
              <a:t> &gt; 10000 Then</a:t>
            </a:r>
          </a:p>
          <a:p>
            <a:r>
              <a:rPr lang="en-US" dirty="0" smtClean="0"/>
              <a:t>		</a:t>
            </a:r>
            <a:r>
              <a:rPr lang="en-US" dirty="0" err="1" smtClean="0"/>
              <a:t>tSal</a:t>
            </a:r>
            <a:r>
              <a:rPr lang="en-US" dirty="0" smtClean="0"/>
              <a:t> = 2* </a:t>
            </a:r>
            <a:r>
              <a:rPr lang="en-US" dirty="0" err="1" smtClean="0"/>
              <a:t>Bsal</a:t>
            </a:r>
            <a:endParaRPr lang="en-US" dirty="0" smtClean="0"/>
          </a:p>
          <a:p>
            <a:r>
              <a:rPr lang="en-US" dirty="0" smtClean="0"/>
              <a:t>	Else</a:t>
            </a:r>
          </a:p>
          <a:p>
            <a:r>
              <a:rPr lang="en-US" dirty="0" smtClean="0"/>
              <a:t>		</a:t>
            </a:r>
            <a:r>
              <a:rPr lang="en-US" dirty="0" err="1" smtClean="0"/>
              <a:t>tSal</a:t>
            </a:r>
            <a:r>
              <a:rPr lang="en-US" dirty="0" smtClean="0"/>
              <a:t> = 1.8 * </a:t>
            </a:r>
            <a:r>
              <a:rPr lang="en-US" dirty="0" err="1" smtClean="0"/>
              <a:t>Bsal</a:t>
            </a:r>
            <a:endParaRPr lang="en-US" dirty="0" smtClean="0"/>
          </a:p>
          <a:p>
            <a:r>
              <a:rPr lang="en-US" dirty="0" smtClean="0"/>
              <a:t>	End If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sz="quarter" idx="1"/>
          </p:nvPr>
        </p:nvSpPr>
        <p:spPr>
          <a:xfrm>
            <a:off x="301752" y="1527048"/>
            <a:ext cx="8503920" cy="530352"/>
          </a:xfrm>
        </p:spPr>
        <p:txBody>
          <a:bodyPr/>
          <a:lstStyle/>
          <a:p>
            <a:r>
              <a:rPr lang="en-US" dirty="0" smtClean="0"/>
              <a:t>Select Case Examples</a:t>
            </a:r>
          </a:p>
          <a:p>
            <a:endParaRPr lang="en-US" dirty="0"/>
          </a:p>
        </p:txBody>
      </p:sp>
      <p:sp>
        <p:nvSpPr>
          <p:cNvPr id="4" name="TextBox 3"/>
          <p:cNvSpPr txBox="1"/>
          <p:nvPr/>
        </p:nvSpPr>
        <p:spPr>
          <a:xfrm>
            <a:off x="1066800" y="2590800"/>
            <a:ext cx="6705600" cy="2585323"/>
          </a:xfrm>
          <a:prstGeom prst="rect">
            <a:avLst/>
          </a:prstGeom>
          <a:noFill/>
        </p:spPr>
        <p:txBody>
          <a:bodyPr wrap="square" rtlCol="0">
            <a:spAutoFit/>
          </a:bodyPr>
          <a:lstStyle/>
          <a:p>
            <a:r>
              <a:rPr lang="en-US" dirty="0" smtClean="0"/>
              <a:t>Syntax:</a:t>
            </a:r>
          </a:p>
          <a:p>
            <a:r>
              <a:rPr lang="en-US" dirty="0" smtClean="0"/>
              <a:t>	</a:t>
            </a:r>
            <a:r>
              <a:rPr lang="en-US" dirty="0" err="1" smtClean="0"/>
              <a:t>avgNum</a:t>
            </a:r>
            <a:r>
              <a:rPr lang="en-US" dirty="0" smtClean="0"/>
              <a:t> = total / n</a:t>
            </a:r>
          </a:p>
          <a:p>
            <a:r>
              <a:rPr lang="en-US" dirty="0" smtClean="0"/>
              <a:t>	Select     Case    Round(</a:t>
            </a:r>
            <a:r>
              <a:rPr lang="en-US" dirty="0" err="1" smtClean="0"/>
              <a:t>avgNum</a:t>
            </a:r>
            <a:r>
              <a:rPr lang="en-US" dirty="0" smtClean="0"/>
              <a:t>)</a:t>
            </a:r>
          </a:p>
          <a:p>
            <a:r>
              <a:rPr lang="en-US" dirty="0" smtClean="0"/>
              <a:t>		Case	Is  = 100</a:t>
            </a:r>
          </a:p>
          <a:p>
            <a:r>
              <a:rPr lang="en-US" dirty="0" smtClean="0"/>
              <a:t>			grade = “EX”</a:t>
            </a:r>
          </a:p>
          <a:p>
            <a:r>
              <a:rPr lang="en-US" dirty="0" smtClean="0"/>
              <a:t>		Case	 80 To 99</a:t>
            </a:r>
          </a:p>
          <a:p>
            <a:r>
              <a:rPr lang="en-US" dirty="0" smtClean="0"/>
              <a:t>			grade  = “A”</a:t>
            </a:r>
          </a:p>
          <a:p>
            <a:r>
              <a:rPr lang="en-US" dirty="0" smtClean="0"/>
              <a:t>		………</a:t>
            </a:r>
          </a:p>
          <a:p>
            <a:r>
              <a:rPr lang="en-US" dirty="0" smtClean="0"/>
              <a:t>	End	Select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sz="quarter" idx="1"/>
          </p:nvPr>
        </p:nvSpPr>
        <p:spPr>
          <a:xfrm>
            <a:off x="301752" y="1527048"/>
            <a:ext cx="8503920" cy="530352"/>
          </a:xfrm>
        </p:spPr>
        <p:txBody>
          <a:bodyPr>
            <a:normAutofit/>
          </a:bodyPr>
          <a:lstStyle/>
          <a:p>
            <a:r>
              <a:rPr lang="en-US" dirty="0" smtClean="0"/>
              <a:t>For Loop</a:t>
            </a:r>
          </a:p>
          <a:p>
            <a:pPr>
              <a:buNone/>
            </a:pPr>
            <a:endParaRPr lang="en-US" dirty="0"/>
          </a:p>
        </p:txBody>
      </p:sp>
      <p:sp>
        <p:nvSpPr>
          <p:cNvPr id="4" name="TextBox 3"/>
          <p:cNvSpPr txBox="1"/>
          <p:nvPr/>
        </p:nvSpPr>
        <p:spPr>
          <a:xfrm>
            <a:off x="1066800" y="2209800"/>
            <a:ext cx="6705600" cy="1477328"/>
          </a:xfrm>
          <a:prstGeom prst="rect">
            <a:avLst/>
          </a:prstGeom>
          <a:noFill/>
        </p:spPr>
        <p:txBody>
          <a:bodyPr wrap="square" rtlCol="0">
            <a:spAutoFit/>
          </a:bodyPr>
          <a:lstStyle/>
          <a:p>
            <a:r>
              <a:rPr lang="en-US" dirty="0" smtClean="0"/>
              <a:t>Ex:</a:t>
            </a:r>
          </a:p>
          <a:p>
            <a:r>
              <a:rPr lang="en-US" dirty="0" smtClean="0"/>
              <a:t>	sum = 0</a:t>
            </a:r>
          </a:p>
          <a:p>
            <a:r>
              <a:rPr lang="en-US" dirty="0" smtClean="0"/>
              <a:t>	For </a:t>
            </a:r>
            <a:r>
              <a:rPr lang="en-US" dirty="0" err="1" smtClean="0"/>
              <a:t>i</a:t>
            </a:r>
            <a:r>
              <a:rPr lang="en-US" dirty="0" smtClean="0"/>
              <a:t> = 1 To 10</a:t>
            </a:r>
          </a:p>
          <a:p>
            <a:r>
              <a:rPr lang="en-US" dirty="0" smtClean="0"/>
              <a:t>		sum = sum + </a:t>
            </a:r>
            <a:r>
              <a:rPr lang="en-US" dirty="0" err="1" smtClean="0"/>
              <a:t>i</a:t>
            </a:r>
            <a:endParaRPr lang="en-US" dirty="0" smtClean="0"/>
          </a:p>
          <a:p>
            <a:r>
              <a:rPr lang="en-US" dirty="0" smtClean="0"/>
              <a:t>	Next </a:t>
            </a:r>
            <a:r>
              <a:rPr lang="en-US" dirty="0" err="1" smtClean="0"/>
              <a:t>i</a:t>
            </a:r>
            <a:endParaRPr lang="en-US" dirty="0" smtClean="0"/>
          </a:p>
        </p:txBody>
      </p:sp>
      <p:sp>
        <p:nvSpPr>
          <p:cNvPr id="5" name="Content Placeholder 2"/>
          <p:cNvSpPr txBox="1">
            <a:spLocks/>
          </p:cNvSpPr>
          <p:nvPr/>
        </p:nvSpPr>
        <p:spPr>
          <a:xfrm>
            <a:off x="304800" y="3886200"/>
            <a:ext cx="8503920" cy="530352"/>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lang="en-US" sz="2700" dirty="0" smtClean="0"/>
              <a:t>Do While</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 Loop</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066800" y="4419600"/>
            <a:ext cx="6705600" cy="2031325"/>
          </a:xfrm>
          <a:prstGeom prst="rect">
            <a:avLst/>
          </a:prstGeom>
          <a:noFill/>
        </p:spPr>
        <p:txBody>
          <a:bodyPr wrap="square" rtlCol="0">
            <a:spAutoFit/>
          </a:bodyPr>
          <a:lstStyle/>
          <a:p>
            <a:r>
              <a:rPr lang="en-US" dirty="0" smtClean="0"/>
              <a:t>Ex:</a:t>
            </a:r>
          </a:p>
          <a:p>
            <a:r>
              <a:rPr lang="en-US" dirty="0" smtClean="0"/>
              <a:t>	sum = 0</a:t>
            </a:r>
          </a:p>
          <a:p>
            <a:r>
              <a:rPr lang="en-US" dirty="0" smtClean="0"/>
              <a:t>	</a:t>
            </a:r>
            <a:r>
              <a:rPr lang="en-US" dirty="0" err="1" smtClean="0"/>
              <a:t>i</a:t>
            </a:r>
            <a:r>
              <a:rPr lang="en-US" dirty="0" smtClean="0"/>
              <a:t> = 1</a:t>
            </a:r>
          </a:p>
          <a:p>
            <a:r>
              <a:rPr lang="en-US" dirty="0" smtClean="0"/>
              <a:t>	Do</a:t>
            </a:r>
          </a:p>
          <a:p>
            <a:r>
              <a:rPr lang="en-US" dirty="0" smtClean="0"/>
              <a:t>		sum = sum + </a:t>
            </a:r>
            <a:r>
              <a:rPr lang="en-US" dirty="0" err="1" smtClean="0"/>
              <a:t>i</a:t>
            </a:r>
            <a:endParaRPr lang="en-US" dirty="0" smtClean="0"/>
          </a:p>
          <a:p>
            <a:r>
              <a:rPr lang="en-US" dirty="0" smtClean="0"/>
              <a:t>		</a:t>
            </a:r>
            <a:r>
              <a:rPr lang="en-US" dirty="0" err="1" smtClean="0"/>
              <a:t>i</a:t>
            </a:r>
            <a:r>
              <a:rPr lang="en-US" dirty="0" smtClean="0"/>
              <a:t> = </a:t>
            </a:r>
            <a:r>
              <a:rPr lang="en-US" dirty="0" err="1" smtClean="0"/>
              <a:t>i</a:t>
            </a:r>
            <a:r>
              <a:rPr lang="en-US" dirty="0" smtClean="0"/>
              <a:t> + 1</a:t>
            </a:r>
          </a:p>
          <a:p>
            <a:r>
              <a:rPr lang="en-US" dirty="0" smtClean="0"/>
              <a:t>	Loop While   </a:t>
            </a:r>
            <a:r>
              <a:rPr lang="en-US" dirty="0" err="1" smtClean="0"/>
              <a:t>i</a:t>
            </a:r>
            <a:r>
              <a:rPr lang="en-US" dirty="0" smtClean="0"/>
              <a:t> &lt;= 10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Visual Basic??</a:t>
            </a:r>
            <a:endParaRPr lang="en-US" dirty="0"/>
          </a:p>
        </p:txBody>
      </p:sp>
      <p:sp>
        <p:nvSpPr>
          <p:cNvPr id="3" name="Content Placeholder 2"/>
          <p:cNvSpPr>
            <a:spLocks noGrp="1"/>
          </p:cNvSpPr>
          <p:nvPr>
            <p:ph sz="quarter" idx="1"/>
          </p:nvPr>
        </p:nvSpPr>
        <p:spPr>
          <a:xfrm>
            <a:off x="304800" y="1752600"/>
            <a:ext cx="8503920" cy="3730752"/>
          </a:xfrm>
        </p:spPr>
        <p:txBody>
          <a:bodyPr>
            <a:noAutofit/>
          </a:bodyPr>
          <a:lstStyle/>
          <a:p>
            <a:r>
              <a:rPr lang="en-US" sz="1600" dirty="0" smtClean="0"/>
              <a:t>Data access features allow you to create databases, front-end applications, and scalable server-side components for most popular database formats, including Microsoft SQL Server and other enterprise-level databases.</a:t>
            </a:r>
          </a:p>
          <a:p>
            <a:r>
              <a:rPr lang="en-US" sz="1600" dirty="0" smtClean="0"/>
              <a:t>ActiveX™ technologies allow you to use the functionality provided by other applications, such as Microsoft Word word processor, Microsoft Excel spreadsheet, and other Windows applications. You can even automate applications and objects created using the Professional or Enterprise editions of Visual Basic.</a:t>
            </a:r>
          </a:p>
          <a:p>
            <a:r>
              <a:rPr lang="en-US" sz="1600" dirty="0" smtClean="0"/>
              <a:t>Internet capabilities make it easy to provide access to documents and applications across the Internet or intranet from within your application, or to create Internet server applications.</a:t>
            </a:r>
          </a:p>
          <a:p>
            <a:r>
              <a:rPr lang="en-US" sz="1600" dirty="0" smtClean="0"/>
              <a:t>Your finished application is a true .exe file that uses a Visual Basic Virtual Machine that you can freely distribute. </a:t>
            </a:r>
          </a:p>
          <a:p>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Content Placeholder 2"/>
          <p:cNvSpPr>
            <a:spLocks noGrp="1"/>
          </p:cNvSpPr>
          <p:nvPr>
            <p:ph sz="quarter" idx="1"/>
          </p:nvPr>
        </p:nvSpPr>
        <p:spPr>
          <a:xfrm>
            <a:off x="301752" y="1527048"/>
            <a:ext cx="8503920" cy="530352"/>
          </a:xfrm>
        </p:spPr>
        <p:txBody>
          <a:bodyPr>
            <a:normAutofit/>
          </a:bodyPr>
          <a:lstStyle/>
          <a:p>
            <a:r>
              <a:rPr lang="en-US" dirty="0" smtClean="0"/>
              <a:t>Until Loop</a:t>
            </a:r>
          </a:p>
          <a:p>
            <a:pPr>
              <a:buNone/>
            </a:pPr>
            <a:endParaRPr lang="en-US" dirty="0"/>
          </a:p>
        </p:txBody>
      </p:sp>
      <p:sp>
        <p:nvSpPr>
          <p:cNvPr id="6" name="TextBox 5"/>
          <p:cNvSpPr txBox="1"/>
          <p:nvPr/>
        </p:nvSpPr>
        <p:spPr>
          <a:xfrm>
            <a:off x="1143000" y="2667000"/>
            <a:ext cx="6705600" cy="2031325"/>
          </a:xfrm>
          <a:prstGeom prst="rect">
            <a:avLst/>
          </a:prstGeom>
          <a:noFill/>
        </p:spPr>
        <p:txBody>
          <a:bodyPr wrap="square" rtlCol="0">
            <a:spAutoFit/>
          </a:bodyPr>
          <a:lstStyle/>
          <a:p>
            <a:r>
              <a:rPr lang="en-US" dirty="0" smtClean="0"/>
              <a:t>Ex:</a:t>
            </a:r>
          </a:p>
          <a:p>
            <a:r>
              <a:rPr lang="en-US" dirty="0" smtClean="0"/>
              <a:t>	sum = 0</a:t>
            </a:r>
          </a:p>
          <a:p>
            <a:r>
              <a:rPr lang="en-US" dirty="0" smtClean="0"/>
              <a:t>	</a:t>
            </a:r>
            <a:r>
              <a:rPr lang="en-US" dirty="0" err="1" smtClean="0"/>
              <a:t>i</a:t>
            </a:r>
            <a:r>
              <a:rPr lang="en-US" dirty="0" smtClean="0"/>
              <a:t> = 1</a:t>
            </a:r>
          </a:p>
          <a:p>
            <a:r>
              <a:rPr lang="en-US" dirty="0" smtClean="0"/>
              <a:t>	Do Until  </a:t>
            </a:r>
            <a:r>
              <a:rPr lang="en-US" dirty="0" err="1" smtClean="0"/>
              <a:t>i</a:t>
            </a:r>
            <a:r>
              <a:rPr lang="en-US" dirty="0" smtClean="0"/>
              <a:t> &gt; 10</a:t>
            </a:r>
          </a:p>
          <a:p>
            <a:r>
              <a:rPr lang="en-US" dirty="0" smtClean="0"/>
              <a:t>		sum = sum + </a:t>
            </a:r>
            <a:r>
              <a:rPr lang="en-US" dirty="0" err="1" smtClean="0"/>
              <a:t>i</a:t>
            </a:r>
            <a:endParaRPr lang="en-US" dirty="0" smtClean="0"/>
          </a:p>
          <a:p>
            <a:r>
              <a:rPr lang="en-US" dirty="0" smtClean="0"/>
              <a:t>		</a:t>
            </a:r>
            <a:r>
              <a:rPr lang="en-US" dirty="0" err="1" smtClean="0"/>
              <a:t>i</a:t>
            </a:r>
            <a:r>
              <a:rPr lang="en-US" dirty="0" smtClean="0"/>
              <a:t> = </a:t>
            </a:r>
            <a:r>
              <a:rPr lang="en-US" dirty="0" err="1" smtClean="0"/>
              <a:t>i</a:t>
            </a:r>
            <a:r>
              <a:rPr lang="en-US" dirty="0" smtClean="0"/>
              <a:t> + 1</a:t>
            </a:r>
          </a:p>
          <a:p>
            <a:r>
              <a:rPr lang="en-US" dirty="0" smtClean="0"/>
              <a:t>	Loop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sz="quarter" idx="1"/>
          </p:nvPr>
        </p:nvSpPr>
        <p:spPr>
          <a:xfrm>
            <a:off x="838200" y="1828800"/>
            <a:ext cx="8503920" cy="2362200"/>
          </a:xfrm>
        </p:spPr>
        <p:txBody>
          <a:bodyPr>
            <a:normAutofit fontScale="92500" lnSpcReduction="20000"/>
          </a:bodyPr>
          <a:lstStyle/>
          <a:p>
            <a:endParaRPr lang="en-US" dirty="0" smtClean="0"/>
          </a:p>
          <a:p>
            <a:r>
              <a:rPr lang="en-US" dirty="0" smtClean="0"/>
              <a:t>Built in Functions</a:t>
            </a:r>
          </a:p>
          <a:p>
            <a:endParaRPr lang="en-US" dirty="0" smtClean="0"/>
          </a:p>
          <a:p>
            <a:r>
              <a:rPr lang="en-US" dirty="0" smtClean="0"/>
              <a:t>User Defined Functions</a:t>
            </a:r>
          </a:p>
          <a:p>
            <a:endParaRPr lang="en-US" dirty="0" smtClean="0"/>
          </a:p>
          <a:p>
            <a:r>
              <a:rPr lang="en-US" dirty="0" smtClean="0"/>
              <a:t>Sub Procedures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in Functions</a:t>
            </a:r>
            <a:endParaRPr lang="en-US" dirty="0"/>
          </a:p>
        </p:txBody>
      </p:sp>
      <p:sp>
        <p:nvSpPr>
          <p:cNvPr id="3" name="Content Placeholder 2"/>
          <p:cNvSpPr>
            <a:spLocks noGrp="1"/>
          </p:cNvSpPr>
          <p:nvPr>
            <p:ph sz="quarter" idx="1"/>
          </p:nvPr>
        </p:nvSpPr>
        <p:spPr/>
        <p:txBody>
          <a:bodyPr/>
          <a:lstStyle/>
          <a:p>
            <a:r>
              <a:rPr lang="en-US" dirty="0" smtClean="0"/>
              <a:t>These are the functions that are the provided with the Visual Basic Package. Some Examples are:</a:t>
            </a:r>
          </a:p>
          <a:p>
            <a:pPr lvl="2"/>
            <a:r>
              <a:rPr lang="en-US" dirty="0" smtClean="0"/>
              <a:t>Abs(num)</a:t>
            </a:r>
          </a:p>
          <a:p>
            <a:pPr lvl="2"/>
            <a:r>
              <a:rPr lang="en-US" dirty="0" smtClean="0"/>
              <a:t>Left(string, n)</a:t>
            </a:r>
          </a:p>
          <a:p>
            <a:pPr lvl="2"/>
            <a:r>
              <a:rPr lang="en-US" dirty="0" smtClean="0"/>
              <a:t>Val(Text1.Text)</a:t>
            </a:r>
          </a:p>
          <a:p>
            <a:pPr lvl="2"/>
            <a:r>
              <a:rPr lang="en-US" dirty="0" smtClean="0"/>
              <a:t>Combo1.AddItem</a:t>
            </a:r>
          </a:p>
          <a:p>
            <a:pPr lvl="2"/>
            <a:r>
              <a:rPr lang="en-US" dirty="0" smtClean="0"/>
              <a:t>Combo1.Clear</a:t>
            </a:r>
          </a:p>
          <a:p>
            <a:pPr lvl="2"/>
            <a:r>
              <a:rPr lang="en-US" dirty="0" smtClean="0"/>
              <a:t>Date</a:t>
            </a:r>
          </a:p>
          <a:p>
            <a:pPr lvl="2"/>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Defined Functions</a:t>
            </a:r>
            <a:endParaRPr lang="en-US" dirty="0"/>
          </a:p>
        </p:txBody>
      </p:sp>
      <p:sp>
        <p:nvSpPr>
          <p:cNvPr id="3" name="Content Placeholder 2"/>
          <p:cNvSpPr>
            <a:spLocks noGrp="1"/>
          </p:cNvSpPr>
          <p:nvPr>
            <p:ph sz="quarter" idx="1"/>
          </p:nvPr>
        </p:nvSpPr>
        <p:spPr>
          <a:xfrm>
            <a:off x="304800" y="1600200"/>
            <a:ext cx="8503920" cy="1143000"/>
          </a:xfrm>
        </p:spPr>
        <p:txBody>
          <a:bodyPr>
            <a:normAutofit fontScale="92500" lnSpcReduction="20000"/>
          </a:bodyPr>
          <a:lstStyle/>
          <a:p>
            <a:r>
              <a:rPr lang="en-US" dirty="0" smtClean="0"/>
              <a:t>Visual Basic allows to create user defined functions.</a:t>
            </a:r>
          </a:p>
          <a:p>
            <a:r>
              <a:rPr lang="en-US" dirty="0" smtClean="0"/>
              <a:t> User defined functions that are created by the users for specific operations.</a:t>
            </a:r>
          </a:p>
        </p:txBody>
      </p:sp>
      <p:sp>
        <p:nvSpPr>
          <p:cNvPr id="4" name="TextBox 3"/>
          <p:cNvSpPr txBox="1"/>
          <p:nvPr/>
        </p:nvSpPr>
        <p:spPr>
          <a:xfrm>
            <a:off x="304800" y="3048000"/>
            <a:ext cx="8534400" cy="2585323"/>
          </a:xfrm>
          <a:prstGeom prst="rect">
            <a:avLst/>
          </a:prstGeom>
          <a:noFill/>
        </p:spPr>
        <p:txBody>
          <a:bodyPr wrap="square" rtlCol="0">
            <a:spAutoFit/>
          </a:bodyPr>
          <a:lstStyle/>
          <a:p>
            <a:r>
              <a:rPr lang="pt-BR" dirty="0" smtClean="0"/>
              <a:t>Ex 1:</a:t>
            </a:r>
          </a:p>
          <a:p>
            <a:r>
              <a:rPr lang="pt-BR" dirty="0" smtClean="0"/>
              <a:t>	Public Function Fun()</a:t>
            </a:r>
          </a:p>
          <a:p>
            <a:r>
              <a:rPr lang="pt-BR" dirty="0" smtClean="0"/>
              <a:t>		msgBox(“Hello”)</a:t>
            </a:r>
          </a:p>
          <a:p>
            <a:r>
              <a:rPr lang="pt-BR" dirty="0" smtClean="0"/>
              <a:t>	End Function</a:t>
            </a:r>
          </a:p>
          <a:p>
            <a:endParaRPr lang="pt-BR" dirty="0" smtClean="0"/>
          </a:p>
          <a:p>
            <a:r>
              <a:rPr lang="pt-BR" dirty="0" smtClean="0"/>
              <a:t>Ex 2:</a:t>
            </a:r>
          </a:p>
          <a:p>
            <a:r>
              <a:rPr lang="pt-BR" dirty="0" smtClean="0"/>
              <a:t>	Public Function AddNum(num1 As Integer, num2 As Integer) As Integer</a:t>
            </a:r>
          </a:p>
          <a:p>
            <a:r>
              <a:rPr lang="pt-BR" dirty="0" smtClean="0"/>
              <a:t>   		 AddNum = num1 + num2</a:t>
            </a:r>
          </a:p>
          <a:p>
            <a:r>
              <a:rPr lang="pt-BR" dirty="0" smtClean="0"/>
              <a:t>	End Function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a:t>
            </a:r>
            <a:endParaRPr lang="en-US" dirty="0"/>
          </a:p>
        </p:txBody>
      </p:sp>
      <p:sp>
        <p:nvSpPr>
          <p:cNvPr id="3" name="Content Placeholder 2"/>
          <p:cNvSpPr>
            <a:spLocks noGrp="1"/>
          </p:cNvSpPr>
          <p:nvPr>
            <p:ph sz="quarter" idx="1"/>
          </p:nvPr>
        </p:nvSpPr>
        <p:spPr/>
        <p:txBody>
          <a:bodyPr/>
          <a:lstStyle/>
          <a:p>
            <a:r>
              <a:rPr lang="en-US" dirty="0" smtClean="0"/>
              <a:t>Procedures can be defined in either of two ways.</a:t>
            </a:r>
          </a:p>
          <a:p>
            <a:pPr lvl="2"/>
            <a:r>
              <a:rPr lang="en-US" dirty="0" smtClean="0"/>
              <a:t>Public procedures</a:t>
            </a:r>
          </a:p>
          <a:p>
            <a:pPr lvl="2"/>
            <a:r>
              <a:rPr lang="en-US" dirty="0" smtClean="0"/>
              <a:t>Private procedure</a:t>
            </a:r>
          </a:p>
          <a:p>
            <a:r>
              <a:rPr lang="en-US" dirty="0" smtClean="0"/>
              <a:t>These two keywords ( Public and Private ) determines which other programs or procedures have access to your procedures.</a:t>
            </a:r>
          </a:p>
          <a:p>
            <a:r>
              <a:rPr lang="en-US" dirty="0" smtClean="0"/>
              <a:t>Procedures are by default Private.</a:t>
            </a:r>
          </a:p>
          <a:p>
            <a:pPr lvl="1">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sz="quarter" idx="1"/>
          </p:nvPr>
        </p:nvSpPr>
        <p:spPr>
          <a:xfrm>
            <a:off x="301752" y="1527048"/>
            <a:ext cx="8503920" cy="530352"/>
          </a:xfrm>
        </p:spPr>
        <p:txBody>
          <a:bodyPr/>
          <a:lstStyle/>
          <a:p>
            <a:r>
              <a:rPr lang="en-US" sz="2000" dirty="0" smtClean="0"/>
              <a:t>Examples</a:t>
            </a:r>
            <a:r>
              <a:rPr lang="en-US" dirty="0" smtClean="0"/>
              <a:t>:</a:t>
            </a:r>
          </a:p>
        </p:txBody>
      </p:sp>
      <p:sp>
        <p:nvSpPr>
          <p:cNvPr id="7" name="TextBox 6"/>
          <p:cNvSpPr txBox="1"/>
          <p:nvPr/>
        </p:nvSpPr>
        <p:spPr>
          <a:xfrm>
            <a:off x="609600" y="2286000"/>
            <a:ext cx="8153400" cy="2308324"/>
          </a:xfrm>
          <a:prstGeom prst="rect">
            <a:avLst/>
          </a:prstGeom>
          <a:noFill/>
        </p:spPr>
        <p:txBody>
          <a:bodyPr wrap="square" rtlCol="0">
            <a:spAutoFit/>
          </a:bodyPr>
          <a:lstStyle/>
          <a:p>
            <a:r>
              <a:rPr lang="en-US" sz="1600" dirty="0" smtClean="0"/>
              <a:t>Sub </a:t>
            </a:r>
            <a:r>
              <a:rPr lang="en-US" sz="1600" dirty="0" err="1" smtClean="0"/>
              <a:t>CalRect</a:t>
            </a:r>
            <a:r>
              <a:rPr lang="en-US" sz="1600" dirty="0" smtClean="0"/>
              <a:t>(</a:t>
            </a:r>
            <a:r>
              <a:rPr lang="en-US" sz="1600" dirty="0" err="1" smtClean="0"/>
              <a:t>nWidth</a:t>
            </a:r>
            <a:r>
              <a:rPr lang="en-US" sz="1600" dirty="0" smtClean="0"/>
              <a:t> As Integer, </a:t>
            </a:r>
            <a:r>
              <a:rPr lang="en-US" sz="1600" dirty="0" err="1" smtClean="0"/>
              <a:t>nHeight</a:t>
            </a:r>
            <a:r>
              <a:rPr lang="en-US" sz="1600" dirty="0" smtClean="0"/>
              <a:t> As Integer, </a:t>
            </a:r>
            <a:r>
              <a:rPr lang="en-US" sz="1600" dirty="0" err="1" smtClean="0"/>
              <a:t>nArea</a:t>
            </a:r>
            <a:r>
              <a:rPr lang="en-US" sz="1600" dirty="0" smtClean="0"/>
              <a:t> As Integer, </a:t>
            </a:r>
            <a:r>
              <a:rPr lang="en-US" sz="1600" dirty="0" err="1" smtClean="0"/>
              <a:t>nPerimeter</a:t>
            </a:r>
            <a:r>
              <a:rPr lang="en-US" sz="1600" dirty="0" smtClean="0"/>
              <a:t> As 							            Integer)</a:t>
            </a:r>
          </a:p>
          <a:p>
            <a:r>
              <a:rPr lang="en-US" sz="1600" dirty="0" smtClean="0"/>
              <a:t>	If </a:t>
            </a:r>
            <a:r>
              <a:rPr lang="en-US" sz="1600" dirty="0" err="1" smtClean="0"/>
              <a:t>nWidth</a:t>
            </a:r>
            <a:r>
              <a:rPr lang="en-US" sz="1600" dirty="0" smtClean="0"/>
              <a:t> &lt;= 0 Or </a:t>
            </a:r>
            <a:r>
              <a:rPr lang="en-US" sz="1600" dirty="0" err="1" smtClean="0"/>
              <a:t>nHeight</a:t>
            </a:r>
            <a:r>
              <a:rPr lang="en-US" sz="1600" dirty="0" smtClean="0"/>
              <a:t> &lt;= 0  Then</a:t>
            </a:r>
          </a:p>
          <a:p>
            <a:r>
              <a:rPr lang="en-US" sz="1600" dirty="0" smtClean="0"/>
              <a:t>		Exit Sub</a:t>
            </a:r>
          </a:p>
          <a:p>
            <a:r>
              <a:rPr lang="en-US" sz="1600" dirty="0" smtClean="0"/>
              <a:t>	End If</a:t>
            </a:r>
          </a:p>
          <a:p>
            <a:r>
              <a:rPr lang="en-US" sz="1600" dirty="0" smtClean="0"/>
              <a:t>	</a:t>
            </a:r>
            <a:r>
              <a:rPr lang="en-US" sz="1600" dirty="0" err="1" smtClean="0"/>
              <a:t>nArea</a:t>
            </a:r>
            <a:r>
              <a:rPr lang="en-US" sz="1600" dirty="0" smtClean="0"/>
              <a:t> = </a:t>
            </a:r>
            <a:r>
              <a:rPr lang="en-US" sz="1600" dirty="0" err="1" smtClean="0"/>
              <a:t>nWidth</a:t>
            </a:r>
            <a:r>
              <a:rPr lang="en-US" sz="1600" dirty="0" smtClean="0"/>
              <a:t> * </a:t>
            </a:r>
            <a:r>
              <a:rPr lang="en-US" sz="1600" dirty="0" err="1" smtClean="0"/>
              <a:t>nHeight</a:t>
            </a:r>
            <a:endParaRPr lang="en-US" sz="1600" dirty="0" smtClean="0"/>
          </a:p>
          <a:p>
            <a:r>
              <a:rPr lang="en-US" sz="1600" dirty="0" smtClean="0"/>
              <a:t>	</a:t>
            </a:r>
            <a:r>
              <a:rPr lang="en-US" sz="1600" dirty="0" err="1" smtClean="0"/>
              <a:t>nPerimeter</a:t>
            </a:r>
            <a:r>
              <a:rPr lang="en-US" sz="1600" dirty="0" smtClean="0"/>
              <a:t> = 2 * ( </a:t>
            </a:r>
            <a:r>
              <a:rPr lang="en-US" sz="1600" dirty="0" err="1" smtClean="0"/>
              <a:t>nWidth</a:t>
            </a:r>
            <a:r>
              <a:rPr lang="en-US" sz="1600" dirty="0" smtClean="0"/>
              <a:t> + </a:t>
            </a:r>
            <a:r>
              <a:rPr lang="en-US" sz="1600" dirty="0" err="1" smtClean="0"/>
              <a:t>nHeight</a:t>
            </a:r>
            <a:r>
              <a:rPr lang="en-US" sz="1600" dirty="0" smtClean="0"/>
              <a:t> )</a:t>
            </a:r>
          </a:p>
          <a:p>
            <a:r>
              <a:rPr lang="en-US" sz="1600" dirty="0" smtClean="0"/>
              <a:t>End Sub             </a:t>
            </a:r>
          </a:p>
          <a:p>
            <a:r>
              <a:rPr lang="en-US" sz="1600" dirty="0" smtClean="0"/>
              <a:t>             </a:t>
            </a:r>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447800"/>
            <a:ext cx="8503920" cy="4724400"/>
          </a:xfrm>
        </p:spPr>
        <p:txBody>
          <a:bodyPr>
            <a:noAutofit/>
          </a:bodyPr>
          <a:lstStyle/>
          <a:p>
            <a:pPr>
              <a:buNone/>
            </a:pPr>
            <a:r>
              <a:rPr lang="en-US" sz="1600" dirty="0" smtClean="0"/>
              <a:t>Visual Basic forms and controls are objects which expose their own properties, methods and</a:t>
            </a:r>
          </a:p>
          <a:p>
            <a:pPr marL="0" indent="0">
              <a:buNone/>
            </a:pPr>
            <a:r>
              <a:rPr lang="en-US" sz="1600" dirty="0" smtClean="0"/>
              <a:t>events. Properties can be thought of as an object's attributes, methods as its actions, and events as its responses.</a:t>
            </a:r>
          </a:p>
          <a:p>
            <a:pPr>
              <a:buNone/>
            </a:pPr>
            <a:r>
              <a:rPr lang="en-US" sz="1600" dirty="0" smtClean="0"/>
              <a:t>The common events related to several controls are as follows:-</a:t>
            </a:r>
          </a:p>
          <a:p>
            <a:pPr>
              <a:buNone/>
            </a:pPr>
            <a:endParaRPr lang="en-US" sz="1600" dirty="0" smtClean="0"/>
          </a:p>
          <a:p>
            <a:r>
              <a:rPr lang="en-US" sz="1500" dirty="0" smtClean="0"/>
              <a:t>Change – The user modifies the text in a text box or combo box.</a:t>
            </a:r>
          </a:p>
          <a:p>
            <a:r>
              <a:rPr lang="en-US" sz="1500" dirty="0" smtClean="0"/>
              <a:t>Click- The user clicks an object with the primary mouse button( usually the left button).</a:t>
            </a:r>
          </a:p>
          <a:p>
            <a:r>
              <a:rPr lang="en-US" sz="1500" dirty="0" smtClean="0"/>
              <a:t>Dblclick- The user double-clicks an object with the primary mouse button.</a:t>
            </a:r>
          </a:p>
          <a:p>
            <a:r>
              <a:rPr lang="en-US" sz="1500" dirty="0" smtClean="0"/>
              <a:t>DragDrop- The user drags a control to another location.</a:t>
            </a:r>
          </a:p>
          <a:p>
            <a:r>
              <a:rPr lang="en-US" sz="1500" dirty="0" smtClean="0"/>
              <a:t>DragOver- An object is dragged over a control.</a:t>
            </a:r>
          </a:p>
          <a:p>
            <a:r>
              <a:rPr lang="en-US" sz="1500" dirty="0" smtClean="0"/>
              <a:t>GotFocus – An object receives a focus.</a:t>
            </a:r>
          </a:p>
          <a:p>
            <a:r>
              <a:rPr lang="en-US" sz="1500" dirty="0" smtClean="0"/>
              <a:t>KeyDown- A key is pressed while an object has the focus.</a:t>
            </a:r>
          </a:p>
          <a:p>
            <a:r>
              <a:rPr lang="en-US" sz="1500" dirty="0" smtClean="0"/>
              <a:t>KeyPress- A key is pressed and released while an object has the focus.</a:t>
            </a:r>
          </a:p>
          <a:p>
            <a:r>
              <a:rPr lang="en-US" sz="1500" dirty="0" smtClean="0"/>
              <a:t>KeyUp- A key is released while an object has the focus.</a:t>
            </a:r>
          </a:p>
          <a:p>
            <a:r>
              <a:rPr lang="en-US" sz="1500" dirty="0" smtClean="0"/>
              <a:t>MouseDown- A mouse button is pressed while the mouse pointer is over an object.</a:t>
            </a:r>
          </a:p>
          <a:p>
            <a:r>
              <a:rPr lang="en-US" sz="1500" dirty="0" smtClean="0"/>
              <a:t>MouseMove- A mouse cursor is moved over an object.</a:t>
            </a:r>
          </a:p>
          <a:p>
            <a:r>
              <a:rPr lang="en-US" sz="1500" dirty="0" smtClean="0"/>
              <a:t>MouseUp- A mouse button is released while the mouse pointer is over an object.</a:t>
            </a:r>
          </a:p>
        </p:txBody>
      </p:sp>
      <p:sp>
        <p:nvSpPr>
          <p:cNvPr id="4" name="Title 1"/>
          <p:cNvSpPr>
            <a:spLocks noGrp="1"/>
          </p:cNvSpPr>
          <p:nvPr>
            <p:ph type="title"/>
          </p:nvPr>
        </p:nvSpPr>
        <p:spPr/>
        <p:txBody>
          <a:bodyPr vert="horz" anchor="b">
            <a:normAutofit/>
          </a:bodyPr>
          <a:lstStyle/>
          <a:p>
            <a:r>
              <a:rPr lang="en-US" dirty="0" smtClean="0"/>
              <a:t>Events</a:t>
            </a:r>
            <a:endParaRPr lang="en-US" dirty="0"/>
          </a:p>
        </p:txBody>
      </p:sp>
      <p:pic>
        <p:nvPicPr>
          <p:cNvPr id="5" name="Picture 4" descr="curley_med_clr_animado.gif"/>
          <p:cNvPicPr>
            <a:picLocks noChangeAspect="1"/>
          </p:cNvPicPr>
          <p:nvPr/>
        </p:nvPicPr>
        <p:blipFill>
          <a:blip r:embed="rId2"/>
          <a:stretch>
            <a:fillRect/>
          </a:stretch>
        </p:blipFill>
        <p:spPr>
          <a:xfrm>
            <a:off x="4419600" y="1129145"/>
            <a:ext cx="285750" cy="2857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This part explains what is a database and how can it be connected to our vb application.</a:t>
            </a:r>
            <a:endParaRPr lang="en-US" dirty="0"/>
          </a:p>
        </p:txBody>
      </p:sp>
      <p:sp>
        <p:nvSpPr>
          <p:cNvPr id="4" name="Title 3"/>
          <p:cNvSpPr>
            <a:spLocks noGrp="1"/>
          </p:cNvSpPr>
          <p:nvPr>
            <p:ph type="title"/>
          </p:nvPr>
        </p:nvSpPr>
        <p:spPr/>
        <p:txBody>
          <a:bodyPr/>
          <a:lstStyle/>
          <a:p>
            <a:r>
              <a:rPr lang="en-US" dirty="0" smtClean="0"/>
              <a:t>Database connectivity</a:t>
            </a:r>
            <a:endParaRPr lang="en-US" dirty="0"/>
          </a:p>
        </p:txBody>
      </p:sp>
      <p:pic>
        <p:nvPicPr>
          <p:cNvPr id="6" name="Picture 5" descr="curley_med_clr_animado.gif"/>
          <p:cNvPicPr>
            <a:picLocks noChangeAspect="1"/>
          </p:cNvPicPr>
          <p:nvPr/>
        </p:nvPicPr>
        <p:blipFill>
          <a:blip r:embed="rId2"/>
          <a:stretch>
            <a:fillRect/>
          </a:stretch>
        </p:blipFill>
        <p:spPr>
          <a:xfrm>
            <a:off x="4419600" y="2286000"/>
            <a:ext cx="285750" cy="2857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a:t>
            </a:r>
            <a:endParaRPr lang="en-US" dirty="0"/>
          </a:p>
        </p:txBody>
      </p:sp>
      <p:sp>
        <p:nvSpPr>
          <p:cNvPr id="5" name="Content Placeholder 4"/>
          <p:cNvSpPr>
            <a:spLocks noGrp="1"/>
          </p:cNvSpPr>
          <p:nvPr>
            <p:ph sz="quarter" idx="1"/>
          </p:nvPr>
        </p:nvSpPr>
        <p:spPr>
          <a:xfrm>
            <a:off x="304800" y="1752600"/>
            <a:ext cx="8503920" cy="4572000"/>
          </a:xfrm>
        </p:spPr>
        <p:txBody>
          <a:bodyPr>
            <a:normAutofit fontScale="70000" lnSpcReduction="20000"/>
          </a:bodyPr>
          <a:lstStyle/>
          <a:p>
            <a:pPr>
              <a:buFont typeface="Wingdings" pitchFamily="2" charset="2"/>
              <a:buChar char="q"/>
            </a:pPr>
            <a:r>
              <a:rPr lang="en-US" dirty="0" smtClean="0"/>
              <a:t>A </a:t>
            </a:r>
            <a:r>
              <a:rPr lang="en-US" i="1" dirty="0" smtClean="0"/>
              <a:t>database</a:t>
            </a:r>
            <a:r>
              <a:rPr lang="en-US" dirty="0" smtClean="0"/>
              <a:t> is a structured collection of meaningful information stored over a period of time in machine-readable form for subsequent retrieval.</a:t>
            </a:r>
          </a:p>
          <a:p>
            <a:pPr>
              <a:buFont typeface="Wingdings" pitchFamily="2" charset="2"/>
              <a:buChar char="q"/>
            </a:pPr>
            <a:endParaRPr lang="en-US" dirty="0" smtClean="0"/>
          </a:p>
          <a:p>
            <a:pPr>
              <a:buFont typeface="Wingdings" pitchFamily="2" charset="2"/>
              <a:buChar char="q"/>
            </a:pPr>
            <a:r>
              <a:rPr lang="en-US" i="1" dirty="0" smtClean="0"/>
              <a:t>Tables</a:t>
            </a:r>
            <a:r>
              <a:rPr lang="en-US" dirty="0" smtClean="0"/>
              <a:t>(Tuples or relations) are used to represent collections of objects or events in the real world.</a:t>
            </a:r>
          </a:p>
          <a:p>
            <a:pPr>
              <a:buFont typeface="Wingdings" pitchFamily="2" charset="2"/>
              <a:buChar char="q"/>
            </a:pPr>
            <a:endParaRPr lang="en-US" dirty="0" smtClean="0"/>
          </a:p>
          <a:p>
            <a:pPr>
              <a:buFont typeface="Wingdings" pitchFamily="2" charset="2"/>
              <a:buChar char="q"/>
            </a:pPr>
            <a:r>
              <a:rPr lang="en-US" dirty="0" smtClean="0"/>
              <a:t>A </a:t>
            </a:r>
            <a:r>
              <a:rPr lang="en-US" i="1" dirty="0" smtClean="0"/>
              <a:t>row</a:t>
            </a:r>
            <a:r>
              <a:rPr lang="en-US" dirty="0" smtClean="0"/>
              <a:t> in a table represents a record consisting of values relative to an entity by its attribute field.</a:t>
            </a:r>
          </a:p>
          <a:p>
            <a:pPr>
              <a:buFont typeface="Wingdings" pitchFamily="2" charset="2"/>
              <a:buChar char="q"/>
            </a:pPr>
            <a:endParaRPr lang="en-US" dirty="0" smtClean="0"/>
          </a:p>
          <a:p>
            <a:pPr>
              <a:buFont typeface="Wingdings" pitchFamily="2" charset="2"/>
              <a:buChar char="q"/>
            </a:pPr>
            <a:r>
              <a:rPr lang="en-US" dirty="0" smtClean="0"/>
              <a:t>A </a:t>
            </a:r>
            <a:r>
              <a:rPr lang="en-US" i="1" dirty="0" smtClean="0"/>
              <a:t>column</a:t>
            </a:r>
            <a:r>
              <a:rPr lang="en-US" dirty="0" smtClean="0"/>
              <a:t> ,also known as field represents an attribute of the entity.</a:t>
            </a:r>
          </a:p>
          <a:p>
            <a:pPr>
              <a:buFont typeface="Wingdings" pitchFamily="2" charset="2"/>
              <a:buChar char="q"/>
            </a:pPr>
            <a:endParaRPr lang="en-US" dirty="0" smtClean="0"/>
          </a:p>
          <a:p>
            <a:pPr>
              <a:buFont typeface="Wingdings" pitchFamily="2" charset="2"/>
              <a:buChar char="q"/>
            </a:pPr>
            <a:r>
              <a:rPr lang="en-US" dirty="0" smtClean="0"/>
              <a:t>A </a:t>
            </a:r>
            <a:r>
              <a:rPr lang="en-US" i="1" dirty="0" smtClean="0"/>
              <a:t>primary key </a:t>
            </a:r>
            <a:r>
              <a:rPr lang="en-US" dirty="0" smtClean="0"/>
              <a:t>is defined as a field or a group of fields which uniquely defines a single row or record in a table.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and Compiling</a:t>
            </a:r>
            <a:endParaRPr lang="en-US" dirty="0"/>
          </a:p>
        </p:txBody>
      </p:sp>
      <p:sp>
        <p:nvSpPr>
          <p:cNvPr id="3" name="Content Placeholder 2"/>
          <p:cNvSpPr>
            <a:spLocks noGrp="1"/>
          </p:cNvSpPr>
          <p:nvPr>
            <p:ph sz="quarter" idx="1"/>
          </p:nvPr>
        </p:nvSpPr>
        <p:spPr>
          <a:xfrm>
            <a:off x="335280" y="1603248"/>
            <a:ext cx="8503920" cy="4721352"/>
          </a:xfrm>
        </p:spPr>
        <p:txBody>
          <a:bodyPr>
            <a:noAutofit/>
          </a:bodyPr>
          <a:lstStyle/>
          <a:p>
            <a:r>
              <a:rPr lang="en-US" sz="1600" dirty="0" smtClean="0"/>
              <a:t>The traditional application development process :</a:t>
            </a:r>
          </a:p>
          <a:p>
            <a:pPr lvl="1"/>
            <a:r>
              <a:rPr lang="en-US" sz="1600" dirty="0" smtClean="0"/>
              <a:t>writing</a:t>
            </a:r>
          </a:p>
          <a:p>
            <a:pPr lvl="1"/>
            <a:r>
              <a:rPr lang="en-US" sz="1600" dirty="0" smtClean="0"/>
              <a:t> compiling</a:t>
            </a:r>
          </a:p>
          <a:p>
            <a:pPr lvl="1"/>
            <a:r>
              <a:rPr lang="en-US" sz="1600" dirty="0" smtClean="0"/>
              <a:t>testing code</a:t>
            </a:r>
          </a:p>
          <a:p>
            <a:pPr lvl="1">
              <a:buNone/>
            </a:pPr>
            <a:endParaRPr lang="en-US" sz="1100" dirty="0" smtClean="0"/>
          </a:p>
          <a:p>
            <a:r>
              <a:rPr lang="en-US" sz="1600" dirty="0" smtClean="0"/>
              <a:t>Visual Basic uses an interactive approach to development, blurring the distinction between the three steps.</a:t>
            </a:r>
          </a:p>
          <a:p>
            <a:endParaRPr lang="en-US" sz="1100" dirty="0" smtClean="0"/>
          </a:p>
          <a:p>
            <a:r>
              <a:rPr lang="en-US" sz="1600" dirty="0" smtClean="0"/>
              <a:t> Visual Basic interprets your code as you enter it, catching and highlighting most syntax or spelling errors on the fly. It's almost like having an expert watching over your shoulder as you enter your code.</a:t>
            </a:r>
          </a:p>
          <a:p>
            <a:endParaRPr lang="en-US" sz="1100" dirty="0" smtClean="0"/>
          </a:p>
          <a:p>
            <a:r>
              <a:rPr lang="en-US" sz="1600" dirty="0" smtClean="0"/>
              <a:t>In addition to catching errors on the fly, Visual Basic also partially compiles the code as it is entered. When you are ready to run and test your application, there is only a brief delay to finish compiling.</a:t>
            </a:r>
          </a:p>
          <a:p>
            <a:endParaRPr lang="en-US" sz="1100" dirty="0" smtClean="0"/>
          </a:p>
          <a:p>
            <a:r>
              <a:rPr lang="en-US" sz="1600" dirty="0" smtClean="0"/>
              <a:t>Compilation also possible to generate faster applications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connect </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DAO(Data Access Objects)</a:t>
            </a:r>
          </a:p>
          <a:p>
            <a:endParaRPr lang="en-US" dirty="0" smtClean="0"/>
          </a:p>
          <a:p>
            <a:r>
              <a:rPr lang="en-US" dirty="0" smtClean="0"/>
              <a:t>RDO(Remote Data Objects)</a:t>
            </a:r>
          </a:p>
          <a:p>
            <a:endParaRPr lang="en-US" dirty="0" smtClean="0"/>
          </a:p>
          <a:p>
            <a:r>
              <a:rPr lang="en-US" dirty="0" smtClean="0"/>
              <a:t>ADODC(ActiveX Data Objects Data Control)</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ADODC</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The most recent method of data access that Microsoft  has introduced.</a:t>
            </a:r>
          </a:p>
          <a:p>
            <a:r>
              <a:rPr lang="en-US" dirty="0" smtClean="0"/>
              <a:t>As compared to RDO and DAO ,ADODC provides several options to access data.</a:t>
            </a:r>
          </a:p>
          <a:p>
            <a:r>
              <a:rPr lang="en-US" dirty="0" smtClean="0"/>
              <a:t>To start using ADODC ,we have to add its control using the components options in the project menu.</a:t>
            </a:r>
          </a:p>
        </p:txBody>
      </p:sp>
      <p:pic>
        <p:nvPicPr>
          <p:cNvPr id="4" name="Picture 3" descr="slide16.bmp"/>
          <p:cNvPicPr>
            <a:picLocks noChangeAspect="1"/>
          </p:cNvPicPr>
          <p:nvPr/>
        </p:nvPicPr>
        <p:blipFill>
          <a:blip r:embed="rId2"/>
          <a:stretch>
            <a:fillRect/>
          </a:stretch>
        </p:blipFill>
        <p:spPr>
          <a:xfrm>
            <a:off x="1600200" y="1524000"/>
            <a:ext cx="5805223" cy="5157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connect</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Create a database using MS Access.</a:t>
            </a:r>
          </a:p>
          <a:p>
            <a:r>
              <a:rPr lang="en-US" dirty="0" smtClean="0"/>
              <a:t>Create a ADODC control in your form.</a:t>
            </a:r>
          </a:p>
          <a:p>
            <a:r>
              <a:rPr lang="en-US" dirty="0" smtClean="0"/>
              <a:t>In the connection string property of the ADODC control ,select the use connection string option and click on build button.</a:t>
            </a:r>
          </a:p>
          <a:p>
            <a:r>
              <a:rPr lang="en-US" dirty="0" smtClean="0"/>
              <a:t>In the provider list select the Microsoft Jet OLE DB provider.</a:t>
            </a:r>
          </a:p>
          <a:p>
            <a:r>
              <a:rPr lang="en-US" dirty="0" smtClean="0"/>
              <a:t>In the connection tab specify the path of the existing database.</a:t>
            </a:r>
          </a:p>
          <a:p>
            <a:r>
              <a:rPr lang="en-US" dirty="0" smtClean="0"/>
              <a:t>In the record source tab ,in the command type list select  </a:t>
            </a:r>
            <a:r>
              <a:rPr lang="en-US" dirty="0" err="1" smtClean="0"/>
              <a:t>adCmdTable</a:t>
            </a:r>
            <a:r>
              <a:rPr lang="en-US" dirty="0" smtClean="0"/>
              <a:t>.</a:t>
            </a:r>
          </a:p>
          <a:p>
            <a:r>
              <a:rPr lang="en-US" dirty="0" smtClean="0"/>
              <a:t>Select the table name from the list of tables now available.</a:t>
            </a:r>
          </a:p>
          <a:p>
            <a:r>
              <a:rPr lang="en-US" dirty="0" smtClean="0"/>
              <a:t>Press OK.</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a:t>
            </a:r>
            <a:endParaRPr lang="en-US" dirty="0"/>
          </a:p>
        </p:txBody>
      </p:sp>
      <p:pic>
        <p:nvPicPr>
          <p:cNvPr id="6" name="Content Placeholder 5" descr="slide18a.bmp"/>
          <p:cNvPicPr>
            <a:picLocks noGrp="1" noChangeAspect="1"/>
          </p:cNvPicPr>
          <p:nvPr>
            <p:ph sz="quarter" idx="1"/>
          </p:nvPr>
        </p:nvPicPr>
        <p:blipFill>
          <a:blip r:embed="rId2"/>
          <a:stretch>
            <a:fillRect/>
          </a:stretch>
        </p:blipFill>
        <p:spPr>
          <a:xfrm>
            <a:off x="2508578" y="2415856"/>
            <a:ext cx="4090332" cy="2794637"/>
          </a:xfrm>
        </p:spPr>
      </p:pic>
      <p:pic>
        <p:nvPicPr>
          <p:cNvPr id="7" name="Picture 6" descr="slide18b.bmp"/>
          <p:cNvPicPr>
            <a:picLocks noChangeAspect="1"/>
          </p:cNvPicPr>
          <p:nvPr/>
        </p:nvPicPr>
        <p:blipFill>
          <a:blip r:embed="rId3"/>
          <a:stretch>
            <a:fillRect/>
          </a:stretch>
        </p:blipFill>
        <p:spPr>
          <a:xfrm>
            <a:off x="2209800" y="1752600"/>
            <a:ext cx="5335215" cy="4026817"/>
          </a:xfrm>
          <a:prstGeom prst="rect">
            <a:avLst/>
          </a:prstGeom>
        </p:spPr>
      </p:pic>
      <p:pic>
        <p:nvPicPr>
          <p:cNvPr id="8" name="Picture 7" descr="slide18c.bmp"/>
          <p:cNvPicPr>
            <a:picLocks noChangeAspect="1"/>
          </p:cNvPicPr>
          <p:nvPr/>
        </p:nvPicPr>
        <p:blipFill>
          <a:blip r:embed="rId4"/>
          <a:stretch>
            <a:fillRect/>
          </a:stretch>
        </p:blipFill>
        <p:spPr>
          <a:xfrm>
            <a:off x="2438400" y="938451"/>
            <a:ext cx="4700071" cy="59195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Database commands</a:t>
            </a:r>
            <a:endParaRPr lang="en-US" dirty="0"/>
          </a:p>
        </p:txBody>
      </p:sp>
      <p:sp>
        <p:nvSpPr>
          <p:cNvPr id="3" name="Content Placeholder 2"/>
          <p:cNvSpPr>
            <a:spLocks noGrp="1"/>
          </p:cNvSpPr>
          <p:nvPr>
            <p:ph sz="quarter" idx="1"/>
          </p:nvPr>
        </p:nvSpPr>
        <p:spPr>
          <a:xfrm>
            <a:off x="304800" y="1752600"/>
            <a:ext cx="8503920" cy="4572000"/>
          </a:xfrm>
        </p:spPr>
        <p:txBody>
          <a:bodyPr/>
          <a:lstStyle/>
          <a:p>
            <a:r>
              <a:rPr lang="en-US" dirty="0" smtClean="0"/>
              <a:t>Adodc1.recordset.BOF</a:t>
            </a:r>
          </a:p>
          <a:p>
            <a:r>
              <a:rPr lang="en-US" dirty="0" smtClean="0"/>
              <a:t>Adodc1.recordset.EOF</a:t>
            </a:r>
          </a:p>
          <a:p>
            <a:r>
              <a:rPr lang="en-US" dirty="0" smtClean="0"/>
              <a:t>Adodc1.recordset.MoveFirst</a:t>
            </a:r>
          </a:p>
          <a:p>
            <a:r>
              <a:rPr lang="en-US" dirty="0" smtClean="0"/>
              <a:t>Adodc1.recordset.MoveLast</a:t>
            </a:r>
          </a:p>
          <a:p>
            <a:r>
              <a:rPr lang="en-US" dirty="0" smtClean="0"/>
              <a:t>Adodc1.recordset.MoveNext</a:t>
            </a:r>
          </a:p>
          <a:p>
            <a:r>
              <a:rPr lang="en-US" dirty="0" smtClean="0"/>
              <a:t>Adodc1.recordset.MovePrevious</a:t>
            </a:r>
          </a:p>
          <a:p>
            <a:r>
              <a:rPr lang="en-US" dirty="0" smtClean="0"/>
              <a:t>Adodc1.recordset.Update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Content Placeholder 3" descr="nit emblem.JPG"/>
          <p:cNvPicPr>
            <a:picLocks noGrp="1" noChangeAspect="1"/>
          </p:cNvPicPr>
          <p:nvPr>
            <p:ph sz="quarter" idx="1"/>
          </p:nvPr>
        </p:nvPicPr>
        <p:blipFill>
          <a:blip r:embed="rId2" cstate="print"/>
          <a:stretch>
            <a:fillRect/>
          </a:stretch>
        </p:blipFill>
        <p:spPr>
          <a:xfrm>
            <a:off x="4038600" y="1752600"/>
            <a:ext cx="1113234" cy="1295400"/>
          </a:xfrm>
          <a:prstGeom prst="roundRect">
            <a:avLst>
              <a:gd name="adj" fmla="val 8594"/>
            </a:avLst>
          </a:prstGeom>
          <a:solidFill>
            <a:srgbClr val="FFFFFF">
              <a:shade val="85000"/>
            </a:srgbClr>
          </a:solidFill>
          <a:ln>
            <a:noFill/>
          </a:ln>
          <a:effectLst>
            <a:reflection blurRad="6350" stA="50000" endA="295" endPos="92000" dist="101600" dir="5400000" sy="-100000" algn="bl" rotWithShape="0"/>
          </a:effectLst>
        </p:spPr>
      </p:pic>
      <p:sp>
        <p:nvSpPr>
          <p:cNvPr id="5" name="TextBox 4"/>
          <p:cNvSpPr txBox="1"/>
          <p:nvPr/>
        </p:nvSpPr>
        <p:spPr>
          <a:xfrm>
            <a:off x="5791200" y="4572000"/>
            <a:ext cx="2712602" cy="1754326"/>
          </a:xfrm>
          <a:prstGeom prst="rect">
            <a:avLst/>
          </a:prstGeom>
          <a:noFill/>
        </p:spPr>
        <p:txBody>
          <a:bodyPr wrap="none" rtlCol="0">
            <a:spAutoFit/>
          </a:bodyPr>
          <a:lstStyle/>
          <a:p>
            <a:r>
              <a:rPr lang="en-US" dirty="0" smtClean="0"/>
              <a:t>Presented by :-</a:t>
            </a:r>
          </a:p>
          <a:p>
            <a:endParaRPr lang="en-US" dirty="0" smtClean="0"/>
          </a:p>
          <a:p>
            <a:r>
              <a:rPr lang="en-US" dirty="0" err="1" smtClean="0"/>
              <a:t>Himansu</a:t>
            </a:r>
            <a:r>
              <a:rPr lang="en-US" dirty="0" smtClean="0"/>
              <a:t> </a:t>
            </a:r>
            <a:r>
              <a:rPr lang="en-US" dirty="0" err="1" smtClean="0"/>
              <a:t>Shekhar</a:t>
            </a:r>
            <a:r>
              <a:rPr lang="en-US" dirty="0" smtClean="0"/>
              <a:t> </a:t>
            </a:r>
            <a:r>
              <a:rPr lang="en-US" dirty="0" err="1" smtClean="0"/>
              <a:t>Sahoo</a:t>
            </a:r>
            <a:endParaRPr lang="en-US" dirty="0" smtClean="0"/>
          </a:p>
          <a:p>
            <a:r>
              <a:rPr lang="en-US" dirty="0" smtClean="0"/>
              <a:t>Manish </a:t>
            </a:r>
            <a:r>
              <a:rPr lang="en-US" dirty="0" err="1" smtClean="0"/>
              <a:t>Sethi</a:t>
            </a:r>
            <a:endParaRPr lang="en-US" dirty="0" smtClean="0"/>
          </a:p>
          <a:p>
            <a:r>
              <a:rPr lang="en-US" dirty="0" err="1" smtClean="0"/>
              <a:t>Narender</a:t>
            </a:r>
            <a:r>
              <a:rPr lang="en-US" dirty="0" smtClean="0"/>
              <a:t> Singh </a:t>
            </a:r>
            <a:r>
              <a:rPr lang="en-US" dirty="0" err="1" smtClean="0"/>
              <a:t>Thakur</a:t>
            </a:r>
            <a:endParaRPr lang="en-US" dirty="0" smtClean="0"/>
          </a:p>
          <a:p>
            <a:r>
              <a:rPr lang="en-US" dirty="0" err="1" smtClean="0"/>
              <a:t>Pratik</a:t>
            </a:r>
            <a:r>
              <a:rPr lang="en-US" dirty="0" smtClean="0"/>
              <a:t> </a:t>
            </a:r>
            <a:r>
              <a:rPr lang="en-US" dirty="0" err="1" smtClean="0"/>
              <a:t>Barasia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sp>
        <p:nvSpPr>
          <p:cNvPr id="3" name="Content Placeholder 2"/>
          <p:cNvSpPr>
            <a:spLocks noGrp="1"/>
          </p:cNvSpPr>
          <p:nvPr>
            <p:ph sz="quarter" idx="1"/>
          </p:nvPr>
        </p:nvSpPr>
        <p:spPr>
          <a:xfrm>
            <a:off x="301752" y="1527048"/>
            <a:ext cx="8503920" cy="4111752"/>
          </a:xfrm>
        </p:spPr>
        <p:txBody>
          <a:bodyPr>
            <a:normAutofit fontScale="55000" lnSpcReduction="20000"/>
          </a:bodyPr>
          <a:lstStyle/>
          <a:p>
            <a:r>
              <a:rPr lang="en-US" sz="2900" dirty="0" smtClean="0"/>
              <a:t>windows, events and messages.</a:t>
            </a:r>
          </a:p>
          <a:p>
            <a:r>
              <a:rPr lang="en-US" sz="2900" dirty="0" smtClean="0"/>
              <a:t>Think of a window as simply a rectangular region with its own boundaries. </a:t>
            </a:r>
          </a:p>
          <a:p>
            <a:pPr lvl="1"/>
            <a:r>
              <a:rPr lang="en-US" sz="2900" dirty="0" smtClean="0"/>
              <a:t>Explorer window </a:t>
            </a:r>
          </a:p>
          <a:p>
            <a:pPr lvl="1"/>
            <a:r>
              <a:rPr lang="en-US" sz="2900" dirty="0" smtClean="0"/>
              <a:t>document window within your word processing program, </a:t>
            </a:r>
          </a:p>
          <a:p>
            <a:pPr lvl="1"/>
            <a:r>
              <a:rPr lang="en-US" sz="2900" dirty="0" smtClean="0"/>
              <a:t>dialog box ,Icons, text boxes, option buttons and menu bars are all windows</a:t>
            </a:r>
          </a:p>
          <a:p>
            <a:pPr>
              <a:buNone/>
            </a:pPr>
            <a:r>
              <a:rPr lang="en-US" sz="2900" dirty="0" smtClean="0"/>
              <a:t>      OS manages all of these many windows by assigning each one a unique id number (window handle or hWnd). The system continually monitors each of these windows for signs of activity or events. Events can occur through user actions such as a mouse click or a key press, through programmatic control, or even as a result of another window's actions.</a:t>
            </a:r>
          </a:p>
          <a:p>
            <a:r>
              <a:rPr lang="en-US" sz="2900" dirty="0" smtClean="0"/>
              <a:t>Each time an event occurs, it causes a message to be sent to the operating system. The system processes the message and broadcasts it to the other windows. Each window can then take the appropriate action based on its own instructions for dealing with that particular message (for example, repainting itself when it has been uncovered by another window).</a:t>
            </a:r>
          </a:p>
          <a:p>
            <a:r>
              <a:rPr lang="en-US" sz="2900" dirty="0" smtClean="0"/>
              <a:t>Visual Basic insulates you from having to deal with all of the low-level message handling.</a:t>
            </a:r>
          </a:p>
          <a:p>
            <a:endParaRPr lang="en-US" dirty="0"/>
          </a:p>
        </p:txBody>
      </p:sp>
      <p:pic>
        <p:nvPicPr>
          <p:cNvPr id="4" name="Picture 3" descr="curley_med_clr_animado.gif"/>
          <p:cNvPicPr>
            <a:picLocks noChangeAspect="1"/>
          </p:cNvPicPr>
          <p:nvPr/>
        </p:nvPicPr>
        <p:blipFill>
          <a:blip r:embed="rId2"/>
          <a:stretch>
            <a:fillRect/>
          </a:stretch>
        </p:blipFill>
        <p:spPr>
          <a:xfrm>
            <a:off x="4433455" y="1108365"/>
            <a:ext cx="285750" cy="2857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Programming</a:t>
            </a:r>
            <a:endParaRPr lang="en-US" dirty="0"/>
          </a:p>
        </p:txBody>
      </p:sp>
      <p:sp>
        <p:nvSpPr>
          <p:cNvPr id="3" name="Content Placeholder 2"/>
          <p:cNvSpPr>
            <a:spLocks noGrp="1"/>
          </p:cNvSpPr>
          <p:nvPr>
            <p:ph sz="quarter" idx="1"/>
          </p:nvPr>
        </p:nvSpPr>
        <p:spPr/>
        <p:txBody>
          <a:bodyPr vert="horz">
            <a:normAutofit/>
          </a:bodyPr>
          <a:lstStyle/>
          <a:p>
            <a:r>
              <a:rPr lang="en-US" sz="1600" dirty="0" smtClean="0"/>
              <a:t>In traditional or "procedural" applications, the application itself controls which portions of code execute and in what sequence. Execution starts with the first line of code and follows a predefined path through the application, calling procedures as needed.</a:t>
            </a:r>
          </a:p>
          <a:p>
            <a:r>
              <a:rPr lang="en-US" sz="1600" dirty="0" smtClean="0"/>
              <a:t>In an event-driven application, the code doesn't follow a predetermined path — it executes different code sections in response to events. Events can be triggered by the user's actions, by messages from the system or other applications, or even from the application itself. The sequence of these events determines the sequence in which the code executes, thus the path through the application's code differs each time the program runs.</a:t>
            </a:r>
          </a:p>
          <a:p>
            <a:r>
              <a:rPr lang="en-US" sz="1600" dirty="0" smtClean="0"/>
              <a:t>Your code can also trigger events during execution. For example, programmatically changing the text in a text box cause the text box's Change event to occur. This would cause the code (if any) contained in the Change event to execute. If you assumed that this event would only be triggered by user interaction, you might see unexpected results. It is for this reason that it is important to understand the event-driven model and keep it in mind when designing your application.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r>
              <a:rPr lang="en-US" dirty="0" smtClean="0"/>
              <a:t>Visual Basic Environment</a:t>
            </a:r>
            <a:endParaRPr lang="en-US" dirty="0"/>
          </a:p>
        </p:txBody>
      </p:sp>
      <p:pic>
        <p:nvPicPr>
          <p:cNvPr id="4" name="Content Placeholder 3" descr="slide2.bmp"/>
          <p:cNvPicPr>
            <a:picLocks noGrp="1" noChangeAspect="1"/>
          </p:cNvPicPr>
          <p:nvPr>
            <p:ph sz="quarter" idx="1"/>
          </p:nvPr>
        </p:nvPicPr>
        <p:blipFill>
          <a:blip r:embed="rId2"/>
          <a:stretch>
            <a:fillRect/>
          </a:stretch>
        </p:blipFill>
        <p:spPr>
          <a:xfrm>
            <a:off x="304800" y="1676400"/>
            <a:ext cx="8610600" cy="4648200"/>
          </a:xfrm>
        </p:spPr>
      </p:pic>
      <p:grpSp>
        <p:nvGrpSpPr>
          <p:cNvPr id="3" name="Group 7"/>
          <p:cNvGrpSpPr/>
          <p:nvPr/>
        </p:nvGrpSpPr>
        <p:grpSpPr>
          <a:xfrm>
            <a:off x="3581400" y="1752600"/>
            <a:ext cx="1756412" cy="1145232"/>
            <a:chOff x="3429000" y="1371600"/>
            <a:chExt cx="1756412" cy="1145232"/>
          </a:xfrm>
        </p:grpSpPr>
        <p:cxnSp>
          <p:nvCxnSpPr>
            <p:cNvPr id="6" name="Straight Arrow Connector 5"/>
            <p:cNvCxnSpPr/>
            <p:nvPr/>
          </p:nvCxnSpPr>
          <p:spPr>
            <a:xfrm>
              <a:off x="3429000" y="1371600"/>
              <a:ext cx="13716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495800" y="2286000"/>
              <a:ext cx="689612" cy="230832"/>
            </a:xfrm>
            <a:prstGeom prst="rect">
              <a:avLst/>
            </a:prstGeom>
            <a:noFill/>
          </p:spPr>
          <p:txBody>
            <a:bodyPr wrap="none" rtlCol="0">
              <a:spAutoFit/>
            </a:bodyPr>
            <a:lstStyle/>
            <a:p>
              <a:r>
                <a:rPr lang="en-US" sz="900" dirty="0" smtClean="0"/>
                <a:t>Menu Bar</a:t>
              </a:r>
            </a:p>
          </p:txBody>
        </p:sp>
      </p:grpSp>
      <p:grpSp>
        <p:nvGrpSpPr>
          <p:cNvPr id="5" name="Group 11"/>
          <p:cNvGrpSpPr/>
          <p:nvPr/>
        </p:nvGrpSpPr>
        <p:grpSpPr>
          <a:xfrm>
            <a:off x="1752600" y="1752600"/>
            <a:ext cx="583814" cy="1068238"/>
            <a:chOff x="1752600" y="1524794"/>
            <a:chExt cx="583814" cy="1068238"/>
          </a:xfrm>
        </p:grpSpPr>
        <p:cxnSp>
          <p:nvCxnSpPr>
            <p:cNvPr id="10" name="Straight Arrow Connector 9"/>
            <p:cNvCxnSpPr/>
            <p:nvPr/>
          </p:nvCxnSpPr>
          <p:spPr>
            <a:xfrm rot="5400000">
              <a:off x="1562100" y="19431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2362200"/>
              <a:ext cx="583814" cy="230832"/>
            </a:xfrm>
            <a:prstGeom prst="rect">
              <a:avLst/>
            </a:prstGeom>
            <a:noFill/>
          </p:spPr>
          <p:txBody>
            <a:bodyPr wrap="none" rtlCol="0">
              <a:spAutoFit/>
            </a:bodyPr>
            <a:lstStyle/>
            <a:p>
              <a:r>
                <a:rPr lang="en-US" sz="900" dirty="0" smtClean="0"/>
                <a:t>Toolbar</a:t>
              </a:r>
              <a:endParaRPr lang="en-US" sz="900" dirty="0"/>
            </a:p>
          </p:txBody>
        </p:sp>
      </p:grpSp>
      <p:grpSp>
        <p:nvGrpSpPr>
          <p:cNvPr id="8" name="Group 15"/>
          <p:cNvGrpSpPr/>
          <p:nvPr/>
        </p:nvGrpSpPr>
        <p:grpSpPr>
          <a:xfrm>
            <a:off x="5486400" y="3352800"/>
            <a:ext cx="1692313" cy="230832"/>
            <a:chOff x="5257800" y="3695700"/>
            <a:chExt cx="1692313" cy="230832"/>
          </a:xfrm>
        </p:grpSpPr>
        <p:cxnSp>
          <p:nvCxnSpPr>
            <p:cNvPr id="14" name="Straight Arrow Connector 13"/>
            <p:cNvCxnSpPr/>
            <p:nvPr/>
          </p:nvCxnSpPr>
          <p:spPr>
            <a:xfrm>
              <a:off x="5257800" y="38100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86525" y="3695700"/>
              <a:ext cx="463588" cy="230832"/>
            </a:xfrm>
            <a:prstGeom prst="rect">
              <a:avLst/>
            </a:prstGeom>
            <a:noFill/>
          </p:spPr>
          <p:txBody>
            <a:bodyPr wrap="none" rtlCol="0">
              <a:spAutoFit/>
            </a:bodyPr>
            <a:lstStyle/>
            <a:p>
              <a:r>
                <a:rPr lang="en-US" sz="900" dirty="0" smtClean="0"/>
                <a:t>Form</a:t>
              </a:r>
              <a:endParaRPr lang="en-US" sz="900" dirty="0"/>
            </a:p>
          </p:txBody>
        </p:sp>
      </p:grpSp>
      <p:grpSp>
        <p:nvGrpSpPr>
          <p:cNvPr id="9" name="Group 31"/>
          <p:cNvGrpSpPr/>
          <p:nvPr/>
        </p:nvGrpSpPr>
        <p:grpSpPr>
          <a:xfrm>
            <a:off x="609600" y="3276600"/>
            <a:ext cx="1152294" cy="230832"/>
            <a:chOff x="381000" y="3324225"/>
            <a:chExt cx="1152294" cy="230832"/>
          </a:xfrm>
        </p:grpSpPr>
        <p:cxnSp>
          <p:nvCxnSpPr>
            <p:cNvPr id="18" name="Straight Arrow Connector 17"/>
            <p:cNvCxnSpPr/>
            <p:nvPr/>
          </p:nvCxnSpPr>
          <p:spPr>
            <a:xfrm>
              <a:off x="381000" y="34290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33450" y="3324225"/>
              <a:ext cx="599844" cy="230832"/>
            </a:xfrm>
            <a:prstGeom prst="rect">
              <a:avLst/>
            </a:prstGeom>
            <a:noFill/>
          </p:spPr>
          <p:txBody>
            <a:bodyPr wrap="none" rtlCol="0">
              <a:spAutoFit/>
            </a:bodyPr>
            <a:lstStyle/>
            <a:p>
              <a:r>
                <a:rPr lang="en-US" sz="900" dirty="0" smtClean="0"/>
                <a:t>Toolbox</a:t>
              </a:r>
              <a:endParaRPr lang="en-US" sz="900" dirty="0"/>
            </a:p>
          </p:txBody>
        </p:sp>
      </p:grpSp>
      <p:grpSp>
        <p:nvGrpSpPr>
          <p:cNvPr id="12" name="Group 35"/>
          <p:cNvGrpSpPr/>
          <p:nvPr/>
        </p:nvGrpSpPr>
        <p:grpSpPr>
          <a:xfrm>
            <a:off x="609600" y="6096000"/>
            <a:ext cx="1507676" cy="230832"/>
            <a:chOff x="1600200" y="6293668"/>
            <a:chExt cx="1507676" cy="230832"/>
          </a:xfrm>
        </p:grpSpPr>
        <p:cxnSp>
          <p:nvCxnSpPr>
            <p:cNvPr id="20" name="Straight Arrow Connector 19"/>
            <p:cNvCxnSpPr/>
            <p:nvPr/>
          </p:nvCxnSpPr>
          <p:spPr>
            <a:xfrm>
              <a:off x="1600200" y="6399212"/>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60181" y="6293668"/>
              <a:ext cx="947695" cy="230832"/>
            </a:xfrm>
            <a:prstGeom prst="rect">
              <a:avLst/>
            </a:prstGeom>
            <a:noFill/>
          </p:spPr>
          <p:txBody>
            <a:bodyPr wrap="none" rtlCol="0">
              <a:spAutoFit/>
            </a:bodyPr>
            <a:lstStyle/>
            <a:p>
              <a:r>
                <a:rPr lang="en-US" sz="900" dirty="0" smtClean="0"/>
                <a:t>Form Designer</a:t>
              </a:r>
              <a:endParaRPr lang="en-US" sz="900" dirty="0"/>
            </a:p>
          </p:txBody>
        </p:sp>
      </p:grpSp>
      <p:grpSp>
        <p:nvGrpSpPr>
          <p:cNvPr id="13" name="Group 32"/>
          <p:cNvGrpSpPr/>
          <p:nvPr/>
        </p:nvGrpSpPr>
        <p:grpSpPr>
          <a:xfrm>
            <a:off x="6781800" y="2438400"/>
            <a:ext cx="904645" cy="597932"/>
            <a:chOff x="6867756" y="2209800"/>
            <a:chExt cx="904645" cy="597932"/>
          </a:xfrm>
        </p:grpSpPr>
        <p:sp>
          <p:nvSpPr>
            <p:cNvPr id="23" name="TextBox 22"/>
            <p:cNvSpPr txBox="1"/>
            <p:nvPr/>
          </p:nvSpPr>
          <p:spPr>
            <a:xfrm>
              <a:off x="6867756" y="2438400"/>
              <a:ext cx="628698" cy="369332"/>
            </a:xfrm>
            <a:prstGeom prst="rect">
              <a:avLst/>
            </a:prstGeom>
            <a:noFill/>
          </p:spPr>
          <p:txBody>
            <a:bodyPr wrap="none" rtlCol="0">
              <a:spAutoFit/>
            </a:bodyPr>
            <a:lstStyle/>
            <a:p>
              <a:r>
                <a:rPr lang="en-US" sz="900" dirty="0" smtClean="0"/>
                <a:t>Project </a:t>
              </a:r>
            </a:p>
            <a:p>
              <a:r>
                <a:rPr lang="en-US" sz="900" dirty="0" smtClean="0"/>
                <a:t>Explorer</a:t>
              </a:r>
            </a:p>
          </p:txBody>
        </p:sp>
        <p:cxnSp>
          <p:nvCxnSpPr>
            <p:cNvPr id="27" name="Shape 26"/>
            <p:cNvCxnSpPr>
              <a:endCxn id="23" idx="0"/>
            </p:cNvCxnSpPr>
            <p:nvPr/>
          </p:nvCxnSpPr>
          <p:spPr>
            <a:xfrm rot="10800000" flipV="1">
              <a:off x="7182106" y="2209800"/>
              <a:ext cx="590295" cy="228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33"/>
          <p:cNvGrpSpPr/>
          <p:nvPr/>
        </p:nvGrpSpPr>
        <p:grpSpPr>
          <a:xfrm>
            <a:off x="6858000" y="4343400"/>
            <a:ext cx="855025" cy="519500"/>
            <a:chOff x="6917375" y="4267200"/>
            <a:chExt cx="855025" cy="519500"/>
          </a:xfrm>
        </p:grpSpPr>
        <p:sp>
          <p:nvSpPr>
            <p:cNvPr id="24" name="TextBox 23"/>
            <p:cNvSpPr txBox="1"/>
            <p:nvPr/>
          </p:nvSpPr>
          <p:spPr>
            <a:xfrm>
              <a:off x="6917375" y="4417368"/>
              <a:ext cx="712054" cy="369332"/>
            </a:xfrm>
            <a:prstGeom prst="rect">
              <a:avLst/>
            </a:prstGeom>
            <a:noFill/>
          </p:spPr>
          <p:txBody>
            <a:bodyPr wrap="none" rtlCol="0">
              <a:spAutoFit/>
            </a:bodyPr>
            <a:lstStyle/>
            <a:p>
              <a:r>
                <a:rPr lang="en-US" sz="900" dirty="0" smtClean="0"/>
                <a:t>Properties</a:t>
              </a:r>
            </a:p>
            <a:p>
              <a:r>
                <a:rPr lang="en-US" sz="900" dirty="0" smtClean="0"/>
                <a:t>Window</a:t>
              </a:r>
              <a:endParaRPr lang="en-US" sz="900" dirty="0"/>
            </a:p>
          </p:txBody>
        </p:sp>
        <p:cxnSp>
          <p:nvCxnSpPr>
            <p:cNvPr id="29" name="Shape 28"/>
            <p:cNvCxnSpPr>
              <a:endCxn id="24" idx="0"/>
            </p:cNvCxnSpPr>
            <p:nvPr/>
          </p:nvCxnSpPr>
          <p:spPr>
            <a:xfrm rot="10800000" flipV="1">
              <a:off x="7273402" y="4267200"/>
              <a:ext cx="498998" cy="1501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34"/>
          <p:cNvGrpSpPr/>
          <p:nvPr/>
        </p:nvGrpSpPr>
        <p:grpSpPr>
          <a:xfrm>
            <a:off x="6705600" y="5943600"/>
            <a:ext cx="1057061" cy="443300"/>
            <a:chOff x="6705600" y="6174432"/>
            <a:chExt cx="1057061" cy="443300"/>
          </a:xfrm>
        </p:grpSpPr>
        <p:sp>
          <p:nvSpPr>
            <p:cNvPr id="25" name="TextBox 24"/>
            <p:cNvSpPr txBox="1"/>
            <p:nvPr/>
          </p:nvSpPr>
          <p:spPr>
            <a:xfrm>
              <a:off x="6705600" y="6248400"/>
              <a:ext cx="841897" cy="369332"/>
            </a:xfrm>
            <a:prstGeom prst="rect">
              <a:avLst/>
            </a:prstGeom>
            <a:noFill/>
          </p:spPr>
          <p:txBody>
            <a:bodyPr wrap="none" rtlCol="0">
              <a:spAutoFit/>
            </a:bodyPr>
            <a:lstStyle/>
            <a:p>
              <a:r>
                <a:rPr lang="en-US" sz="900" dirty="0" smtClean="0"/>
                <a:t>Form Layout</a:t>
              </a:r>
            </a:p>
            <a:p>
              <a:r>
                <a:rPr lang="en-US" sz="900" dirty="0" smtClean="0"/>
                <a:t>Window</a:t>
              </a:r>
              <a:endParaRPr lang="en-US" sz="900" dirty="0"/>
            </a:p>
          </p:txBody>
        </p:sp>
        <p:cxnSp>
          <p:nvCxnSpPr>
            <p:cNvPr id="31" name="Shape 30"/>
            <p:cNvCxnSpPr>
              <a:endCxn id="25" idx="0"/>
            </p:cNvCxnSpPr>
            <p:nvPr/>
          </p:nvCxnSpPr>
          <p:spPr>
            <a:xfrm rot="10800000" flipV="1">
              <a:off x="7126550" y="6174432"/>
              <a:ext cx="636111" cy="7396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lide5.bmp"/>
          <p:cNvPicPr>
            <a:picLocks noGrp="1" noChangeAspect="1"/>
          </p:cNvPicPr>
          <p:nvPr>
            <p:ph sz="quarter" idx="1"/>
          </p:nvPr>
        </p:nvPicPr>
        <p:blipFill>
          <a:blip r:embed="rId2"/>
          <a:stretch>
            <a:fillRect/>
          </a:stretch>
        </p:blipFill>
        <p:spPr>
          <a:xfrm>
            <a:off x="457200" y="1600200"/>
            <a:ext cx="8185758" cy="4979670"/>
          </a:xfrm>
        </p:spPr>
      </p:pic>
      <p:sp>
        <p:nvSpPr>
          <p:cNvPr id="4" name="Title 1"/>
          <p:cNvSpPr>
            <a:spLocks noGrp="1"/>
          </p:cNvSpPr>
          <p:nvPr>
            <p:ph type="title"/>
          </p:nvPr>
        </p:nvSpPr>
        <p:spPr/>
        <p:txBody>
          <a:bodyPr vert="horz" anchor="b">
            <a:normAutofit/>
          </a:bodyPr>
          <a:lstStyle/>
          <a:p>
            <a:r>
              <a:rPr lang="en-US" dirty="0" smtClean="0"/>
              <a:t>Controls</a:t>
            </a:r>
            <a:endParaRPr lang="en-US" dirty="0"/>
          </a:p>
        </p:txBody>
      </p:sp>
      <p:grpSp>
        <p:nvGrpSpPr>
          <p:cNvPr id="2" name="Group 27"/>
          <p:cNvGrpSpPr/>
          <p:nvPr/>
        </p:nvGrpSpPr>
        <p:grpSpPr>
          <a:xfrm>
            <a:off x="1905000" y="2401384"/>
            <a:ext cx="1400268" cy="265616"/>
            <a:chOff x="1219200" y="2209800"/>
            <a:chExt cx="1612886" cy="307777"/>
          </a:xfrm>
        </p:grpSpPr>
        <p:sp>
          <p:nvSpPr>
            <p:cNvPr id="6" name="TextBox 5"/>
            <p:cNvSpPr txBox="1"/>
            <p:nvPr/>
          </p:nvSpPr>
          <p:spPr>
            <a:xfrm>
              <a:off x="2209800" y="2209800"/>
              <a:ext cx="622286" cy="307777"/>
            </a:xfrm>
            <a:prstGeom prst="rect">
              <a:avLst/>
            </a:prstGeom>
            <a:noFill/>
          </p:spPr>
          <p:txBody>
            <a:bodyPr wrap="none" rtlCol="0">
              <a:spAutoFit/>
            </a:bodyPr>
            <a:lstStyle/>
            <a:p>
              <a:r>
                <a:rPr lang="en-US" sz="1400" dirty="0" smtClean="0"/>
                <a:t>Label</a:t>
              </a:r>
              <a:endParaRPr lang="en-US" sz="1400" dirty="0"/>
            </a:p>
          </p:txBody>
        </p:sp>
        <p:cxnSp>
          <p:nvCxnSpPr>
            <p:cNvPr id="8" name="Straight Arrow Connector 7"/>
            <p:cNvCxnSpPr/>
            <p:nvPr/>
          </p:nvCxnSpPr>
          <p:spPr>
            <a:xfrm>
              <a:off x="1219200" y="2362200"/>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28"/>
          <p:cNvGrpSpPr/>
          <p:nvPr/>
        </p:nvGrpSpPr>
        <p:grpSpPr>
          <a:xfrm>
            <a:off x="1801886" y="3124200"/>
            <a:ext cx="1627114" cy="265616"/>
            <a:chOff x="1143000" y="2971800"/>
            <a:chExt cx="1874175" cy="307777"/>
          </a:xfrm>
        </p:grpSpPr>
        <p:sp>
          <p:nvSpPr>
            <p:cNvPr id="10" name="TextBox 9"/>
            <p:cNvSpPr txBox="1"/>
            <p:nvPr/>
          </p:nvSpPr>
          <p:spPr>
            <a:xfrm>
              <a:off x="2133600" y="2971800"/>
              <a:ext cx="883575" cy="307777"/>
            </a:xfrm>
            <a:prstGeom prst="rect">
              <a:avLst/>
            </a:prstGeom>
            <a:noFill/>
          </p:spPr>
          <p:txBody>
            <a:bodyPr wrap="none" rtlCol="0">
              <a:spAutoFit/>
            </a:bodyPr>
            <a:lstStyle/>
            <a:p>
              <a:r>
                <a:rPr lang="en-US" sz="1400" dirty="0" smtClean="0"/>
                <a:t>Text Box</a:t>
              </a:r>
              <a:endParaRPr lang="en-US" sz="1400" dirty="0"/>
            </a:p>
          </p:txBody>
        </p:sp>
        <p:cxnSp>
          <p:nvCxnSpPr>
            <p:cNvPr id="11" name="Straight Arrow Connector 10"/>
            <p:cNvCxnSpPr/>
            <p:nvPr/>
          </p:nvCxnSpPr>
          <p:spPr>
            <a:xfrm>
              <a:off x="1143000" y="3124200"/>
              <a:ext cx="990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29"/>
          <p:cNvGrpSpPr/>
          <p:nvPr/>
        </p:nvGrpSpPr>
        <p:grpSpPr>
          <a:xfrm>
            <a:off x="1752600" y="3886200"/>
            <a:ext cx="2250592" cy="265616"/>
            <a:chOff x="1435114" y="3883223"/>
            <a:chExt cx="2592321" cy="307777"/>
          </a:xfrm>
        </p:grpSpPr>
        <p:sp>
          <p:nvSpPr>
            <p:cNvPr id="12" name="TextBox 11"/>
            <p:cNvSpPr txBox="1"/>
            <p:nvPr/>
          </p:nvSpPr>
          <p:spPr>
            <a:xfrm>
              <a:off x="2425714" y="3883223"/>
              <a:ext cx="1601721" cy="307777"/>
            </a:xfrm>
            <a:prstGeom prst="rect">
              <a:avLst/>
            </a:prstGeom>
            <a:noFill/>
          </p:spPr>
          <p:txBody>
            <a:bodyPr wrap="none" rtlCol="0">
              <a:spAutoFit/>
            </a:bodyPr>
            <a:lstStyle/>
            <a:p>
              <a:r>
                <a:rPr lang="en-US" sz="1400" dirty="0" smtClean="0"/>
                <a:t>Command Button</a:t>
              </a:r>
              <a:endParaRPr lang="en-US" sz="1400" dirty="0"/>
            </a:p>
          </p:txBody>
        </p:sp>
        <p:cxnSp>
          <p:nvCxnSpPr>
            <p:cNvPr id="13" name="Straight Arrow Connector 12"/>
            <p:cNvCxnSpPr/>
            <p:nvPr/>
          </p:nvCxnSpPr>
          <p:spPr>
            <a:xfrm>
              <a:off x="1435114" y="4035623"/>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30"/>
          <p:cNvGrpSpPr/>
          <p:nvPr/>
        </p:nvGrpSpPr>
        <p:grpSpPr>
          <a:xfrm>
            <a:off x="1533976" y="4687384"/>
            <a:ext cx="1742624" cy="265616"/>
            <a:chOff x="1143000" y="4721423"/>
            <a:chExt cx="2007225" cy="307777"/>
          </a:xfrm>
        </p:grpSpPr>
        <p:sp>
          <p:nvSpPr>
            <p:cNvPr id="14" name="TextBox 13"/>
            <p:cNvSpPr txBox="1"/>
            <p:nvPr/>
          </p:nvSpPr>
          <p:spPr>
            <a:xfrm>
              <a:off x="2133600" y="4721423"/>
              <a:ext cx="1016625" cy="307777"/>
            </a:xfrm>
            <a:prstGeom prst="rect">
              <a:avLst/>
            </a:prstGeom>
            <a:noFill/>
          </p:spPr>
          <p:txBody>
            <a:bodyPr wrap="none" rtlCol="0">
              <a:spAutoFit/>
            </a:bodyPr>
            <a:lstStyle/>
            <a:p>
              <a:r>
                <a:rPr lang="en-US" sz="1400" dirty="0" smtClean="0"/>
                <a:t>Check Box</a:t>
              </a:r>
              <a:endParaRPr lang="en-US" sz="1400" dirty="0"/>
            </a:p>
          </p:txBody>
        </p:sp>
        <p:cxnSp>
          <p:nvCxnSpPr>
            <p:cNvPr id="15" name="Straight Arrow Connector 14"/>
            <p:cNvCxnSpPr/>
            <p:nvPr/>
          </p:nvCxnSpPr>
          <p:spPr>
            <a:xfrm>
              <a:off x="1143000" y="4873823"/>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31"/>
          <p:cNvGrpSpPr/>
          <p:nvPr/>
        </p:nvGrpSpPr>
        <p:grpSpPr>
          <a:xfrm>
            <a:off x="1568786" y="5257800"/>
            <a:ext cx="2012614" cy="265616"/>
            <a:chOff x="1143000" y="5407223"/>
            <a:chExt cx="2318208" cy="307777"/>
          </a:xfrm>
        </p:grpSpPr>
        <p:sp>
          <p:nvSpPr>
            <p:cNvPr id="16" name="TextBox 15"/>
            <p:cNvSpPr txBox="1"/>
            <p:nvPr/>
          </p:nvSpPr>
          <p:spPr>
            <a:xfrm>
              <a:off x="2133600" y="5407223"/>
              <a:ext cx="1327608" cy="307777"/>
            </a:xfrm>
            <a:prstGeom prst="rect">
              <a:avLst/>
            </a:prstGeom>
            <a:noFill/>
          </p:spPr>
          <p:txBody>
            <a:bodyPr wrap="none" rtlCol="0">
              <a:spAutoFit/>
            </a:bodyPr>
            <a:lstStyle/>
            <a:p>
              <a:r>
                <a:rPr lang="en-US" sz="1400" dirty="0" smtClean="0"/>
                <a:t>Option Button</a:t>
              </a:r>
              <a:endParaRPr lang="en-US" sz="1400" dirty="0"/>
            </a:p>
          </p:txBody>
        </p:sp>
        <p:cxnSp>
          <p:nvCxnSpPr>
            <p:cNvPr id="17" name="Straight Arrow Connector 16"/>
            <p:cNvCxnSpPr/>
            <p:nvPr/>
          </p:nvCxnSpPr>
          <p:spPr>
            <a:xfrm>
              <a:off x="1143000" y="5559623"/>
              <a:ext cx="990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648200" y="2667000"/>
            <a:ext cx="1699056" cy="364862"/>
            <a:chOff x="5175839" y="2875798"/>
            <a:chExt cx="1605961" cy="307777"/>
          </a:xfrm>
        </p:grpSpPr>
        <p:sp>
          <p:nvSpPr>
            <p:cNvPr id="18" name="TextBox 17"/>
            <p:cNvSpPr txBox="1"/>
            <p:nvPr/>
          </p:nvSpPr>
          <p:spPr>
            <a:xfrm>
              <a:off x="5175839" y="2875798"/>
              <a:ext cx="700833" cy="307777"/>
            </a:xfrm>
            <a:prstGeom prst="rect">
              <a:avLst/>
            </a:prstGeom>
            <a:noFill/>
          </p:spPr>
          <p:txBody>
            <a:bodyPr wrap="none" rtlCol="0">
              <a:spAutoFit/>
            </a:bodyPr>
            <a:lstStyle/>
            <a:p>
              <a:r>
                <a:rPr lang="en-US" sz="1400" dirty="0" smtClean="0"/>
                <a:t>Frame</a:t>
              </a:r>
              <a:endParaRPr lang="en-US" sz="1400" dirty="0"/>
            </a:p>
          </p:txBody>
        </p:sp>
        <p:cxnSp>
          <p:nvCxnSpPr>
            <p:cNvPr id="20" name="Straight Arrow Connector 19"/>
            <p:cNvCxnSpPr/>
            <p:nvPr/>
          </p:nvCxnSpPr>
          <p:spPr>
            <a:xfrm rot="10800000">
              <a:off x="5867400" y="30480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48200" y="4556330"/>
            <a:ext cx="1675583" cy="451546"/>
            <a:chOff x="5175839" y="2875798"/>
            <a:chExt cx="1605961" cy="523220"/>
          </a:xfrm>
        </p:grpSpPr>
        <p:sp>
          <p:nvSpPr>
            <p:cNvPr id="23" name="TextBox 22"/>
            <p:cNvSpPr txBox="1"/>
            <p:nvPr/>
          </p:nvSpPr>
          <p:spPr>
            <a:xfrm>
              <a:off x="5175839" y="2875798"/>
              <a:ext cx="795411" cy="523220"/>
            </a:xfrm>
            <a:prstGeom prst="rect">
              <a:avLst/>
            </a:prstGeom>
            <a:noFill/>
          </p:spPr>
          <p:txBody>
            <a:bodyPr wrap="none" rtlCol="0">
              <a:spAutoFit/>
            </a:bodyPr>
            <a:lstStyle/>
            <a:p>
              <a:r>
                <a:rPr lang="en-US" sz="1400" dirty="0" smtClean="0"/>
                <a:t>Combo </a:t>
              </a:r>
            </a:p>
            <a:p>
              <a:r>
                <a:rPr lang="en-US" sz="1400" dirty="0" smtClean="0"/>
                <a:t>Box</a:t>
              </a:r>
              <a:endParaRPr lang="en-US" sz="1400" dirty="0"/>
            </a:p>
          </p:txBody>
        </p:sp>
        <p:cxnSp>
          <p:nvCxnSpPr>
            <p:cNvPr id="24" name="Straight Arrow Connector 23"/>
            <p:cNvCxnSpPr/>
            <p:nvPr/>
          </p:nvCxnSpPr>
          <p:spPr>
            <a:xfrm rot="10800000">
              <a:off x="5867400" y="30480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4923766" y="5546930"/>
            <a:ext cx="1394256" cy="451546"/>
            <a:chOff x="5175839" y="2875798"/>
            <a:chExt cx="1605961" cy="523220"/>
          </a:xfrm>
        </p:grpSpPr>
        <p:sp>
          <p:nvSpPr>
            <p:cNvPr id="26" name="TextBox 25"/>
            <p:cNvSpPr txBox="1"/>
            <p:nvPr/>
          </p:nvSpPr>
          <p:spPr>
            <a:xfrm>
              <a:off x="5175839" y="2875798"/>
              <a:ext cx="529312" cy="523220"/>
            </a:xfrm>
            <a:prstGeom prst="rect">
              <a:avLst/>
            </a:prstGeom>
            <a:noFill/>
          </p:spPr>
          <p:txBody>
            <a:bodyPr wrap="none" rtlCol="0">
              <a:spAutoFit/>
            </a:bodyPr>
            <a:lstStyle/>
            <a:p>
              <a:r>
                <a:rPr lang="en-US" sz="1400" dirty="0" smtClean="0"/>
                <a:t>List </a:t>
              </a:r>
            </a:p>
            <a:p>
              <a:r>
                <a:rPr lang="en-US" sz="1400" dirty="0" smtClean="0"/>
                <a:t>Box</a:t>
              </a:r>
              <a:endParaRPr lang="en-US" sz="1400" dirty="0"/>
            </a:p>
          </p:txBody>
        </p:sp>
        <p:cxnSp>
          <p:nvCxnSpPr>
            <p:cNvPr id="27" name="Straight Arrow Connector 26"/>
            <p:cNvCxnSpPr/>
            <p:nvPr/>
          </p:nvCxnSpPr>
          <p:spPr>
            <a:xfrm rot="10800000">
              <a:off x="5867400" y="3048000"/>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TotalTime>
  <Words>2125</Words>
  <Application>Microsoft Office PowerPoint</Application>
  <PresentationFormat>On-screen Show (4:3)</PresentationFormat>
  <Paragraphs>453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Civic</vt:lpstr>
      <vt:lpstr>Slide 1</vt:lpstr>
      <vt:lpstr>What is Visual Basic?</vt:lpstr>
      <vt:lpstr>Why Visual Basic??</vt:lpstr>
      <vt:lpstr>Interpreting and Compiling</vt:lpstr>
      <vt:lpstr>Key Concepts</vt:lpstr>
      <vt:lpstr>Event Driven Programming</vt:lpstr>
      <vt:lpstr>DEMO</vt:lpstr>
      <vt:lpstr>Visual Basic Environment</vt:lpstr>
      <vt:lpstr>Controls</vt:lpstr>
      <vt:lpstr>Control Properties</vt:lpstr>
      <vt:lpstr>Forms</vt:lpstr>
      <vt:lpstr>The Visual Basic Editor</vt:lpstr>
      <vt:lpstr>DEMO</vt:lpstr>
      <vt:lpstr>Language Basics</vt:lpstr>
      <vt:lpstr>Data Types</vt:lpstr>
      <vt:lpstr>Built in Type</vt:lpstr>
      <vt:lpstr>Variables</vt:lpstr>
      <vt:lpstr>Naming Variable</vt:lpstr>
      <vt:lpstr>Constants</vt:lpstr>
      <vt:lpstr>User Defined Types</vt:lpstr>
      <vt:lpstr>Writing Statements</vt:lpstr>
      <vt:lpstr>Using Assignment Statements</vt:lpstr>
      <vt:lpstr>Math Operations</vt:lpstr>
      <vt:lpstr>Strings</vt:lpstr>
      <vt:lpstr>Examples</vt:lpstr>
      <vt:lpstr>Decision Making</vt:lpstr>
      <vt:lpstr>Decision Making</vt:lpstr>
      <vt:lpstr>Decision Making</vt:lpstr>
      <vt:lpstr>Control Statements</vt:lpstr>
      <vt:lpstr>Control Statements</vt:lpstr>
      <vt:lpstr>Functions</vt:lpstr>
      <vt:lpstr>Built in Functions</vt:lpstr>
      <vt:lpstr>User Defined Functions</vt:lpstr>
      <vt:lpstr>Procedures</vt:lpstr>
      <vt:lpstr>Procedure</vt:lpstr>
      <vt:lpstr>Events</vt:lpstr>
      <vt:lpstr>DEMO</vt:lpstr>
      <vt:lpstr>Database connectivity</vt:lpstr>
      <vt:lpstr>Database</vt:lpstr>
      <vt:lpstr>Ways to connect </vt:lpstr>
      <vt:lpstr>ADODC</vt:lpstr>
      <vt:lpstr>How to connect</vt:lpstr>
      <vt:lpstr>Preview</vt:lpstr>
      <vt:lpstr>Basic Database commands</vt:lpstr>
      <vt:lpstr>Thank You</vt:lpstr>
    </vt:vector>
  </TitlesOfParts>
  <Company>NITW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deVil</dc:creator>
  <cp:lastModifiedBy>deVil</cp:lastModifiedBy>
  <cp:revision>88</cp:revision>
  <dcterms:created xsi:type="dcterms:W3CDTF">2009-04-01T14:46:25Z</dcterms:created>
  <dcterms:modified xsi:type="dcterms:W3CDTF">2009-04-06T20:43:09Z</dcterms:modified>
</cp:coreProperties>
</file>