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7" r:id="rId2"/>
    <p:sldId id="295" r:id="rId3"/>
    <p:sldId id="296" r:id="rId4"/>
    <p:sldId id="256" r:id="rId5"/>
    <p:sldId id="266" r:id="rId6"/>
    <p:sldId id="263" r:id="rId7"/>
    <p:sldId id="258" r:id="rId8"/>
    <p:sldId id="264" r:id="rId9"/>
    <p:sldId id="265" r:id="rId10"/>
    <p:sldId id="267" r:id="rId11"/>
    <p:sldId id="268" r:id="rId12"/>
    <p:sldId id="257" r:id="rId13"/>
    <p:sldId id="272" r:id="rId14"/>
    <p:sldId id="271" r:id="rId15"/>
    <p:sldId id="273" r:id="rId16"/>
    <p:sldId id="274" r:id="rId17"/>
    <p:sldId id="270" r:id="rId18"/>
    <p:sldId id="275" r:id="rId19"/>
    <p:sldId id="276" r:id="rId20"/>
    <p:sldId id="277" r:id="rId21"/>
    <p:sldId id="278" r:id="rId22"/>
    <p:sldId id="259" r:id="rId23"/>
    <p:sldId id="279" r:id="rId24"/>
    <p:sldId id="280" r:id="rId25"/>
    <p:sldId id="294" r:id="rId26"/>
    <p:sldId id="293" r:id="rId27"/>
    <p:sldId id="282" r:id="rId28"/>
    <p:sldId id="290" r:id="rId29"/>
    <p:sldId id="291" r:id="rId30"/>
    <p:sldId id="285" r:id="rId31"/>
    <p:sldId id="286" r:id="rId32"/>
    <p:sldId id="287" r:id="rId33"/>
    <p:sldId id="288" r:id="rId34"/>
    <p:sldId id="289" r:id="rId35"/>
    <p:sldId id="292" r:id="rId36"/>
    <p:sldId id="261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590" autoAdjust="0"/>
  </p:normalViewPr>
  <p:slideViewPr>
    <p:cSldViewPr>
      <p:cViewPr>
        <p:scale>
          <a:sx n="78" d="100"/>
          <a:sy n="78" d="100"/>
        </p:scale>
        <p:origin x="-10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64C0E-16B3-42EB-9DF5-FAC270BE10E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E2F503-AE06-46C9-A95C-65F1D2F5B61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/>
            <a:t>Controller</a:t>
          </a:r>
          <a:endParaRPr lang="en-IN" dirty="0"/>
        </a:p>
      </dgm:t>
    </dgm:pt>
    <dgm:pt modelId="{F1BA409E-2163-4F05-B5FB-D2C0EC494594}" type="parTrans" cxnId="{073650AC-441E-47BA-A427-8B89417BFBED}">
      <dgm:prSet/>
      <dgm:spPr/>
      <dgm:t>
        <a:bodyPr/>
        <a:lstStyle/>
        <a:p>
          <a:endParaRPr lang="en-IN"/>
        </a:p>
      </dgm:t>
    </dgm:pt>
    <dgm:pt modelId="{7B4EB028-AF3E-425E-96CC-4438765B5A5F}" type="sibTrans" cxnId="{073650AC-441E-47BA-A427-8B89417BFBED}">
      <dgm:prSet/>
      <dgm:spPr/>
      <dgm:t>
        <a:bodyPr/>
        <a:lstStyle/>
        <a:p>
          <a:endParaRPr lang="en-IN"/>
        </a:p>
      </dgm:t>
    </dgm:pt>
    <dgm:pt modelId="{FE6A52E2-3934-4090-8BDA-740B70EC4AF8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/>
            <a:t>View</a:t>
          </a:r>
          <a:endParaRPr lang="en-IN" dirty="0"/>
        </a:p>
      </dgm:t>
    </dgm:pt>
    <dgm:pt modelId="{9F091038-7700-48EF-A9F8-E1B2C5954515}" type="parTrans" cxnId="{53B6F530-2224-4779-8A1D-1273E7D0B3A9}">
      <dgm:prSet/>
      <dgm:spPr/>
      <dgm:t>
        <a:bodyPr/>
        <a:lstStyle/>
        <a:p>
          <a:endParaRPr lang="en-IN"/>
        </a:p>
      </dgm:t>
    </dgm:pt>
    <dgm:pt modelId="{DADD5ED0-0D99-4A52-830C-1E54105A44FD}" type="sibTrans" cxnId="{53B6F530-2224-4779-8A1D-1273E7D0B3A9}">
      <dgm:prSet/>
      <dgm:spPr/>
      <dgm:t>
        <a:bodyPr/>
        <a:lstStyle/>
        <a:p>
          <a:endParaRPr lang="en-IN"/>
        </a:p>
      </dgm:t>
    </dgm:pt>
    <dgm:pt modelId="{D282F1BD-AC0F-4BC5-B422-D788F46F02DC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35568DD1-4091-4A5E-8059-84E4D047E151}" type="parTrans" cxnId="{6C818356-8F0D-40F2-9E1E-0D1EAF7346C5}">
      <dgm:prSet/>
      <dgm:spPr/>
      <dgm:t>
        <a:bodyPr/>
        <a:lstStyle/>
        <a:p>
          <a:endParaRPr lang="en-IN"/>
        </a:p>
      </dgm:t>
    </dgm:pt>
    <dgm:pt modelId="{63DB0D0E-FC60-4204-AAAF-2224CC85F442}" type="sibTrans" cxnId="{6C818356-8F0D-40F2-9E1E-0D1EAF7346C5}">
      <dgm:prSet/>
      <dgm:spPr/>
      <dgm:t>
        <a:bodyPr/>
        <a:lstStyle/>
        <a:p>
          <a:endParaRPr lang="en-IN"/>
        </a:p>
      </dgm:t>
    </dgm:pt>
    <dgm:pt modelId="{B904B0E7-7984-4A68-8AC8-F6F4D46E47B8}" type="pres">
      <dgm:prSet presAssocID="{CAD64C0E-16B3-42EB-9DF5-FAC270BE10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93618F-0498-4DE4-AEA3-2BEF2A84B897}" type="pres">
      <dgm:prSet presAssocID="{5EE2F503-AE06-46C9-A95C-65F1D2F5B6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92B4BC-0AD0-47EC-887D-F38F3058FAA9}" type="pres">
      <dgm:prSet presAssocID="{7B4EB028-AF3E-425E-96CC-4438765B5A5F}" presName="sibTrans" presStyleLbl="sibTrans2D1" presStyleIdx="0" presStyleCnt="3"/>
      <dgm:spPr/>
      <dgm:t>
        <a:bodyPr/>
        <a:lstStyle/>
        <a:p>
          <a:endParaRPr lang="en-IN"/>
        </a:p>
      </dgm:t>
    </dgm:pt>
    <dgm:pt modelId="{888BF182-AFCE-48C5-AC08-06939E947B2C}" type="pres">
      <dgm:prSet presAssocID="{7B4EB028-AF3E-425E-96CC-4438765B5A5F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8D8F06A2-8D71-4CE0-9B34-711AE63132E4}" type="pres">
      <dgm:prSet presAssocID="{FE6A52E2-3934-4090-8BDA-740B70EC4A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EC8C82-3EFB-4028-9D09-6FD1F14E600C}" type="pres">
      <dgm:prSet presAssocID="{DADD5ED0-0D99-4A52-830C-1E54105A44FD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6AF6D19-5049-4254-AE64-586544251835}" type="pres">
      <dgm:prSet presAssocID="{DADD5ED0-0D99-4A52-830C-1E54105A44FD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CE684698-9EC6-400E-B4FB-ABA831D7D547}" type="pres">
      <dgm:prSet presAssocID="{D282F1BD-AC0F-4BC5-B422-D788F46F02D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8227FA-5F5F-4EBD-A685-013EF61F8A2C}" type="pres">
      <dgm:prSet presAssocID="{63DB0D0E-FC60-4204-AAAF-2224CC85F442}" presName="sibTrans" presStyleLbl="sibTrans2D1" presStyleIdx="2" presStyleCnt="3"/>
      <dgm:spPr/>
      <dgm:t>
        <a:bodyPr/>
        <a:lstStyle/>
        <a:p>
          <a:endParaRPr lang="en-IN"/>
        </a:p>
      </dgm:t>
    </dgm:pt>
    <dgm:pt modelId="{B1C07BCC-B97E-4661-B3D3-B2E78877058D}" type="pres">
      <dgm:prSet presAssocID="{63DB0D0E-FC60-4204-AAAF-2224CC85F442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073650AC-441E-47BA-A427-8B89417BFBED}" srcId="{CAD64C0E-16B3-42EB-9DF5-FAC270BE10E1}" destId="{5EE2F503-AE06-46C9-A95C-65F1D2F5B616}" srcOrd="0" destOrd="0" parTransId="{F1BA409E-2163-4F05-B5FB-D2C0EC494594}" sibTransId="{7B4EB028-AF3E-425E-96CC-4438765B5A5F}"/>
    <dgm:cxn modelId="{58BFD74C-9C57-4D47-9AD0-EF4481675DEC}" type="presOf" srcId="{DADD5ED0-0D99-4A52-830C-1E54105A44FD}" destId="{BCEC8C82-3EFB-4028-9D09-6FD1F14E600C}" srcOrd="0" destOrd="0" presId="urn:microsoft.com/office/officeart/2005/8/layout/cycle7"/>
    <dgm:cxn modelId="{53B6F530-2224-4779-8A1D-1273E7D0B3A9}" srcId="{CAD64C0E-16B3-42EB-9DF5-FAC270BE10E1}" destId="{FE6A52E2-3934-4090-8BDA-740B70EC4AF8}" srcOrd="1" destOrd="0" parTransId="{9F091038-7700-48EF-A9F8-E1B2C5954515}" sibTransId="{DADD5ED0-0D99-4A52-830C-1E54105A44FD}"/>
    <dgm:cxn modelId="{C2B33F45-2A5B-482F-8D8D-E08B8CECBD76}" type="presOf" srcId="{63DB0D0E-FC60-4204-AAAF-2224CC85F442}" destId="{9F8227FA-5F5F-4EBD-A685-013EF61F8A2C}" srcOrd="0" destOrd="0" presId="urn:microsoft.com/office/officeart/2005/8/layout/cycle7"/>
    <dgm:cxn modelId="{85081691-EEC5-444E-8743-82C1A39D6A0C}" type="presOf" srcId="{D282F1BD-AC0F-4BC5-B422-D788F46F02DC}" destId="{CE684698-9EC6-400E-B4FB-ABA831D7D547}" srcOrd="0" destOrd="0" presId="urn:microsoft.com/office/officeart/2005/8/layout/cycle7"/>
    <dgm:cxn modelId="{81439BE8-FC1C-4B43-AAA4-983BE9920ECD}" type="presOf" srcId="{7B4EB028-AF3E-425E-96CC-4438765B5A5F}" destId="{D492B4BC-0AD0-47EC-887D-F38F3058FAA9}" srcOrd="0" destOrd="0" presId="urn:microsoft.com/office/officeart/2005/8/layout/cycle7"/>
    <dgm:cxn modelId="{7363B735-1214-4D09-8172-731A1FAF0B70}" type="presOf" srcId="{63DB0D0E-FC60-4204-AAAF-2224CC85F442}" destId="{B1C07BCC-B97E-4661-B3D3-B2E78877058D}" srcOrd="1" destOrd="0" presId="urn:microsoft.com/office/officeart/2005/8/layout/cycle7"/>
    <dgm:cxn modelId="{076A848B-5F56-4547-95A3-85A3D80B511D}" type="presOf" srcId="{5EE2F503-AE06-46C9-A95C-65F1D2F5B616}" destId="{BC93618F-0498-4DE4-AEA3-2BEF2A84B897}" srcOrd="0" destOrd="0" presId="urn:microsoft.com/office/officeart/2005/8/layout/cycle7"/>
    <dgm:cxn modelId="{7F4E08BD-4FC3-44C9-80CA-FDA8A645BE8E}" type="presOf" srcId="{CAD64C0E-16B3-42EB-9DF5-FAC270BE10E1}" destId="{B904B0E7-7984-4A68-8AC8-F6F4D46E47B8}" srcOrd="0" destOrd="0" presId="urn:microsoft.com/office/officeart/2005/8/layout/cycle7"/>
    <dgm:cxn modelId="{3D53B145-7E94-4EE8-B40F-5EA8A80F7822}" type="presOf" srcId="{FE6A52E2-3934-4090-8BDA-740B70EC4AF8}" destId="{8D8F06A2-8D71-4CE0-9B34-711AE63132E4}" srcOrd="0" destOrd="0" presId="urn:microsoft.com/office/officeart/2005/8/layout/cycle7"/>
    <dgm:cxn modelId="{6C818356-8F0D-40F2-9E1E-0D1EAF7346C5}" srcId="{CAD64C0E-16B3-42EB-9DF5-FAC270BE10E1}" destId="{D282F1BD-AC0F-4BC5-B422-D788F46F02DC}" srcOrd="2" destOrd="0" parTransId="{35568DD1-4091-4A5E-8059-84E4D047E151}" sibTransId="{63DB0D0E-FC60-4204-AAAF-2224CC85F442}"/>
    <dgm:cxn modelId="{32430E44-3179-4986-8020-00F3ACEA5A76}" type="presOf" srcId="{7B4EB028-AF3E-425E-96CC-4438765B5A5F}" destId="{888BF182-AFCE-48C5-AC08-06939E947B2C}" srcOrd="1" destOrd="0" presId="urn:microsoft.com/office/officeart/2005/8/layout/cycle7"/>
    <dgm:cxn modelId="{7704D5F3-5F43-473A-9ACF-FC5549C4F5B0}" type="presOf" srcId="{DADD5ED0-0D99-4A52-830C-1E54105A44FD}" destId="{56AF6D19-5049-4254-AE64-586544251835}" srcOrd="1" destOrd="0" presId="urn:microsoft.com/office/officeart/2005/8/layout/cycle7"/>
    <dgm:cxn modelId="{9DE3E3DD-F198-440C-99B2-D54DC3339979}" type="presParOf" srcId="{B904B0E7-7984-4A68-8AC8-F6F4D46E47B8}" destId="{BC93618F-0498-4DE4-AEA3-2BEF2A84B897}" srcOrd="0" destOrd="0" presId="urn:microsoft.com/office/officeart/2005/8/layout/cycle7"/>
    <dgm:cxn modelId="{6DA0A00B-6640-42BD-8A42-EADB7FA9B64F}" type="presParOf" srcId="{B904B0E7-7984-4A68-8AC8-F6F4D46E47B8}" destId="{D492B4BC-0AD0-47EC-887D-F38F3058FAA9}" srcOrd="1" destOrd="0" presId="urn:microsoft.com/office/officeart/2005/8/layout/cycle7"/>
    <dgm:cxn modelId="{B2FDEF7A-6805-4E78-B37B-AEBCDD499EF2}" type="presParOf" srcId="{D492B4BC-0AD0-47EC-887D-F38F3058FAA9}" destId="{888BF182-AFCE-48C5-AC08-06939E947B2C}" srcOrd="0" destOrd="0" presId="urn:microsoft.com/office/officeart/2005/8/layout/cycle7"/>
    <dgm:cxn modelId="{D2DF580A-A4C4-4C5B-8E91-E99B78522D76}" type="presParOf" srcId="{B904B0E7-7984-4A68-8AC8-F6F4D46E47B8}" destId="{8D8F06A2-8D71-4CE0-9B34-711AE63132E4}" srcOrd="2" destOrd="0" presId="urn:microsoft.com/office/officeart/2005/8/layout/cycle7"/>
    <dgm:cxn modelId="{544348DD-71AF-4441-BAF7-78B4C4EC5AE2}" type="presParOf" srcId="{B904B0E7-7984-4A68-8AC8-F6F4D46E47B8}" destId="{BCEC8C82-3EFB-4028-9D09-6FD1F14E600C}" srcOrd="3" destOrd="0" presId="urn:microsoft.com/office/officeart/2005/8/layout/cycle7"/>
    <dgm:cxn modelId="{9EEE09E1-95C8-4B66-9490-8988B52BAF70}" type="presParOf" srcId="{BCEC8C82-3EFB-4028-9D09-6FD1F14E600C}" destId="{56AF6D19-5049-4254-AE64-586544251835}" srcOrd="0" destOrd="0" presId="urn:microsoft.com/office/officeart/2005/8/layout/cycle7"/>
    <dgm:cxn modelId="{A4EF5581-7DA0-4C26-9FC6-709705986F9D}" type="presParOf" srcId="{B904B0E7-7984-4A68-8AC8-F6F4D46E47B8}" destId="{CE684698-9EC6-400E-B4FB-ABA831D7D547}" srcOrd="4" destOrd="0" presId="urn:microsoft.com/office/officeart/2005/8/layout/cycle7"/>
    <dgm:cxn modelId="{A6C9CBB7-A4DF-40FB-ACF4-6CDEA18067C3}" type="presParOf" srcId="{B904B0E7-7984-4A68-8AC8-F6F4D46E47B8}" destId="{9F8227FA-5F5F-4EBD-A685-013EF61F8A2C}" srcOrd="5" destOrd="0" presId="urn:microsoft.com/office/officeart/2005/8/layout/cycle7"/>
    <dgm:cxn modelId="{5D10B64C-F785-4D73-9682-CC7A2C2158B6}" type="presParOf" srcId="{9F8227FA-5F5F-4EBD-A685-013EF61F8A2C}" destId="{B1C07BCC-B97E-4661-B3D3-B2E78877058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E398-5AFD-4A04-A684-B46DDA26882B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89FC6-4430-4198-9BF4-454232076F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27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22828-4FB3-4390-81FC-0F0C3BC28934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4750A-A7CD-408F-A8D4-E17E5AE80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 smtClean="0"/>
              <a:t>Purpose</a:t>
            </a:r>
            <a:r>
              <a:rPr lang="en-IN" baseline="0" dirty="0" smtClean="0"/>
              <a:t> of MVC is separate out each layer so application become easily scalable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For example you want to change look of your application only view gets impacted if all 3 layers are properly </a:t>
            </a:r>
            <a:r>
              <a:rPr lang="en-IN" baseline="0" dirty="0" err="1" smtClean="0"/>
              <a:t>seperated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4750A-A7CD-408F-A8D4-E17E5AE809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4750A-A7CD-408F-A8D4-E17E5AE809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resenation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3318"/>
            <a:ext cx="9161754" cy="687131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70156" y="1752600"/>
            <a:ext cx="8821444" cy="1600200"/>
          </a:xfrm>
          <a:prstGeom prst="rect">
            <a:avLst/>
          </a:prstGeom>
        </p:spPr>
        <p:txBody>
          <a:bodyPr anchor="ctr"/>
          <a:lstStyle>
            <a:lvl1pPr algn="l">
              <a:defRPr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itle 7"/>
          <p:cNvSpPr txBox="1">
            <a:spLocks/>
          </p:cNvSpPr>
          <p:nvPr userDrawn="1"/>
        </p:nvSpPr>
        <p:spPr>
          <a:xfrm>
            <a:off x="3505200" y="3733800"/>
            <a:ext cx="5638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By Amij Patel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UI Architect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NILESH (E)\aastha design projects\knowarth\presenation-innertitle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28800"/>
            <a:ext cx="6858000" cy="2124075"/>
          </a:xfrm>
          <a:prstGeom prst="rect">
            <a:avLst/>
          </a:prstGeom>
        </p:spPr>
        <p:txBody>
          <a:bodyPr anchor="ctr"/>
          <a:lstStyle>
            <a:lvl1pPr algn="l">
              <a:defRPr sz="4000" b="1" cap="all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resenation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3318"/>
            <a:ext cx="9161754" cy="6871316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70156" y="1752600"/>
            <a:ext cx="8745244" cy="1600200"/>
          </a:xfrm>
          <a:prstGeom prst="rect">
            <a:avLst/>
          </a:prstGeom>
        </p:spPr>
        <p:txBody>
          <a:bodyPr anchor="ctr"/>
          <a:lstStyle>
            <a:lvl1pPr algn="l">
              <a:defRPr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" name="Title 7"/>
          <p:cNvSpPr txBox="1">
            <a:spLocks/>
          </p:cNvSpPr>
          <p:nvPr userDrawn="1"/>
        </p:nvSpPr>
        <p:spPr>
          <a:xfrm>
            <a:off x="5943600" y="3733800"/>
            <a:ext cx="3200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Amij Patel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UI Architect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amij@knowarth.com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Dinesh Radadiya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dinesh.radadiya@knowarth.com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9DBC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Chintan Gajjar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Chintan.gajjar@knowarth.com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9DBC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Parth Ghiya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Parth.ghiya@knowarth.com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2050" name="Picture 2" descr="D:\Projects\Knowarth\Meetup\ahmedabad js\ahmedabadjs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24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2060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	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14743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NILESH (E)\aastha design projects\knowarth\presenation-innertitle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01368"/>
            <a:ext cx="8686800" cy="2133600"/>
          </a:xfrm>
          <a:prstGeom prst="rect">
            <a:avLst/>
          </a:prstGeom>
        </p:spPr>
        <p:txBody>
          <a:bodyPr anchor="ctr"/>
          <a:lstStyle>
            <a:lvl1pPr algn="l">
              <a:defRPr sz="4000" b="1" cap="all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20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18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2060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20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18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2060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MASTER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07264" y="6534646"/>
            <a:ext cx="1295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Century Gothic" pitchFamily="34" charset="0"/>
              </a:defRPr>
            </a:lvl1pPr>
          </a:lstStyle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2060"/>
                </a:solidFill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06562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18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2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200">
                <a:solidFill>
                  <a:srgbClr val="002060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066800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2060"/>
                </a:solidFill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1706562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18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2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200">
                <a:solidFill>
                  <a:srgbClr val="002060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MASTER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07264" y="6534646"/>
            <a:ext cx="1295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Century Gothic" pitchFamily="34" charset="0"/>
              </a:defRPr>
            </a:lvl1pPr>
          </a:lstStyle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MASTER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07264" y="6534646"/>
            <a:ext cx="1295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Century Gothic" pitchFamily="34" charset="0"/>
              </a:defRPr>
            </a:lvl1pPr>
          </a:lstStyle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3236913" cy="8255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34035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2400">
                <a:latin typeface="Century Gothic" pitchFamily="34" charset="0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 sz="20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buFont typeface="Wingdings" pitchFamily="2" charset="2"/>
              <a:buChar char="§"/>
              <a:defRPr sz="1600">
                <a:solidFill>
                  <a:srgbClr val="002060"/>
                </a:solidFill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7"/>
          <p:cNvSpPr txBox="1">
            <a:spLocks/>
          </p:cNvSpPr>
          <p:nvPr userDrawn="1"/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MASTER SLIDE TITLE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NILESH (E)\aastha design projects\knowarth\presenation-innerbg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61"/>
            <a:ext cx="9143999" cy="6858000"/>
          </a:xfrm>
          <a:prstGeom prst="rect">
            <a:avLst/>
          </a:prstGeom>
          <a:noFill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3887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07264" y="6534646"/>
            <a:ext cx="1295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Century Gothic" pitchFamily="34" charset="0"/>
              </a:defRPr>
            </a:lvl1pPr>
          </a:lstStyle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03376"/>
            <a:ext cx="2971800" cy="56673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106551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670114"/>
            <a:ext cx="2971800" cy="3587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7"/>
          <p:cNvSpPr txBox="1">
            <a:spLocks/>
          </p:cNvSpPr>
          <p:nvPr userDrawn="1"/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MASTER SLIDE TITLE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/>
          </p:cNvSpPr>
          <p:nvPr userDrawn="1"/>
        </p:nvSpPr>
        <p:spPr>
          <a:xfrm>
            <a:off x="228600" y="0"/>
            <a:ext cx="6858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500" b="1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SLIDE TITLE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9DBC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28600" y="1112837"/>
            <a:ext cx="86868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Wingdings" pitchFamily="2" charset="2"/>
              <a:buChar char="§"/>
              <a:defRPr sz="2400">
                <a:latin typeface="Century Gothic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rgbClr val="009DBC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sz="1800">
                <a:solidFill>
                  <a:srgbClr val="009DBC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defRPr sz="1600">
                <a:solidFill>
                  <a:srgbClr val="009DBC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defRPr sz="1600">
                <a:solidFill>
                  <a:srgbClr val="009DBC"/>
                </a:solidFill>
                <a:latin typeface="Century Gothic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Fifth level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9DBC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07264" y="6525502"/>
            <a:ext cx="1295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Century Gothic" pitchFamily="34" charset="0"/>
              </a:defRPr>
            </a:lvl1pPr>
          </a:lstStyle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1512" y="6514743"/>
            <a:ext cx="533400" cy="2889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rgbClr val="009DBC"/>
                </a:solidFill>
                <a:latin typeface="Century Gothic" pitchFamily="34" charset="0"/>
              </a:defRPr>
            </a:lvl1pPr>
          </a:lstStyle>
          <a:p>
            <a:fld id="{14DB127B-1CAA-471F-98E9-7E98B2B41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3" descr="D:\Projects\Knowarth\Meetup\ahmedabad js\ahmedabadjs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26" y="32004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1600200" y="1752600"/>
            <a:ext cx="5621044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b="1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welcomes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amij\Google Drive\Knowarth\WebSite\Logos\500wid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28700"/>
            <a:ext cx="4762501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2005 , AJAX has introduced</a:t>
            </a:r>
          </a:p>
          <a:p>
            <a:r>
              <a:rPr lang="en-IN" dirty="0" smtClean="0"/>
              <a:t>Only required data traverse on network</a:t>
            </a:r>
          </a:p>
          <a:p>
            <a:r>
              <a:rPr lang="en-IN" dirty="0" smtClean="0"/>
              <a:t>Why do we need to reload page?</a:t>
            </a:r>
          </a:p>
          <a:p>
            <a:r>
              <a:rPr lang="en-IN" dirty="0" smtClean="0"/>
              <a:t>JavaScript is playing Key Role</a:t>
            </a:r>
          </a:p>
          <a:p>
            <a:pPr lvl="1"/>
            <a:r>
              <a:rPr lang="en-IN" dirty="0" smtClean="0"/>
              <a:t>Sending Data to Server</a:t>
            </a:r>
          </a:p>
          <a:p>
            <a:pPr lvl="1"/>
            <a:r>
              <a:rPr lang="en-IN" dirty="0" smtClean="0"/>
              <a:t>Parsing Response from Server </a:t>
            </a:r>
          </a:p>
          <a:p>
            <a:pPr lvl="1"/>
            <a:r>
              <a:rPr lang="en-IN" dirty="0" smtClean="0"/>
              <a:t>Rendering Data using creating and Manipulating DOM Elements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Page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pic>
        <p:nvPicPr>
          <p:cNvPr id="5122" name="Picture 2" descr="http://www.toonuppresentations.com/ClipArt/fairytale_art_gi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38862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 flipH="1">
            <a:off x="2438400" y="1600200"/>
            <a:ext cx="5638800" cy="2514600"/>
          </a:xfrm>
          <a:prstGeom prst="wedgeEllipseCallout">
            <a:avLst>
              <a:gd name="adj1" fmla="val 44685"/>
              <a:gd name="adj2" fmla="val 713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 know jQuery and I can do everything using jQuery than what’s need of MVC ???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7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MVC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49831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jQuery is Library </a:t>
            </a:r>
          </a:p>
          <a:p>
            <a:r>
              <a:rPr lang="en-IN" dirty="0" smtClean="0"/>
              <a:t>jQuery is more focused on DOM</a:t>
            </a:r>
          </a:p>
          <a:p>
            <a:r>
              <a:rPr lang="en-IN" dirty="0"/>
              <a:t>SPAs has lots of JavaScript code </a:t>
            </a:r>
          </a:p>
          <a:p>
            <a:r>
              <a:rPr lang="en-IN" dirty="0" smtClean="0"/>
              <a:t>No guidance </a:t>
            </a:r>
            <a:r>
              <a:rPr lang="en-IN" dirty="0"/>
              <a:t>on organization or structure for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Result is </a:t>
            </a:r>
          </a:p>
          <a:p>
            <a:pPr lvl="1"/>
            <a:r>
              <a:rPr lang="en-IN" dirty="0"/>
              <a:t>Large </a:t>
            </a:r>
            <a:r>
              <a:rPr lang="en-IN" dirty="0" smtClean="0"/>
              <a:t>function</a:t>
            </a:r>
          </a:p>
          <a:p>
            <a:pPr lvl="1"/>
            <a:r>
              <a:rPr lang="en-IN" dirty="0" smtClean="0"/>
              <a:t>Nested Call backs</a:t>
            </a:r>
          </a:p>
          <a:p>
            <a:pPr lvl="1"/>
            <a:r>
              <a:rPr lang="en-IN" dirty="0" smtClean="0"/>
              <a:t>Unmaintainable code</a:t>
            </a:r>
          </a:p>
          <a:p>
            <a:pPr lvl="1"/>
            <a:r>
              <a:rPr lang="en-IN" dirty="0" smtClean="0"/>
              <a:t>Tightly coupled so not easily scalable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pic>
        <p:nvPicPr>
          <p:cNvPr id="2052" name="Picture 4" descr="http://www.toonuppresentations.com/ClipArt/adventure_art_ket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58" y="4495800"/>
            <a:ext cx="1028700" cy="13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toonuppresentations.com/ClipArt/adventure_art_croc_man_down_arm_tal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7" y="2971800"/>
            <a:ext cx="3049793" cy="22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 flipH="1">
            <a:off x="3499598" y="1456944"/>
            <a:ext cx="4062984" cy="2514600"/>
          </a:xfrm>
          <a:prstGeom prst="wedgeEllipseCallout">
            <a:avLst>
              <a:gd name="adj1" fmla="val 58294"/>
              <a:gd name="adj2" fmla="val 378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Okay!!!, but everything is on front end what should be separated?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92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AJAX Requests</a:t>
            </a:r>
          </a:p>
          <a:p>
            <a:r>
              <a:rPr lang="en-IN" dirty="0" smtClean="0"/>
              <a:t>Data Manipulation</a:t>
            </a:r>
          </a:p>
          <a:p>
            <a:r>
              <a:rPr lang="en-IN" dirty="0" smtClean="0"/>
              <a:t>Rendering Data</a:t>
            </a:r>
          </a:p>
          <a:p>
            <a:r>
              <a:rPr lang="en-IN" dirty="0" smtClean="0"/>
              <a:t>DOM element creation &amp; manipulation</a:t>
            </a:r>
          </a:p>
          <a:p>
            <a:r>
              <a:rPr lang="en-IN" dirty="0" smtClean="0"/>
              <a:t>Event Handling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should be separated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</a:t>
            </a:r>
          </a:p>
          <a:p>
            <a:pPr lvl="1"/>
            <a:r>
              <a:rPr lang="en-IN" dirty="0" smtClean="0"/>
              <a:t>AJAX Requests</a:t>
            </a:r>
          </a:p>
          <a:p>
            <a:pPr lvl="1"/>
            <a:r>
              <a:rPr lang="en-IN" dirty="0" smtClean="0"/>
              <a:t>Data</a:t>
            </a:r>
          </a:p>
          <a:p>
            <a:r>
              <a:rPr lang="en-IN" dirty="0" smtClean="0"/>
              <a:t>View</a:t>
            </a:r>
          </a:p>
          <a:p>
            <a:pPr lvl="1"/>
            <a:r>
              <a:rPr lang="en-IN" dirty="0" smtClean="0"/>
              <a:t>Rendering Data</a:t>
            </a:r>
          </a:p>
          <a:p>
            <a:pPr lvl="1"/>
            <a:r>
              <a:rPr lang="en-IN" dirty="0" smtClean="0"/>
              <a:t>DOM manipulation and creation</a:t>
            </a:r>
          </a:p>
          <a:p>
            <a:r>
              <a:rPr lang="en-IN" dirty="0" smtClean="0"/>
              <a:t>Controller</a:t>
            </a:r>
          </a:p>
          <a:p>
            <a:pPr lvl="1"/>
            <a:r>
              <a:rPr lang="en-IN" dirty="0" smtClean="0"/>
              <a:t>User Action / Event Handling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separate them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http://www.toonuppresentations.com/ClipArt/adventure_art_explor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2514600" cy="33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 flipH="1">
            <a:off x="2895600" y="2057400"/>
            <a:ext cx="5105400" cy="1981200"/>
          </a:xfrm>
          <a:prstGeom prst="wedgeEllipseCallout">
            <a:avLst>
              <a:gd name="adj1" fmla="val 60204"/>
              <a:gd name="adj2" fmla="val 514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Is there any simple way to achieve this?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9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12837"/>
            <a:ext cx="8610600" cy="4983163"/>
          </a:xfrm>
        </p:spPr>
        <p:txBody>
          <a:bodyPr/>
          <a:lstStyle/>
          <a:p>
            <a:r>
              <a:rPr lang="en-IN" dirty="0" smtClean="0"/>
              <a:t>Framework make it easy to implement MVC pattern</a:t>
            </a:r>
          </a:p>
          <a:p>
            <a:r>
              <a:rPr lang="en-IN" dirty="0" smtClean="0"/>
              <a:t>Framework has all necessary things which makes each layer independent and scalable  </a:t>
            </a:r>
          </a:p>
          <a:p>
            <a:r>
              <a:rPr lang="en-IN" dirty="0" smtClean="0"/>
              <a:t>Good News</a:t>
            </a:r>
          </a:p>
          <a:p>
            <a:pPr lvl="1"/>
            <a:r>
              <a:rPr lang="en-IN" dirty="0" smtClean="0"/>
              <a:t>Many JS MVC </a:t>
            </a:r>
            <a:r>
              <a:rPr lang="en-IN" dirty="0"/>
              <a:t>frameworks </a:t>
            </a:r>
            <a:r>
              <a:rPr lang="en-IN" dirty="0" smtClean="0"/>
              <a:t>available</a:t>
            </a:r>
          </a:p>
          <a:p>
            <a:pPr lvl="1"/>
            <a:r>
              <a:rPr lang="en-IN" dirty="0" smtClean="0"/>
              <a:t>Framework can be used with libs for taking advantage of simplicity and interactivity with structured code.</a:t>
            </a:r>
          </a:p>
          <a:p>
            <a:pPr lvl="1"/>
            <a:r>
              <a:rPr lang="en-IN" dirty="0" smtClean="0"/>
              <a:t>Some of them can be used with jQuery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Script MVC Frameworks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pic>
        <p:nvPicPr>
          <p:cNvPr id="4098" name="Picture 2" descr="http://www.knowarth.com/documents/40905/0/MVW+Frameworks-1.jpg/a7856934-862f-4dfa-9a57-df541f6c101e?t=1397891302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83611"/>
            <a:ext cx="5657850" cy="468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knowarth.com/documents/40905/0/MVW+Frameworks-1.jpg/a7856934-862f-4dfa-9a57-df541f6c101e?t=139789130220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83611"/>
            <a:ext cx="5657850" cy="468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1143000" y="2362200"/>
            <a:ext cx="5105400" cy="1981200"/>
          </a:xfrm>
          <a:prstGeom prst="wedgeEllipseCallout">
            <a:avLst>
              <a:gd name="adj1" fmla="val 60204"/>
              <a:gd name="adj2" fmla="val 514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Looks like there is some mistake, You said MVC , but here it is MV* !!!</a:t>
            </a:r>
            <a:endParaRPr lang="en-IN" sz="2800" dirty="0"/>
          </a:p>
        </p:txBody>
      </p:sp>
      <p:pic>
        <p:nvPicPr>
          <p:cNvPr id="5122" name="Picture 2" descr="http://www.toonuppresentations.com/ClipArt/adventure_art_croc_ma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3014472"/>
            <a:ext cx="3429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of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3" descr="D:\Projects\Knowarth\Meetup\ahmedabad js\ahmedabadjs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12837"/>
            <a:ext cx="8610600" cy="4983163"/>
          </a:xfrm>
        </p:spPr>
        <p:txBody>
          <a:bodyPr/>
          <a:lstStyle/>
          <a:p>
            <a:r>
              <a:rPr lang="en-IN" dirty="0" smtClean="0"/>
              <a:t>Where is Controllers ?</a:t>
            </a:r>
          </a:p>
          <a:p>
            <a:r>
              <a:rPr lang="en-IN" dirty="0" smtClean="0"/>
              <a:t>More than one layer plays controller role</a:t>
            </a:r>
          </a:p>
          <a:p>
            <a:r>
              <a:rPr lang="en-IN" dirty="0" smtClean="0"/>
              <a:t>For Example</a:t>
            </a:r>
          </a:p>
          <a:p>
            <a:pPr lvl="1"/>
            <a:r>
              <a:rPr lang="en-IN" dirty="0" smtClean="0"/>
              <a:t>Views handling rendering of data</a:t>
            </a:r>
          </a:p>
          <a:p>
            <a:pPr lvl="1"/>
            <a:r>
              <a:rPr lang="en-IN" dirty="0" smtClean="0"/>
              <a:t>View handling events</a:t>
            </a:r>
          </a:p>
          <a:p>
            <a:pPr lvl="1"/>
            <a:r>
              <a:rPr lang="en-IN" dirty="0" smtClean="0"/>
              <a:t>Routes  handling navigation</a:t>
            </a:r>
          </a:p>
          <a:p>
            <a:r>
              <a:rPr lang="en-IN" dirty="0" smtClean="0"/>
              <a:t>Remember, “Separation </a:t>
            </a:r>
            <a:r>
              <a:rPr lang="en-IN" dirty="0"/>
              <a:t>of presentation and model is the most important design </a:t>
            </a:r>
            <a:r>
              <a:rPr lang="en-IN" dirty="0" smtClean="0"/>
              <a:t>principle”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MV* Frameworks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pic>
        <p:nvPicPr>
          <p:cNvPr id="6146" name="Picture 2" descr="http://www.toonuppresentations.com/ClipArt/adventure_art_frightened_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08679"/>
            <a:ext cx="1905000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 flipH="1">
            <a:off x="2895600" y="1318079"/>
            <a:ext cx="5105400" cy="1981200"/>
          </a:xfrm>
          <a:prstGeom prst="wedgeEllipseCallout">
            <a:avLst>
              <a:gd name="adj1" fmla="val 63070"/>
              <a:gd name="adj2" fmla="val 347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Hey!!!, I am ready, Can you show me how to start?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9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MV*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2744"/>
            <a:ext cx="533400" cy="288925"/>
          </a:xfrm>
        </p:spPr>
        <p:txBody>
          <a:bodyPr/>
          <a:lstStyle/>
          <a:p>
            <a:fld id="{14DB127B-1CAA-471F-98E9-7E98B2B4110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07264" y="6533503"/>
            <a:ext cx="12954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352800" y="3200400"/>
            <a:ext cx="5638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By Dinesh,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9DBC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Chintan &amp; Parth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9DBC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2" name="AutoShape 2" descr="data:image/jpeg;base64,/9j/4AAQSkZJRgABAQAAAQABAAD/2wCEAAkGBxQSEhQUEhQUFBQVFxcVFxcXFxwcFxcXHBcXFxcUFxcYHCggHBwlHBQXIjEhJSkrLi4uFx8zODMsNygtLiwBCgoKDg0OGxAQGywmICUwLSwsLSwrNCwwLjQsNjcsLDUsLywsLCwsLCwsLSwsLCwsLDQsLCwsLCwsLCwsLCwsLP/AABEIAKABOwMBIgACEQEDEQH/xAAcAAABBQEBAQAAAAAAAAAAAAADAAECBAYFBwj/xABNEAACAQQAAwMHBQsICQUAAAABAgADBBESBSExBkFhBxMiUXGBkRQyM1KhIzRCU3JzdJKxssMWJCVUYoKz0hU1Q5PBwtHw8VVjZIPh/8QAGQEBAQEBAQEAAAAAAAAAAAAAAAECBAMF/8QAJREBAQACAgICAQQDAAAAAAAAAAECEQMhBDFBURITIjJxBUKB/9oADAMBAAIRAxEAPwDUASYESiTVYCCyYWSCyarAiFkgsmBJhYAwkkEhQscLAFpH1hQscJADrFrD6RawAaRayxpG0gB1jFIfSLSADSLWH1i1gB1i1h9I2kAGkWkPpFrABrFrLGsbWAHSLSG1i0gBCRtYfSLWADWLWHKRawK+sbWWNJErABrIlYfWNrArFYxWHZZArArlZArDssG4gBIgmEsMIFoB1EKqyKiFUQHAhQIyCFVYCVZPWOqwirAgFk9ZMLJ6wBBY4WFCyWsAOsWkNrFpAFpGKw+sWsAGsQWH1i1gB1i1htIwWALWLWG1i1gB1jaw+sWsAGsWsPrFrADrG1h9Y4WADSNpD6RaQABI2sPpFrAr6xtZYKSJSBX1kSssFZArArFZBllgrBssCswg2EsMIJlgAYQLCWGWBfrAOohkEGohlECaiGUSCiGUQHUQmsSrCqIDBYQLHxJhYENZLWTAjgQB6xaQoEWIA9YsQusWsAWkWsLrFiALWLWFKxtYA9YtYTEQWAPWLWE1j4gC1i1hdYtYAtYtIXEWIAtYgsLiNpAFrEVhSI2sARWQKw5EiRAARIMIcrIMsCuVgmEssIFhArtAsJZYQLCBXYQD9ZZeAYQDoILhvEqVcE0qivqSrAHmrA4IYdQYamJ8/wBW/qULqq9F2puKtTmpx+G3I+seBm8cfyYzz/F9FpDKJ5l2W8pyNhL1Qh/GoPRP5a9V9oyPZPS7SstRQ6MrqwyGU5BHgRM3Gz2uOUy9LAEKonE412koWnJ22qdyLzb39yj2zzvj3ayvc5XPm6f1FPUf2j1b9nhOjh8XPk79T7c3P5nHxde79PWrK9p1dvNOr6HVipyM4zjPf1lwCYnyVfe9X87/AMizcATz5sJhncZ8Pbg5LycczvyQEkFjgR8TyepsRYkgI4ECOIsSWIsQI6xYkwI2IESsWJPEbECGI+JIrFiBHEREliLECOIsSWIsQI4i1ksRawI4jayeIjAgVjawmJGBAiRMIRIsIAiJBhDGDcQAOIFxLDiBeBXcQDCWHgWEADCV3HOWagldoB6c+fK6BrtlPMGuQR6wapBE+g6c8Lq8PIuKjscYqswA9YckEzo8fC52yObyeTHCS5NB2z7ArbDzlCqupP0VRsP/AHD+F75xeH3leypuaNZ02xsoPo9QCcHv8RgzrUKFe8qHG9Vz1JPT2k8gJs+H+Tqm1Mi5dmZh0Q4CHuIPefdjwnXcePhx/fd1xY58nPnvjmsXn3Aq63VVabVEpMx+dUbCk/lHqT6u+a7tf2cp2dKjqS7uW2Y9DgDAC9wma7U+Tm5tcvTHyij12Uemo/tp/wARn3Tg0uP1tFpu7VKaElVYk656hSeYHLp0lw8nK5S29JyeLjjhlJO76e0+Sn73q/nf+RZuRMB5H7kVLWqV/G4IPr0Wb9ZxeTZeXKx3+JLOHGVlfKBcVVFmlGtUoGtdJSd6eNtClTIGwI6gH3Qn8k7ju4pfZ8fNEfDzcqeUq5Sn/o96jBES9pszHooCVMkzpHt5w3+u2/688+9TT2625lXiF5w6tQW6rLd2teotEVSgSrSqNnTcJ6LKcdf+zt8TDcYuBxZrelahmtkrpWrXBUrTxTJIp09sFmJxzAwAJujJkYsV5SeMXFNKVCyOLmoWq8uopUVLv+sQq+8iafgnEVubelXT5tVFceGRzHuOR7pmuyWLu+vb480U/IqGenm6ZzUceDOfsMXYVvk1e84eelF/P0PGjWy2o/JYke+WzrSS97ajivEKdvRqVqzBadNSzHwHqHeT0x6zMnZUr/iIFV67cPt2506VJVNwydzVKjg6EjngeuS8og89W4daH5la5D1B3MlNSxU+Bz9gm2k9RfdZBuxtUDNHiV8j9xZ0qL70ZMGE7X17i24TXc1s3FOkPuyqFy+ygsF6DkZqsTL+VD/VV5+bH76xLuzZZqNBYsWpUyeZKKSfWSoyZmuP8Zq16xsrA4qjBuLjGVtl+qO41T3L3dZQ452rwbfh9rURLmqtNHqt823DID76pHzV9k1XZ/glKzoilSB+s7nm9Rz86o7d7E98a13Te+o5HbitUteGVmo1agqU1TFQnNQndASSR1OT8YKj2Vrsqn/Sl9zAP+y7xn8XJ+VP/Vdz7E/xEhbft1w4Iub23BCqPn+Es3rpP9nJ4tUv+Gobg3Hy62Qg1UqIq1kQkAuj0wM4znBm3pXCsgqAjQqHDH6pGc/CYztFx1OI29W04d/OHrAU3qgEUaKEjZ3dsAnXOAuTnEseUBza8HqpTJ5Uktwe/DFaf7D9sa3rfs3rf0q0L684ozNa1TZ2SsVWsFDVrgg4LU9uSpkdev2gWm7E1Rzp8Tv1f6zOjjPihUAjwml4PYrQoUqSgBadNEHuXBPvPOWzJ+X0sx+2R4Hx2vSuRZcQ1NVwWoV0GErgc2Ur0WoBzIH/AJseUS7q0bCq9CoadXakquDzXaqinrnuJnP8rX3OzS5X6S1r0qqH+8FYZ9RBlryot/RtUj69D/Hpyydypb1Ys9jOONc0mp1xrdW7earr/bHSoo+q+Mg9Os0BEx3a+1e1qJxO3Uk01CXVNf8Aa2/UtjvdOoPq9k1lndJVRalMhkdQysOhU8wZLPmLL8VnuyV7Uq3HEVqOWWldebpg/gp5tTqPDJnL4nTuLjilW3S8r29NLanUApa82Lspzsp9Q+EudiPvni36b/CSc684zQteM12uKqUla0oqpc4BPnHOPhNfKfC+3ZS4/wDVL34Uv8k7HCOHvQp61K9S4bYnepjbGB6PogDHL7Zz27d8O/rtD9adawv6demtWi61KbZ1ZTyOCVOPYQR7pm7+WppN5l+y19Uq1b8VHLCndMiA/goFBCjwmpaY7sX9NxL9Mb91ZJ6pfcVVuLjiFWsKVZra1o1DS2pgedrOvz8MwOqg8uUnV7L1B9Ff3iN62ZXX3qyyla3p4VVr07hG+S1arVqddRsqlzlqdQDmuD3zUWd/SrrvRqJUX1oQf/E1evTM1fYdqjqiio4dwBs4GAx7yF7vZGfrLDys/WYbHpzxy9UmrUA6l2A9uxxPY6c8frNi4YnoKpPu3nf4PvJ83/I+sXHsuL3ljWJDVKVQEbo45NjuZDyI8fgZ6d2e8p1Gqh+Uo1F1HMqCyN4A/gk+o/Gcjtnx+hdjza0VYDpVcemPyO8D2/CZepwupVpOKFJnCgEhFzgAj1fs6zU8e5Y/nydJfKmOUw4+2w4724rVsrRzRp+B9Nh4t3ewfGYTtBw9kRKpQqtQkBiMByME49fXrK/AeNG2qq5ppWVTzp1Oa+PsPx9k1HlE7W0OIULY0gyOjPvTYfNyBjBHIjl/+CXLkxmMwwxZx4s7nc88/wDjYeQv70r/AJ/+Gs9LE8z8hv3pX/P/AMNZ6WpnByfyr6XH/GMn5QlBbhwIyDfUgQeYPoVJqPkFL8VT/UX/AKTMeUKm+LKpTpVKvmrtKrrTXZtQlTJx7SBDfyz/APg3/wDuB/mjVsml3N9uZ2/4YljSPELNRQr0WQvp6KVkLBTTqKOR+d1xkTuduOMm3sXen9LVC0qI7/OVfRXHiMk+6cbiNvdcVKUqlu1pZB1er50r56vqcimEUnVc9cmXeK2lS64pbhkYW1mhr7FfQeuwApqCeuo5+GZf7T+lXgXZ/idrQp0KVxZqlMYANFycnJOx3GTknnObxyneWd3a8QuqlB0VhbVTRpsmKVQ42fZjkBiD7Z6SDOf2i4Wt3bVrd8YqIVB9TdVb3MAfdJMu+y49dM55QH81c8MuT8yndebc9yiqpUMfDkZtczH8EsWv+Fi3vqbo+nmamww2yclqrnqeSkGVrHjF7YAUby3q3VNBql1bjcso5DztPOwbA6/t6xZvol+W5JmX8px/oq8/Nj99YL+XSN9HaX9Ru5RbsuT7XwPthe3lKpX4VcKlNzUqUlIpYy4YshKYHUjoceqSTVm1tllJOx9tU4cLVU0VlWoHHNxWxsK2x5ltuf2dI/YvjlSoHtbr0by2wlT/AN1Oi3C+sN3+PtnfsARSpgjBCICPEKORmc7acGqMad5affltzUd1alz3t39YOSR4xvfVNa7heVM/0Xc+xP8AESd61sKWifcqfzV/AX1Dwmc7aO93wmqadKqHqIn3IqfOAiouVK47sH9snR7ZYVR8hvzgAfQeoY+tLq6Tc/JPtf2YoPRqV6KrQuaSNUp1qQCOpUbYJX5ynGCDnrOR2luKl92f8+R90NGnXbA70YM5A9Xokyzxa/veIU2t7e1q2tOqNalxcaqQh5MKdJWJLEZGTiavh/DqdGglBRmmiCmAeeVC45+vI6+2N69mt7T4TeLWo0qqc1qU0ce9QcS1mYS0pXXCS1OnRe8sSS1MUyPP2+TkpqxG6Z6Y6S43bxDyp2d+79yfJyvP1FnwB8ZPx+l/L7A8rfp2It1+kuq9Kig9fphifYAJa8qQ/o2qB0D0P8enB8H4TcXFyt7fqKZpgi2tgdhS25NUqMORqEcuXSWPKPbPVsKqU1Z2L0SFUZOBWRiceAB+Es9yJe5a0qjKgEZGMH4TE8DP+jLv5E3K0uS1S0J6U3+dUtifEkss2ynkPYJye0/A0vLdqTHVuTU3HWnUXmlRT4GZl+K1Y4/Yj754r+mfwkgaNFW43cbKGHyOifSAOPuj+uR8mtC5X5a13TKVXrgnlhXK01QunrBK5z4wPErupa8Vq1vk1zWpvbUqYajT2GwdmIOSB0xN/NZ+I1xsaX4qn+oP+kmtMKMKAB6gAB8BMye2h/qHEP8Acj/NOtw/iprUWqCjWpldsU6q6uxAyMDJ5GY1Vli60x3Yv6biX6Y37izr9k+LVbq2FWvRNByzDQg9AeRwwBnI7F/TcS/TG/dWXWpT3Y0dQAgg9D9omV4v2OouTVtv5rc8ytSlyBPXDp0YE+EJ/K8ryrWd5SYdcU/OL7mpk5+EqXvaWvXUpZWtfdgR5ysnmqdP+0duZx6sRJYWyrfZHi7XVolVwA+WR8dNlYqSPbgH3zpP1lPs7wgWltTog7Fclm+sxJZj8T9glt+sl99LPQ1MzyCtbtUruqKWYu2ABk/OM9dQwfD+HUqOfNoFLElj3knnzY8++e/j8/6W7pzeT4/62pv0y/AuwvRro/8A1qf3m/4D4zeWdBaahKahVHQAYH/fKDQwymY5ObPkv7q9eLgw4p+2OD2n7EW17lmXzdb8anIn8odG9/PxnkXafsXdWJJdfOUu6qgJX+8Oqe/l4mfQKGEwCMHmDyIPMHwImceS4rlxzJgPIaf5pX/P/wANJ6VmcvhPCaNtuKFMUxUbdgvJdsAZA6DoOQ5TogyZXd21hNTQoaS2ggZIGZaTj5gwY+YEyYsyBMWYBMxsyG0WYE8xZkMx9oEsxbSBMWYE9ogZAGINAITEIPaLMCe0fMHmLMCeYiZDMQMCRMRMjmNmA5jExsyBMB2MGxkmMExgZvifG7xHdKVg9TBISp51BTYdzHnsB4Yi7J8Ie2ov55g1etUevVK/N3b8FfADAmgYwLS760mg2gXMIxgmkUJzKz9Yd5XaARTDKZXUwymBYUwqmV0MKpgWVMKrSsphA0CwGkw0ArSW0A+0lmA2jkwD7RZgdpLaATMfaB2iDQC5izBbRBoBcxZgi0baAbMQaC2i3gGzGJggY20A2YswW0W0Au0QaC2i2gFBiJgdo+0AgaItBbRt4BNpEmQLRi0CTGQLSJaQZoCLQTGOzQTGAzGBcyTGCYwIOYBjCsYBjAmphFMAphVMA6mFDSuphFaBYBhFMrK0mGgWQ0kGldWkg0CwGjhpXDRw8CxtFtAbRbwD7R9pXDx9oBt4+8BvEWgG2i3gd420CwWjbwJaLeAfeLeA3jbQLG0W8r7R94Bi8W8DtG2gWN420BtFtAPtG3gS0W0Au0baC2kdoBC0iWkC8gzQJM0GxjFpBmgOxgWMdmgmMBmMC3WTYwLGBMGTVoFTJAwLCmTVpXBk1aBYVpMNK4aS2gWA0kGlYPJbQLG0W0BvH2gHDx9oDaLeAfeLeA2iLQDbRbQIeLaAbaLaBDRswDlo+0BvEWgGLR94DaItAPtG2gdo28CxtGLQO8W8A20W0BvFvAPvEWgN4i0AxaMWgt4xaAUtI7QW0iWgELSDGRLSBaBJmgyYxMiWgMTBsY5MGx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 descr="C:\Users\amij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0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12837"/>
            <a:ext cx="8610600" cy="4983163"/>
          </a:xfrm>
        </p:spPr>
        <p:txBody>
          <a:bodyPr/>
          <a:lstStyle/>
          <a:p>
            <a:r>
              <a:rPr lang="en-IN" dirty="0" smtClean="0"/>
              <a:t>Light Weight MV* Framework (Separate UI logic from Business Logic)</a:t>
            </a:r>
          </a:p>
          <a:p>
            <a:r>
              <a:rPr lang="en-IN" dirty="0" smtClean="0"/>
              <a:t>Creating Single Page Applications</a:t>
            </a:r>
          </a:p>
          <a:p>
            <a:r>
              <a:rPr lang="en-IN" dirty="0" smtClean="0"/>
              <a:t>Communication to the server only through a </a:t>
            </a:r>
            <a:r>
              <a:rPr lang="en-IN" dirty="0" err="1" smtClean="0"/>
              <a:t>RESTful</a:t>
            </a:r>
            <a:r>
              <a:rPr lang="en-IN" dirty="0" smtClean="0"/>
              <a:t> API.</a:t>
            </a:r>
          </a:p>
          <a:p>
            <a:r>
              <a:rPr lang="en-IN" dirty="0" smtClean="0"/>
              <a:t>Make Your Code Modular.</a:t>
            </a:r>
          </a:p>
          <a:p>
            <a:r>
              <a:rPr lang="en-IN" dirty="0" smtClean="0"/>
              <a:t>Incredible Small </a:t>
            </a:r>
            <a:r>
              <a:rPr lang="en-IN" dirty="0" smtClean="0"/>
              <a:t>Library.</a:t>
            </a:r>
            <a:endParaRPr lang="en-IN" dirty="0" smtClean="0"/>
          </a:p>
          <a:p>
            <a:r>
              <a:rPr lang="en-IN" dirty="0" smtClean="0"/>
              <a:t>Structure Your Application (JQuery </a:t>
            </a:r>
            <a:r>
              <a:rPr lang="en-IN" dirty="0" smtClean="0"/>
              <a:t>lacks </a:t>
            </a:r>
            <a:r>
              <a:rPr lang="en-IN" dirty="0" smtClean="0"/>
              <a:t>here)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Backbone?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Underscore.js :  Sole and Hard dependency</a:t>
            </a:r>
          </a:p>
          <a:p>
            <a:r>
              <a:rPr lang="en-IN" dirty="0" smtClean="0"/>
              <a:t>Jquery.js :  handling DOM Operations easily</a:t>
            </a:r>
          </a:p>
          <a:p>
            <a:r>
              <a:rPr lang="en-IN" dirty="0"/>
              <a:t> </a:t>
            </a:r>
            <a:r>
              <a:rPr lang="en-IN" dirty="0" smtClean="0"/>
              <a:t>Marionette JS :  Taking backbone one step ahead</a:t>
            </a:r>
          </a:p>
          <a:p>
            <a:r>
              <a:rPr lang="en-IN" dirty="0" smtClean="0"/>
              <a:t>Jasmine/Coffee/Mocha/Chai : Testing Your JS logic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Dependencies &amp; useful Libraries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TODO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2744"/>
            <a:ext cx="533400" cy="288925"/>
          </a:xfrm>
        </p:spPr>
        <p:txBody>
          <a:bodyPr/>
          <a:lstStyle/>
          <a:p>
            <a:fld id="{14DB127B-1CAA-471F-98E9-7E98B2B4110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07264" y="6533503"/>
            <a:ext cx="12954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12837"/>
            <a:ext cx="2590800" cy="4983163"/>
          </a:xfrm>
        </p:spPr>
        <p:txBody>
          <a:bodyPr/>
          <a:lstStyle/>
          <a:p>
            <a:r>
              <a:rPr lang="en-IN" dirty="0" smtClean="0"/>
              <a:t>Router</a:t>
            </a:r>
          </a:p>
          <a:p>
            <a:r>
              <a:rPr lang="en-IN" dirty="0" smtClean="0"/>
              <a:t>Model</a:t>
            </a:r>
          </a:p>
          <a:p>
            <a:r>
              <a:rPr lang="en-IN" dirty="0" smtClean="0"/>
              <a:t>Collection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Backbone consists of?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sp>
        <p:nvSpPr>
          <p:cNvPr id="8" name="AutoShape 9" descr="Displaying bakbbone_archi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C:\Users\amij\Desktop\backbon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78295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3124200" y="1112837"/>
            <a:ext cx="2590800" cy="4983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9DBC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002060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rgbClr val="009DBC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rgbClr val="002060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View</a:t>
            </a:r>
          </a:p>
          <a:p>
            <a:r>
              <a:rPr lang="en-IN" dirty="0" smtClean="0"/>
              <a:t>Template</a:t>
            </a:r>
          </a:p>
          <a:p>
            <a:r>
              <a:rPr lang="en-IN" dirty="0" smtClean="0"/>
              <a:t>History</a:t>
            </a:r>
          </a:p>
          <a:p>
            <a:endParaRPr lang="en-IN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715000" y="1112837"/>
            <a:ext cx="2590800" cy="4983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9DBC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002060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rgbClr val="009DBC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rgbClr val="002060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Template</a:t>
            </a:r>
          </a:p>
          <a:p>
            <a:r>
              <a:rPr lang="en-IN" dirty="0" smtClean="0"/>
              <a:t>History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3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Routing Your Application URL’s When Using Hash Tags</a:t>
            </a:r>
          </a:p>
          <a:p>
            <a:r>
              <a:rPr lang="en-IN" dirty="0" smtClean="0"/>
              <a:t>Dynamic Routing (based on the Parameter after # )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Page Load (#</a:t>
            </a:r>
            <a:r>
              <a:rPr lang="en-IN" dirty="0" err="1" smtClean="0"/>
              <a:t>todos</a:t>
            </a:r>
            <a:r>
              <a:rPr lang="en-IN" dirty="0" smtClean="0"/>
              <a:t>/index)</a:t>
            </a:r>
          </a:p>
          <a:p>
            <a:r>
              <a:rPr lang="en-IN" dirty="0" smtClean="0"/>
              <a:t>Creating a new note (#</a:t>
            </a:r>
            <a:r>
              <a:rPr lang="en-IN" dirty="0" err="1" smtClean="0"/>
              <a:t>todo</a:t>
            </a:r>
            <a:r>
              <a:rPr lang="en-IN" dirty="0" smtClean="0"/>
              <a:t>/new)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Routers In Current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07264" y="6534646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Model</a:t>
            </a:r>
          </a:p>
          <a:p>
            <a:r>
              <a:rPr lang="en-IN" dirty="0" smtClean="0"/>
              <a:t>Contains Data</a:t>
            </a:r>
          </a:p>
          <a:p>
            <a:r>
              <a:rPr lang="en-IN" dirty="0" smtClean="0"/>
              <a:t>Validate Data</a:t>
            </a:r>
          </a:p>
          <a:p>
            <a:r>
              <a:rPr lang="en-IN" dirty="0" smtClean="0"/>
              <a:t>Implements Business Logic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Collection</a:t>
            </a:r>
          </a:p>
          <a:p>
            <a:r>
              <a:rPr lang="en-IN" dirty="0" smtClean="0"/>
              <a:t>Set Of Models</a:t>
            </a:r>
          </a:p>
          <a:p>
            <a:r>
              <a:rPr lang="en-IN" dirty="0" smtClean="0"/>
              <a:t>Provides Options of Processing Data stored in Models.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And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4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of Group</a:t>
            </a:r>
            <a:endParaRPr lang="en-IN" dirty="0"/>
          </a:p>
          <a:p>
            <a:r>
              <a:rPr lang="en-IN" dirty="0" smtClean="0"/>
              <a:t>JavaScript MVC</a:t>
            </a:r>
          </a:p>
          <a:p>
            <a:r>
              <a:rPr lang="en-IN" dirty="0" smtClean="0"/>
              <a:t>TODO App using Backbone</a:t>
            </a:r>
          </a:p>
          <a:p>
            <a:r>
              <a:rPr lang="en-IN" dirty="0" smtClean="0"/>
              <a:t>Introduction to Famo.us</a:t>
            </a:r>
          </a:p>
          <a:p>
            <a:r>
              <a:rPr lang="en-IN" dirty="0" smtClean="0"/>
              <a:t>Manage your code using GIT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Agenda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12837"/>
            <a:ext cx="8610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Model</a:t>
            </a:r>
          </a:p>
          <a:p>
            <a:r>
              <a:rPr lang="en-IN" dirty="0" err="1" smtClean="0"/>
              <a:t>App.todoModel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Contains the Data for a single To-do</a:t>
            </a:r>
          </a:p>
          <a:p>
            <a:pPr lvl="1"/>
            <a:r>
              <a:rPr lang="en-IN" dirty="0" smtClean="0"/>
              <a:t>Defaults </a:t>
            </a:r>
          </a:p>
          <a:p>
            <a:pPr lvl="1"/>
            <a:r>
              <a:rPr lang="en-IN" dirty="0" smtClean="0"/>
              <a:t>Validation</a:t>
            </a:r>
          </a:p>
          <a:p>
            <a:pPr marL="0" indent="0">
              <a:buNone/>
            </a:pPr>
            <a:r>
              <a:rPr lang="en-IN" dirty="0" smtClean="0"/>
              <a:t>Collections </a:t>
            </a:r>
          </a:p>
          <a:p>
            <a:r>
              <a:rPr lang="en-IN" dirty="0" err="1" smtClean="0"/>
              <a:t>App.todoCollection</a:t>
            </a:r>
            <a:endParaRPr lang="en-IN" dirty="0" smtClean="0"/>
          </a:p>
          <a:p>
            <a:pPr lvl="1"/>
            <a:r>
              <a:rPr lang="en-IN" dirty="0" smtClean="0"/>
              <a:t>Collection of All To-do (</a:t>
            </a:r>
            <a:r>
              <a:rPr lang="en-IN" dirty="0" err="1" smtClean="0"/>
              <a:t>App.todoModel</a:t>
            </a:r>
            <a:r>
              <a:rPr lang="en-IN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Models And Collection in Current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Rendering Data in to HTML Code</a:t>
            </a:r>
          </a:p>
          <a:p>
            <a:r>
              <a:rPr lang="en-IN" dirty="0" smtClean="0"/>
              <a:t>Acts As A Bridge Between Business Logic And A User.</a:t>
            </a:r>
          </a:p>
          <a:p>
            <a:r>
              <a:rPr lang="en-IN" dirty="0" smtClean="0"/>
              <a:t>Handle </a:t>
            </a:r>
            <a:r>
              <a:rPr lang="en-IN" dirty="0" smtClean="0"/>
              <a:t>Events </a:t>
            </a:r>
            <a:r>
              <a:rPr lang="en-IN" dirty="0" smtClean="0"/>
              <a:t>on the Template Bound to it.</a:t>
            </a:r>
          </a:p>
          <a:p>
            <a:r>
              <a:rPr lang="en-IN" dirty="0" smtClean="0"/>
              <a:t>Views </a:t>
            </a:r>
            <a:r>
              <a:rPr lang="en-IN" dirty="0" smtClean="0"/>
              <a:t>can Render </a:t>
            </a:r>
            <a:r>
              <a:rPr lang="en-IN" dirty="0" smtClean="0"/>
              <a:t>Model And Collections </a:t>
            </a:r>
            <a:endParaRPr lang="en-IN" dirty="0" smtClean="0"/>
          </a:p>
          <a:p>
            <a:r>
              <a:rPr lang="en-IN" dirty="0" smtClean="0"/>
              <a:t>Backbone </a:t>
            </a:r>
            <a:r>
              <a:rPr lang="en-IN" dirty="0" smtClean="0"/>
              <a:t>View </a:t>
            </a:r>
            <a:r>
              <a:rPr lang="en-IN" dirty="0" smtClean="0"/>
              <a:t>Relies </a:t>
            </a:r>
            <a:r>
              <a:rPr lang="en-IN" dirty="0" smtClean="0"/>
              <a:t>On JQuery for easy DOM Manipulations.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App.todoIndexView</a:t>
            </a:r>
            <a:endParaRPr lang="en-IN" dirty="0"/>
          </a:p>
          <a:p>
            <a:pPr lvl="1"/>
            <a:r>
              <a:rPr lang="en-IN" dirty="0" smtClean="0"/>
              <a:t> Displaying the Collection of  To-dos  </a:t>
            </a:r>
          </a:p>
          <a:p>
            <a:r>
              <a:rPr lang="en-IN" dirty="0" err="1" smtClean="0"/>
              <a:t>App.todoRowView</a:t>
            </a:r>
            <a:endParaRPr lang="en-IN" dirty="0"/>
          </a:p>
          <a:p>
            <a:pPr lvl="1"/>
            <a:r>
              <a:rPr lang="en-IN" dirty="0" smtClean="0"/>
              <a:t>For Displaying single To-do Activity in a Row.</a:t>
            </a:r>
          </a:p>
          <a:p>
            <a:r>
              <a:rPr lang="en-IN" dirty="0" err="1" smtClean="0"/>
              <a:t>App.todoNewView</a:t>
            </a:r>
            <a:endParaRPr lang="en-IN" dirty="0"/>
          </a:p>
          <a:p>
            <a:pPr lvl="1"/>
            <a:r>
              <a:rPr lang="en-IN" dirty="0" smtClean="0"/>
              <a:t>New </a:t>
            </a:r>
            <a:r>
              <a:rPr lang="en-IN" dirty="0"/>
              <a:t> </a:t>
            </a:r>
            <a:r>
              <a:rPr lang="en-IN" dirty="0" smtClean="0"/>
              <a:t>To-do Creation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Views in Current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Separate HTML </a:t>
            </a:r>
            <a:r>
              <a:rPr lang="en-IN" dirty="0" err="1" smtClean="0"/>
              <a:t>Markup</a:t>
            </a:r>
            <a:endParaRPr lang="en-IN" dirty="0" smtClean="0"/>
          </a:p>
          <a:p>
            <a:r>
              <a:rPr lang="en-IN" dirty="0" smtClean="0"/>
              <a:t>More Structured And Clean Application</a:t>
            </a:r>
          </a:p>
          <a:p>
            <a:r>
              <a:rPr lang="en-IN" dirty="0" err="1" smtClean="0"/>
              <a:t>Templating</a:t>
            </a:r>
            <a:r>
              <a:rPr lang="en-IN" dirty="0" smtClean="0"/>
              <a:t> Logic Provided by:</a:t>
            </a:r>
            <a:br>
              <a:rPr lang="en-IN" dirty="0" smtClean="0"/>
            </a:br>
            <a:r>
              <a:rPr lang="en-IN" dirty="0" smtClean="0"/>
              <a:t>Underscore.js, Handlebars and more libraries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indexTemplate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My Main Page Where in My all To-do’s and option of creating a new To-do are shown.</a:t>
            </a:r>
          </a:p>
          <a:p>
            <a:r>
              <a:rPr lang="en-IN" dirty="0" err="1" smtClean="0"/>
              <a:t>rowTemplate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shows my </a:t>
            </a:r>
            <a:r>
              <a:rPr lang="en-IN" dirty="0" err="1" smtClean="0"/>
              <a:t>singleTo</a:t>
            </a:r>
            <a:r>
              <a:rPr lang="en-IN" dirty="0" smtClean="0"/>
              <a:t>-do. </a:t>
            </a:r>
          </a:p>
          <a:p>
            <a:r>
              <a:rPr lang="en-IN" dirty="0" err="1" smtClean="0"/>
              <a:t>FormTemplate</a:t>
            </a:r>
            <a:endParaRPr lang="en-IN" dirty="0"/>
          </a:p>
          <a:p>
            <a:pPr lvl="1"/>
            <a:r>
              <a:rPr lang="en-IN" dirty="0" smtClean="0"/>
              <a:t>Rendered When Creating A New To-Do.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Template In Current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Advanced Backbone Features </a:t>
            </a:r>
          </a:p>
          <a:p>
            <a:pPr lvl="1"/>
            <a:r>
              <a:rPr lang="en-IN" dirty="0" smtClean="0"/>
              <a:t>Using Backbone plugins, Inheritance, Best Practices, Marionette and more. </a:t>
            </a:r>
          </a:p>
          <a:p>
            <a:r>
              <a:rPr lang="en-IN" dirty="0" smtClean="0"/>
              <a:t>From Simple to do list to Complex Applications </a:t>
            </a:r>
          </a:p>
          <a:p>
            <a:pPr lvl="1"/>
            <a:r>
              <a:rPr lang="en-IN" dirty="0" smtClean="0"/>
              <a:t>Walmart Mobile App.</a:t>
            </a:r>
          </a:p>
          <a:p>
            <a:pPr lvl="1"/>
            <a:r>
              <a:rPr lang="en-IN" dirty="0" smtClean="0"/>
              <a:t>USA Today.</a:t>
            </a:r>
          </a:p>
          <a:p>
            <a:pPr lvl="1"/>
            <a:r>
              <a:rPr lang="en-IN" dirty="0" smtClean="0"/>
              <a:t>LinkedIn Mobile App.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NOW From HERE?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&amp; Questions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01512" y="6522744"/>
            <a:ext cx="533400" cy="288925"/>
          </a:xfrm>
        </p:spPr>
        <p:txBody>
          <a:bodyPr/>
          <a:lstStyle/>
          <a:p>
            <a:fld id="{14DB127B-1CAA-471F-98E9-7E98B2B4110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07264" y="6533503"/>
            <a:ext cx="12954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Script MVC</a:t>
            </a:r>
            <a:endParaRPr lang="en-US" dirty="0"/>
          </a:p>
        </p:txBody>
      </p:sp>
      <p:pic>
        <p:nvPicPr>
          <p:cNvPr id="1027" name="Picture 3" descr="D:\Projects\Knowarth\Meetup\ahmedabad js\ahmedabad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284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Developers</a:t>
            </a:r>
          </a:p>
          <a:p>
            <a:r>
              <a:rPr lang="en-IN" dirty="0" smtClean="0"/>
              <a:t>UI Developer</a:t>
            </a:r>
          </a:p>
          <a:p>
            <a:r>
              <a:rPr lang="en-IN" dirty="0" smtClean="0"/>
              <a:t>UI Designer</a:t>
            </a:r>
          </a:p>
          <a:p>
            <a:r>
              <a:rPr lang="en-IN" dirty="0" smtClean="0"/>
              <a:t>Web Developer</a:t>
            </a:r>
          </a:p>
          <a:p>
            <a:r>
              <a:rPr lang="en-IN" dirty="0" smtClean="0"/>
              <a:t>Web Designer</a:t>
            </a:r>
          </a:p>
          <a:p>
            <a:r>
              <a:rPr lang="en-IN" dirty="0" smtClean="0"/>
              <a:t>Any one knows Java Script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Presentation For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pic>
        <p:nvPicPr>
          <p:cNvPr id="2050" name="Picture 2" descr="http://www.toonuppresentations.com/ClipArt/animal_art_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3272" y="2590800"/>
            <a:ext cx="276112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 flipH="1">
            <a:off x="914400" y="1371600"/>
            <a:ext cx="5181600" cy="2667000"/>
          </a:xfrm>
          <a:prstGeom prst="wedgeEllipseCallout">
            <a:avLst>
              <a:gd name="adj1" fmla="val -60732"/>
              <a:gd name="adj2" fmla="val 369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511446" y="2004864"/>
            <a:ext cx="4053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Hey!!! I am UI Developer, so… can you please start with what is MVC?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79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12837"/>
            <a:ext cx="4953000" cy="49831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Model–View–Controller (MVC</a:t>
            </a:r>
            <a:r>
              <a:rPr lang="en-IN" sz="2000" dirty="0"/>
              <a:t>) is </a:t>
            </a:r>
            <a:r>
              <a:rPr lang="en-IN" sz="2000" dirty="0" smtClean="0"/>
              <a:t>a software </a:t>
            </a:r>
            <a:r>
              <a:rPr lang="en-IN" sz="2000" dirty="0"/>
              <a:t>architectural </a:t>
            </a:r>
            <a:r>
              <a:rPr lang="en-IN" sz="2000" dirty="0" smtClean="0"/>
              <a:t>pattern</a:t>
            </a:r>
          </a:p>
          <a:p>
            <a:r>
              <a:rPr lang="en-IN" sz="2000" dirty="0" smtClean="0"/>
              <a:t>Two </a:t>
            </a:r>
            <a:r>
              <a:rPr lang="en-IN" sz="2000" dirty="0"/>
              <a:t>principal </a:t>
            </a:r>
            <a:r>
              <a:rPr lang="en-IN" sz="2000" dirty="0" smtClean="0"/>
              <a:t>separations </a:t>
            </a:r>
          </a:p>
          <a:p>
            <a:pPr marL="857250" lvl="2" indent="-285750"/>
            <a:r>
              <a:rPr lang="en-IN" dirty="0" smtClean="0"/>
              <a:t>Presentation </a:t>
            </a:r>
            <a:r>
              <a:rPr lang="en-IN" dirty="0"/>
              <a:t>from the model </a:t>
            </a:r>
            <a:endParaRPr lang="en-IN" dirty="0" smtClean="0"/>
          </a:p>
          <a:p>
            <a:pPr marL="857250" lvl="2" indent="-285750"/>
            <a:r>
              <a:rPr lang="en-IN" dirty="0" smtClean="0"/>
              <a:t>Controller </a:t>
            </a:r>
            <a:r>
              <a:rPr lang="en-IN" dirty="0"/>
              <a:t>from the view</a:t>
            </a:r>
            <a:endParaRPr lang="en-IN" dirty="0" smtClean="0"/>
          </a:p>
          <a:p>
            <a:r>
              <a:rPr lang="en-IN" sz="2000" dirty="0" smtClean="0"/>
              <a:t>Separation </a:t>
            </a:r>
            <a:r>
              <a:rPr lang="en-IN" sz="2000" dirty="0"/>
              <a:t>of presentation and model is </a:t>
            </a:r>
            <a:r>
              <a:rPr lang="en-IN" sz="2000" dirty="0" smtClean="0"/>
              <a:t>the </a:t>
            </a:r>
            <a:r>
              <a:rPr lang="en-IN" sz="2000" dirty="0"/>
              <a:t>most important design </a:t>
            </a:r>
            <a:r>
              <a:rPr lang="en-IN" sz="2000" dirty="0" smtClean="0"/>
              <a:t>principle.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Knowarth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6431075"/>
              </p:ext>
            </p:extLst>
          </p:nvPr>
        </p:nvGraphicFramePr>
        <p:xfrm>
          <a:off x="5029200" y="12954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 flipH="1">
            <a:off x="304800" y="1497787"/>
            <a:ext cx="5943600" cy="2514600"/>
          </a:xfrm>
          <a:prstGeom prst="wedgeEllipseCallout">
            <a:avLst>
              <a:gd name="adj1" fmla="val -56033"/>
              <a:gd name="adj2" fmla="val 480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I am working on Front End Development (HTML5, CSS3 and  Java Script). Where and why do I need MVC?</a:t>
            </a:r>
            <a:endParaRPr lang="en-IN" sz="2600" dirty="0"/>
          </a:p>
        </p:txBody>
      </p:sp>
      <p:pic>
        <p:nvPicPr>
          <p:cNvPr id="4100" name="Picture 4" descr="C:\Users\amij\AppData\Local\Microsoft\Windows\Temporary Internet Files\Content.IE5\XQ83TDUW\MC9001395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56" y="2564587"/>
            <a:ext cx="2409444" cy="30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Moved  from desktop application  to Web application</a:t>
            </a:r>
          </a:p>
          <a:p>
            <a:r>
              <a:rPr lang="en-IN" dirty="0" smtClean="0"/>
              <a:t>Classic Multi page Web</a:t>
            </a:r>
          </a:p>
          <a:p>
            <a:pPr lvl="1"/>
            <a:r>
              <a:rPr lang="en-IN" dirty="0" smtClean="0"/>
              <a:t>Poor User experience, after each action user has to wait for page to load.</a:t>
            </a:r>
          </a:p>
          <a:p>
            <a:pPr lvl="1"/>
            <a:r>
              <a:rPr lang="en-IN" dirty="0" smtClean="0"/>
              <a:t>JavaScript used only for </a:t>
            </a:r>
          </a:p>
          <a:p>
            <a:pPr lvl="2"/>
            <a:r>
              <a:rPr lang="en-IN" dirty="0" smtClean="0"/>
              <a:t>Form Validation </a:t>
            </a:r>
          </a:p>
          <a:p>
            <a:pPr lvl="2"/>
            <a:r>
              <a:rPr lang="en-IN" dirty="0" smtClean="0"/>
              <a:t>Handling DOM events</a:t>
            </a:r>
          </a:p>
          <a:p>
            <a:pPr lvl="1"/>
            <a:r>
              <a:rPr lang="en-IN" dirty="0" smtClean="0"/>
              <a:t>Web Applications are good, but not as productive as Desktop applications.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evolution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B127B-1CAA-471F-98E9-7E98B2B411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07264" y="6525502"/>
            <a:ext cx="1295400" cy="228600"/>
          </a:xfrm>
        </p:spPr>
        <p:txBody>
          <a:bodyPr/>
          <a:lstStyle/>
          <a:p>
            <a:r>
              <a:rPr lang="en-US" smtClean="0"/>
              <a:t>© 2013 Knowarth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993</Words>
  <Application>Microsoft Office PowerPoint</Application>
  <PresentationFormat>On-screen Show (4:3)</PresentationFormat>
  <Paragraphs>245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Introduction of</vt:lpstr>
      <vt:lpstr>Today’s Agenda</vt:lpstr>
      <vt:lpstr>Java Script MVC</vt:lpstr>
      <vt:lpstr>Presentation For</vt:lpstr>
      <vt:lpstr>MVC</vt:lpstr>
      <vt:lpstr>What is MVC?</vt:lpstr>
      <vt:lpstr>PowerPoint Presentation</vt:lpstr>
      <vt:lpstr>Web evolution</vt:lpstr>
      <vt:lpstr>Single Page Application</vt:lpstr>
      <vt:lpstr>PowerPoint Presentation</vt:lpstr>
      <vt:lpstr>Need of MVC</vt:lpstr>
      <vt:lpstr>PowerPoint Presentation</vt:lpstr>
      <vt:lpstr>What should be separated</vt:lpstr>
      <vt:lpstr>How to separate them</vt:lpstr>
      <vt:lpstr>PowerPoint Presentation</vt:lpstr>
      <vt:lpstr>Java Script MVC Frameworks</vt:lpstr>
      <vt:lpstr>PowerPoint Presentation</vt:lpstr>
      <vt:lpstr>PowerPoint Presentation</vt:lpstr>
      <vt:lpstr>MV* Frameworks</vt:lpstr>
      <vt:lpstr>PowerPoint Presentation</vt:lpstr>
      <vt:lpstr>Sample MV* Application</vt:lpstr>
      <vt:lpstr>What Is Backbone?</vt:lpstr>
      <vt:lpstr>Dependencies &amp; useful Libraries</vt:lpstr>
      <vt:lpstr>Demo of TODO Application</vt:lpstr>
      <vt:lpstr>What Backbone consists of? </vt:lpstr>
      <vt:lpstr>Routers</vt:lpstr>
      <vt:lpstr>Routers In Current Application</vt:lpstr>
      <vt:lpstr>Model And Collection</vt:lpstr>
      <vt:lpstr>Models And Collection in Current Application</vt:lpstr>
      <vt:lpstr>Views</vt:lpstr>
      <vt:lpstr>Views in Current Application</vt:lpstr>
      <vt:lpstr>Template</vt:lpstr>
      <vt:lpstr>Template In Current Application</vt:lpstr>
      <vt:lpstr>Where NOW From HERE?</vt:lpstr>
      <vt:lpstr>Query &amp; 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</dc:creator>
  <cp:lastModifiedBy>Amij Patel</cp:lastModifiedBy>
  <cp:revision>323</cp:revision>
  <dcterms:created xsi:type="dcterms:W3CDTF">2013-12-07T07:55:59Z</dcterms:created>
  <dcterms:modified xsi:type="dcterms:W3CDTF">2014-06-13T16:55:26Z</dcterms:modified>
</cp:coreProperties>
</file>