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handoutMasterIdLst>
    <p:handoutMasterId r:id="rId25"/>
  </p:handoutMasterIdLst>
  <p:sldIdLst>
    <p:sldId id="256" r:id="rId4"/>
    <p:sldId id="311" r:id="rId5"/>
    <p:sldId id="312" r:id="rId6"/>
    <p:sldId id="313" r:id="rId7"/>
    <p:sldId id="333" r:id="rId8"/>
    <p:sldId id="318" r:id="rId9"/>
    <p:sldId id="315" r:id="rId10"/>
    <p:sldId id="316" r:id="rId11"/>
    <p:sldId id="317" r:id="rId12"/>
    <p:sldId id="319" r:id="rId13"/>
    <p:sldId id="321" r:id="rId14"/>
    <p:sldId id="322" r:id="rId15"/>
    <p:sldId id="323" r:id="rId16"/>
    <p:sldId id="335" r:id="rId17"/>
    <p:sldId id="326" r:id="rId18"/>
    <p:sldId id="331" r:id="rId19"/>
    <p:sldId id="332" r:id="rId20"/>
    <p:sldId id="334" r:id="rId21"/>
    <p:sldId id="328" r:id="rId22"/>
    <p:sldId id="330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25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FE1C-4583-464C-A55A-21C1E43289B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16B1-64B9-4977-910A-9D16CD902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98B3-4E64-43C2-EB91-90B7FCD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27F23-A5A2-C0F8-25E7-E66ADC2D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9390-A884-A175-FB23-0F5F76A6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BBE6-AC0A-3449-910D-A9F430C1575E}" type="datetimeFigureOut">
              <a:rPr lang="en-IL" smtClean="0"/>
              <a:t>03/19/2023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CC38-F9C0-1882-6F48-061AA9E2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1A5F-0EDF-7CE2-B6FF-ED662ECB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6A0-7DC9-964A-8CC0-6C351AD50D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564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4DB-46DB-9644-9C61-4AFF8614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3A512-5D04-B521-E9D3-FD83D996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BBE6-AC0A-3449-910D-A9F430C1575E}" type="datetimeFigureOut">
              <a:rPr lang="en-IL" smtClean="0"/>
              <a:t>03/19/2023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78F2C-996B-E959-C31A-D886534A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27191-51B8-DFC0-6BE0-21A43DD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6A0-7DC9-964A-8CC0-6C351AD50D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11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Quality levels knob button. Wireframe hand turning a quality level knob to the maximum position. Quality Improvement Concept. Vector illustration - 130589564">
            <a:extLst>
              <a:ext uri="{FF2B5EF4-FFF2-40B4-BE49-F238E27FC236}">
                <a16:creationId xmlns:a16="http://schemas.microsoft.com/office/drawing/2014/main" id="{3E2D03B3-18BD-59F3-7F59-01AFFCC6FF4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3" b="10746"/>
          <a:stretch/>
        </p:blipFill>
        <p:spPr bwMode="auto">
          <a:xfrm>
            <a:off x="-19788" y="0"/>
            <a:ext cx="12211788" cy="534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4" descr="Ness - Logos | Corum Group">
            <a:extLst>
              <a:ext uri="{FF2B5EF4-FFF2-40B4-BE49-F238E27FC236}">
                <a16:creationId xmlns:a16="http://schemas.microsoft.com/office/drawing/2014/main" id="{FDAE3FA6-37D9-2DE1-6F27-87FB9001EF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653" y="88616"/>
            <a:ext cx="2452064" cy="12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4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5" r:id="rId13"/>
    <p:sldLayoutId id="2147483756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360727"/>
            <a:ext cx="12191999" cy="23705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8977" y="267398"/>
            <a:ext cx="89853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  <a:cs typeface="Arial" pitchFamily="34" charset="0"/>
              </a:rPr>
              <a:t>QA – Final Project</a:t>
            </a:r>
          </a:p>
          <a:p>
            <a:r>
              <a:rPr lang="en-US" altLang="ko-KR" sz="5400" b="1" dirty="0">
                <a:solidFill>
                  <a:srgbClr val="002060"/>
                </a:solidFill>
                <a:cs typeface="Arial" pitchFamily="34" charset="0"/>
              </a:rPr>
              <a:t>Orders Microservice by Ros Finkov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943970" y="6095625"/>
            <a:ext cx="449632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eShopOnContainers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by Microsoft</a:t>
            </a:r>
          </a:p>
          <a:p>
            <a:r>
              <a:rPr lang="en-US" altLang="ko-KR" sz="1200" i="1" dirty="0">
                <a:solidFill>
                  <a:srgbClr val="002060"/>
                </a:solidFill>
                <a:cs typeface="Arial" pitchFamily="34" charset="0"/>
              </a:rPr>
              <a:t>https://github.com/dotnet-architecture/eShopOnContainers</a:t>
            </a:r>
            <a:endParaRPr lang="ko-KR" altLang="en-US" sz="1200" i="1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1028" name="Picture 4" descr="Ness - Logos | Corum Group">
            <a:extLst>
              <a:ext uri="{FF2B5EF4-FFF2-40B4-BE49-F238E27FC236}">
                <a16:creationId xmlns:a16="http://schemas.microsoft.com/office/drawing/2014/main" id="{DAB89C25-87F0-A39A-ACCD-BC4F1B2D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220" y="947043"/>
            <a:ext cx="2452064" cy="12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97E679A-D51A-6B00-7A14-FFD4A0A3EC1B}"/>
              </a:ext>
            </a:extLst>
          </p:cNvPr>
          <p:cNvGrpSpPr/>
          <p:nvPr/>
        </p:nvGrpSpPr>
        <p:grpSpPr>
          <a:xfrm>
            <a:off x="769234" y="2967717"/>
            <a:ext cx="4539748" cy="3031844"/>
            <a:chOff x="271089" y="3429000"/>
            <a:chExt cx="4539748" cy="30318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003981-8FEF-F5DC-AD4B-C68237DF4110}"/>
                </a:ext>
              </a:extLst>
            </p:cNvPr>
            <p:cNvGrpSpPr/>
            <p:nvPr/>
          </p:nvGrpSpPr>
          <p:grpSpPr>
            <a:xfrm>
              <a:off x="271089" y="3429000"/>
              <a:ext cx="4539748" cy="3031844"/>
              <a:chOff x="4098364" y="1571764"/>
              <a:chExt cx="7301609" cy="4397082"/>
            </a:xfrm>
          </p:grpSpPr>
          <p:grpSp>
            <p:nvGrpSpPr>
              <p:cNvPr id="12" name="Graphic 55">
                <a:extLst>
                  <a:ext uri="{FF2B5EF4-FFF2-40B4-BE49-F238E27FC236}">
                    <a16:creationId xmlns:a16="http://schemas.microsoft.com/office/drawing/2014/main" id="{58967EC5-1A98-85F7-9116-00052D73AF7A}"/>
                  </a:ext>
                </a:extLst>
              </p:cNvPr>
              <p:cNvGrpSpPr/>
              <p:nvPr/>
            </p:nvGrpSpPr>
            <p:grpSpPr>
              <a:xfrm>
                <a:off x="4910815" y="1571764"/>
                <a:ext cx="5616422" cy="3644404"/>
                <a:chOff x="5769768" y="3217068"/>
                <a:chExt cx="651510" cy="422754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BF32F49-9D83-8A36-577D-3CA2C6F3C66E}"/>
                    </a:ext>
                  </a:extLst>
                </p:cNvPr>
                <p:cNvSpPr/>
                <p:nvPr/>
              </p:nvSpPr>
              <p:spPr>
                <a:xfrm>
                  <a:off x="5769768" y="3217068"/>
                  <a:ext cx="647700" cy="419100"/>
                </a:xfrm>
                <a:custGeom>
                  <a:avLst/>
                  <a:gdLst>
                    <a:gd name="connsiteX0" fmla="*/ 639604 w 647700"/>
                    <a:gd name="connsiteY0" fmla="*/ 417671 h 419100"/>
                    <a:gd name="connsiteX1" fmla="*/ 14764 w 647700"/>
                    <a:gd name="connsiteY1" fmla="*/ 417671 h 419100"/>
                    <a:gd name="connsiteX2" fmla="*/ 7144 w 647700"/>
                    <a:gd name="connsiteY2" fmla="*/ 410051 h 419100"/>
                    <a:gd name="connsiteX3" fmla="*/ 7144 w 647700"/>
                    <a:gd name="connsiteY3" fmla="*/ 38576 h 419100"/>
                    <a:gd name="connsiteX4" fmla="*/ 37624 w 647700"/>
                    <a:gd name="connsiteY4" fmla="*/ 7144 h 419100"/>
                    <a:gd name="connsiteX5" fmla="*/ 616744 w 647700"/>
                    <a:gd name="connsiteY5" fmla="*/ 7144 h 419100"/>
                    <a:gd name="connsiteX6" fmla="*/ 647224 w 647700"/>
                    <a:gd name="connsiteY6" fmla="*/ 37624 h 419100"/>
                    <a:gd name="connsiteX7" fmla="*/ 647224 w 647700"/>
                    <a:gd name="connsiteY7" fmla="*/ 409099 h 419100"/>
                    <a:gd name="connsiteX8" fmla="*/ 639604 w 647700"/>
                    <a:gd name="connsiteY8" fmla="*/ 417671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7700" h="419100">
                      <a:moveTo>
                        <a:pt x="639604" y="417671"/>
                      </a:moveTo>
                      <a:lnTo>
                        <a:pt x="14764" y="417671"/>
                      </a:lnTo>
                      <a:cubicBezTo>
                        <a:pt x="10954" y="417671"/>
                        <a:pt x="7144" y="413861"/>
                        <a:pt x="7144" y="410051"/>
                      </a:cubicBezTo>
                      <a:lnTo>
                        <a:pt x="7144" y="38576"/>
                      </a:lnTo>
                      <a:cubicBezTo>
                        <a:pt x="7144" y="20479"/>
                        <a:pt x="20479" y="7144"/>
                        <a:pt x="37624" y="7144"/>
                      </a:cubicBezTo>
                      <a:lnTo>
                        <a:pt x="616744" y="7144"/>
                      </a:lnTo>
                      <a:cubicBezTo>
                        <a:pt x="633889" y="7144"/>
                        <a:pt x="647224" y="20479"/>
                        <a:pt x="647224" y="37624"/>
                      </a:cubicBezTo>
                      <a:lnTo>
                        <a:pt x="647224" y="409099"/>
                      </a:lnTo>
                      <a:cubicBezTo>
                        <a:pt x="647224" y="413861"/>
                        <a:pt x="643414" y="417671"/>
                        <a:pt x="639604" y="41767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D78C87A-3F65-B3AD-59C9-E1B3EA7C51EF}"/>
                    </a:ext>
                  </a:extLst>
                </p:cNvPr>
                <p:cNvSpPr/>
                <p:nvPr/>
              </p:nvSpPr>
              <p:spPr>
                <a:xfrm>
                  <a:off x="5773578" y="3220722"/>
                  <a:ext cx="647700" cy="419100"/>
                </a:xfrm>
                <a:custGeom>
                  <a:avLst/>
                  <a:gdLst>
                    <a:gd name="connsiteX0" fmla="*/ 631984 w 647700"/>
                    <a:gd name="connsiteY0" fmla="*/ 412909 h 419100"/>
                    <a:gd name="connsiteX1" fmla="*/ 14764 w 647700"/>
                    <a:gd name="connsiteY1" fmla="*/ 412909 h 419100"/>
                    <a:gd name="connsiteX2" fmla="*/ 7144 w 647700"/>
                    <a:gd name="connsiteY2" fmla="*/ 405289 h 419100"/>
                    <a:gd name="connsiteX3" fmla="*/ 7144 w 647700"/>
                    <a:gd name="connsiteY3" fmla="*/ 34766 h 419100"/>
                    <a:gd name="connsiteX4" fmla="*/ 34766 w 647700"/>
                    <a:gd name="connsiteY4" fmla="*/ 7144 h 419100"/>
                    <a:gd name="connsiteX5" fmla="*/ 612934 w 647700"/>
                    <a:gd name="connsiteY5" fmla="*/ 7144 h 419100"/>
                    <a:gd name="connsiteX6" fmla="*/ 640556 w 647700"/>
                    <a:gd name="connsiteY6" fmla="*/ 34766 h 419100"/>
                    <a:gd name="connsiteX7" fmla="*/ 640556 w 647700"/>
                    <a:gd name="connsiteY7" fmla="*/ 405289 h 419100"/>
                    <a:gd name="connsiteX8" fmla="*/ 631984 w 647700"/>
                    <a:gd name="connsiteY8" fmla="*/ 412909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7700" h="419100">
                      <a:moveTo>
                        <a:pt x="631984" y="412909"/>
                      </a:moveTo>
                      <a:lnTo>
                        <a:pt x="14764" y="412909"/>
                      </a:lnTo>
                      <a:cubicBezTo>
                        <a:pt x="10954" y="412909"/>
                        <a:pt x="7144" y="409099"/>
                        <a:pt x="7144" y="405289"/>
                      </a:cubicBezTo>
                      <a:lnTo>
                        <a:pt x="7144" y="34766"/>
                      </a:lnTo>
                      <a:cubicBezTo>
                        <a:pt x="7144" y="19526"/>
                        <a:pt x="19526" y="7144"/>
                        <a:pt x="34766" y="7144"/>
                      </a:cubicBezTo>
                      <a:lnTo>
                        <a:pt x="612934" y="7144"/>
                      </a:lnTo>
                      <a:cubicBezTo>
                        <a:pt x="628174" y="7144"/>
                        <a:pt x="640556" y="19526"/>
                        <a:pt x="640556" y="34766"/>
                      </a:cubicBezTo>
                      <a:lnTo>
                        <a:pt x="640556" y="405289"/>
                      </a:lnTo>
                      <a:cubicBezTo>
                        <a:pt x="639604" y="410051"/>
                        <a:pt x="635794" y="412909"/>
                        <a:pt x="631984" y="41290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B40100D-B99D-109C-A4D1-3FFA6EF13B50}"/>
                  </a:ext>
                </a:extLst>
              </p:cNvPr>
              <p:cNvSpPr/>
              <p:nvPr/>
            </p:nvSpPr>
            <p:spPr>
              <a:xfrm>
                <a:off x="5130280" y="1781416"/>
                <a:ext cx="5163280" cy="3278273"/>
              </a:xfrm>
              <a:custGeom>
                <a:avLst/>
                <a:gdLst>
                  <a:gd name="connsiteX0" fmla="*/ 7144 w 600075"/>
                  <a:gd name="connsiteY0" fmla="*/ 7144 h 381000"/>
                  <a:gd name="connsiteX1" fmla="*/ 597694 w 600075"/>
                  <a:gd name="connsiteY1" fmla="*/ 7144 h 381000"/>
                  <a:gd name="connsiteX2" fmla="*/ 597694 w 600075"/>
                  <a:gd name="connsiteY2" fmla="*/ 376714 h 381000"/>
                  <a:gd name="connsiteX3" fmla="*/ 7144 w 600075"/>
                  <a:gd name="connsiteY3" fmla="*/ 37671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381000">
                    <a:moveTo>
                      <a:pt x="7144" y="7144"/>
                    </a:moveTo>
                    <a:lnTo>
                      <a:pt x="597694" y="7144"/>
                    </a:lnTo>
                    <a:lnTo>
                      <a:pt x="597694" y="376714"/>
                    </a:lnTo>
                    <a:lnTo>
                      <a:pt x="7144" y="376714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33980FB-4919-6D8D-C268-AD72C41F3442}"/>
                  </a:ext>
                </a:extLst>
              </p:cNvPr>
              <p:cNvSpPr/>
              <p:nvPr/>
            </p:nvSpPr>
            <p:spPr>
              <a:xfrm>
                <a:off x="5210103" y="5108863"/>
                <a:ext cx="4999367" cy="245870"/>
              </a:xfrm>
              <a:custGeom>
                <a:avLst/>
                <a:gdLst>
                  <a:gd name="connsiteX0" fmla="*/ 553174 w 581025"/>
                  <a:gd name="connsiteY0" fmla="*/ 7144 h 28575"/>
                  <a:gd name="connsiteX1" fmla="*/ 574129 w 581025"/>
                  <a:gd name="connsiteY1" fmla="*/ 23336 h 28575"/>
                  <a:gd name="connsiteX2" fmla="*/ 574129 w 581025"/>
                  <a:gd name="connsiteY2" fmla="*/ 30004 h 28575"/>
                  <a:gd name="connsiteX3" fmla="*/ 19774 w 581025"/>
                  <a:gd name="connsiteY3" fmla="*/ 30004 h 28575"/>
                  <a:gd name="connsiteX4" fmla="*/ 8344 w 581025"/>
                  <a:gd name="connsiteY4" fmla="*/ 26194 h 28575"/>
                  <a:gd name="connsiteX5" fmla="*/ 35014 w 581025"/>
                  <a:gd name="connsiteY5" fmla="*/ 7144 h 28575"/>
                  <a:gd name="connsiteX6" fmla="*/ 553174 w 581025"/>
                  <a:gd name="connsiteY6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28575">
                    <a:moveTo>
                      <a:pt x="553174" y="7144"/>
                    </a:moveTo>
                    <a:cubicBezTo>
                      <a:pt x="553174" y="7144"/>
                      <a:pt x="566509" y="16669"/>
                      <a:pt x="574129" y="23336"/>
                    </a:cubicBezTo>
                    <a:cubicBezTo>
                      <a:pt x="581749" y="30004"/>
                      <a:pt x="574129" y="30004"/>
                      <a:pt x="574129" y="30004"/>
                    </a:cubicBezTo>
                    <a:cubicBezTo>
                      <a:pt x="574129" y="30004"/>
                      <a:pt x="37871" y="30004"/>
                      <a:pt x="19774" y="30004"/>
                    </a:cubicBezTo>
                    <a:cubicBezTo>
                      <a:pt x="1676" y="30004"/>
                      <a:pt x="8344" y="26194"/>
                      <a:pt x="8344" y="26194"/>
                    </a:cubicBezTo>
                    <a:lnTo>
                      <a:pt x="35014" y="7144"/>
                    </a:lnTo>
                    <a:lnTo>
                      <a:pt x="553174" y="7144"/>
                    </a:lnTo>
                    <a:close/>
                  </a:path>
                </a:pathLst>
              </a:custGeom>
              <a:solidFill>
                <a:srgbClr val="3233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F2CE85-2A71-EC52-06B3-56549E5F6DE6}"/>
                  </a:ext>
                </a:extLst>
              </p:cNvPr>
              <p:cNvSpPr/>
              <p:nvPr/>
            </p:nvSpPr>
            <p:spPr>
              <a:xfrm>
                <a:off x="5403495" y="5242756"/>
                <a:ext cx="4589582" cy="81957"/>
              </a:xfrm>
              <a:custGeom>
                <a:avLst/>
                <a:gdLst>
                  <a:gd name="connsiteX0" fmla="*/ 538318 w 533400"/>
                  <a:gd name="connsiteY0" fmla="*/ 3965 h 0"/>
                  <a:gd name="connsiteX1" fmla="*/ 3965 w 533400"/>
                  <a:gd name="connsiteY1" fmla="*/ 3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400">
                    <a:moveTo>
                      <a:pt x="538318" y="3965"/>
                    </a:moveTo>
                    <a:lnTo>
                      <a:pt x="3965" y="3965"/>
                    </a:lnTo>
                  </a:path>
                </a:pathLst>
              </a:custGeom>
              <a:ln w="5287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A85276-C5B4-FC11-BD12-13B1C566DEFD}"/>
                  </a:ext>
                </a:extLst>
              </p:cNvPr>
              <p:cNvSpPr/>
              <p:nvPr/>
            </p:nvSpPr>
            <p:spPr>
              <a:xfrm>
                <a:off x="5469061" y="5201782"/>
                <a:ext cx="4507626" cy="81957"/>
              </a:xfrm>
              <a:custGeom>
                <a:avLst/>
                <a:gdLst>
                  <a:gd name="connsiteX0" fmla="*/ 3965 w 523875"/>
                  <a:gd name="connsiteY0" fmla="*/ 3965 h 0"/>
                  <a:gd name="connsiteX1" fmla="*/ 524031 w 523875"/>
                  <a:gd name="connsiteY1" fmla="*/ 3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>
                    <a:moveTo>
                      <a:pt x="3965" y="3965"/>
                    </a:moveTo>
                    <a:lnTo>
                      <a:pt x="524031" y="3965"/>
                    </a:lnTo>
                  </a:path>
                </a:pathLst>
              </a:custGeom>
              <a:ln w="5287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9328580-F3EF-DCF6-273B-564A3EC9605B}"/>
                  </a:ext>
                </a:extLst>
              </p:cNvPr>
              <p:cNvSpPr/>
              <p:nvPr/>
            </p:nvSpPr>
            <p:spPr>
              <a:xfrm>
                <a:off x="5354321" y="5291930"/>
                <a:ext cx="4753496" cy="81957"/>
              </a:xfrm>
              <a:custGeom>
                <a:avLst/>
                <a:gdLst>
                  <a:gd name="connsiteX0" fmla="*/ 550701 w 552450"/>
                  <a:gd name="connsiteY0" fmla="*/ 3965 h 0"/>
                  <a:gd name="connsiteX1" fmla="*/ 3965 w 552450"/>
                  <a:gd name="connsiteY1" fmla="*/ 39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450">
                    <a:moveTo>
                      <a:pt x="550701" y="3965"/>
                    </a:moveTo>
                    <a:lnTo>
                      <a:pt x="3965" y="3965"/>
                    </a:lnTo>
                  </a:path>
                </a:pathLst>
              </a:custGeom>
              <a:ln w="5287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463E4A8-ECF8-BB12-DBE9-4FF3645EA846}"/>
                  </a:ext>
                </a:extLst>
              </p:cNvPr>
              <p:cNvSpPr/>
              <p:nvPr/>
            </p:nvSpPr>
            <p:spPr>
              <a:xfrm>
                <a:off x="5424729" y="5180579"/>
                <a:ext cx="4343712" cy="81957"/>
              </a:xfrm>
              <a:custGeom>
                <a:avLst/>
                <a:gdLst>
                  <a:gd name="connsiteX0" fmla="*/ 1586 w 504825"/>
                  <a:gd name="connsiteY0" fmla="*/ 1586 h 0"/>
                  <a:gd name="connsiteX1" fmla="*/ 511173 w 504825"/>
                  <a:gd name="connsiteY1" fmla="*/ 158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1586" y="1586"/>
                    </a:moveTo>
                    <a:lnTo>
                      <a:pt x="511173" y="1586"/>
                    </a:lnTo>
                  </a:path>
                </a:pathLst>
              </a:custGeom>
              <a:ln w="2115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8CE3DF-7CBD-8106-52FF-148ECE59D143}"/>
                  </a:ext>
                </a:extLst>
              </p:cNvPr>
              <p:cNvSpPr/>
              <p:nvPr/>
            </p:nvSpPr>
            <p:spPr>
              <a:xfrm>
                <a:off x="5269602" y="5117063"/>
                <a:ext cx="4917410" cy="245870"/>
              </a:xfrm>
              <a:custGeom>
                <a:avLst/>
                <a:gdLst>
                  <a:gd name="connsiteX0" fmla="*/ 32861 w 571500"/>
                  <a:gd name="connsiteY0" fmla="*/ 7144 h 28575"/>
                  <a:gd name="connsiteX1" fmla="*/ 7144 w 571500"/>
                  <a:gd name="connsiteY1" fmla="*/ 26194 h 28575"/>
                  <a:gd name="connsiteX2" fmla="*/ 566261 w 571500"/>
                  <a:gd name="connsiteY2" fmla="*/ 26194 h 28575"/>
                  <a:gd name="connsiteX3" fmla="*/ 541496 w 571500"/>
                  <a:gd name="connsiteY3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8575">
                    <a:moveTo>
                      <a:pt x="32861" y="7144"/>
                    </a:moveTo>
                    <a:lnTo>
                      <a:pt x="7144" y="26194"/>
                    </a:lnTo>
                    <a:lnTo>
                      <a:pt x="566261" y="26194"/>
                    </a:lnTo>
                    <a:lnTo>
                      <a:pt x="541496" y="7144"/>
                    </a:lnTo>
                    <a:close/>
                  </a:path>
                </a:pathLst>
              </a:custGeom>
              <a:solidFill>
                <a:srgbClr val="323334">
                  <a:alpha val="5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76403EE-F830-EBE5-B3A9-0AA6A1BE3883}"/>
                  </a:ext>
                </a:extLst>
              </p:cNvPr>
              <p:cNvSpPr/>
              <p:nvPr/>
            </p:nvSpPr>
            <p:spPr>
              <a:xfrm>
                <a:off x="4105815" y="5559062"/>
                <a:ext cx="7294158" cy="409784"/>
              </a:xfrm>
              <a:custGeom>
                <a:avLst/>
                <a:gdLst>
                  <a:gd name="connsiteX0" fmla="*/ 842486 w 847725"/>
                  <a:gd name="connsiteY0" fmla="*/ 30069 h 47625"/>
                  <a:gd name="connsiteX1" fmla="*/ 830104 w 847725"/>
                  <a:gd name="connsiteY1" fmla="*/ 44357 h 47625"/>
                  <a:gd name="connsiteX2" fmla="*/ 41434 w 847725"/>
                  <a:gd name="connsiteY2" fmla="*/ 44357 h 47625"/>
                  <a:gd name="connsiteX3" fmla="*/ 20479 w 847725"/>
                  <a:gd name="connsiteY3" fmla="*/ 43404 h 47625"/>
                  <a:gd name="connsiteX4" fmla="*/ 7144 w 847725"/>
                  <a:gd name="connsiteY4" fmla="*/ 29117 h 47625"/>
                  <a:gd name="connsiteX5" fmla="*/ 7144 w 847725"/>
                  <a:gd name="connsiteY5" fmla="*/ 9114 h 47625"/>
                  <a:gd name="connsiteX6" fmla="*/ 9049 w 847725"/>
                  <a:gd name="connsiteY6" fmla="*/ 9114 h 47625"/>
                  <a:gd name="connsiteX7" fmla="*/ 27146 w 847725"/>
                  <a:gd name="connsiteY7" fmla="*/ 9114 h 47625"/>
                  <a:gd name="connsiteX8" fmla="*/ 752951 w 847725"/>
                  <a:gd name="connsiteY8" fmla="*/ 7209 h 47625"/>
                  <a:gd name="connsiteX9" fmla="*/ 842486 w 847725"/>
                  <a:gd name="connsiteY9" fmla="*/ 7209 h 47625"/>
                  <a:gd name="connsiteX10" fmla="*/ 842486 w 847725"/>
                  <a:gd name="connsiteY10" fmla="*/ 7209 h 47625"/>
                  <a:gd name="connsiteX11" fmla="*/ 842486 w 847725"/>
                  <a:gd name="connsiteY11" fmla="*/ 3006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47625">
                    <a:moveTo>
                      <a:pt x="842486" y="30069"/>
                    </a:moveTo>
                    <a:cubicBezTo>
                      <a:pt x="842486" y="44357"/>
                      <a:pt x="830104" y="44357"/>
                      <a:pt x="830104" y="44357"/>
                    </a:cubicBezTo>
                    <a:cubicBezTo>
                      <a:pt x="830104" y="44357"/>
                      <a:pt x="71914" y="44357"/>
                      <a:pt x="41434" y="44357"/>
                    </a:cubicBezTo>
                    <a:cubicBezTo>
                      <a:pt x="31909" y="44357"/>
                      <a:pt x="25241" y="44357"/>
                      <a:pt x="20479" y="43404"/>
                    </a:cubicBezTo>
                    <a:cubicBezTo>
                      <a:pt x="12859" y="42452"/>
                      <a:pt x="7144" y="36737"/>
                      <a:pt x="7144" y="29117"/>
                    </a:cubicBezTo>
                    <a:lnTo>
                      <a:pt x="7144" y="9114"/>
                    </a:lnTo>
                    <a:lnTo>
                      <a:pt x="9049" y="9114"/>
                    </a:lnTo>
                    <a:lnTo>
                      <a:pt x="27146" y="9114"/>
                    </a:lnTo>
                    <a:lnTo>
                      <a:pt x="752951" y="7209"/>
                    </a:lnTo>
                    <a:lnTo>
                      <a:pt x="842486" y="7209"/>
                    </a:lnTo>
                    <a:lnTo>
                      <a:pt x="842486" y="7209"/>
                    </a:lnTo>
                    <a:cubicBezTo>
                      <a:pt x="841534" y="6257"/>
                      <a:pt x="842486" y="15782"/>
                      <a:pt x="842486" y="30069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475CC07-D4EB-5C0E-9E69-7FC98D6C3DE8}"/>
                  </a:ext>
                </a:extLst>
              </p:cNvPr>
              <p:cNvSpPr/>
              <p:nvPr/>
            </p:nvSpPr>
            <p:spPr>
              <a:xfrm>
                <a:off x="4098364" y="5051498"/>
                <a:ext cx="7294158" cy="655655"/>
              </a:xfrm>
              <a:custGeom>
                <a:avLst/>
                <a:gdLst>
                  <a:gd name="connsiteX0" fmla="*/ 827161 w 847725"/>
                  <a:gd name="connsiteY0" fmla="*/ 70009 h 76200"/>
                  <a:gd name="connsiteX1" fmla="*/ 753818 w 847725"/>
                  <a:gd name="connsiteY1" fmla="*/ 70009 h 76200"/>
                  <a:gd name="connsiteX2" fmla="*/ 24203 w 847725"/>
                  <a:gd name="connsiteY2" fmla="*/ 70009 h 76200"/>
                  <a:gd name="connsiteX3" fmla="*/ 17535 w 847725"/>
                  <a:gd name="connsiteY3" fmla="*/ 70009 h 76200"/>
                  <a:gd name="connsiteX4" fmla="*/ 8010 w 847725"/>
                  <a:gd name="connsiteY4" fmla="*/ 67151 h 76200"/>
                  <a:gd name="connsiteX5" fmla="*/ 13725 w 847725"/>
                  <a:gd name="connsiteY5" fmla="*/ 58579 h 76200"/>
                  <a:gd name="connsiteX6" fmla="*/ 97545 w 847725"/>
                  <a:gd name="connsiteY6" fmla="*/ 9049 h 76200"/>
                  <a:gd name="connsiteX7" fmla="*/ 101355 w 847725"/>
                  <a:gd name="connsiteY7" fmla="*/ 7144 h 76200"/>
                  <a:gd name="connsiteX8" fmla="*/ 739531 w 847725"/>
                  <a:gd name="connsiteY8" fmla="*/ 7144 h 76200"/>
                  <a:gd name="connsiteX9" fmla="*/ 742388 w 847725"/>
                  <a:gd name="connsiteY9" fmla="*/ 8096 h 76200"/>
                  <a:gd name="connsiteX10" fmla="*/ 746198 w 847725"/>
                  <a:gd name="connsiteY10" fmla="*/ 9049 h 76200"/>
                  <a:gd name="connsiteX11" fmla="*/ 747150 w 847725"/>
                  <a:gd name="connsiteY11" fmla="*/ 9049 h 76200"/>
                  <a:gd name="connsiteX12" fmla="*/ 757628 w 847725"/>
                  <a:gd name="connsiteY12" fmla="*/ 14764 h 76200"/>
                  <a:gd name="connsiteX13" fmla="*/ 840496 w 847725"/>
                  <a:gd name="connsiteY13" fmla="*/ 62389 h 76200"/>
                  <a:gd name="connsiteX14" fmla="*/ 842400 w 847725"/>
                  <a:gd name="connsiteY14" fmla="*/ 65246 h 76200"/>
                  <a:gd name="connsiteX15" fmla="*/ 827161 w 847725"/>
                  <a:gd name="connsiteY15" fmla="*/ 7000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725" h="76200">
                    <a:moveTo>
                      <a:pt x="827161" y="70009"/>
                    </a:moveTo>
                    <a:cubicBezTo>
                      <a:pt x="823350" y="70009"/>
                      <a:pt x="795728" y="70009"/>
                      <a:pt x="753818" y="70009"/>
                    </a:cubicBezTo>
                    <a:cubicBezTo>
                      <a:pt x="566175" y="70009"/>
                      <a:pt x="85163" y="70009"/>
                      <a:pt x="24203" y="70009"/>
                    </a:cubicBezTo>
                    <a:cubicBezTo>
                      <a:pt x="20393" y="70009"/>
                      <a:pt x="17535" y="70009"/>
                      <a:pt x="17535" y="70009"/>
                    </a:cubicBezTo>
                    <a:cubicBezTo>
                      <a:pt x="17535" y="70009"/>
                      <a:pt x="10868" y="70009"/>
                      <a:pt x="8010" y="67151"/>
                    </a:cubicBezTo>
                    <a:cubicBezTo>
                      <a:pt x="6105" y="65246"/>
                      <a:pt x="7058" y="63341"/>
                      <a:pt x="13725" y="58579"/>
                    </a:cubicBezTo>
                    <a:cubicBezTo>
                      <a:pt x="27060" y="49054"/>
                      <a:pt x="82305" y="17621"/>
                      <a:pt x="97545" y="9049"/>
                    </a:cubicBezTo>
                    <a:cubicBezTo>
                      <a:pt x="100403" y="8096"/>
                      <a:pt x="101355" y="7144"/>
                      <a:pt x="101355" y="7144"/>
                    </a:cubicBezTo>
                    <a:lnTo>
                      <a:pt x="739531" y="7144"/>
                    </a:lnTo>
                    <a:cubicBezTo>
                      <a:pt x="739531" y="7144"/>
                      <a:pt x="740483" y="7144"/>
                      <a:pt x="742388" y="8096"/>
                    </a:cubicBezTo>
                    <a:cubicBezTo>
                      <a:pt x="743340" y="8096"/>
                      <a:pt x="744293" y="9049"/>
                      <a:pt x="746198" y="9049"/>
                    </a:cubicBezTo>
                    <a:cubicBezTo>
                      <a:pt x="746198" y="9049"/>
                      <a:pt x="746198" y="9049"/>
                      <a:pt x="747150" y="9049"/>
                    </a:cubicBezTo>
                    <a:cubicBezTo>
                      <a:pt x="750008" y="10001"/>
                      <a:pt x="753818" y="11906"/>
                      <a:pt x="757628" y="14764"/>
                    </a:cubicBezTo>
                    <a:cubicBezTo>
                      <a:pt x="770963" y="23336"/>
                      <a:pt x="840496" y="62389"/>
                      <a:pt x="840496" y="62389"/>
                    </a:cubicBezTo>
                    <a:cubicBezTo>
                      <a:pt x="840496" y="62389"/>
                      <a:pt x="842400" y="63341"/>
                      <a:pt x="842400" y="65246"/>
                    </a:cubicBezTo>
                    <a:cubicBezTo>
                      <a:pt x="844306" y="67151"/>
                      <a:pt x="842400" y="70009"/>
                      <a:pt x="827161" y="70009"/>
                    </a:cubicBezTo>
                    <a:close/>
                  </a:path>
                </a:pathLst>
              </a:custGeom>
              <a:solidFill>
                <a:srgbClr val="9DA4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6DEACBA-9C2F-3526-939C-81BB83B4FDE2}"/>
                  </a:ext>
                </a:extLst>
              </p:cNvPr>
              <p:cNvSpPr/>
              <p:nvPr/>
            </p:nvSpPr>
            <p:spPr>
              <a:xfrm>
                <a:off x="6803481" y="5354734"/>
                <a:ext cx="1868616" cy="245870"/>
              </a:xfrm>
              <a:custGeom>
                <a:avLst/>
                <a:gdLst>
                  <a:gd name="connsiteX0" fmla="*/ 23187 w 209550"/>
                  <a:gd name="connsiteY0" fmla="*/ 7144 h 28575"/>
                  <a:gd name="connsiteX1" fmla="*/ 12710 w 209550"/>
                  <a:gd name="connsiteY1" fmla="*/ 12859 h 28575"/>
                  <a:gd name="connsiteX2" fmla="*/ 7947 w 209550"/>
                  <a:gd name="connsiteY2" fmla="*/ 19526 h 28575"/>
                  <a:gd name="connsiteX3" fmla="*/ 21282 w 209550"/>
                  <a:gd name="connsiteY3" fmla="*/ 25241 h 28575"/>
                  <a:gd name="connsiteX4" fmla="*/ 111770 w 209550"/>
                  <a:gd name="connsiteY4" fmla="*/ 25241 h 28575"/>
                  <a:gd name="connsiteX5" fmla="*/ 111770 w 209550"/>
                  <a:gd name="connsiteY5" fmla="*/ 25241 h 28575"/>
                  <a:gd name="connsiteX6" fmla="*/ 195590 w 209550"/>
                  <a:gd name="connsiteY6" fmla="*/ 25241 h 28575"/>
                  <a:gd name="connsiteX7" fmla="*/ 208925 w 209550"/>
                  <a:gd name="connsiteY7" fmla="*/ 19526 h 28575"/>
                  <a:gd name="connsiteX8" fmla="*/ 204162 w 209550"/>
                  <a:gd name="connsiteY8" fmla="*/ 12859 h 28575"/>
                  <a:gd name="connsiteX9" fmla="*/ 193685 w 209550"/>
                  <a:gd name="connsiteY9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50" h="28575">
                    <a:moveTo>
                      <a:pt x="23187" y="7144"/>
                    </a:moveTo>
                    <a:cubicBezTo>
                      <a:pt x="19377" y="7144"/>
                      <a:pt x="15567" y="9049"/>
                      <a:pt x="12710" y="12859"/>
                    </a:cubicBezTo>
                    <a:lnTo>
                      <a:pt x="7947" y="19526"/>
                    </a:lnTo>
                    <a:cubicBezTo>
                      <a:pt x="7947" y="19526"/>
                      <a:pt x="2232" y="26194"/>
                      <a:pt x="21282" y="25241"/>
                    </a:cubicBezTo>
                    <a:cubicBezTo>
                      <a:pt x="30807" y="25241"/>
                      <a:pt x="72717" y="25241"/>
                      <a:pt x="111770" y="25241"/>
                    </a:cubicBezTo>
                    <a:lnTo>
                      <a:pt x="111770" y="25241"/>
                    </a:lnTo>
                    <a:cubicBezTo>
                      <a:pt x="148917" y="25241"/>
                      <a:pt x="187017" y="25241"/>
                      <a:pt x="195590" y="25241"/>
                    </a:cubicBezTo>
                    <a:cubicBezTo>
                      <a:pt x="213687" y="26194"/>
                      <a:pt x="208925" y="19526"/>
                      <a:pt x="208925" y="19526"/>
                    </a:cubicBezTo>
                    <a:lnTo>
                      <a:pt x="204162" y="12859"/>
                    </a:lnTo>
                    <a:cubicBezTo>
                      <a:pt x="202257" y="9049"/>
                      <a:pt x="198447" y="7144"/>
                      <a:pt x="193685" y="7144"/>
                    </a:cubicBezTo>
                  </a:path>
                </a:pathLst>
              </a:custGeom>
              <a:solidFill>
                <a:srgbClr val="7075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3B7CDF6-4DC4-0ADC-DF3D-33E2E5CE39A0}"/>
                  </a:ext>
                </a:extLst>
              </p:cNvPr>
              <p:cNvSpPr/>
              <p:nvPr/>
            </p:nvSpPr>
            <p:spPr>
              <a:xfrm>
                <a:off x="5179454" y="5125255"/>
                <a:ext cx="4917410" cy="245870"/>
              </a:xfrm>
              <a:custGeom>
                <a:avLst/>
                <a:gdLst>
                  <a:gd name="connsiteX0" fmla="*/ 566261 w 571500"/>
                  <a:gd name="connsiteY0" fmla="*/ 30004 h 28575"/>
                  <a:gd name="connsiteX1" fmla="*/ 7144 w 571500"/>
                  <a:gd name="connsiteY1" fmla="*/ 30004 h 28575"/>
                  <a:gd name="connsiteX2" fmla="*/ 28099 w 571500"/>
                  <a:gd name="connsiteY2" fmla="*/ 7144 h 28575"/>
                  <a:gd name="connsiteX3" fmla="*/ 543401 w 571500"/>
                  <a:gd name="connsiteY3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8575">
                    <a:moveTo>
                      <a:pt x="566261" y="30004"/>
                    </a:moveTo>
                    <a:lnTo>
                      <a:pt x="7144" y="30004"/>
                    </a:lnTo>
                    <a:lnTo>
                      <a:pt x="28099" y="7144"/>
                    </a:lnTo>
                    <a:lnTo>
                      <a:pt x="543401" y="7144"/>
                    </a:lnTo>
                    <a:close/>
                  </a:path>
                </a:pathLst>
              </a:custGeom>
              <a:solidFill>
                <a:srgbClr val="575A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8072C36-3165-7CCF-B160-5DDD97476225}"/>
                  </a:ext>
                </a:extLst>
              </p:cNvPr>
              <p:cNvSpPr/>
              <p:nvPr/>
            </p:nvSpPr>
            <p:spPr>
              <a:xfrm>
                <a:off x="5146671" y="5125255"/>
                <a:ext cx="4917410" cy="245870"/>
              </a:xfrm>
              <a:custGeom>
                <a:avLst/>
                <a:gdLst>
                  <a:gd name="connsiteX0" fmla="*/ 571024 w 571500"/>
                  <a:gd name="connsiteY0" fmla="*/ 30004 h 28575"/>
                  <a:gd name="connsiteX1" fmla="*/ 7144 w 571500"/>
                  <a:gd name="connsiteY1" fmla="*/ 30004 h 28575"/>
                  <a:gd name="connsiteX2" fmla="*/ 28099 w 571500"/>
                  <a:gd name="connsiteY2" fmla="*/ 7144 h 28575"/>
                  <a:gd name="connsiteX3" fmla="*/ 548164 w 571500"/>
                  <a:gd name="connsiteY3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8575">
                    <a:moveTo>
                      <a:pt x="571024" y="30004"/>
                    </a:moveTo>
                    <a:lnTo>
                      <a:pt x="7144" y="30004"/>
                    </a:lnTo>
                    <a:lnTo>
                      <a:pt x="28099" y="7144"/>
                    </a:lnTo>
                    <a:lnTo>
                      <a:pt x="548164" y="7144"/>
                    </a:lnTo>
                    <a:close/>
                  </a:path>
                </a:pathLst>
              </a:custGeom>
              <a:solidFill>
                <a:srgbClr val="575A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A7AC981-4F71-9378-56B8-1C87BD35CDC0}"/>
                  </a:ext>
                </a:extLst>
              </p:cNvPr>
              <p:cNvSpPr/>
              <p:nvPr/>
            </p:nvSpPr>
            <p:spPr>
              <a:xfrm>
                <a:off x="7022398" y="1844838"/>
                <a:ext cx="3271162" cy="3198464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2D84633-F455-63A5-FF00-FC41A33D8EE6}"/>
                  </a:ext>
                </a:extLst>
              </p:cNvPr>
              <p:cNvGrpSpPr/>
              <p:nvPr/>
            </p:nvGrpSpPr>
            <p:grpSpPr>
              <a:xfrm>
                <a:off x="5370712" y="5206368"/>
                <a:ext cx="4572000" cy="149296"/>
                <a:chOff x="5370712" y="5206368"/>
                <a:chExt cx="4572000" cy="14929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1C0EB-8206-326E-8FCF-D26EA343901F}"/>
                    </a:ext>
                  </a:extLst>
                </p:cNvPr>
                <p:cNvSpPr/>
                <p:nvPr/>
              </p:nvSpPr>
              <p:spPr>
                <a:xfrm>
                  <a:off x="5370712" y="5337376"/>
                  <a:ext cx="457200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CB2DF43-254A-9D0B-0137-E39BC85A1FFE}"/>
                    </a:ext>
                  </a:extLst>
                </p:cNvPr>
                <p:cNvSpPr/>
                <p:nvPr/>
              </p:nvSpPr>
              <p:spPr>
                <a:xfrm>
                  <a:off x="5416432" y="5293706"/>
                  <a:ext cx="448056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0BA3A7-4602-5089-D9D2-334BC322FC20}"/>
                    </a:ext>
                  </a:extLst>
                </p:cNvPr>
                <p:cNvSpPr/>
                <p:nvPr/>
              </p:nvSpPr>
              <p:spPr>
                <a:xfrm>
                  <a:off x="5462152" y="5250037"/>
                  <a:ext cx="438912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BED918E-9F88-D313-39C6-8FD587C4C666}"/>
                    </a:ext>
                  </a:extLst>
                </p:cNvPr>
                <p:cNvSpPr/>
                <p:nvPr/>
              </p:nvSpPr>
              <p:spPr>
                <a:xfrm>
                  <a:off x="5507872" y="5206368"/>
                  <a:ext cx="4297680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AD4E3D-48C1-D5FE-9CBA-2F63DC6E63F3}"/>
                  </a:ext>
                </a:extLst>
              </p:cNvPr>
              <p:cNvGrpSpPr/>
              <p:nvPr/>
            </p:nvGrpSpPr>
            <p:grpSpPr>
              <a:xfrm>
                <a:off x="7661590" y="1698465"/>
                <a:ext cx="114873" cy="114873"/>
                <a:chOff x="7627525" y="1132589"/>
                <a:chExt cx="234846" cy="234846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60A653F-364F-3FA8-5AA5-9241B4F8388B}"/>
                    </a:ext>
                  </a:extLst>
                </p:cNvPr>
                <p:cNvSpPr/>
                <p:nvPr/>
              </p:nvSpPr>
              <p:spPr>
                <a:xfrm>
                  <a:off x="7627525" y="1132589"/>
                  <a:ext cx="234846" cy="234846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D3DE3B7-7311-AF84-38C2-1F4FC4E46514}"/>
                    </a:ext>
                  </a:extLst>
                </p:cNvPr>
                <p:cNvSpPr/>
                <p:nvPr/>
              </p:nvSpPr>
              <p:spPr>
                <a:xfrm>
                  <a:off x="7656971" y="1162035"/>
                  <a:ext cx="175955" cy="175955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8E0981F-9288-09C2-77E8-89216B662004}"/>
                    </a:ext>
                  </a:extLst>
                </p:cNvPr>
                <p:cNvSpPr/>
                <p:nvPr/>
              </p:nvSpPr>
              <p:spPr>
                <a:xfrm>
                  <a:off x="7683825" y="1188889"/>
                  <a:ext cx="122247" cy="122247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ABB87A4-5026-BD31-15A7-16B6963FF88A}"/>
                  </a:ext>
                </a:extLst>
              </p:cNvPr>
              <p:cNvSpPr/>
              <p:nvPr/>
            </p:nvSpPr>
            <p:spPr>
              <a:xfrm>
                <a:off x="7370377" y="5752599"/>
                <a:ext cx="748642" cy="8850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A2670F3-ABE6-A845-E7C2-AA2C25625906}"/>
                  </a:ext>
                </a:extLst>
              </p:cNvPr>
              <p:cNvSpPr/>
              <p:nvPr/>
            </p:nvSpPr>
            <p:spPr>
              <a:xfrm>
                <a:off x="7133919" y="5752598"/>
                <a:ext cx="101303" cy="10130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A6E7003-7F96-FE50-8ECA-A6AFABF5AF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6" b="26921"/>
            <a:stretch/>
          </p:blipFill>
          <p:spPr bwMode="auto">
            <a:xfrm>
              <a:off x="957676" y="3623480"/>
              <a:ext cx="3140807" cy="213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4D68CCCB-10BE-7E99-B534-2090AF73B6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929" y="1030177"/>
            <a:ext cx="11573197" cy="2134184"/>
          </a:xfrm>
        </p:spPr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microservice should communicate with the inventory management system to ensure that products are available for purchase and to update inventory levels after an order has been placed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he-IL" dirty="0"/>
          </a:p>
        </p:txBody>
      </p:sp>
      <p:sp>
        <p:nvSpPr>
          <p:cNvPr id="3" name="מציין מיקום טקסט 1">
            <a:extLst>
              <a:ext uri="{FF2B5EF4-FFF2-40B4-BE49-F238E27FC236}">
                <a16:creationId xmlns:a16="http://schemas.microsoft.com/office/drawing/2014/main" id="{B2C75C93-1519-C9DC-8F8C-A880BF33CE25}"/>
              </a:ext>
            </a:extLst>
          </p:cNvPr>
          <p:cNvSpPr txBox="1">
            <a:spLocks/>
          </p:cNvSpPr>
          <p:nvPr/>
        </p:nvSpPr>
        <p:spPr>
          <a:xfrm>
            <a:off x="475929" y="2416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4. Inventory Management:</a:t>
            </a:r>
            <a:endParaRPr lang="he-IL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8485136-87F6-488A-5A58-9EC80BBF5C08}"/>
              </a:ext>
            </a:extLst>
          </p:cNvPr>
          <p:cNvSpPr txBox="1"/>
          <p:nvPr/>
        </p:nvSpPr>
        <p:spPr>
          <a:xfrm>
            <a:off x="1222410" y="2570255"/>
            <a:ext cx="6121667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case:</a:t>
            </a:r>
          </a:p>
          <a:p>
            <a:endParaRPr lang="en-US" sz="1800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new order with an out-of-stock quantity.</a:t>
            </a:r>
          </a:p>
          <a:p>
            <a:pPr marL="342900" indent="-342900">
              <a:buFontTx/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 - </a:t>
            </a: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new order success flow.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18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73BC6539-6660-9039-A32A-F723066E9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276" y="965151"/>
            <a:ext cx="11573197" cy="1835800"/>
          </a:xfrm>
        </p:spPr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microservice should implement robust security measures to protect customer data and prevent unauthorized access to sensitive information.</a:t>
            </a:r>
          </a:p>
          <a:p>
            <a:endParaRPr lang="he-IL" sz="2400" b="1" dirty="0">
              <a:solidFill>
                <a:srgbClr val="00B0F0"/>
              </a:solidFill>
            </a:endParaRPr>
          </a:p>
        </p:txBody>
      </p:sp>
      <p:sp>
        <p:nvSpPr>
          <p:cNvPr id="3" name="מציין מיקום טקסט 1">
            <a:extLst>
              <a:ext uri="{FF2B5EF4-FFF2-40B4-BE49-F238E27FC236}">
                <a16:creationId xmlns:a16="http://schemas.microsoft.com/office/drawing/2014/main" id="{DAFEEC13-12CC-FF7A-8D8A-04C44B43F646}"/>
              </a:ext>
            </a:extLst>
          </p:cNvPr>
          <p:cNvSpPr txBox="1">
            <a:spLocks/>
          </p:cNvSpPr>
          <p:nvPr/>
        </p:nvSpPr>
        <p:spPr>
          <a:xfrm>
            <a:off x="111773" y="299403"/>
            <a:ext cx="11573197" cy="1009632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5. Security</a:t>
            </a:r>
            <a:endParaRPr lang="he-IL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0312D54-E51D-6AA8-A4E9-FD1555651D4B}"/>
              </a:ext>
            </a:extLst>
          </p:cNvPr>
          <p:cNvSpPr txBox="1"/>
          <p:nvPr/>
        </p:nvSpPr>
        <p:spPr>
          <a:xfrm>
            <a:off x="2694376" y="2297981"/>
            <a:ext cx="10663400" cy="2337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- get order</a:t>
            </a:r>
            <a:r>
              <a:rPr lang="he-IL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another user</a:t>
            </a:r>
            <a:endParaRPr lang="he-IL" sz="2000" b="1" dirty="0"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- cancel order of another user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- change status order of another user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- without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04514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0950F019-6166-69BE-57BE-5F76C53D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167" y="782271"/>
            <a:ext cx="11573197" cy="2336314"/>
          </a:xfrm>
        </p:spPr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Scalability: The microservice should be designed to handle high volumes of at list 100 orders in one hour.</a:t>
            </a:r>
          </a:p>
          <a:p>
            <a:endParaRPr lang="he-IL" sz="2400" b="1" dirty="0">
              <a:solidFill>
                <a:srgbClr val="00B0F0"/>
              </a:solidFill>
            </a:endParaRPr>
          </a:p>
        </p:txBody>
      </p:sp>
      <p:sp>
        <p:nvSpPr>
          <p:cNvPr id="3" name="מציין מיקום טקסט 1">
            <a:extLst>
              <a:ext uri="{FF2B5EF4-FFF2-40B4-BE49-F238E27FC236}">
                <a16:creationId xmlns:a16="http://schemas.microsoft.com/office/drawing/2014/main" id="{2E464EA3-0FE6-DE99-BCC4-E10C1DFE29E3}"/>
              </a:ext>
            </a:extLst>
          </p:cNvPr>
          <p:cNvSpPr txBox="1">
            <a:spLocks/>
          </p:cNvSpPr>
          <p:nvPr/>
        </p:nvSpPr>
        <p:spPr>
          <a:xfrm>
            <a:off x="224167" y="183901"/>
            <a:ext cx="11573197" cy="1356142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6. Scalability</a:t>
            </a:r>
            <a:endParaRPr lang="he-IL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0A25A9A-6EF0-3762-F19B-0198B4832B1F}"/>
              </a:ext>
            </a:extLst>
          </p:cNvPr>
          <p:cNvSpPr txBox="1"/>
          <p:nvPr/>
        </p:nvSpPr>
        <p:spPr>
          <a:xfrm>
            <a:off x="1549668" y="2441245"/>
            <a:ext cx="6410425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he-IL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 - checking 100 order per hour</a:t>
            </a:r>
            <a:r>
              <a:rPr lang="en-US" altLang="he-IL" sz="2000" b="1" dirty="0">
                <a:solidFill>
                  <a:srgbClr val="FFC66D"/>
                </a:solidFill>
                <a:latin typeface="Bahnschrift SemiLight" panose="020B0502040204020203" pitchFamily="34" charset="0"/>
              </a:rPr>
              <a:t> </a:t>
            </a:r>
            <a:endParaRPr kumimoji="0" lang="he-IL" altLang="he-IL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4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D1B3E93-D532-299E-2ECE-ACEA8A9A0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8" y="358762"/>
            <a:ext cx="11573197" cy="1451811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Reliability</a:t>
            </a:r>
          </a:p>
          <a:p>
            <a:endParaRPr lang="he-IL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טקסט 1">
            <a:extLst>
              <a:ext uri="{FF2B5EF4-FFF2-40B4-BE49-F238E27FC236}">
                <a16:creationId xmlns:a16="http://schemas.microsoft.com/office/drawing/2014/main" id="{D08331F3-463C-35C4-E633-FDC593CB9895}"/>
              </a:ext>
            </a:extLst>
          </p:cNvPr>
          <p:cNvSpPr txBox="1">
            <a:spLocks/>
          </p:cNvSpPr>
          <p:nvPr/>
        </p:nvSpPr>
        <p:spPr>
          <a:xfrm>
            <a:off x="309398" y="14448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Reliability: The service can crash but when it is restarted it should continue from the point where it crashed</a:t>
            </a:r>
          </a:p>
          <a:p>
            <a:endParaRPr lang="he-IL" sz="2400" b="1" dirty="0">
              <a:solidFill>
                <a:srgbClr val="00B0F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8188B21-DFE8-DB89-361B-332592369DFD}"/>
              </a:ext>
            </a:extLst>
          </p:cNvPr>
          <p:cNvSpPr txBox="1"/>
          <p:nvPr/>
        </p:nvSpPr>
        <p:spPr>
          <a:xfrm>
            <a:off x="1078030" y="2454442"/>
            <a:ext cx="8017843" cy="21589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case:</a:t>
            </a:r>
          </a:p>
          <a:p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Reliability - Service Continues from Crash Point. </a:t>
            </a: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</a:rPr>
              <a:t> to 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</a:rPr>
              <a:t>2.  Reliability - checking 100 order per hour performance</a:t>
            </a:r>
            <a:endParaRPr lang="en-US" sz="2000" b="1" dirty="0">
              <a:effectLst/>
              <a:latin typeface="Bahnschrift SemiLight" panose="020B0502040204020203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he-IL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2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9185F6-A9EF-07B6-DE27-9F64D1D49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en-US" dirty="0"/>
              <a:t>Ordering Service message flow</a:t>
            </a:r>
          </a:p>
        </p:txBody>
      </p:sp>
      <p:pic>
        <p:nvPicPr>
          <p:cNvPr id="3" name="תמונה 1">
            <a:extLst>
              <a:ext uri="{FF2B5EF4-FFF2-40B4-BE49-F238E27FC236}">
                <a16:creationId xmlns:a16="http://schemas.microsoft.com/office/drawing/2014/main" id="{BD4E09D6-F60B-08E4-6E3C-00362C028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48"/>
            <a:ext cx="12111234" cy="61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0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09C0975-146C-EEE6-3F1D-911163B97C8C}"/>
              </a:ext>
            </a:extLst>
          </p:cNvPr>
          <p:cNvSpPr txBox="1"/>
          <p:nvPr/>
        </p:nvSpPr>
        <p:spPr>
          <a:xfrm>
            <a:off x="352337" y="142773"/>
            <a:ext cx="41349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Test case - MSS</a:t>
            </a:r>
            <a:endParaRPr lang="he-IL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ABCEE28F-4936-230F-809B-E8AF8538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54866"/>
              </p:ext>
            </p:extLst>
          </p:nvPr>
        </p:nvGraphicFramePr>
        <p:xfrm>
          <a:off x="428837" y="5215803"/>
          <a:ext cx="2757755" cy="119259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51339">
                  <a:extLst>
                    <a:ext uri="{9D8B030D-6E8A-4147-A177-3AD203B41FA5}">
                      <a16:colId xmlns:a16="http://schemas.microsoft.com/office/drawing/2014/main" val="4004281319"/>
                    </a:ext>
                  </a:extLst>
                </a:gridCol>
                <a:gridCol w="2406416">
                  <a:extLst>
                    <a:ext uri="{9D8B030D-6E8A-4147-A177-3AD203B41FA5}">
                      <a16:colId xmlns:a16="http://schemas.microsoft.com/office/drawing/2014/main" val="1028315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70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Submitted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42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Awaitingvalidation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1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Stockconfirmed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209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25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Shipped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967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Cancelled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9760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AB3712-F4F0-A68F-C4F8-A8CC1B4AA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59128"/>
              </p:ext>
            </p:extLst>
          </p:nvPr>
        </p:nvGraphicFramePr>
        <p:xfrm>
          <a:off x="5992681" y="812165"/>
          <a:ext cx="4843243" cy="5878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8">
                  <a:extLst>
                    <a:ext uri="{9D8B030D-6E8A-4147-A177-3AD203B41FA5}">
                      <a16:colId xmlns:a16="http://schemas.microsoft.com/office/drawing/2014/main" val="2383439730"/>
                    </a:ext>
                  </a:extLst>
                </a:gridCol>
                <a:gridCol w="1836557">
                  <a:extLst>
                    <a:ext uri="{9D8B030D-6E8A-4147-A177-3AD203B41FA5}">
                      <a16:colId xmlns:a16="http://schemas.microsoft.com/office/drawing/2014/main" val="393410118"/>
                    </a:ext>
                  </a:extLst>
                </a:gridCol>
                <a:gridCol w="2832298">
                  <a:extLst>
                    <a:ext uri="{9D8B030D-6E8A-4147-A177-3AD203B41FA5}">
                      <a16:colId xmlns:a16="http://schemas.microsoft.com/office/drawing/2014/main" val="4042006418"/>
                    </a:ext>
                  </a:extLst>
                </a:gridCol>
              </a:tblGrid>
              <a:tr h="241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Expected result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341122"/>
                  </a:ext>
                </a:extLst>
              </a:tr>
              <a:tr h="12110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Send Basket simulator message to RabbitMQ-&gt; queue: Ordering -&gt; Routing key: UserCheckoutAcceptedIntegrationEvent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A new order entity was created with OrderStatusID =1 in DB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in order remove items form basket, ordering service send a message to RabbitMQ-&gt; queue: Basket -&gt; Routing key: OrderStartedIntegrationEvent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946485"/>
                  </a:ext>
                </a:extLst>
              </a:tr>
              <a:tr h="12110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Turn On Ordering-Backgroudtasks service.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Order entity updated Set OrderStatusID =2 in DB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To verify that item in stock, a message sent to RabbitMQ-&gt; queue: Catalog -&gt; Routing key: OrderStatusChangedToAwaitingValidationIntegrationEvent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332691"/>
                  </a:ext>
                </a:extLst>
              </a:tr>
              <a:tr h="1385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Send Catalog simulator message to RabbitMQ-&gt; queue: Ordering -&gt; Routing key: OrderStockConfirmedIntegrationEvent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Order entity updated Set OrderStatusID = 3 in DB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In Order Create payment, Ordering sends a message to RabbitMQ-&gt; queue: Payment -&gt; Routing key: OrderStatusChangedToStockConfirmedIntegrationEvent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645744"/>
                  </a:ext>
                </a:extLst>
              </a:tr>
              <a:tr h="12110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 Payment simulator message to RabbitMQ-&gt; queue: Ordering-&gt; Routing key: OrderPaymentSucceededIntegrationEvent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Order entity updated Set OrderStatusID =4 in DB and process is done here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895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886B22-0685-68AD-410F-76A5D0C78E8B}"/>
              </a:ext>
            </a:extLst>
          </p:cNvPr>
          <p:cNvSpPr txBox="1"/>
          <p:nvPr/>
        </p:nvSpPr>
        <p:spPr>
          <a:xfrm>
            <a:off x="252705" y="723173"/>
            <a:ext cx="4987256" cy="430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Functional testing</a:t>
            </a:r>
            <a:endParaRPr lang="en-US" sz="2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Test 1: Create Order success scenario, mss</a:t>
            </a:r>
            <a:endParaRPr lang="en-US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Ros Finkov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Management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Preconditions: microservice Ordering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Identity running and connected to the required RabbitMQ queues, database is set up with the required tables and entities.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Basket, Catalog and Payment microservices are Simulated.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Ordering-Background service is down.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group: Sanity, Functional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6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7A840742-D5FA-A19E-5574-1D70F3D59AED}"/>
              </a:ext>
            </a:extLst>
          </p:cNvPr>
          <p:cNvSpPr txBox="1">
            <a:spLocks/>
          </p:cNvSpPr>
          <p:nvPr/>
        </p:nvSpPr>
        <p:spPr>
          <a:xfrm>
            <a:off x="6010381" y="384969"/>
            <a:ext cx="5917915" cy="72424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The project architecture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32F1-D0C2-C90B-34C9-BF090E28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2" y="89313"/>
            <a:ext cx="3693223" cy="6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2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80732127-ACEA-B017-3E0A-F667F9BEA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65" y="191515"/>
            <a:ext cx="11573197" cy="724247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Pytest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report</a:t>
            </a:r>
            <a:endParaRPr lang="he-IL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AF4C3-296A-E1F4-6A7C-CB42BF10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404"/>
            <a:ext cx="12204499" cy="57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9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F2E36-5607-C7F3-18B4-207BC72B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4" y="67112"/>
            <a:ext cx="9993120" cy="4228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46867-A551-CBB1-E72E-D0859DA2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2" y="4731391"/>
            <a:ext cx="10566400" cy="1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160D1D19-48B0-5589-4179-5B232138D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513" y="2455985"/>
            <a:ext cx="11573197" cy="1561211"/>
          </a:xfrm>
        </p:spPr>
        <p:txBody>
          <a:bodyPr/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https://github.com/nirarad/rafael-ness-bootcamp/tree/RosFinkov</a:t>
            </a:r>
          </a:p>
          <a:p>
            <a:endParaRPr lang="he-IL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5A51D48-C3F4-FDEC-5A87-B99F34788A30}"/>
              </a:ext>
            </a:extLst>
          </p:cNvPr>
          <p:cNvSpPr txBox="1"/>
          <p:nvPr/>
        </p:nvSpPr>
        <p:spPr>
          <a:xfrm>
            <a:off x="2085653" y="1855820"/>
            <a:ext cx="57021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Link to GitHub</a:t>
            </a:r>
            <a:r>
              <a:rPr lang="he-IL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:</a:t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</a:br>
            <a:endParaRPr lang="he-IL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01AB-E5C6-B344-49A1-D5B3F9BFD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8"/>
          <a:stretch/>
        </p:blipFill>
        <p:spPr bwMode="auto">
          <a:xfrm>
            <a:off x="1321221" y="1398897"/>
            <a:ext cx="9323540" cy="47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CE14-76C4-1E20-8F16-13903BA61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eShop</a:t>
            </a:r>
            <a:r>
              <a:rPr lang="en-IL" sz="5400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501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3F446C-A13E-F37C-C1E5-BB3EC4B1FF3A}"/>
              </a:ext>
            </a:extLst>
          </p:cNvPr>
          <p:cNvSpPr txBox="1"/>
          <p:nvPr/>
        </p:nvSpPr>
        <p:spPr>
          <a:xfrm>
            <a:off x="2294561" y="2630184"/>
            <a:ext cx="760287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Thanks for listening</a:t>
            </a:r>
            <a:endParaRPr lang="he-IL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48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4DEF27-9CC9-D675-B43B-4B104F77B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UUT - Unit Under Test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E5C716-F951-8B82-45AE-442320C2BECF}"/>
              </a:ext>
            </a:extLst>
          </p:cNvPr>
          <p:cNvGrpSpPr/>
          <p:nvPr/>
        </p:nvGrpSpPr>
        <p:grpSpPr>
          <a:xfrm>
            <a:off x="632871" y="1856095"/>
            <a:ext cx="10926258" cy="4309050"/>
            <a:chOff x="169372" y="1808639"/>
            <a:chExt cx="11693061" cy="477276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6595172-2F71-E100-C0FB-9B9676EC44F2}"/>
                </a:ext>
              </a:extLst>
            </p:cNvPr>
            <p:cNvSpPr/>
            <p:nvPr/>
          </p:nvSpPr>
          <p:spPr>
            <a:xfrm>
              <a:off x="2788432" y="2172725"/>
              <a:ext cx="4217626" cy="3200400"/>
            </a:xfrm>
            <a:prstGeom prst="roundRect">
              <a:avLst/>
            </a:prstGeom>
            <a:noFill/>
            <a:ln w="47625">
              <a:solidFill>
                <a:srgbClr val="05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9B1AA4-340B-935F-7AAA-9B41D2849204}"/>
                </a:ext>
              </a:extLst>
            </p:cNvPr>
            <p:cNvGrpSpPr/>
            <p:nvPr/>
          </p:nvGrpSpPr>
          <p:grpSpPr>
            <a:xfrm>
              <a:off x="3270356" y="3935695"/>
              <a:ext cx="1593996" cy="1218236"/>
              <a:chOff x="918762" y="1529273"/>
              <a:chExt cx="1834745" cy="13858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B55A58-4349-D979-25C3-F575EFAA00F1}"/>
                  </a:ext>
                </a:extLst>
              </p:cNvPr>
              <p:cNvGrpSpPr/>
              <p:nvPr/>
            </p:nvGrpSpPr>
            <p:grpSpPr>
              <a:xfrm>
                <a:off x="1040827" y="1529273"/>
                <a:ext cx="1604599" cy="1126451"/>
                <a:chOff x="2015558" y="880076"/>
                <a:chExt cx="1177445" cy="7200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2DBFF20-B539-E4C5-01CB-876E3F68CB18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0" name="Hexagon 19">
                  <a:extLst>
                    <a:ext uri="{FF2B5EF4-FFF2-40B4-BE49-F238E27FC236}">
                      <a16:creationId xmlns:a16="http://schemas.microsoft.com/office/drawing/2014/main" id="{3091BB5B-AB71-F080-FC60-CE41EB642790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220D19E1-FC22-209D-AFB7-7932574695F8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0D3C551-2B94-4206-1F23-C9374E76017A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CE90-3E4A-6897-D83B-2888CB6330DC}"/>
                  </a:ext>
                </a:extLst>
              </p:cNvPr>
              <p:cNvSpPr txBox="1"/>
              <p:nvPr/>
            </p:nvSpPr>
            <p:spPr>
              <a:xfrm>
                <a:off x="918762" y="2607369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API</a:t>
                </a:r>
                <a:endParaRPr lang="en-IL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176044-DFF1-0ED8-25ED-4B30FBA35BB8}"/>
                </a:ext>
              </a:extLst>
            </p:cNvPr>
            <p:cNvGrpSpPr/>
            <p:nvPr/>
          </p:nvGrpSpPr>
          <p:grpSpPr>
            <a:xfrm>
              <a:off x="2969313" y="2368939"/>
              <a:ext cx="2294071" cy="1248978"/>
              <a:chOff x="2888949" y="659458"/>
              <a:chExt cx="2640556" cy="14208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0E133F-9957-4423-298D-97037DD43166}"/>
                  </a:ext>
                </a:extLst>
              </p:cNvPr>
              <p:cNvGrpSpPr/>
              <p:nvPr/>
            </p:nvGrpSpPr>
            <p:grpSpPr>
              <a:xfrm>
                <a:off x="3357525" y="659458"/>
                <a:ext cx="1604599" cy="1126451"/>
                <a:chOff x="2015558" y="880076"/>
                <a:chExt cx="1177445" cy="720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7835F3-D107-261E-FF90-57186C95B6A7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F1B119B2-B78D-93AE-9FF8-B8B0CE9568BD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89077988-73A1-0FC5-529C-4A4A0F979745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1ECE483-2A68-250B-7DBC-C65019F4CD32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47CCC1-38BB-FF7C-AC95-20AC05DE6B29}"/>
                  </a:ext>
                </a:extLst>
              </p:cNvPr>
              <p:cNvSpPr txBox="1"/>
              <p:nvPr/>
            </p:nvSpPr>
            <p:spPr>
              <a:xfrm>
                <a:off x="2888949" y="1772526"/>
                <a:ext cx="2640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Background Tasks</a:t>
                </a:r>
                <a:endParaRPr lang="en-IL" sz="14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7CC366-8112-F5C4-5376-7F9B07BB20E2}"/>
                </a:ext>
              </a:extLst>
            </p:cNvPr>
            <p:cNvGrpSpPr/>
            <p:nvPr/>
          </p:nvGrpSpPr>
          <p:grpSpPr>
            <a:xfrm>
              <a:off x="5437486" y="3024070"/>
              <a:ext cx="1593996" cy="1479449"/>
              <a:chOff x="2972193" y="1215025"/>
              <a:chExt cx="1834745" cy="1683030"/>
            </a:xfrm>
          </p:grpSpPr>
          <p:pic>
            <p:nvPicPr>
              <p:cNvPr id="33" name="Graphic 32" descr="Database with solid fill">
                <a:extLst>
                  <a:ext uri="{FF2B5EF4-FFF2-40B4-BE49-F238E27FC236}">
                    <a16:creationId xmlns:a16="http://schemas.microsoft.com/office/drawing/2014/main" id="{6BB046BF-4E8A-375C-DBD3-4AF958552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47314" y="1215025"/>
                <a:ext cx="1502277" cy="150227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B8968C-E931-8AEB-1662-A2FA19AA4F04}"/>
                  </a:ext>
                </a:extLst>
              </p:cNvPr>
              <p:cNvSpPr txBox="1"/>
              <p:nvPr/>
            </p:nvSpPr>
            <p:spPr>
              <a:xfrm>
                <a:off x="2972193" y="2590278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SQL Server database</a:t>
                </a:r>
                <a:endParaRPr lang="en-IL" sz="1400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69428F1-39AE-7A3F-6C8D-5F26B0D1BAB8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4864351" y="2862764"/>
              <a:ext cx="725278" cy="821587"/>
            </a:xfrm>
            <a:prstGeom prst="straightConnector1">
              <a:avLst/>
            </a:prstGeom>
            <a:ln w="15875">
              <a:solidFill>
                <a:srgbClr val="05B050">
                  <a:alpha val="98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B35BFC-0450-3D71-EF55-ABCB747D0F5F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4864351" y="3684350"/>
              <a:ext cx="725278" cy="717597"/>
            </a:xfrm>
            <a:prstGeom prst="straightConnector1">
              <a:avLst/>
            </a:prstGeom>
            <a:ln w="15875">
              <a:solidFill>
                <a:srgbClr val="05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95C032D-6EE9-B848-7C96-3FD73A0587F8}"/>
                </a:ext>
              </a:extLst>
            </p:cNvPr>
            <p:cNvSpPr/>
            <p:nvPr/>
          </p:nvSpPr>
          <p:spPr>
            <a:xfrm>
              <a:off x="8785793" y="2172726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7C6280-49E4-C3BC-32C7-EB5A24B14DAB}"/>
                </a:ext>
              </a:extLst>
            </p:cNvPr>
            <p:cNvGrpSpPr/>
            <p:nvPr/>
          </p:nvGrpSpPr>
          <p:grpSpPr>
            <a:xfrm>
              <a:off x="9099853" y="2322178"/>
              <a:ext cx="637277" cy="428502"/>
              <a:chOff x="9518748" y="3785599"/>
              <a:chExt cx="1604599" cy="1126451"/>
            </a:xfrm>
            <a:solidFill>
              <a:srgbClr val="C00000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B3CB04-A7A8-ACA3-2DEC-42DC88279B5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3C726D81-FB43-7D3C-FCEC-30D1EF5ED534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3C17EB4-7270-37A7-C9A2-A1C3A6471553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2699672-C357-5BA3-EE11-9E91A125B11E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50" name="Graphic 49" descr="Database with solid fill">
              <a:extLst>
                <a:ext uri="{FF2B5EF4-FFF2-40B4-BE49-F238E27FC236}">
                  <a16:creationId xmlns:a16="http://schemas.microsoft.com/office/drawing/2014/main" id="{C745E29F-E240-8A81-E952-F24A24E6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7445" y="2173785"/>
              <a:ext cx="697771" cy="69115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0F7168-9267-57F5-120D-9C7B3FD3D375}"/>
                </a:ext>
              </a:extLst>
            </p:cNvPr>
            <p:cNvSpPr txBox="1"/>
            <p:nvPr/>
          </p:nvSpPr>
          <p:spPr>
            <a:xfrm>
              <a:off x="10460084" y="2289487"/>
              <a:ext cx="132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</a:t>
              </a:r>
              <a:endParaRPr lang="en-IL" sz="1400" dirty="0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7CB78E0A-49ED-B3E3-FE90-2571797EAE69}"/>
                </a:ext>
              </a:extLst>
            </p:cNvPr>
            <p:cNvSpPr txBox="1"/>
            <p:nvPr/>
          </p:nvSpPr>
          <p:spPr>
            <a:xfrm>
              <a:off x="8783064" y="1808639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dirty="0"/>
                <a:t>Identity Microservice</a:t>
              </a:r>
            </a:p>
          </p:txBody>
        </p: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042FFC29-AA1B-A84F-A402-1D13B6E19AEC}"/>
                </a:ext>
              </a:extLst>
            </p:cNvPr>
            <p:cNvGrpSpPr/>
            <p:nvPr/>
          </p:nvGrpSpPr>
          <p:grpSpPr>
            <a:xfrm>
              <a:off x="9078764" y="3553866"/>
              <a:ext cx="637277" cy="428502"/>
              <a:chOff x="9518748" y="3785599"/>
              <a:chExt cx="1604599" cy="1126451"/>
            </a:xfrm>
            <a:solidFill>
              <a:srgbClr val="001F60"/>
            </a:solidFill>
          </p:grpSpPr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ACDDAAE0-D787-9F98-EB67-21B0DE55C96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47" name="Hexagon 1046">
                <a:extLst>
                  <a:ext uri="{FF2B5EF4-FFF2-40B4-BE49-F238E27FC236}">
                    <a16:creationId xmlns:a16="http://schemas.microsoft.com/office/drawing/2014/main" id="{866C2D25-E014-7197-6CF1-F3FDA987DF5F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48" name="Rounded Rectangle 1047">
                <a:extLst>
                  <a:ext uri="{FF2B5EF4-FFF2-40B4-BE49-F238E27FC236}">
                    <a16:creationId xmlns:a16="http://schemas.microsoft.com/office/drawing/2014/main" id="{FC601F6B-56CB-2DBF-97D6-F334C1A48480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49" name="Rounded Rectangle 1048">
                <a:extLst>
                  <a:ext uri="{FF2B5EF4-FFF2-40B4-BE49-F238E27FC236}">
                    <a16:creationId xmlns:a16="http://schemas.microsoft.com/office/drawing/2014/main" id="{1C35C565-8EF0-A815-492C-5936DFE1088D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1050" name="Graphic 1049" descr="Database with solid fill">
              <a:extLst>
                <a:ext uri="{FF2B5EF4-FFF2-40B4-BE49-F238E27FC236}">
                  <a16:creationId xmlns:a16="http://schemas.microsoft.com/office/drawing/2014/main" id="{9CC0D990-A854-9FBE-7BC1-5814142E5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16356" y="3395237"/>
              <a:ext cx="697771" cy="691158"/>
            </a:xfrm>
            <a:prstGeom prst="rect">
              <a:avLst/>
            </a:prstGeom>
          </p:spPr>
        </p:pic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FAA5A3AF-47F8-2508-81CA-19EC45EB1E2B}"/>
                </a:ext>
              </a:extLst>
            </p:cNvPr>
            <p:cNvSpPr txBox="1"/>
            <p:nvPr/>
          </p:nvSpPr>
          <p:spPr>
            <a:xfrm>
              <a:off x="10438995" y="3508042"/>
              <a:ext cx="132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</a:t>
              </a:r>
              <a:endParaRPr lang="en-IL" sz="1400" dirty="0"/>
            </a:p>
          </p:txBody>
        </p:sp>
        <p:sp>
          <p:nvSpPr>
            <p:cNvPr id="1059" name="Rounded Rectangle 1058">
              <a:extLst>
                <a:ext uri="{FF2B5EF4-FFF2-40B4-BE49-F238E27FC236}">
                  <a16:creationId xmlns:a16="http://schemas.microsoft.com/office/drawing/2014/main" id="{FFA4B7B5-B2BE-67AE-F584-7CE915180266}"/>
                </a:ext>
              </a:extLst>
            </p:cNvPr>
            <p:cNvSpPr/>
            <p:nvPr/>
          </p:nvSpPr>
          <p:spPr>
            <a:xfrm>
              <a:off x="8785793" y="3413633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096D50F5-F7D9-727C-76D6-4E8C63296249}"/>
                </a:ext>
              </a:extLst>
            </p:cNvPr>
            <p:cNvSpPr txBox="1"/>
            <p:nvPr/>
          </p:nvSpPr>
          <p:spPr>
            <a:xfrm>
              <a:off x="8783064" y="3052542"/>
              <a:ext cx="3016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dirty="0"/>
                <a:t>Catalog Microservice</a:t>
              </a:r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091B775E-1074-9B85-8901-3FE3368F3E40}"/>
                </a:ext>
              </a:extLst>
            </p:cNvPr>
            <p:cNvGrpSpPr/>
            <p:nvPr/>
          </p:nvGrpSpPr>
          <p:grpSpPr>
            <a:xfrm>
              <a:off x="9097915" y="4785555"/>
              <a:ext cx="637277" cy="428502"/>
              <a:chOff x="9518748" y="3785599"/>
              <a:chExt cx="1604599" cy="1126451"/>
            </a:xfrm>
            <a:solidFill>
              <a:srgbClr val="0179D6"/>
            </a:solidFill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8FC9A050-B291-1FD6-F280-37718ADB723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54" name="Hexagon 1053">
                <a:extLst>
                  <a:ext uri="{FF2B5EF4-FFF2-40B4-BE49-F238E27FC236}">
                    <a16:creationId xmlns:a16="http://schemas.microsoft.com/office/drawing/2014/main" id="{702CAFC5-A955-5BE3-7463-AA2326077032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55" name="Rounded Rectangle 1054">
                <a:extLst>
                  <a:ext uri="{FF2B5EF4-FFF2-40B4-BE49-F238E27FC236}">
                    <a16:creationId xmlns:a16="http://schemas.microsoft.com/office/drawing/2014/main" id="{7978E7E5-3B24-6301-AD22-1287888A0C2E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1056" name="Rounded Rectangle 1055">
                <a:extLst>
                  <a:ext uri="{FF2B5EF4-FFF2-40B4-BE49-F238E27FC236}">
                    <a16:creationId xmlns:a16="http://schemas.microsoft.com/office/drawing/2014/main" id="{9380A3EC-FD4A-B3EC-57CE-13ABB43AF6F7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1057" name="Graphic 1056" descr="Database with solid fill">
              <a:extLst>
                <a:ext uri="{FF2B5EF4-FFF2-40B4-BE49-F238E27FC236}">
                  <a16:creationId xmlns:a16="http://schemas.microsoft.com/office/drawing/2014/main" id="{4E3CB339-5C17-6806-6EAD-CEC890CA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35507" y="4616690"/>
              <a:ext cx="697771" cy="691158"/>
            </a:xfrm>
            <a:prstGeom prst="rect">
              <a:avLst/>
            </a:prstGeom>
          </p:spPr>
        </p:pic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DB493A27-F334-DDE9-E787-248723490E17}"/>
                </a:ext>
              </a:extLst>
            </p:cNvPr>
            <p:cNvSpPr txBox="1"/>
            <p:nvPr/>
          </p:nvSpPr>
          <p:spPr>
            <a:xfrm>
              <a:off x="10458146" y="4644710"/>
              <a:ext cx="1322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 +n Redis</a:t>
              </a:r>
              <a:endParaRPr lang="en-IL" sz="1400" dirty="0"/>
            </a:p>
          </p:txBody>
        </p:sp>
        <p:sp>
          <p:nvSpPr>
            <p:cNvPr id="1060" name="Rounded Rectangle 1059">
              <a:extLst>
                <a:ext uri="{FF2B5EF4-FFF2-40B4-BE49-F238E27FC236}">
                  <a16:creationId xmlns:a16="http://schemas.microsoft.com/office/drawing/2014/main" id="{65CBB531-9203-6ECB-A775-39BB1C963733}"/>
                </a:ext>
              </a:extLst>
            </p:cNvPr>
            <p:cNvSpPr/>
            <p:nvPr/>
          </p:nvSpPr>
          <p:spPr>
            <a:xfrm>
              <a:off x="8785793" y="4647837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692BF3AA-47FD-06A7-0B49-8363620CB586}"/>
                </a:ext>
              </a:extLst>
            </p:cNvPr>
            <p:cNvSpPr txBox="1"/>
            <p:nvPr/>
          </p:nvSpPr>
          <p:spPr>
            <a:xfrm>
              <a:off x="8783064" y="4296444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dirty="0"/>
                <a:t>Basket Microservice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A61AE3BD-702B-B447-2C36-5E2422E72831}"/>
                </a:ext>
              </a:extLst>
            </p:cNvPr>
            <p:cNvSpPr txBox="1"/>
            <p:nvPr/>
          </p:nvSpPr>
          <p:spPr>
            <a:xfrm>
              <a:off x="2788433" y="1808639"/>
              <a:ext cx="4217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u="sng" dirty="0"/>
                <a:t>Ordering Service</a:t>
              </a:r>
              <a:endParaRPr lang="en-IL" sz="1600" dirty="0"/>
            </a:p>
          </p:txBody>
        </p:sp>
        <p:sp>
          <p:nvSpPr>
            <p:cNvPr id="1098" name="Rounded Rectangle 1097">
              <a:extLst>
                <a:ext uri="{FF2B5EF4-FFF2-40B4-BE49-F238E27FC236}">
                  <a16:creationId xmlns:a16="http://schemas.microsoft.com/office/drawing/2014/main" id="{CAD4FAAB-214E-2710-0CCF-EF4521E64978}"/>
                </a:ext>
              </a:extLst>
            </p:cNvPr>
            <p:cNvSpPr/>
            <p:nvPr/>
          </p:nvSpPr>
          <p:spPr>
            <a:xfrm>
              <a:off x="169372" y="2172725"/>
              <a:ext cx="2064566" cy="319747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8718E0AD-471D-31EF-4393-B8762101C208}"/>
                </a:ext>
              </a:extLst>
            </p:cNvPr>
            <p:cNvSpPr txBox="1"/>
            <p:nvPr/>
          </p:nvSpPr>
          <p:spPr>
            <a:xfrm>
              <a:off x="169372" y="1808639"/>
              <a:ext cx="2064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GUI</a:t>
              </a:r>
              <a:endParaRPr lang="en-IL" sz="1600" dirty="0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1C631214-B2E9-FC20-FCE6-F63988877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8308" y="2547814"/>
              <a:ext cx="1689100" cy="1054100"/>
            </a:xfrm>
            <a:prstGeom prst="rect">
              <a:avLst/>
            </a:prstGeom>
          </p:spPr>
        </p:pic>
        <p:pic>
          <p:nvPicPr>
            <p:cNvPr id="1101" name="Picture 1100">
              <a:extLst>
                <a:ext uri="{FF2B5EF4-FFF2-40B4-BE49-F238E27FC236}">
                  <a16:creationId xmlns:a16="http://schemas.microsoft.com/office/drawing/2014/main" id="{DECBD89C-531B-F751-195B-7E636E90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3850" y="3884855"/>
              <a:ext cx="609600" cy="1244600"/>
            </a:xfrm>
            <a:prstGeom prst="rect">
              <a:avLst/>
            </a:prstGeom>
          </p:spPr>
        </p:pic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68595CBB-927F-9B52-F6EF-E07C63865AD7}"/>
                </a:ext>
              </a:extLst>
            </p:cNvPr>
            <p:cNvCxnSpPr>
              <a:cxnSpLocks/>
              <a:stCxn id="1098" idx="3"/>
              <a:endCxn id="7" idx="1"/>
            </p:cNvCxnSpPr>
            <p:nvPr/>
          </p:nvCxnSpPr>
          <p:spPr>
            <a:xfrm>
              <a:off x="2233938" y="3771464"/>
              <a:ext cx="554494" cy="1461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Rounded Rectangle 1108">
              <a:extLst>
                <a:ext uri="{FF2B5EF4-FFF2-40B4-BE49-F238E27FC236}">
                  <a16:creationId xmlns:a16="http://schemas.microsoft.com/office/drawing/2014/main" id="{0B326EAA-3FDC-6155-1C66-0866B77A064B}"/>
                </a:ext>
              </a:extLst>
            </p:cNvPr>
            <p:cNvSpPr/>
            <p:nvPr/>
          </p:nvSpPr>
          <p:spPr>
            <a:xfrm rot="16200000">
              <a:off x="6284922" y="3410281"/>
              <a:ext cx="3200400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pic>
          <p:nvPicPr>
            <p:cNvPr id="1117" name="Picture 4" descr="RabbitMQ SVG Vector Logos - Vector Logo Zone">
              <a:extLst>
                <a:ext uri="{FF2B5EF4-FFF2-40B4-BE49-F238E27FC236}">
                  <a16:creationId xmlns:a16="http://schemas.microsoft.com/office/drawing/2014/main" id="{3E0AF8CA-90E1-3BFB-0263-114F5B6DD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53807" y="3396953"/>
              <a:ext cx="1240017" cy="61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72DB0F3A-AAAB-E158-7FC7-789757F0C396}"/>
                </a:ext>
              </a:extLst>
            </p:cNvPr>
            <p:cNvCxnSpPr>
              <a:cxnSpLocks/>
              <a:stCxn id="7" idx="3"/>
              <a:endCxn id="1109" idx="0"/>
            </p:cNvCxnSpPr>
            <p:nvPr/>
          </p:nvCxnSpPr>
          <p:spPr>
            <a:xfrm>
              <a:off x="7006058" y="3772925"/>
              <a:ext cx="516420" cy="0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1FCE90F2-20CB-B8CC-53B6-7363F3BFE9C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8261020" y="2535370"/>
              <a:ext cx="524773" cy="0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22D20C78-CE70-3A35-1654-3E77221DB6FC}"/>
                </a:ext>
              </a:extLst>
            </p:cNvPr>
            <p:cNvCxnSpPr>
              <a:cxnSpLocks/>
              <a:stCxn id="1109" idx="2"/>
              <a:endCxn id="1059" idx="1"/>
            </p:cNvCxnSpPr>
            <p:nvPr/>
          </p:nvCxnSpPr>
          <p:spPr>
            <a:xfrm>
              <a:off x="8247766" y="3772925"/>
              <a:ext cx="538027" cy="3352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D33F2A69-EC0E-AB5B-2B30-0C60D6E3DD5C}"/>
                </a:ext>
              </a:extLst>
            </p:cNvPr>
            <p:cNvCxnSpPr>
              <a:cxnSpLocks/>
              <a:endCxn id="1060" idx="1"/>
            </p:cNvCxnSpPr>
            <p:nvPr/>
          </p:nvCxnSpPr>
          <p:spPr>
            <a:xfrm>
              <a:off x="8287677" y="4999256"/>
              <a:ext cx="498116" cy="11225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E11418-B6C8-0ED7-E4B0-346E4EEC5D12}"/>
                </a:ext>
              </a:extLst>
            </p:cNvPr>
            <p:cNvGrpSpPr/>
            <p:nvPr/>
          </p:nvGrpSpPr>
          <p:grpSpPr>
            <a:xfrm>
              <a:off x="9097915" y="5993832"/>
              <a:ext cx="637277" cy="428502"/>
              <a:chOff x="9518748" y="3785599"/>
              <a:chExt cx="1604599" cy="1126451"/>
            </a:xfrm>
            <a:solidFill>
              <a:srgbClr val="0179D6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9965FB-C411-318C-8E9A-5F421488BB57}"/>
                  </a:ext>
                </a:extLst>
              </p:cNvPr>
              <p:cNvSpPr/>
              <p:nvPr/>
            </p:nvSpPr>
            <p:spPr>
              <a:xfrm>
                <a:off x="9605644" y="3956882"/>
                <a:ext cx="1416828" cy="7838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52B93A97-68DC-68E7-0480-2415EE283FFC}"/>
                  </a:ext>
                </a:extLst>
              </p:cNvPr>
              <p:cNvSpPr/>
              <p:nvPr/>
            </p:nvSpPr>
            <p:spPr>
              <a:xfrm>
                <a:off x="9995166" y="4039050"/>
                <a:ext cx="637781" cy="616655"/>
              </a:xfrm>
              <a:prstGeom prst="hexagon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8" name="Rounded Rectangle 1054">
                <a:extLst>
                  <a:ext uri="{FF2B5EF4-FFF2-40B4-BE49-F238E27FC236}">
                    <a16:creationId xmlns:a16="http://schemas.microsoft.com/office/drawing/2014/main" id="{9C11E08F-AB64-36A4-64BA-23921B28F27F}"/>
                  </a:ext>
                </a:extLst>
              </p:cNvPr>
              <p:cNvSpPr/>
              <p:nvPr/>
            </p:nvSpPr>
            <p:spPr>
              <a:xfrm>
                <a:off x="10935574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  <p:sp>
            <p:nvSpPr>
              <p:cNvPr id="9" name="Rounded Rectangle 1055">
                <a:extLst>
                  <a:ext uri="{FF2B5EF4-FFF2-40B4-BE49-F238E27FC236}">
                    <a16:creationId xmlns:a16="http://schemas.microsoft.com/office/drawing/2014/main" id="{99B76228-68FF-D2D1-AF1B-7C06CF6F0D86}"/>
                  </a:ext>
                </a:extLst>
              </p:cNvPr>
              <p:cNvSpPr/>
              <p:nvPr/>
            </p:nvSpPr>
            <p:spPr>
              <a:xfrm>
                <a:off x="9518748" y="3785599"/>
                <a:ext cx="187773" cy="1126451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IL"/>
              </a:p>
            </p:txBody>
          </p:sp>
        </p:grp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668D38DE-E115-3A7A-0E8A-199AD8ADF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35507" y="5824967"/>
              <a:ext cx="697771" cy="69115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D3197-1473-76DD-6E50-66D45016557D}"/>
                </a:ext>
              </a:extLst>
            </p:cNvPr>
            <p:cNvSpPr txBox="1"/>
            <p:nvPr/>
          </p:nvSpPr>
          <p:spPr>
            <a:xfrm>
              <a:off x="10458146" y="5938410"/>
              <a:ext cx="132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400" dirty="0"/>
                <a:t>SQL Server database</a:t>
              </a:r>
              <a:endParaRPr lang="en-IL" sz="1400" dirty="0"/>
            </a:p>
          </p:txBody>
        </p:sp>
        <p:sp>
          <p:nvSpPr>
            <p:cNvPr id="12" name="Rounded Rectangle 1059">
              <a:extLst>
                <a:ext uri="{FF2B5EF4-FFF2-40B4-BE49-F238E27FC236}">
                  <a16:creationId xmlns:a16="http://schemas.microsoft.com/office/drawing/2014/main" id="{2628486B-AE25-28A2-0CFB-AFDEC00EA704}"/>
                </a:ext>
              </a:extLst>
            </p:cNvPr>
            <p:cNvSpPr/>
            <p:nvPr/>
          </p:nvSpPr>
          <p:spPr>
            <a:xfrm>
              <a:off x="8785793" y="5856114"/>
              <a:ext cx="2997198" cy="725288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A5A950-402F-C855-B3A1-4C8DA68857C6}"/>
                </a:ext>
              </a:extLst>
            </p:cNvPr>
            <p:cNvSpPr txBox="1"/>
            <p:nvPr/>
          </p:nvSpPr>
          <p:spPr>
            <a:xfrm>
              <a:off x="8844913" y="5504721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Payments</a:t>
              </a:r>
              <a:r>
                <a:rPr lang="en-IL" sz="1600" dirty="0"/>
                <a:t> Microservice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68552F-FB79-0855-2892-1B10B3BB3CE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247766" y="5383374"/>
              <a:ext cx="538027" cy="835384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3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60852-39F3-45E8-657A-8654328E7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CD3684-03F4-C01D-7ECF-3BC46C69918C}"/>
              </a:ext>
            </a:extLst>
          </p:cNvPr>
          <p:cNvGrpSpPr/>
          <p:nvPr/>
        </p:nvGrpSpPr>
        <p:grpSpPr>
          <a:xfrm>
            <a:off x="526191" y="1634319"/>
            <a:ext cx="10908611" cy="3589362"/>
            <a:chOff x="303025" y="1999824"/>
            <a:chExt cx="11645589" cy="396424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6595172-2F71-E100-C0FB-9B9676EC44F2}"/>
                </a:ext>
              </a:extLst>
            </p:cNvPr>
            <p:cNvSpPr/>
            <p:nvPr/>
          </p:nvSpPr>
          <p:spPr>
            <a:xfrm>
              <a:off x="2744122" y="2442590"/>
              <a:ext cx="4217626" cy="3521480"/>
            </a:xfrm>
            <a:prstGeom prst="roundRect">
              <a:avLst/>
            </a:prstGeom>
            <a:noFill/>
            <a:ln w="47625">
              <a:solidFill>
                <a:srgbClr val="05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9B1AA4-340B-935F-7AAA-9B41D2849204}"/>
                </a:ext>
              </a:extLst>
            </p:cNvPr>
            <p:cNvGrpSpPr/>
            <p:nvPr/>
          </p:nvGrpSpPr>
          <p:grpSpPr>
            <a:xfrm>
              <a:off x="3226046" y="4369335"/>
              <a:ext cx="1593996" cy="1218236"/>
              <a:chOff x="918762" y="1529273"/>
              <a:chExt cx="1834745" cy="13858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B55A58-4349-D979-25C3-F575EFAA00F1}"/>
                  </a:ext>
                </a:extLst>
              </p:cNvPr>
              <p:cNvGrpSpPr/>
              <p:nvPr/>
            </p:nvGrpSpPr>
            <p:grpSpPr>
              <a:xfrm>
                <a:off x="1040827" y="1529273"/>
                <a:ext cx="1604599" cy="1126451"/>
                <a:chOff x="2015558" y="880076"/>
                <a:chExt cx="1177445" cy="7200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2DBFF20-B539-E4C5-01CB-876E3F68CB18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0" name="Hexagon 19">
                  <a:extLst>
                    <a:ext uri="{FF2B5EF4-FFF2-40B4-BE49-F238E27FC236}">
                      <a16:creationId xmlns:a16="http://schemas.microsoft.com/office/drawing/2014/main" id="{3091BB5B-AB71-F080-FC60-CE41EB642790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220D19E1-FC22-209D-AFB7-7932574695F8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0D3C551-2B94-4206-1F23-C9374E76017A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CE90-3E4A-6897-D83B-2888CB6330DC}"/>
                  </a:ext>
                </a:extLst>
              </p:cNvPr>
              <p:cNvSpPr txBox="1"/>
              <p:nvPr/>
            </p:nvSpPr>
            <p:spPr>
              <a:xfrm>
                <a:off x="918762" y="2607369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API</a:t>
                </a:r>
                <a:endParaRPr lang="en-IL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176044-DFF1-0ED8-25ED-4B30FBA35BB8}"/>
                </a:ext>
              </a:extLst>
            </p:cNvPr>
            <p:cNvGrpSpPr/>
            <p:nvPr/>
          </p:nvGrpSpPr>
          <p:grpSpPr>
            <a:xfrm>
              <a:off x="2925003" y="2802579"/>
              <a:ext cx="2294071" cy="1248978"/>
              <a:chOff x="2888949" y="659458"/>
              <a:chExt cx="2640556" cy="14208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0E133F-9957-4423-298D-97037DD43166}"/>
                  </a:ext>
                </a:extLst>
              </p:cNvPr>
              <p:cNvGrpSpPr/>
              <p:nvPr/>
            </p:nvGrpSpPr>
            <p:grpSpPr>
              <a:xfrm>
                <a:off x="3357525" y="659458"/>
                <a:ext cx="1604599" cy="1126451"/>
                <a:chOff x="2015558" y="880076"/>
                <a:chExt cx="1177445" cy="720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7835F3-D107-261E-FF90-57186C95B6A7}"/>
                    </a:ext>
                  </a:extLst>
                </p:cNvPr>
                <p:cNvSpPr/>
                <p:nvPr/>
              </p:nvSpPr>
              <p:spPr>
                <a:xfrm>
                  <a:off x="2079322" y="989556"/>
                  <a:ext cx="1039660" cy="501041"/>
                </a:xfrm>
                <a:prstGeom prst="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F1B119B2-B78D-93AE-9FF8-B8B0CE9568BD}"/>
                    </a:ext>
                  </a:extLst>
                </p:cNvPr>
                <p:cNvSpPr/>
                <p:nvPr/>
              </p:nvSpPr>
              <p:spPr>
                <a:xfrm>
                  <a:off x="2365151" y="1042076"/>
                  <a:ext cx="468000" cy="394151"/>
                </a:xfrm>
                <a:prstGeom prst="hexagon">
                  <a:avLst/>
                </a:prstGeom>
                <a:solidFill>
                  <a:srgbClr val="92D051"/>
                </a:solidFill>
                <a:ln>
                  <a:solidFill>
                    <a:srgbClr val="92D05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89077988-73A1-0FC5-529C-4A4A0F979745}"/>
                    </a:ext>
                  </a:extLst>
                </p:cNvPr>
                <p:cNvSpPr/>
                <p:nvPr/>
              </p:nvSpPr>
              <p:spPr>
                <a:xfrm>
                  <a:off x="3055216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1ECE483-2A68-250B-7DBC-C65019F4CD32}"/>
                    </a:ext>
                  </a:extLst>
                </p:cNvPr>
                <p:cNvSpPr/>
                <p:nvPr/>
              </p:nvSpPr>
              <p:spPr>
                <a:xfrm>
                  <a:off x="2015558" y="880076"/>
                  <a:ext cx="137787" cy="720000"/>
                </a:xfrm>
                <a:prstGeom prst="roundRect">
                  <a:avLst/>
                </a:prstGeom>
                <a:solidFill>
                  <a:srgbClr val="05B050"/>
                </a:solidFill>
                <a:ln>
                  <a:solidFill>
                    <a:srgbClr val="05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endParaRPr lang="en-IL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47CCC1-38BB-FF7C-AC95-20AC05DE6B29}"/>
                  </a:ext>
                </a:extLst>
              </p:cNvPr>
              <p:cNvSpPr txBox="1"/>
              <p:nvPr/>
            </p:nvSpPr>
            <p:spPr>
              <a:xfrm>
                <a:off x="2888949" y="1772526"/>
                <a:ext cx="2640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Ordering Background Tasks</a:t>
                </a:r>
                <a:endParaRPr lang="en-IL" sz="14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7CC366-8112-F5C4-5376-7F9B07BB20E2}"/>
                </a:ext>
              </a:extLst>
            </p:cNvPr>
            <p:cNvGrpSpPr/>
            <p:nvPr/>
          </p:nvGrpSpPr>
          <p:grpSpPr>
            <a:xfrm>
              <a:off x="5393176" y="3457710"/>
              <a:ext cx="1593996" cy="1479449"/>
              <a:chOff x="2972193" y="1215025"/>
              <a:chExt cx="1834745" cy="1683030"/>
            </a:xfrm>
          </p:grpSpPr>
          <p:pic>
            <p:nvPicPr>
              <p:cNvPr id="33" name="Graphic 32" descr="Database with solid fill">
                <a:extLst>
                  <a:ext uri="{FF2B5EF4-FFF2-40B4-BE49-F238E27FC236}">
                    <a16:creationId xmlns:a16="http://schemas.microsoft.com/office/drawing/2014/main" id="{6BB046BF-4E8A-375C-DBD3-4AF958552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47314" y="1215025"/>
                <a:ext cx="1502277" cy="150227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B8968C-E931-8AEB-1662-A2FA19AA4F04}"/>
                  </a:ext>
                </a:extLst>
              </p:cNvPr>
              <p:cNvSpPr txBox="1"/>
              <p:nvPr/>
            </p:nvSpPr>
            <p:spPr>
              <a:xfrm>
                <a:off x="2972193" y="2590278"/>
                <a:ext cx="1834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1" eaLnBrk="1" latinLnBrk="0" hangingPunct="1"/>
                <a:r>
                  <a:rPr lang="en-US" sz="1400" dirty="0"/>
                  <a:t>SQL Server database</a:t>
                </a:r>
                <a:endParaRPr lang="en-IL" sz="1400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69428F1-39AE-7A3F-6C8D-5F26B0D1BAB8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4820041" y="3296404"/>
              <a:ext cx="725278" cy="821587"/>
            </a:xfrm>
            <a:prstGeom prst="straightConnector1">
              <a:avLst/>
            </a:prstGeom>
            <a:ln w="15875">
              <a:solidFill>
                <a:srgbClr val="05B050">
                  <a:alpha val="98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B35BFC-0450-3D71-EF55-ABCB747D0F5F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4820041" y="4117990"/>
              <a:ext cx="725278" cy="717597"/>
            </a:xfrm>
            <a:prstGeom prst="straightConnector1">
              <a:avLst/>
            </a:prstGeom>
            <a:ln w="15875">
              <a:solidFill>
                <a:srgbClr val="05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A61AE3BD-702B-B447-2C36-5E2422E72831}"/>
                </a:ext>
              </a:extLst>
            </p:cNvPr>
            <p:cNvSpPr txBox="1"/>
            <p:nvPr/>
          </p:nvSpPr>
          <p:spPr>
            <a:xfrm>
              <a:off x="2744122" y="1999824"/>
              <a:ext cx="4217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u="sng" dirty="0"/>
                <a:t>Ordering Service: </a:t>
              </a:r>
              <a:r>
                <a:rPr lang="en-IL" sz="1600" dirty="0"/>
                <a:t>Unit Under Test UUT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8718E0AD-471D-31EF-4393-B8762101C208}"/>
                </a:ext>
              </a:extLst>
            </p:cNvPr>
            <p:cNvSpPr txBox="1"/>
            <p:nvPr/>
          </p:nvSpPr>
          <p:spPr>
            <a:xfrm>
              <a:off x="303025" y="1999824"/>
              <a:ext cx="171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GUI</a:t>
              </a:r>
              <a:endParaRPr lang="en-IL" sz="1600" dirty="0"/>
            </a:p>
          </p:txBody>
        </p:sp>
        <p:sp>
          <p:nvSpPr>
            <p:cNvPr id="1109" name="Rounded Rectangle 1108">
              <a:extLst>
                <a:ext uri="{FF2B5EF4-FFF2-40B4-BE49-F238E27FC236}">
                  <a16:creationId xmlns:a16="http://schemas.microsoft.com/office/drawing/2014/main" id="{0B326EAA-3FDC-6155-1C66-0866B77A064B}"/>
                </a:ext>
              </a:extLst>
            </p:cNvPr>
            <p:cNvSpPr/>
            <p:nvPr/>
          </p:nvSpPr>
          <p:spPr>
            <a:xfrm>
              <a:off x="7694554" y="2442589"/>
              <a:ext cx="675860" cy="3521481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pic>
          <p:nvPicPr>
            <p:cNvPr id="1117" name="Picture 4" descr="RabbitMQ SVG Vector Logos - Vector Logo Zone">
              <a:extLst>
                <a:ext uri="{FF2B5EF4-FFF2-40B4-BE49-F238E27FC236}">
                  <a16:creationId xmlns:a16="http://schemas.microsoft.com/office/drawing/2014/main" id="{3E0AF8CA-90E1-3BFB-0263-114F5B6DD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424963" y="3758079"/>
              <a:ext cx="1154652" cy="56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0" name="Straight Arrow Connector 1119">
              <a:extLst>
                <a:ext uri="{FF2B5EF4-FFF2-40B4-BE49-F238E27FC236}">
                  <a16:creationId xmlns:a16="http://schemas.microsoft.com/office/drawing/2014/main" id="{72DB0F3A-AAAB-E158-7FC7-789757F0C396}"/>
                </a:ext>
              </a:extLst>
            </p:cNvPr>
            <p:cNvCxnSpPr>
              <a:cxnSpLocks/>
              <a:stCxn id="7" idx="3"/>
              <a:endCxn id="1109" idx="1"/>
            </p:cNvCxnSpPr>
            <p:nvPr/>
          </p:nvCxnSpPr>
          <p:spPr>
            <a:xfrm>
              <a:off x="6961748" y="4203330"/>
              <a:ext cx="732806" cy="0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299F16B8-D848-D95F-8CCB-0A20D7DAE8E4}"/>
                </a:ext>
              </a:extLst>
            </p:cNvPr>
            <p:cNvSpPr/>
            <p:nvPr/>
          </p:nvSpPr>
          <p:spPr>
            <a:xfrm>
              <a:off x="9987771" y="4181831"/>
              <a:ext cx="960120" cy="82296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12000" b="10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2E6463A-E074-8891-9A34-198227910993}"/>
                </a:ext>
              </a:extLst>
            </p:cNvPr>
            <p:cNvSpPr/>
            <p:nvPr/>
          </p:nvSpPr>
          <p:spPr>
            <a:xfrm>
              <a:off x="9969757" y="5040303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00" dirty="0"/>
                <a:t>Catalog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229D7C2E-CC8D-1A58-6981-570B70FAC0E9}"/>
                </a:ext>
              </a:extLst>
            </p:cNvPr>
            <p:cNvSpPr/>
            <p:nvPr/>
          </p:nvSpPr>
          <p:spPr>
            <a:xfrm>
              <a:off x="10800624" y="4642455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00" dirty="0"/>
                <a:t>Basket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1D0A2-8636-098F-815D-D4ACBC32EFD3}"/>
                </a:ext>
              </a:extLst>
            </p:cNvPr>
            <p:cNvSpPr txBox="1"/>
            <p:nvPr/>
          </p:nvSpPr>
          <p:spPr>
            <a:xfrm>
              <a:off x="9103220" y="1999824"/>
              <a:ext cx="2711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600" u="sng" dirty="0"/>
                <a:t>Miocroservices  Simulator</a:t>
              </a:r>
              <a:endParaRPr lang="en-IL" sz="160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21DAEB3-2943-6608-7DDE-CDBEEF838D2A}"/>
                </a:ext>
              </a:extLst>
            </p:cNvPr>
            <p:cNvGrpSpPr/>
            <p:nvPr/>
          </p:nvGrpSpPr>
          <p:grpSpPr>
            <a:xfrm>
              <a:off x="606694" y="3776071"/>
              <a:ext cx="1028168" cy="1788972"/>
              <a:chOff x="10050489" y="4267106"/>
              <a:chExt cx="1028168" cy="1788972"/>
            </a:xfrm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2BAB651-B4ED-7D47-13B5-234BBAF7EE64}"/>
                  </a:ext>
                </a:extLst>
              </p:cNvPr>
              <p:cNvSpPr/>
              <p:nvPr/>
            </p:nvSpPr>
            <p:spPr>
              <a:xfrm>
                <a:off x="10058993" y="4267106"/>
                <a:ext cx="1019664" cy="864296"/>
              </a:xfrm>
              <a:prstGeom prst="hexagon">
                <a:avLst/>
              </a:prstGeom>
              <a:blipFill dpi="0" rotWithShape="1">
                <a:blip r:embed="rId5"/>
                <a:srcRect/>
                <a:stretch>
                  <a:fillRect t="12000" b="1000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94817B1E-1CF9-3DF7-36B1-E772AFCF3CCD}"/>
                  </a:ext>
                </a:extLst>
              </p:cNvPr>
              <p:cNvSpPr/>
              <p:nvPr/>
            </p:nvSpPr>
            <p:spPr>
              <a:xfrm>
                <a:off x="10050489" y="5191782"/>
                <a:ext cx="1019664" cy="864296"/>
              </a:xfrm>
              <a:prstGeom prst="hexagon">
                <a:avLst/>
              </a:prstGeom>
              <a:solidFill>
                <a:srgbClr val="001F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sz="900" dirty="0"/>
                  <a:t>Catalog Simulator</a:t>
                </a:r>
              </a:p>
            </p:txBody>
          </p:sp>
        </p:grpSp>
        <p:pic>
          <p:nvPicPr>
            <p:cNvPr id="3074" name="Picture 2" descr="Part 3: The RabbitMQ Management Interface - CloudAMQP">
              <a:extLst>
                <a:ext uri="{FF2B5EF4-FFF2-40B4-BE49-F238E27FC236}">
                  <a16:creationId xmlns:a16="http://schemas.microsoft.com/office/drawing/2014/main" id="{00B595C5-9540-0808-052A-550BD9F02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6807" y="2729532"/>
              <a:ext cx="2130157" cy="101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84F0932-ECCF-E48C-CCB9-B6E4C0DCFEEB}"/>
                </a:ext>
              </a:extLst>
            </p:cNvPr>
            <p:cNvSpPr/>
            <p:nvPr/>
          </p:nvSpPr>
          <p:spPr>
            <a:xfrm>
              <a:off x="9103219" y="2442590"/>
              <a:ext cx="2845395" cy="3521482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C2C7FA-3466-467A-0E0A-12D3D6B8CEFB}"/>
                </a:ext>
              </a:extLst>
            </p:cNvPr>
            <p:cNvCxnSpPr>
              <a:cxnSpLocks/>
              <a:stCxn id="1109" idx="3"/>
              <a:endCxn id="55" idx="1"/>
            </p:cNvCxnSpPr>
            <p:nvPr/>
          </p:nvCxnSpPr>
          <p:spPr>
            <a:xfrm>
              <a:off x="8370414" y="4203330"/>
              <a:ext cx="732805" cy="1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0179D2F-08F7-D320-A10B-B6D677739CEA}"/>
                </a:ext>
              </a:extLst>
            </p:cNvPr>
            <p:cNvSpPr/>
            <p:nvPr/>
          </p:nvSpPr>
          <p:spPr>
            <a:xfrm>
              <a:off x="303026" y="2442908"/>
              <a:ext cx="1711202" cy="3521161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CA8528-0F4D-7C78-F27B-FA7CA2E2B49B}"/>
                </a:ext>
              </a:extLst>
            </p:cNvPr>
            <p:cNvCxnSpPr>
              <a:cxnSpLocks/>
              <a:stCxn id="60" idx="3"/>
              <a:endCxn id="7" idx="1"/>
            </p:cNvCxnSpPr>
            <p:nvPr/>
          </p:nvCxnSpPr>
          <p:spPr>
            <a:xfrm flipV="1">
              <a:off x="2014228" y="4203330"/>
              <a:ext cx="729894" cy="159"/>
            </a:xfrm>
            <a:prstGeom prst="straightConnector1">
              <a:avLst/>
            </a:prstGeom>
            <a:ln w="19050">
              <a:solidFill>
                <a:srgbClr val="001F6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5E7D473-FCF4-9327-BF85-40310BFFFD0A}"/>
                </a:ext>
              </a:extLst>
            </p:cNvPr>
            <p:cNvSpPr/>
            <p:nvPr/>
          </p:nvSpPr>
          <p:spPr>
            <a:xfrm>
              <a:off x="10831883" y="3782235"/>
              <a:ext cx="960120" cy="822960"/>
            </a:xfrm>
            <a:prstGeom prst="hexagon">
              <a:avLst/>
            </a:prstGeom>
            <a:solidFill>
              <a:srgbClr val="001F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Payment</a:t>
              </a:r>
              <a:endParaRPr lang="en-IL" sz="900" dirty="0"/>
            </a:p>
          </p:txBody>
        </p:sp>
        <p:pic>
          <p:nvPicPr>
            <p:cNvPr id="4098" name="Picture 2" descr="Postman Closes $225 Million Series D Round at a $5.6 Billion Valuation to  Power the API-First World | Business Wire">
              <a:extLst>
                <a:ext uri="{FF2B5EF4-FFF2-40B4-BE49-F238E27FC236}">
                  <a16:creationId xmlns:a16="http://schemas.microsoft.com/office/drawing/2014/main" id="{0911294B-EEDA-F550-02F8-02717FC54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1" y="2675249"/>
              <a:ext cx="1340809" cy="70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27468F94-B124-F2BE-94F1-7AB91C97F009}"/>
              </a:ext>
            </a:extLst>
          </p:cNvPr>
          <p:cNvSpPr/>
          <p:nvPr/>
        </p:nvSpPr>
        <p:spPr>
          <a:xfrm>
            <a:off x="5591099" y="2245871"/>
            <a:ext cx="899360" cy="745135"/>
          </a:xfrm>
          <a:prstGeom prst="hexagon">
            <a:avLst/>
          </a:prstGeom>
          <a:solidFill>
            <a:srgbClr val="001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Identity</a:t>
            </a:r>
            <a:endParaRPr lang="en-IL" sz="900" dirty="0"/>
          </a:p>
        </p:txBody>
      </p:sp>
    </p:spTree>
    <p:extLst>
      <p:ext uri="{BB962C8B-B14F-4D97-AF65-F5344CB8AC3E}">
        <p14:creationId xmlns:p14="http://schemas.microsoft.com/office/powerpoint/2010/main" val="39690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5371810E-D554-84EA-B288-B97ED9BB3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20" y="2472932"/>
            <a:ext cx="2697074" cy="1040726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Catalog mock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3" name="מציין מיקום טקסט 1">
            <a:extLst>
              <a:ext uri="{FF2B5EF4-FFF2-40B4-BE49-F238E27FC236}">
                <a16:creationId xmlns:a16="http://schemas.microsoft.com/office/drawing/2014/main" id="{ED0B0313-FABA-C6D3-58D4-75F468934926}"/>
              </a:ext>
            </a:extLst>
          </p:cNvPr>
          <p:cNvSpPr txBox="1">
            <a:spLocks/>
          </p:cNvSpPr>
          <p:nvPr/>
        </p:nvSpPr>
        <p:spPr>
          <a:xfrm>
            <a:off x="1479799" y="2617365"/>
            <a:ext cx="2697074" cy="104072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Basket mock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טקסט 1">
            <a:extLst>
              <a:ext uri="{FF2B5EF4-FFF2-40B4-BE49-F238E27FC236}">
                <a16:creationId xmlns:a16="http://schemas.microsoft.com/office/drawing/2014/main" id="{2B3B8978-55D6-A4C3-7787-29260CFA7A8B}"/>
              </a:ext>
            </a:extLst>
          </p:cNvPr>
          <p:cNvSpPr txBox="1">
            <a:spLocks/>
          </p:cNvSpPr>
          <p:nvPr/>
        </p:nvSpPr>
        <p:spPr>
          <a:xfrm>
            <a:off x="7719317" y="2726423"/>
            <a:ext cx="2697074" cy="972234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Payment mock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6D6FDC3D-644A-DB25-850D-5AE275BD9C39}"/>
              </a:ext>
            </a:extLst>
          </p:cNvPr>
          <p:cNvSpPr txBox="1">
            <a:spLocks/>
          </p:cNvSpPr>
          <p:nvPr/>
        </p:nvSpPr>
        <p:spPr>
          <a:xfrm>
            <a:off x="2616485" y="4503546"/>
            <a:ext cx="2697074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ordering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E1D3B9C8-A0E4-5A3A-8A5C-465F81088FA0}"/>
              </a:ext>
            </a:extLst>
          </p:cNvPr>
          <p:cNvSpPr txBox="1">
            <a:spLocks/>
          </p:cNvSpPr>
          <p:nvPr/>
        </p:nvSpPr>
        <p:spPr>
          <a:xfrm>
            <a:off x="6251825" y="4556670"/>
            <a:ext cx="2697074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ordering</a:t>
            </a:r>
            <a:endParaRPr lang="he-IL" sz="3600" dirty="0">
              <a:solidFill>
                <a:srgbClr val="FF0000"/>
              </a:solidFill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BD4D77C7-AAB5-542C-5AC3-49DFED8B00B2}"/>
              </a:ext>
            </a:extLst>
          </p:cNvPr>
          <p:cNvCxnSpPr/>
          <p:nvPr/>
        </p:nvCxnSpPr>
        <p:spPr>
          <a:xfrm>
            <a:off x="3215811" y="3776294"/>
            <a:ext cx="523982" cy="6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E234029-EDC8-27B1-96CC-9D35D4F73343}"/>
              </a:ext>
            </a:extLst>
          </p:cNvPr>
          <p:cNvCxnSpPr/>
          <p:nvPr/>
        </p:nvCxnSpPr>
        <p:spPr>
          <a:xfrm flipV="1">
            <a:off x="4417888" y="3776294"/>
            <a:ext cx="895671" cy="56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2B2F84A9-9C26-7163-9B2B-534F642D469C}"/>
              </a:ext>
            </a:extLst>
          </p:cNvPr>
          <p:cNvCxnSpPr/>
          <p:nvPr/>
        </p:nvCxnSpPr>
        <p:spPr>
          <a:xfrm>
            <a:off x="6667928" y="3881644"/>
            <a:ext cx="503434" cy="60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8A5A63BD-57CF-BD1D-AA68-BEDEA5EBD7C0}"/>
              </a:ext>
            </a:extLst>
          </p:cNvPr>
          <p:cNvCxnSpPr/>
          <p:nvPr/>
        </p:nvCxnSpPr>
        <p:spPr>
          <a:xfrm flipV="1">
            <a:off x="8209052" y="3824127"/>
            <a:ext cx="339047" cy="52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619EDA1-EF0D-7DFC-EFF1-4D0382D9C49B}"/>
              </a:ext>
            </a:extLst>
          </p:cNvPr>
          <p:cNvSpPr txBox="1"/>
          <p:nvPr/>
        </p:nvSpPr>
        <p:spPr>
          <a:xfrm>
            <a:off x="4613952" y="779842"/>
            <a:ext cx="2697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Simulators </a:t>
            </a:r>
            <a:endParaRPr lang="he-IL" sz="36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7" name="מחבר חץ ישר 7">
            <a:extLst>
              <a:ext uri="{FF2B5EF4-FFF2-40B4-BE49-F238E27FC236}">
                <a16:creationId xmlns:a16="http://schemas.microsoft.com/office/drawing/2014/main" id="{434F7397-EA28-D725-35C2-70AD9E72C895}"/>
              </a:ext>
            </a:extLst>
          </p:cNvPr>
          <p:cNvCxnSpPr>
            <a:cxnSpLocks/>
          </p:cNvCxnSpPr>
          <p:nvPr/>
        </p:nvCxnSpPr>
        <p:spPr>
          <a:xfrm flipH="1" flipV="1">
            <a:off x="2845602" y="3799402"/>
            <a:ext cx="632200" cy="71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92DC-2B43-A95E-CC0D-D2ABA8ACAC9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59463" y="288354"/>
            <a:ext cx="11572875" cy="723900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70C0"/>
                </a:solidFill>
              </a:rPr>
              <a:t>System requirements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278624-E88A-266A-7553-0F9702A70565}"/>
              </a:ext>
            </a:extLst>
          </p:cNvPr>
          <p:cNvSpPr txBox="1">
            <a:spLocks/>
          </p:cNvSpPr>
          <p:nvPr/>
        </p:nvSpPr>
        <p:spPr>
          <a:xfrm>
            <a:off x="159463" y="770562"/>
            <a:ext cx="11572875" cy="5650786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228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 Requirements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Management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microservice should be able to manage the entire order process, including creating, updating, and canceling orders.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can be canceled only when it is in status submitted, awaitingvalidation or stockconfirmed)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Tracking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provide online updates on the status of each order, including shipping information and delivery estimates.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Processing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integrate with a payment gateway to securely process payments from customers.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Management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communicate with the inventory management system to ensure that products are available for purchase and to update inventory levels after an order has been placed.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implement robust security measures to protect customer data and prevent unauthorized access to sensitive information.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microservice should be designed to handle high volumes of at list 100 orders in one hour.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Reliability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service can crash but when it is restarted it should continue from the point where it crashed</a:t>
            </a:r>
          </a:p>
        </p:txBody>
      </p:sp>
    </p:spTree>
    <p:extLst>
      <p:ext uri="{BB962C8B-B14F-4D97-AF65-F5344CB8AC3E}">
        <p14:creationId xmlns:p14="http://schemas.microsoft.com/office/powerpoint/2010/main" val="6958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58F17FB-5F22-10C6-5D67-ABDB007ABC56}"/>
              </a:ext>
            </a:extLst>
          </p:cNvPr>
          <p:cNvSpPr txBox="1"/>
          <p:nvPr/>
        </p:nvSpPr>
        <p:spPr>
          <a:xfrm>
            <a:off x="517482" y="573498"/>
            <a:ext cx="11674518" cy="8651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microservice should be able to manage the entire order process, including creating, updating, and canceling orders.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00DFEE9-8164-12B7-F67B-2DA1DAEDD91F}"/>
              </a:ext>
            </a:extLst>
          </p:cNvPr>
          <p:cNvSpPr txBox="1"/>
          <p:nvPr/>
        </p:nvSpPr>
        <p:spPr>
          <a:xfrm>
            <a:off x="764300" y="1301716"/>
            <a:ext cx="10663400" cy="57985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cases: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Create Order success scenario, </a:t>
            </a:r>
            <a:r>
              <a:rPr lang="en-US" sz="2000" b="1" i="1" dirty="0" err="1"/>
              <a:t>mss</a:t>
            </a:r>
            <a:r>
              <a:rPr lang="en-US" sz="2000" b="1" i="1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i="1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Create Order with out-of-stock items</a:t>
            </a:r>
            <a:r>
              <a:rPr lang="en-US" sz="2000" b="1" i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Create Order with failed payment.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Canceling an order from status Submitted</a:t>
            </a:r>
            <a:endParaRPr lang="he-IL" sz="2000" b="1" i="1" dirty="0"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Canceling an order from status </a:t>
            </a:r>
            <a:r>
              <a:rPr lang="en-US" sz="2000" b="1" i="1" dirty="0" err="1"/>
              <a:t>Awaitingvalidation</a:t>
            </a:r>
            <a:r>
              <a:rPr lang="en-US" sz="2000" b="1" i="1" dirty="0"/>
              <a:t>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Canceling an order from status </a:t>
            </a:r>
            <a:r>
              <a:rPr lang="en-US" sz="2000" b="1" i="1" dirty="0" err="1"/>
              <a:t>Stockconfirmed</a:t>
            </a:r>
            <a:r>
              <a:rPr lang="en-US" sz="2000" b="1" i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sz="2000" b="1" i="1" dirty="0"/>
              <a:t>Canceling an order from status Paid</a:t>
            </a:r>
            <a:r>
              <a:rPr lang="en-US" sz="2000" b="1" i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i="1" dirty="0"/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Canceling an order from status Shipped.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i="1" dirty="0"/>
              <a:t>Update order from status Submitted.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sz="2000" b="1" i="1" dirty="0"/>
              <a:t> Update order from status </a:t>
            </a:r>
            <a:r>
              <a:rPr lang="en-US" sz="2000" b="1" i="1" dirty="0" err="1"/>
              <a:t>Awaitingvalidation</a:t>
            </a:r>
            <a:r>
              <a:rPr lang="en-US" sz="2000" b="1" i="1" dirty="0"/>
              <a:t>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sz="2000" b="1" i="1" dirty="0"/>
              <a:t> Update order from status </a:t>
            </a:r>
            <a:r>
              <a:rPr lang="en-US" sz="2000" b="1" i="1" dirty="0" err="1"/>
              <a:t>Stockconfirmed</a:t>
            </a:r>
            <a:r>
              <a:rPr lang="en-US" sz="2000" b="1" i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i="1" dirty="0"/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sz="2000" b="1" i="1" dirty="0"/>
              <a:t> Update order from status Paid.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sz="2000" b="1" i="1" dirty="0"/>
              <a:t> Update order from status Shipped.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sz="2000" b="1" i="1" dirty="0"/>
              <a:t> Update order from status Cancelled.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endParaRPr lang="en-US" sz="2000" b="1" dirty="0"/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he-IL" sz="2000" b="1" dirty="0"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5DF32E0D-1840-85D3-452F-F5DD9318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8723" y="238751"/>
            <a:ext cx="11573197" cy="929553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Order Management</a:t>
            </a:r>
          </a:p>
          <a:p>
            <a:endParaRPr lang="he-IL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34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6920BD0-7B79-EEB8-11F7-5047FB992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3296" y="1325554"/>
            <a:ext cx="9029617" cy="1269238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microservice should provide online updates on the status of each order, including shipping information and delivery estimates.</a:t>
            </a:r>
          </a:p>
          <a:p>
            <a:endParaRPr lang="he-IL" sz="66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EF13602-3237-893A-CFCF-36902EC1A3E9}"/>
              </a:ext>
            </a:extLst>
          </p:cNvPr>
          <p:cNvSpPr txBox="1"/>
          <p:nvPr/>
        </p:nvSpPr>
        <p:spPr>
          <a:xfrm>
            <a:off x="1143431" y="2154981"/>
            <a:ext cx="10663400" cy="21557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case:</a:t>
            </a:r>
            <a:endParaRPr lang="en-US" sz="2000" b="1" dirty="0">
              <a:latin typeface="Bahnschrift SemiLigh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order and items in stock 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check successfully 4 to 5 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 - </a:t>
            </a: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new order success flow.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טקסט 6">
            <a:extLst>
              <a:ext uri="{FF2B5EF4-FFF2-40B4-BE49-F238E27FC236}">
                <a16:creationId xmlns:a16="http://schemas.microsoft.com/office/drawing/2014/main" id="{3DA71BAC-3F9B-8F02-1B79-3A66D3BD5416}"/>
              </a:ext>
            </a:extLst>
          </p:cNvPr>
          <p:cNvSpPr txBox="1">
            <a:spLocks/>
          </p:cNvSpPr>
          <p:nvPr/>
        </p:nvSpPr>
        <p:spPr>
          <a:xfrm>
            <a:off x="-67377" y="532205"/>
            <a:ext cx="11573197" cy="929553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Order Tracking</a:t>
            </a:r>
          </a:p>
          <a:p>
            <a:endParaRPr lang="he-IL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6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9A328CF-EEE8-373F-EE41-6F6148236D61}"/>
              </a:ext>
            </a:extLst>
          </p:cNvPr>
          <p:cNvSpPr txBox="1"/>
          <p:nvPr/>
        </p:nvSpPr>
        <p:spPr>
          <a:xfrm>
            <a:off x="902275" y="1044153"/>
            <a:ext cx="10663400" cy="8651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microservice should integrate with a payment gateway to securely process payments from customers.</a:t>
            </a:r>
          </a:p>
        </p:txBody>
      </p:sp>
      <p:sp>
        <p:nvSpPr>
          <p:cNvPr id="6" name="מציין מיקום טקסט 6">
            <a:extLst>
              <a:ext uri="{FF2B5EF4-FFF2-40B4-BE49-F238E27FC236}">
                <a16:creationId xmlns:a16="http://schemas.microsoft.com/office/drawing/2014/main" id="{D0F24ADF-160F-1F38-BC92-302D2BCA25FB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59303" y="626470"/>
            <a:ext cx="11572875" cy="723900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Payment Processing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57B617-702C-F2DB-CF41-EFB3DA880532}"/>
              </a:ext>
            </a:extLst>
          </p:cNvPr>
          <p:cNvSpPr txBox="1"/>
          <p:nvPr/>
        </p:nvSpPr>
        <p:spPr>
          <a:xfrm>
            <a:off x="1143431" y="2154981"/>
            <a:ext cx="10663400" cy="169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case: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creation of order payment failed.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 - </a:t>
            </a:r>
            <a:r>
              <a:rPr lang="en-US" sz="2000" b="1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new order success flow.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970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947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Aharoni</vt:lpstr>
      <vt:lpstr>Algerian</vt:lpstr>
      <vt:lpstr>Arial</vt:lpstr>
      <vt:lpstr>Bahnschrift Light Condensed</vt:lpstr>
      <vt:lpstr>Bahnschrift SemiLight</vt:lpstr>
      <vt:lpstr>Calibri</vt:lpstr>
      <vt:lpstr>Calibri Light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Ros Finkov</cp:lastModifiedBy>
  <cp:revision>113</cp:revision>
  <dcterms:created xsi:type="dcterms:W3CDTF">2018-04-24T17:14:44Z</dcterms:created>
  <dcterms:modified xsi:type="dcterms:W3CDTF">2023-03-19T18:44:52Z</dcterms:modified>
</cp:coreProperties>
</file>