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60" r:id="rId4"/>
    <p:sldId id="266" r:id="rId5"/>
    <p:sldId id="267" r:id="rId6"/>
    <p:sldId id="269" r:id="rId7"/>
    <p:sldId id="268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2DC12-D96E-4845-B5D9-1129033FA5DA}" type="datetimeFigureOut">
              <a:rPr lang="en-US"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9E236-FE15-44C0-B86B-186085A97A1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9E236-FE15-44C0-B86B-186085A97A1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91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Also called “check for understanding” or “embedded learning assessment”</a:t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9E236-FE15-44C0-B86B-186085A97A1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73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9E236-FE15-44C0-B86B-186085A97A1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66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9E236-FE15-44C0-B86B-186085A97A1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79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Also called “check for understanding” or “embedded learning assessment”</a:t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9E236-FE15-44C0-B86B-186085A97A1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25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9E236-FE15-44C0-B86B-186085A97A1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6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9E236-FE15-44C0-B86B-186085A97A1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24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Bloom’s Taxonomy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9E236-FE15-44C0-B86B-186085A97A1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2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org/" TargetMode="External"/><Relationship Id="rId3" Type="http://schemas.openxmlformats.org/officeDocument/2006/relationships/hyperlink" Target="http://cias.utsa.edu/ctd.html" TargetMode="External"/><Relationship Id="rId7" Type="http://schemas.openxmlformats.org/officeDocument/2006/relationships/hyperlink" Target="https://codecomba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codecademy.com/" TargetMode="External"/><Relationship Id="rId5" Type="http://schemas.openxmlformats.org/officeDocument/2006/relationships/hyperlink" Target="https://www.dropbox.com/sh/7n5fx23300uuvi4/AACEOv6rEkSqyyyjNI_9HRbAa?dl=0" TargetMode="External"/><Relationship Id="rId10" Type="http://schemas.openxmlformats.org/officeDocument/2006/relationships/hyperlink" Target="https://docs.google.com/presentation/d/1g1tuxYl8Zfe2VAfD1GezmL9dXEePtAUxlUATyoosd7U/edit?usp=sharing" TargetMode="External"/><Relationship Id="rId4" Type="http://schemas.openxmlformats.org/officeDocument/2006/relationships/hyperlink" Target="http://www.pbs.org/wgbh/nova/labs/lab/cyber/" TargetMode="External"/><Relationship Id="rId9" Type="http://schemas.openxmlformats.org/officeDocument/2006/relationships/hyperlink" Target="https://www.nsadayofcyber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Plans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534" y="3694375"/>
            <a:ext cx="10382838" cy="754025"/>
          </a:xfrm>
        </p:spPr>
        <p:txBody>
          <a:bodyPr>
            <a:normAutofit/>
          </a:bodyPr>
          <a:lstStyle/>
          <a:p>
            <a:r>
              <a:rPr lang="en-US" dirty="0"/>
              <a:t>Student Engagement and Lesson Plan Design</a:t>
            </a:r>
          </a:p>
        </p:txBody>
      </p:sp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charset="0"/>
              </a:rPr>
              <a:t>Strategies</a:t>
            </a:r>
            <a:endParaRPr lang="en-US" dirty="0">
              <a:solidFill>
                <a:srgbClr val="000000"/>
              </a:solidFill>
              <a:latin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Tools</a:t>
            </a:r>
          </a:p>
          <a:p>
            <a:pPr lvl="1"/>
            <a:r>
              <a:rPr lang="en-US" dirty="0"/>
              <a:t>Formative Assessment</a:t>
            </a:r>
          </a:p>
          <a:p>
            <a:pPr lvl="1"/>
            <a:r>
              <a:rPr lang="en-US" dirty="0"/>
              <a:t>Games</a:t>
            </a:r>
          </a:p>
          <a:p>
            <a:pPr lvl="1"/>
            <a:r>
              <a:rPr lang="en-US" dirty="0"/>
              <a:t>Gamification</a:t>
            </a:r>
          </a:p>
          <a:p>
            <a:pPr lvl="1"/>
            <a:r>
              <a:rPr lang="en-US" dirty="0"/>
              <a:t>Virtual Reality</a:t>
            </a:r>
          </a:p>
          <a:p>
            <a:endParaRPr lang="en-US" dirty="0"/>
          </a:p>
          <a:p>
            <a:r>
              <a:rPr lang="en-US" b="1" dirty="0"/>
              <a:t>Lesson Plan Design</a:t>
            </a:r>
          </a:p>
          <a:p>
            <a:pPr lvl="1"/>
            <a:r>
              <a:rPr lang="en-US" dirty="0"/>
              <a:t>Know and Emphasize the Principles</a:t>
            </a:r>
          </a:p>
          <a:p>
            <a:pPr lvl="1"/>
            <a:r>
              <a:rPr lang="en-US" dirty="0"/>
              <a:t>Scope Definition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4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charset="0"/>
              </a:rPr>
              <a:t>Formative Assessment</a:t>
            </a:r>
            <a:endParaRPr lang="en-US" dirty="0">
              <a:solidFill>
                <a:srgbClr val="000000"/>
              </a:solidFill>
              <a:latin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Low-tech</a:t>
            </a:r>
          </a:p>
          <a:p>
            <a:pPr lvl="1"/>
            <a:r>
              <a:rPr lang="en-US" dirty="0"/>
              <a:t>Fist to Five</a:t>
            </a:r>
          </a:p>
          <a:p>
            <a:pPr lvl="1"/>
            <a:r>
              <a:rPr lang="en-US" dirty="0"/>
              <a:t>Two-minute Paper</a:t>
            </a:r>
          </a:p>
          <a:p>
            <a:pPr lvl="1"/>
            <a:r>
              <a:rPr lang="en-US" dirty="0"/>
              <a:t>Three, two, one</a:t>
            </a:r>
          </a:p>
          <a:p>
            <a:pPr lvl="1"/>
            <a:r>
              <a:rPr lang="en-US" dirty="0"/>
              <a:t>K-W-L</a:t>
            </a:r>
          </a:p>
          <a:p>
            <a:r>
              <a:rPr lang="en-US" b="1" dirty="0"/>
              <a:t>Student Response Systems</a:t>
            </a:r>
          </a:p>
          <a:p>
            <a:pPr lvl="1"/>
            <a:r>
              <a:rPr lang="en-US" dirty="0" err="1"/>
              <a:t>GoSoapbox</a:t>
            </a:r>
            <a:endParaRPr lang="en-US" dirty="0"/>
          </a:p>
          <a:p>
            <a:pPr lvl="1"/>
            <a:r>
              <a:rPr lang="en-US" dirty="0" err="1"/>
              <a:t>Socrative</a:t>
            </a:r>
            <a:endParaRPr lang="en-US" dirty="0"/>
          </a:p>
          <a:p>
            <a:pPr lvl="1"/>
            <a:r>
              <a:rPr lang="en-US" dirty="0" err="1"/>
              <a:t>Kahoot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rbel" charset="0"/>
              </a:rPr>
              <a:t>Clickers</a:t>
            </a:r>
            <a:endParaRPr lang="en-US" dirty="0">
              <a:solidFill>
                <a:srgbClr val="000000"/>
              </a:solidFill>
              <a:latin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 descr="120813165247377.jpg">
            <a:extLst>
              <a:ext uri="{FF2B5EF4-FFF2-40B4-BE49-F238E27FC236}">
                <a16:creationId xmlns:a16="http://schemas.microsoft.com/office/drawing/2014/main" id="{CE70408F-E286-4A78-BEB3-D1B4039FD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566" y="871307"/>
            <a:ext cx="57150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lickers.jpg">
            <a:extLst>
              <a:ext uri="{FF2B5EF4-FFF2-40B4-BE49-F238E27FC236}">
                <a16:creationId xmlns:a16="http://schemas.microsoft.com/office/drawing/2014/main" id="{F1D32F08-3DD7-49C4-91A9-349736DFD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00" y="2771544"/>
            <a:ext cx="5425966" cy="361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44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rbel" charset="0"/>
              </a:rPr>
              <a:t>SRS Comparison</a:t>
            </a:r>
            <a:endParaRPr lang="en-US" dirty="0">
              <a:solidFill>
                <a:srgbClr val="000000"/>
              </a:solidFill>
              <a:latin typeface="Corbel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150CD2A-8CFD-485C-A907-418FBA1F8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519712"/>
              </p:ext>
            </p:extLst>
          </p:nvPr>
        </p:nvGraphicFramePr>
        <p:xfrm>
          <a:off x="884908" y="1908948"/>
          <a:ext cx="10272252" cy="4373865"/>
        </p:xfrm>
        <a:graphic>
          <a:graphicData uri="http://schemas.openxmlformats.org/drawingml/2006/table">
            <a:tbl>
              <a:tblPr/>
              <a:tblGrid>
                <a:gridCol w="5051371">
                  <a:extLst>
                    <a:ext uri="{9D8B030D-6E8A-4147-A177-3AD203B41FA5}">
                      <a16:colId xmlns:a16="http://schemas.microsoft.com/office/drawing/2014/main" val="3822901502"/>
                    </a:ext>
                  </a:extLst>
                </a:gridCol>
                <a:gridCol w="1661189">
                  <a:extLst>
                    <a:ext uri="{9D8B030D-6E8A-4147-A177-3AD203B41FA5}">
                      <a16:colId xmlns:a16="http://schemas.microsoft.com/office/drawing/2014/main" val="1385831550"/>
                    </a:ext>
                  </a:extLst>
                </a:gridCol>
                <a:gridCol w="1740294">
                  <a:extLst>
                    <a:ext uri="{9D8B030D-6E8A-4147-A177-3AD203B41FA5}">
                      <a16:colId xmlns:a16="http://schemas.microsoft.com/office/drawing/2014/main" val="2863917346"/>
                    </a:ext>
                  </a:extLst>
                </a:gridCol>
                <a:gridCol w="1819398">
                  <a:extLst>
                    <a:ext uri="{9D8B030D-6E8A-4147-A177-3AD203B41FA5}">
                      <a16:colId xmlns:a16="http://schemas.microsoft.com/office/drawing/2014/main" val="4221700370"/>
                    </a:ext>
                  </a:extLst>
                </a:gridCol>
              </a:tblGrid>
              <a:tr h="773995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44450" marR="44450" marT="44450" marB="44450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>
                          <a:effectLst/>
                        </a:rPr>
                      </a:br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Kahoot</a:t>
                      </a:r>
                      <a:endParaRPr lang="en-US">
                        <a:effectLst/>
                      </a:endParaRPr>
                    </a:p>
                  </a:txBody>
                  <a:tcPr marL="44450" marR="44450" marT="44450" marB="44450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>
                          <a:effectLst/>
                        </a:rPr>
                      </a:br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GoSoapBox</a:t>
                      </a:r>
                      <a:endParaRPr lang="en-US">
                        <a:effectLst/>
                      </a:endParaRPr>
                    </a:p>
                  </a:txBody>
                  <a:tcPr marL="44450" marR="44450" marT="44450" marB="44450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>
                          <a:effectLst/>
                        </a:rPr>
                      </a:br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Socrative</a:t>
                      </a:r>
                      <a:endParaRPr lang="en-US">
                        <a:effectLst/>
                      </a:endParaRPr>
                    </a:p>
                  </a:txBody>
                  <a:tcPr marL="44450" marR="44450" marT="44450" marB="44450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46832"/>
                  </a:ext>
                </a:extLst>
              </a:tr>
              <a:tr h="5765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One-off questions with ease</a:t>
                      </a:r>
                      <a:endParaRPr lang="en-US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44450" marR="44450" marT="44450" marB="44450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44450" marR="44450" marT="44450" marB="44450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44450" marR="44450" marT="44450" marB="44450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109893"/>
                  </a:ext>
                </a:extLst>
              </a:tr>
              <a:tr h="5765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Great for competition</a:t>
                      </a:r>
                      <a:endParaRPr lang="en-US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44450" marR="44450" marT="44450" marB="44450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44450" marR="44450" marT="44450" marB="44450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44450" marR="44450" marT="44450" marB="44450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662375"/>
                  </a:ext>
                </a:extLst>
              </a:tr>
              <a:tr h="5765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Reports and archiving</a:t>
                      </a:r>
                      <a:endParaRPr lang="en-US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44450" marR="44450" marT="44450" marB="44450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44450" marR="44450" marT="44450" marB="44450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44450" marR="44450" marT="44450" marB="44450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25834"/>
                  </a:ext>
                </a:extLst>
              </a:tr>
              <a:tr h="5765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Clean interface</a:t>
                      </a:r>
                      <a:endParaRPr lang="en-US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44450" marR="44450" marT="44450" marB="44450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44450" marR="44450" marT="44450" marB="44450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44450" marR="44450" marT="44450" marB="44450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593472"/>
                  </a:ext>
                </a:extLst>
              </a:tr>
              <a:tr h="5765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Multimedia integration</a:t>
                      </a:r>
                      <a:endParaRPr lang="en-US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44450" marR="44450" marT="44450" marB="44450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44450" marR="44450" marT="44450" marB="44450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44450" marR="44450" marT="44450" marB="44450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139320"/>
                  </a:ext>
                </a:extLst>
              </a:tr>
              <a:tr h="7171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Conclusion</a:t>
                      </a:r>
                      <a:endParaRPr lang="en-US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Fun</a:t>
                      </a:r>
                      <a:endParaRPr lang="en-US" sz="1600" dirty="0">
                        <a:effectLst/>
                      </a:endParaRPr>
                    </a:p>
                  </a:txBody>
                  <a:tcPr marL="44450" marR="44450" marT="44450" marB="44450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Clean</a:t>
                      </a:r>
                      <a:endParaRPr lang="en-US" sz="1600" dirty="0">
                        <a:effectLst/>
                      </a:endParaRPr>
                    </a:p>
                  </a:txBody>
                  <a:tcPr marL="44450" marR="44450" marT="44450" marB="44450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Fully Featured</a:t>
                      </a:r>
                      <a:endParaRPr lang="en-US" sz="1600" dirty="0">
                        <a:effectLst/>
                      </a:endParaRPr>
                    </a:p>
                  </a:txBody>
                  <a:tcPr marL="44450" marR="44450" marT="44450" marB="44450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762082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06A0C053-0B74-44AF-B3E2-4AF8E817B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213" y="1889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3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charset="0"/>
              </a:rPr>
              <a:t>Resource Links</a:t>
            </a:r>
            <a:endParaRPr lang="en-US" dirty="0">
              <a:solidFill>
                <a:srgbClr val="000000"/>
              </a:solidFill>
              <a:latin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Cybersecurity Games</a:t>
            </a:r>
            <a:endParaRPr lang="en-US" b="1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Cyber Threat Defender</a:t>
            </a:r>
            <a:r>
              <a:rPr lang="en-US" dirty="0"/>
              <a:t> – card game</a:t>
            </a:r>
          </a:p>
          <a:p>
            <a:pPr lvl="1"/>
            <a:r>
              <a:rPr lang="en-US" dirty="0" err="1">
                <a:hlinkClick r:id="rId4"/>
              </a:rPr>
              <a:t>CyberLab</a:t>
            </a:r>
            <a:r>
              <a:rPr lang="en-US" dirty="0"/>
              <a:t> – defend your network</a:t>
            </a:r>
          </a:p>
          <a:p>
            <a:pPr lvl="1"/>
            <a:r>
              <a:rPr lang="en-US" dirty="0">
                <a:hlinkClick r:id="rId5"/>
              </a:rPr>
              <a:t>Brute Force, Space Scams</a:t>
            </a:r>
            <a:r>
              <a:rPr lang="en-US" dirty="0"/>
              <a:t> – passwords and phishing</a:t>
            </a:r>
          </a:p>
          <a:p>
            <a:r>
              <a:rPr lang="en-US" b="1" dirty="0"/>
              <a:t>Learn Programming</a:t>
            </a:r>
            <a:endParaRPr lang="en-US" b="1" dirty="0">
              <a:hlinkClick r:id="rId6"/>
            </a:endParaRPr>
          </a:p>
          <a:p>
            <a:pPr lvl="1"/>
            <a:r>
              <a:rPr lang="en-US" dirty="0" err="1">
                <a:hlinkClick r:id="rId6"/>
              </a:rPr>
              <a:t>CodeAcademy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Code Combat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Code.org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5CA0D-9AE6-4CF0-B3A2-68E686E976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Day of Cyber</a:t>
            </a:r>
            <a:r>
              <a:rPr lang="en-US" dirty="0"/>
              <a:t> – cybersecurity expert </a:t>
            </a:r>
            <a:r>
              <a:rPr lang="en-US" dirty="0">
                <a:hlinkClick r:id="rId9"/>
              </a:rPr>
              <a:t>role-play</a:t>
            </a:r>
            <a:endParaRPr lang="en-US" dirty="0"/>
          </a:p>
          <a:p>
            <a:r>
              <a:rPr lang="en-US" b="1" dirty="0"/>
              <a:t>Virtual Reality </a:t>
            </a:r>
          </a:p>
          <a:p>
            <a:pPr lvl="1"/>
            <a:r>
              <a:rPr lang="en-US" dirty="0">
                <a:hlinkClick r:id="rId10"/>
              </a:rPr>
              <a:t>How-to Presentation</a:t>
            </a:r>
            <a:r>
              <a:rPr lang="en-US" dirty="0"/>
              <a:t> – cheap, engaging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1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charset="0"/>
              </a:rPr>
              <a:t>Gamification</a:t>
            </a:r>
            <a:endParaRPr lang="en-US" dirty="0">
              <a:solidFill>
                <a:srgbClr val="000000"/>
              </a:solidFill>
              <a:latin typeface="Corbel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8D0548-8D07-4576-95A0-05D2C6AA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projects.oscelot.org/fckeditor/editor/filemanager/img.php?file=5278">
            <a:extLst>
              <a:ext uri="{FF2B5EF4-FFF2-40B4-BE49-F238E27FC236}">
                <a16:creationId xmlns:a16="http://schemas.microsoft.com/office/drawing/2014/main" id="{9AB00474-8ECF-4CB2-9415-6DC10AD3F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19" y="1571214"/>
            <a:ext cx="876300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23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charset="0"/>
              </a:rPr>
              <a:t>Picking the Principles to Cover</a:t>
            </a:r>
            <a:endParaRPr lang="en-US" dirty="0">
              <a:solidFill>
                <a:srgbClr val="000000"/>
              </a:solidFill>
              <a:latin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Start with just one</a:t>
            </a:r>
          </a:p>
          <a:p>
            <a:r>
              <a:rPr lang="en-US" dirty="0"/>
              <a:t>Use the cards for inspiration</a:t>
            </a:r>
          </a:p>
          <a:p>
            <a:r>
              <a:rPr lang="en-US" dirty="0"/>
              <a:t>Develop a narrative</a:t>
            </a:r>
          </a:p>
          <a:p>
            <a:r>
              <a:rPr lang="en-US" dirty="0"/>
              <a:t>Pick up principles along the way</a:t>
            </a:r>
          </a:p>
        </p:txBody>
      </p:sp>
    </p:spTree>
    <p:extLst>
      <p:ext uri="{BB962C8B-B14F-4D97-AF65-F5344CB8AC3E}">
        <p14:creationId xmlns:p14="http://schemas.microsoft.com/office/powerpoint/2010/main" val="77211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charset="0"/>
              </a:rPr>
              <a:t>Scope Definition</a:t>
            </a:r>
            <a:endParaRPr lang="en-US" dirty="0">
              <a:solidFill>
                <a:srgbClr val="000000"/>
              </a:solidFill>
              <a:latin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20" y="1845503"/>
            <a:ext cx="4078165" cy="453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Shooting for the middle without losing the tails</a:t>
            </a:r>
          </a:p>
          <a:p>
            <a:pPr lvl="1"/>
            <a:r>
              <a:rPr lang="en-US" dirty="0"/>
              <a:t>Bronze (least take-away)</a:t>
            </a:r>
          </a:p>
          <a:p>
            <a:pPr lvl="1"/>
            <a:r>
              <a:rPr lang="en-US" dirty="0"/>
              <a:t>Silver</a:t>
            </a:r>
          </a:p>
          <a:p>
            <a:pPr lvl="1"/>
            <a:r>
              <a:rPr lang="en-US" dirty="0"/>
              <a:t>Gold (advanced application)</a:t>
            </a:r>
          </a:p>
          <a:p>
            <a:r>
              <a:rPr lang="en-US" dirty="0"/>
              <a:t>Time management</a:t>
            </a:r>
          </a:p>
          <a:p>
            <a:pPr lvl="1"/>
            <a:r>
              <a:rPr lang="en-US" dirty="0"/>
              <a:t>Practice</a:t>
            </a:r>
          </a:p>
          <a:p>
            <a:pPr lvl="1"/>
            <a:r>
              <a:rPr lang="en-US" dirty="0"/>
              <a:t>Asynchronous activities</a:t>
            </a:r>
          </a:p>
        </p:txBody>
      </p:sp>
      <p:pic>
        <p:nvPicPr>
          <p:cNvPr id="4098" name="Picture 2" descr="https://juliaec.files.wordpress.com/2011/04/blooms_taxonomy.jpg">
            <a:extLst>
              <a:ext uri="{FF2B5EF4-FFF2-40B4-BE49-F238E27FC236}">
                <a16:creationId xmlns:a16="http://schemas.microsoft.com/office/drawing/2014/main" id="{D93AA79C-46B5-4A61-89AF-FE28ABECE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951" y="1690688"/>
            <a:ext cx="714375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95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190</TotalTime>
  <Words>182</Words>
  <Application>Microsoft Office PowerPoint</Application>
  <PresentationFormat>Widescreen</PresentationFormat>
  <Paragraphs>91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Depth</vt:lpstr>
      <vt:lpstr>Lesson Plans</vt:lpstr>
      <vt:lpstr>Strategies</vt:lpstr>
      <vt:lpstr>Formative Assessment</vt:lpstr>
      <vt:lpstr>Clickers</vt:lpstr>
      <vt:lpstr>SRS Comparison</vt:lpstr>
      <vt:lpstr>Resource Links</vt:lpstr>
      <vt:lpstr>Gamification</vt:lpstr>
      <vt:lpstr>Picking the Principles to Cover</vt:lpstr>
      <vt:lpstr>Scope Definition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</dc:creator>
  <cp:lastModifiedBy>David Thornton</cp:lastModifiedBy>
  <cp:revision>25</cp:revision>
  <dcterms:created xsi:type="dcterms:W3CDTF">2015-09-22T16:41:35Z</dcterms:created>
  <dcterms:modified xsi:type="dcterms:W3CDTF">2017-07-10T18:04:50Z</dcterms:modified>
</cp:coreProperties>
</file>