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8" r:id="rId1"/>
  </p:sldMasterIdLst>
  <p:notesMasterIdLst>
    <p:notesMasterId r:id="rId22"/>
  </p:notesMasterIdLst>
  <p:sldIdLst>
    <p:sldId id="292" r:id="rId2"/>
    <p:sldId id="353" r:id="rId3"/>
    <p:sldId id="354" r:id="rId4"/>
    <p:sldId id="355" r:id="rId5"/>
    <p:sldId id="347" r:id="rId6"/>
    <p:sldId id="348" r:id="rId7"/>
    <p:sldId id="349" r:id="rId8"/>
    <p:sldId id="350" r:id="rId9"/>
    <p:sldId id="351" r:id="rId10"/>
    <p:sldId id="356" r:id="rId11"/>
    <p:sldId id="357" r:id="rId12"/>
    <p:sldId id="352" r:id="rId13"/>
    <p:sldId id="358" r:id="rId14"/>
    <p:sldId id="345" r:id="rId15"/>
    <p:sldId id="317" r:id="rId16"/>
    <p:sldId id="341" r:id="rId17"/>
    <p:sldId id="343" r:id="rId18"/>
    <p:sldId id="318" r:id="rId19"/>
    <p:sldId id="344" r:id="rId20"/>
    <p:sldId id="346"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A3B"/>
    <a:srgbClr val="00AF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59" autoAdjust="0"/>
    <p:restoredTop sz="94660"/>
  </p:normalViewPr>
  <p:slideViewPr>
    <p:cSldViewPr>
      <p:cViewPr varScale="1">
        <p:scale>
          <a:sx n="113" d="100"/>
          <a:sy n="113" d="100"/>
        </p:scale>
        <p:origin x="146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fld id="{2CC2E9C5-73BD-4D09-A95E-F5F4DC268C0F}" type="datetime1">
              <a:rPr lang="en-US"/>
              <a:pPr>
                <a:defRPr/>
              </a:pPr>
              <a:t>7/10/2017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D37DA73-288A-4AAF-86A3-BBDB4D937FD4}" type="slidenum">
              <a:rPr lang="en-US" altLang="en-US"/>
              <a:pPr>
                <a:defRPr/>
              </a:pPr>
              <a:t>‹#›</a:t>
            </a:fld>
            <a:endParaRPr lang="en-US" altLang="en-US"/>
          </a:p>
        </p:txBody>
      </p:sp>
    </p:spTree>
    <p:extLst>
      <p:ext uri="{BB962C8B-B14F-4D97-AF65-F5344CB8AC3E}">
        <p14:creationId xmlns:p14="http://schemas.microsoft.com/office/powerpoint/2010/main" val="30521779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D249DA-DB5B-41E8-814D-DDA250398B37}" type="slidenum">
              <a:rPr lang="en-US" altLang="en-US" smtClean="0">
                <a:latin typeface="Arial" panose="020B0604020202020204" pitchFamily="34" charset="0"/>
              </a:rPr>
              <a:pPr>
                <a:spcBef>
                  <a:spcPct val="0"/>
                </a:spcBef>
              </a:pPr>
              <a:t>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501300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21A39DF-B46A-4CE9-8981-70DE8CA886B0}" type="slidenum">
              <a:rPr lang="en-US" altLang="en-US" smtClean="0">
                <a:latin typeface="Arial" panose="020B0604020202020204" pitchFamily="34" charset="0"/>
              </a:rPr>
              <a:pPr>
                <a:spcBef>
                  <a:spcPct val="0"/>
                </a:spcBef>
              </a:pPr>
              <a:t>10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007168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21A39DF-B46A-4CE9-8981-70DE8CA886B0}" type="slidenum">
              <a:rPr lang="en-US" altLang="en-US" smtClean="0">
                <a:latin typeface="Arial" panose="020B0604020202020204" pitchFamily="34" charset="0"/>
              </a:rPr>
              <a:pPr>
                <a:spcBef>
                  <a:spcPct val="0"/>
                </a:spcBef>
              </a:pPr>
              <a:t>11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730088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02F08B2-149E-4B38-9A8E-F99503B94F5E}" type="slidenum">
              <a:rPr lang="en-US" altLang="en-US" smtClean="0">
                <a:latin typeface="Arial" panose="020B0604020202020204" pitchFamily="34" charset="0"/>
              </a:rPr>
              <a:pPr>
                <a:spcBef>
                  <a:spcPct val="0"/>
                </a:spcBef>
              </a:pPr>
              <a:t>12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092944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02F08B2-149E-4B38-9A8E-F99503B94F5E}" type="slidenum">
              <a:rPr lang="en-US" altLang="en-US" smtClean="0">
                <a:latin typeface="Arial" panose="020B0604020202020204" pitchFamily="34" charset="0"/>
              </a:rPr>
              <a:pPr>
                <a:spcBef>
                  <a:spcPct val="0"/>
                </a:spcBef>
              </a:pPr>
              <a:t>13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332727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D97BC73-F5D4-4162-B993-C8EBD2D52AC1}" type="slidenum">
              <a:rPr lang="en-US" altLang="en-US" smtClean="0">
                <a:latin typeface="Arial" panose="020B0604020202020204" pitchFamily="34" charset="0"/>
              </a:rPr>
              <a:pPr>
                <a:spcBef>
                  <a:spcPct val="0"/>
                </a:spcBef>
              </a:pPr>
              <a:t>14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783117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BF17DE3-FA4C-4565-8D01-7220A5ADCD60}" type="slidenum">
              <a:rPr lang="en-US" altLang="en-US" smtClean="0">
                <a:latin typeface="Arial" panose="020B0604020202020204" pitchFamily="34" charset="0"/>
              </a:rPr>
              <a:pPr>
                <a:spcBef>
                  <a:spcPct val="0"/>
                </a:spcBef>
              </a:pPr>
              <a:t>15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206065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4C39FD8-A8EE-4A94-9728-76D3616DBE65}" type="slidenum">
              <a:rPr lang="en-US" altLang="en-US" smtClean="0">
                <a:latin typeface="Arial" panose="020B0604020202020204" pitchFamily="34" charset="0"/>
              </a:rPr>
              <a:pPr>
                <a:spcBef>
                  <a:spcPct val="0"/>
                </a:spcBef>
              </a:pPr>
              <a:t>16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228744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013C715-BD4C-44C1-A17D-B7F3FAE059F3}" type="slidenum">
              <a:rPr lang="en-US" altLang="en-US" smtClean="0">
                <a:latin typeface="Arial" panose="020B0604020202020204" pitchFamily="34" charset="0"/>
              </a:rPr>
              <a:pPr>
                <a:spcBef>
                  <a:spcPct val="0"/>
                </a:spcBef>
              </a:pPr>
              <a:t>17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516955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1FFBD22-DF50-4B5C-BA18-0A3901B20C68}" type="slidenum">
              <a:rPr lang="en-US" altLang="en-US" smtClean="0">
                <a:latin typeface="Arial" panose="020B0604020202020204" pitchFamily="34" charset="0"/>
              </a:rPr>
              <a:pPr>
                <a:spcBef>
                  <a:spcPct val="0"/>
                </a:spcBef>
              </a:pPr>
              <a:t>18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962047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BF7754C-B898-48BC-9266-D150710C0361}" type="slidenum">
              <a:rPr lang="en-US" altLang="en-US" smtClean="0">
                <a:latin typeface="Arial" panose="020B0604020202020204" pitchFamily="34" charset="0"/>
              </a:rPr>
              <a:pPr>
                <a:spcBef>
                  <a:spcPct val="0"/>
                </a:spcBef>
              </a:pPr>
              <a:t>19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85203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21A39DF-B46A-4CE9-8981-70DE8CA886B0}" type="slidenum">
              <a:rPr lang="en-US" altLang="en-US" smtClean="0">
                <a:latin typeface="Arial" panose="020B0604020202020204" pitchFamily="34" charset="0"/>
              </a:rPr>
              <a:pPr>
                <a:spcBef>
                  <a:spcPct val="0"/>
                </a:spcBef>
              </a:pPr>
              <a:t>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21358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C8CFFF5-49BE-4C64-AC01-55A754B3340B}" type="slidenum">
              <a:rPr lang="en-US" altLang="en-US" smtClean="0">
                <a:latin typeface="Arial" panose="020B0604020202020204" pitchFamily="34" charset="0"/>
              </a:rPr>
              <a:pPr>
                <a:spcBef>
                  <a:spcPct val="0"/>
                </a:spcBef>
              </a:pPr>
              <a:t>20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94965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21A39DF-B46A-4CE9-8981-70DE8CA886B0}" type="slidenum">
              <a:rPr lang="en-US" altLang="en-US" smtClean="0">
                <a:latin typeface="Arial" panose="020B0604020202020204" pitchFamily="34" charset="0"/>
              </a:rPr>
              <a:pPr>
                <a:spcBef>
                  <a:spcPct val="0"/>
                </a:spcBef>
              </a:pPr>
              <a:t>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153353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21A39DF-B46A-4CE9-8981-70DE8CA886B0}" type="slidenum">
              <a:rPr lang="en-US" altLang="en-US" smtClean="0">
                <a:latin typeface="Arial" panose="020B0604020202020204" pitchFamily="34" charset="0"/>
              </a:rPr>
              <a:pPr>
                <a:spcBef>
                  <a:spcPct val="0"/>
                </a:spcBef>
              </a:pPr>
              <a:t>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66405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642F764-674D-4693-9897-B9D2777FD3D3}" type="slidenum">
              <a:rPr lang="en-US" altLang="en-US" smtClean="0">
                <a:latin typeface="Arial" panose="020B0604020202020204" pitchFamily="34" charset="0"/>
              </a:rPr>
              <a:pPr>
                <a:spcBef>
                  <a:spcPct val="0"/>
                </a:spcBef>
              </a:pPr>
              <a:t>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383948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0AC103C-DE10-42C8-ABA4-D5D998672194}" type="slidenum">
              <a:rPr lang="en-US" altLang="en-US" smtClean="0">
                <a:latin typeface="Arial" panose="020B0604020202020204" pitchFamily="34" charset="0"/>
              </a:rPr>
              <a:pPr>
                <a:spcBef>
                  <a:spcPct val="0"/>
                </a:spcBef>
              </a:pPr>
              <a:t>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418174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0413AD5-8597-466D-81CE-6E5F5C567E0B}" type="slidenum">
              <a:rPr lang="en-US" altLang="en-US" smtClean="0">
                <a:latin typeface="Arial" panose="020B0604020202020204" pitchFamily="34" charset="0"/>
              </a:rPr>
              <a:pPr>
                <a:spcBef>
                  <a:spcPct val="0"/>
                </a:spcBef>
              </a:pPr>
              <a:t>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3121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F1D9DD-2B4B-45D2-8B94-4BD131106916}" type="slidenum">
              <a:rPr lang="en-US" altLang="en-US" smtClean="0">
                <a:latin typeface="Arial" panose="020B0604020202020204" pitchFamily="34" charset="0"/>
              </a:rPr>
              <a:pPr>
                <a:spcBef>
                  <a:spcPct val="0"/>
                </a:spcBef>
              </a:pPr>
              <a:t>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044090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0C7FB13-159C-450B-A343-A37926278970}" type="slidenum">
              <a:rPr lang="en-US" altLang="en-US" smtClean="0">
                <a:latin typeface="Arial" panose="020B0604020202020204" pitchFamily="34" charset="0"/>
              </a:rPr>
              <a:pPr>
                <a:spcBef>
                  <a:spcPct val="0"/>
                </a:spcBef>
              </a:pPr>
              <a:t>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86929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3"/>
          <p:cNvGraphicFramePr>
            <a:graphicFrameLocks noChangeAspect="1"/>
          </p:cNvGraphicFramePr>
          <p:nvPr/>
        </p:nvGraphicFramePr>
        <p:xfrm>
          <a:off x="0" y="5976938"/>
          <a:ext cx="9144000" cy="881062"/>
        </p:xfrm>
        <a:graphic>
          <a:graphicData uri="http://schemas.openxmlformats.org/presentationml/2006/ole">
            <mc:AlternateContent xmlns:mc="http://schemas.openxmlformats.org/markup-compatibility/2006">
              <mc:Choice xmlns:v="urn:schemas-microsoft-com:vml" Requires="v">
                <p:oleObj spid="_x0000_s35857" name="Image" r:id="rId3" imgW="13714286" imgH="1320635" progId="">
                  <p:embed/>
                </p:oleObj>
              </mc:Choice>
              <mc:Fallback>
                <p:oleObj name="Image" r:id="rId3" imgW="13714286" imgH="132063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76938"/>
                        <a:ext cx="9144000" cy="88106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 name="Text Placeholder 5"/>
          <p:cNvSpPr txBox="1">
            <a:spLocks/>
          </p:cNvSpPr>
          <p:nvPr userDrawn="1"/>
        </p:nvSpPr>
        <p:spPr bwMode="auto">
          <a:xfrm>
            <a:off x="457200" y="6019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20000"/>
              </a:spcBef>
              <a:defRPr/>
            </a:pPr>
            <a:r>
              <a:rPr lang="en-US" altLang="en-US" sz="1400" b="1" dirty="0" err="1" smtClean="0">
                <a:solidFill>
                  <a:srgbClr val="65AA3B"/>
                </a:solidFill>
              </a:rPr>
              <a:t>GenCyber</a:t>
            </a:r>
            <a:r>
              <a:rPr lang="en-US" altLang="en-US" sz="1400" b="1" dirty="0" smtClean="0">
                <a:solidFill>
                  <a:srgbClr val="65AA3B"/>
                </a:solidFill>
              </a:rPr>
              <a:t> 2017</a:t>
            </a:r>
          </a:p>
        </p:txBody>
      </p:sp>
    </p:spTree>
    <p:extLst>
      <p:ext uri="{BB962C8B-B14F-4D97-AF65-F5344CB8AC3E}">
        <p14:creationId xmlns:p14="http://schemas.microsoft.com/office/powerpoint/2010/main" val="117619011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3"/>
          <p:cNvGraphicFramePr>
            <a:graphicFrameLocks noChangeAspect="1"/>
          </p:cNvGraphicFramePr>
          <p:nvPr/>
        </p:nvGraphicFramePr>
        <p:xfrm>
          <a:off x="0" y="5976938"/>
          <a:ext cx="9144000" cy="881062"/>
        </p:xfrm>
        <a:graphic>
          <a:graphicData uri="http://schemas.openxmlformats.org/presentationml/2006/ole">
            <mc:AlternateContent xmlns:mc="http://schemas.openxmlformats.org/markup-compatibility/2006">
              <mc:Choice xmlns:v="urn:schemas-microsoft-com:vml" Requires="v">
                <p:oleObj spid="_x0000_s1042" name="Image" r:id="rId4" imgW="13714286" imgH="1320635" progId="">
                  <p:embed/>
                </p:oleObj>
              </mc:Choice>
              <mc:Fallback>
                <p:oleObj name="Image" r:id="rId4" imgW="13714286" imgH="1320635" progId="">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976938"/>
                        <a:ext cx="9144000" cy="88106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5" r:id="rId1"/>
  </p:sldLayoutIdLst>
  <p:transition/>
  <p:timing>
    <p:tnLst>
      <p:par>
        <p:cTn id="1" dur="indefinite" restart="never" nodeType="tmRoot"/>
      </p:par>
    </p:tnLst>
  </p:timing>
  <p:txStyles>
    <p:titleStyle>
      <a:lvl1pPr algn="l" rtl="0" eaLnBrk="0" fontAlgn="base" hangingPunct="0">
        <a:spcBef>
          <a:spcPct val="0"/>
        </a:spcBef>
        <a:spcAft>
          <a:spcPct val="0"/>
        </a:spcAft>
        <a:defRPr sz="4400" b="1">
          <a:solidFill>
            <a:srgbClr val="00AFD7"/>
          </a:solidFill>
          <a:latin typeface="+mj-lt"/>
          <a:ea typeface="+mj-ea"/>
          <a:cs typeface="+mj-cs"/>
        </a:defRPr>
      </a:lvl1pPr>
      <a:lvl2pPr algn="l" rtl="0" eaLnBrk="0" fontAlgn="base" hangingPunct="0">
        <a:spcBef>
          <a:spcPct val="0"/>
        </a:spcBef>
        <a:spcAft>
          <a:spcPct val="0"/>
        </a:spcAft>
        <a:defRPr sz="4400" b="1">
          <a:solidFill>
            <a:srgbClr val="00AFD7"/>
          </a:solidFill>
          <a:latin typeface="Calibri" charset="0"/>
          <a:ea typeface="Arial" charset="0"/>
          <a:cs typeface="Arial" charset="0"/>
        </a:defRPr>
      </a:lvl2pPr>
      <a:lvl3pPr algn="l" rtl="0" eaLnBrk="0" fontAlgn="base" hangingPunct="0">
        <a:spcBef>
          <a:spcPct val="0"/>
        </a:spcBef>
        <a:spcAft>
          <a:spcPct val="0"/>
        </a:spcAft>
        <a:defRPr sz="4400" b="1">
          <a:solidFill>
            <a:srgbClr val="00AFD7"/>
          </a:solidFill>
          <a:latin typeface="Calibri" charset="0"/>
          <a:ea typeface="Arial" charset="0"/>
          <a:cs typeface="Arial" charset="0"/>
        </a:defRPr>
      </a:lvl3pPr>
      <a:lvl4pPr algn="l" rtl="0" eaLnBrk="0" fontAlgn="base" hangingPunct="0">
        <a:spcBef>
          <a:spcPct val="0"/>
        </a:spcBef>
        <a:spcAft>
          <a:spcPct val="0"/>
        </a:spcAft>
        <a:defRPr sz="4400" b="1">
          <a:solidFill>
            <a:srgbClr val="00AFD7"/>
          </a:solidFill>
          <a:latin typeface="Calibri" charset="0"/>
          <a:ea typeface="Arial" charset="0"/>
          <a:cs typeface="Arial" charset="0"/>
        </a:defRPr>
      </a:lvl4pPr>
      <a:lvl5pPr algn="l" rtl="0" eaLnBrk="0" fontAlgn="base" hangingPunct="0">
        <a:spcBef>
          <a:spcPct val="0"/>
        </a:spcBef>
        <a:spcAft>
          <a:spcPct val="0"/>
        </a:spcAft>
        <a:defRPr sz="4400" b="1">
          <a:solidFill>
            <a:srgbClr val="00AFD7"/>
          </a:solidFill>
          <a:latin typeface="Calibri" charset="0"/>
          <a:ea typeface="Arial" charset="0"/>
          <a:cs typeface="Arial" charset="0"/>
        </a:defRPr>
      </a:lvl5pPr>
      <a:lvl6pPr marL="457200" algn="l" rtl="0" fontAlgn="base">
        <a:spcBef>
          <a:spcPct val="0"/>
        </a:spcBef>
        <a:spcAft>
          <a:spcPct val="0"/>
        </a:spcAft>
        <a:defRPr sz="4400" b="1">
          <a:solidFill>
            <a:srgbClr val="00AFD7"/>
          </a:solidFill>
          <a:latin typeface="Calibri" charset="0"/>
          <a:ea typeface="Arial" charset="0"/>
          <a:cs typeface="Arial" charset="0"/>
        </a:defRPr>
      </a:lvl6pPr>
      <a:lvl7pPr marL="914400" algn="l" rtl="0" fontAlgn="base">
        <a:spcBef>
          <a:spcPct val="0"/>
        </a:spcBef>
        <a:spcAft>
          <a:spcPct val="0"/>
        </a:spcAft>
        <a:defRPr sz="4400" b="1">
          <a:solidFill>
            <a:srgbClr val="00AFD7"/>
          </a:solidFill>
          <a:latin typeface="Calibri" charset="0"/>
          <a:ea typeface="Arial" charset="0"/>
          <a:cs typeface="Arial" charset="0"/>
        </a:defRPr>
      </a:lvl7pPr>
      <a:lvl8pPr marL="1371600" algn="l" rtl="0" fontAlgn="base">
        <a:spcBef>
          <a:spcPct val="0"/>
        </a:spcBef>
        <a:spcAft>
          <a:spcPct val="0"/>
        </a:spcAft>
        <a:defRPr sz="4400" b="1">
          <a:solidFill>
            <a:srgbClr val="00AFD7"/>
          </a:solidFill>
          <a:latin typeface="Calibri" charset="0"/>
          <a:ea typeface="Arial" charset="0"/>
          <a:cs typeface="Arial" charset="0"/>
        </a:defRPr>
      </a:lvl8pPr>
      <a:lvl9pPr marL="1828800" algn="l" rtl="0" fontAlgn="base">
        <a:spcBef>
          <a:spcPct val="0"/>
        </a:spcBef>
        <a:spcAft>
          <a:spcPct val="0"/>
        </a:spcAft>
        <a:defRPr sz="4400" b="1">
          <a:solidFill>
            <a:srgbClr val="00AFD7"/>
          </a:solidFill>
          <a:latin typeface="Calibri" charset="0"/>
          <a:ea typeface="Arial" charset="0"/>
          <a:cs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sz="quarter" idx="4294967295"/>
          </p:nvPr>
        </p:nvSpPr>
        <p:spPr bwMode="auto">
          <a:xfrm>
            <a:off x="0" y="457200"/>
            <a:ext cx="9144000" cy="12954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indent="1588" eaLnBrk="1" hangingPunct="1">
              <a:spcBef>
                <a:spcPct val="0"/>
              </a:spcBef>
              <a:buFontTx/>
              <a:buNone/>
              <a:defRPr/>
            </a:pPr>
            <a:r>
              <a:rPr lang="en-US" altLang="en-US" sz="6600" b="1" dirty="0" smtClean="0">
                <a:solidFill>
                  <a:srgbClr val="00AFD7"/>
                </a:solidFill>
                <a:latin typeface="+mj-lt"/>
                <a:ea typeface="+mj-ea"/>
                <a:cs typeface="+mj-cs"/>
              </a:rPr>
              <a:t>Protection Mechanisms</a:t>
            </a:r>
            <a:endParaRPr lang="en-US" altLang="en-US" sz="6600" b="1" dirty="0">
              <a:solidFill>
                <a:srgbClr val="00AFD7"/>
              </a:solidFill>
              <a:latin typeface="+mj-lt"/>
              <a:ea typeface="+mj-ea"/>
              <a:cs typeface="+mj-cs"/>
            </a:endParaRPr>
          </a:p>
        </p:txBody>
      </p:sp>
      <p:graphicFrame>
        <p:nvGraphicFramePr>
          <p:cNvPr id="8" name="Table 7"/>
          <p:cNvGraphicFramePr>
            <a:graphicFrameLocks noGrp="1"/>
          </p:cNvGraphicFramePr>
          <p:nvPr>
            <p:extLst>
              <p:ext uri="{D42A27DB-BD31-4B8C-83A1-F6EECF244321}">
                <p14:modId xmlns:p14="http://schemas.microsoft.com/office/powerpoint/2010/main" val="459745323"/>
              </p:ext>
            </p:extLst>
          </p:nvPr>
        </p:nvGraphicFramePr>
        <p:xfrm>
          <a:off x="457200" y="3886200"/>
          <a:ext cx="7289800" cy="1646239"/>
        </p:xfrm>
        <a:graphic>
          <a:graphicData uri="http://schemas.openxmlformats.org/drawingml/2006/table">
            <a:tbl>
              <a:tblPr>
                <a:tableStyleId>{5C22544A-7EE6-4342-B048-85BDC9FD1C3A}</a:tableStyleId>
              </a:tblPr>
              <a:tblGrid>
                <a:gridCol w="3797300">
                  <a:extLst>
                    <a:ext uri="{9D8B030D-6E8A-4147-A177-3AD203B41FA5}">
                      <a16:colId xmlns:a16="http://schemas.microsoft.com/office/drawing/2014/main" xmlns="" val="20000"/>
                    </a:ext>
                  </a:extLst>
                </a:gridCol>
                <a:gridCol w="3492500">
                  <a:extLst>
                    <a:ext uri="{9D8B030D-6E8A-4147-A177-3AD203B41FA5}">
                      <a16:colId xmlns:a16="http://schemas.microsoft.com/office/drawing/2014/main" xmlns="" val="20001"/>
                    </a:ext>
                  </a:extLst>
                </a:gridCol>
              </a:tblGrid>
              <a:tr h="365831">
                <a:tc gridSpan="2">
                  <a:txBody>
                    <a:bodyPr/>
                    <a:lstStyle/>
                    <a:p>
                      <a:pPr algn="l"/>
                      <a:r>
                        <a:rPr lang="en-US" sz="1800" b="0" dirty="0" smtClean="0">
                          <a:solidFill>
                            <a:schemeClr val="tx1"/>
                          </a:solidFill>
                        </a:rPr>
                        <a:t>In this presentation:</a:t>
                      </a:r>
                      <a:endParaRPr lang="en-US" sz="1800" b="0" dirty="0">
                        <a:solidFill>
                          <a:schemeClr val="tx1"/>
                        </a:solidFill>
                      </a:endParaRPr>
                    </a:p>
                  </a:txBody>
                  <a:tcPr marL="91433" marR="91433" marT="45729" marB="4572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xmlns="" val="10000"/>
                  </a:ext>
                </a:extLst>
              </a:tr>
              <a:tr h="320102">
                <a:tc>
                  <a:txBody>
                    <a:bodyPr/>
                    <a:lstStyle/>
                    <a:p>
                      <a:pPr marL="228600" indent="-174625" algn="l">
                        <a:buFont typeface="Arial" pitchFamily="34" charset="0"/>
                        <a:buChar char="•"/>
                      </a:pPr>
                      <a:r>
                        <a:rPr lang="en-US" sz="1800" b="0" dirty="0" smtClean="0">
                          <a:solidFill>
                            <a:schemeClr val="tx1"/>
                          </a:solidFill>
                        </a:rPr>
                        <a:t>Lab Exercises (Part One)</a:t>
                      </a:r>
                      <a:endParaRPr lang="en-US" sz="1800" b="0" dirty="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8600" indent="-174625" algn="l">
                        <a:buFont typeface="Arial" pitchFamily="34" charset="0"/>
                        <a:buChar char="•"/>
                      </a:pPr>
                      <a:r>
                        <a:rPr lang="en-US" sz="1800" b="0" dirty="0" smtClean="0">
                          <a:solidFill>
                            <a:schemeClr val="tx1"/>
                          </a:solidFill>
                        </a:rPr>
                        <a:t>Lab Exercises (Part Two)</a:t>
                      </a:r>
                      <a:endParaRPr lang="en-US" sz="1800" b="0" dirty="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20102">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800" b="0" dirty="0" smtClean="0">
                          <a:solidFill>
                            <a:schemeClr val="tx1"/>
                          </a:solidFill>
                        </a:rPr>
                        <a:t>Introduction to Passwords</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8600" marR="0" lvl="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800" b="0" dirty="0" smtClean="0">
                          <a:solidFill>
                            <a:schemeClr val="tx1"/>
                          </a:solidFill>
                        </a:rPr>
                        <a:t>Introduction to Firewalls</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20102">
                <a:tc>
                  <a:txBody>
                    <a:bodyPr/>
                    <a:lstStyle/>
                    <a:p>
                      <a:pPr marL="228600" indent="-174625" algn="l">
                        <a:buFont typeface="Arial" pitchFamily="34" charset="0"/>
                        <a:buChar char="•"/>
                      </a:pPr>
                      <a:r>
                        <a:rPr lang="en-US" sz="1800" dirty="0" smtClean="0"/>
                        <a:t>Password Cracking and Protection</a:t>
                      </a:r>
                      <a:endParaRPr lang="en-US" sz="1800"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8600" marR="0" lvl="0" indent="-174625"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800" b="0" dirty="0" smtClean="0">
                          <a:solidFill>
                            <a:schemeClr val="tx1"/>
                          </a:solidFill>
                        </a:rPr>
                        <a:t>Windows Firewall Configuration</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320102">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endParaRPr lang="en-US" sz="1800" b="0" dirty="0" smtClean="0">
                        <a:solidFill>
                          <a:schemeClr val="tx1"/>
                        </a:solidFill>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28600" marR="0" indent="-174625" algn="l" defTabSz="457200" rtl="0" eaLnBrk="1" fontAlgn="auto" latinLnBrk="0" hangingPunct="1">
                        <a:lnSpc>
                          <a:spcPct val="100000"/>
                        </a:lnSpc>
                        <a:spcBef>
                          <a:spcPts val="0"/>
                        </a:spcBef>
                        <a:spcAft>
                          <a:spcPts val="0"/>
                        </a:spcAft>
                        <a:buClrTx/>
                        <a:buSzTx/>
                        <a:buFont typeface="Arial" pitchFamily="34" charset="0"/>
                        <a:buChar char="•"/>
                        <a:tabLst/>
                        <a:defRPr/>
                      </a:pPr>
                      <a:endParaRPr lang="en-US" sz="1800" kern="1200" dirty="0" smtClean="0">
                        <a:solidFill>
                          <a:schemeClr val="dk1"/>
                        </a:solidFill>
                        <a:latin typeface="+mn-lt"/>
                        <a:ea typeface="+mn-ea"/>
                        <a:cs typeface="+mn-cs"/>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sp>
        <p:nvSpPr>
          <p:cNvPr id="4109"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a:solidFill>
                  <a:srgbClr val="65AA3B"/>
                </a:solidFill>
              </a:rPr>
              <a:t>Protection Mechanisms</a:t>
            </a:r>
          </a:p>
        </p:txBody>
      </p:sp>
      <p:sp>
        <p:nvSpPr>
          <p:cNvPr id="5" name="Rectangle 4"/>
          <p:cNvSpPr txBox="1">
            <a:spLocks noChangeArrowheads="1"/>
          </p:cNvSpPr>
          <p:nvPr/>
        </p:nvSpPr>
        <p:spPr bwMode="auto">
          <a:xfrm>
            <a:off x="0" y="17526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4400" b="1">
                <a:solidFill>
                  <a:srgbClr val="00AFD7"/>
                </a:solidFill>
                <a:latin typeface="+mj-lt"/>
                <a:ea typeface="+mj-ea"/>
                <a:cs typeface="+mj-cs"/>
              </a:defRPr>
            </a:lvl1pPr>
            <a:lvl2pPr algn="l" rtl="0" eaLnBrk="0" fontAlgn="base" hangingPunct="0">
              <a:spcBef>
                <a:spcPct val="0"/>
              </a:spcBef>
              <a:spcAft>
                <a:spcPct val="0"/>
              </a:spcAft>
              <a:defRPr sz="4400" b="1">
                <a:solidFill>
                  <a:srgbClr val="00AFD7"/>
                </a:solidFill>
                <a:latin typeface="Calibri" charset="0"/>
                <a:ea typeface="Arial" charset="0"/>
                <a:cs typeface="Arial" charset="0"/>
              </a:defRPr>
            </a:lvl2pPr>
            <a:lvl3pPr algn="l" rtl="0" eaLnBrk="0" fontAlgn="base" hangingPunct="0">
              <a:spcBef>
                <a:spcPct val="0"/>
              </a:spcBef>
              <a:spcAft>
                <a:spcPct val="0"/>
              </a:spcAft>
              <a:defRPr sz="4400" b="1">
                <a:solidFill>
                  <a:srgbClr val="00AFD7"/>
                </a:solidFill>
                <a:latin typeface="Calibri" charset="0"/>
                <a:ea typeface="Arial" charset="0"/>
                <a:cs typeface="Arial" charset="0"/>
              </a:defRPr>
            </a:lvl3pPr>
            <a:lvl4pPr algn="l" rtl="0" eaLnBrk="0" fontAlgn="base" hangingPunct="0">
              <a:spcBef>
                <a:spcPct val="0"/>
              </a:spcBef>
              <a:spcAft>
                <a:spcPct val="0"/>
              </a:spcAft>
              <a:defRPr sz="4400" b="1">
                <a:solidFill>
                  <a:srgbClr val="00AFD7"/>
                </a:solidFill>
                <a:latin typeface="Calibri" charset="0"/>
                <a:ea typeface="Arial" charset="0"/>
                <a:cs typeface="Arial" charset="0"/>
              </a:defRPr>
            </a:lvl4pPr>
            <a:lvl5pPr algn="l" rtl="0" eaLnBrk="0" fontAlgn="base" hangingPunct="0">
              <a:spcBef>
                <a:spcPct val="0"/>
              </a:spcBef>
              <a:spcAft>
                <a:spcPct val="0"/>
              </a:spcAft>
              <a:defRPr sz="4400" b="1">
                <a:solidFill>
                  <a:srgbClr val="00AFD7"/>
                </a:solidFill>
                <a:latin typeface="Calibri" charset="0"/>
                <a:ea typeface="Arial" charset="0"/>
                <a:cs typeface="Arial" charset="0"/>
              </a:defRPr>
            </a:lvl5pPr>
            <a:lvl6pPr marL="457200" algn="l" rtl="0" fontAlgn="base">
              <a:spcBef>
                <a:spcPct val="0"/>
              </a:spcBef>
              <a:spcAft>
                <a:spcPct val="0"/>
              </a:spcAft>
              <a:defRPr sz="4400" b="1">
                <a:solidFill>
                  <a:srgbClr val="00AFD7"/>
                </a:solidFill>
                <a:latin typeface="Calibri" charset="0"/>
                <a:ea typeface="Arial" charset="0"/>
                <a:cs typeface="Arial" charset="0"/>
              </a:defRPr>
            </a:lvl6pPr>
            <a:lvl7pPr marL="914400" algn="l" rtl="0" fontAlgn="base">
              <a:spcBef>
                <a:spcPct val="0"/>
              </a:spcBef>
              <a:spcAft>
                <a:spcPct val="0"/>
              </a:spcAft>
              <a:defRPr sz="4400" b="1">
                <a:solidFill>
                  <a:srgbClr val="00AFD7"/>
                </a:solidFill>
                <a:latin typeface="Calibri" charset="0"/>
                <a:ea typeface="Arial" charset="0"/>
                <a:cs typeface="Arial" charset="0"/>
              </a:defRPr>
            </a:lvl7pPr>
            <a:lvl8pPr marL="1371600" algn="l" rtl="0" fontAlgn="base">
              <a:spcBef>
                <a:spcPct val="0"/>
              </a:spcBef>
              <a:spcAft>
                <a:spcPct val="0"/>
              </a:spcAft>
              <a:defRPr sz="4400" b="1">
                <a:solidFill>
                  <a:srgbClr val="00AFD7"/>
                </a:solidFill>
                <a:latin typeface="Calibri" charset="0"/>
                <a:ea typeface="Arial" charset="0"/>
                <a:cs typeface="Arial" charset="0"/>
              </a:defRPr>
            </a:lvl8pPr>
            <a:lvl9pPr marL="1828800" algn="l" rtl="0" fontAlgn="base">
              <a:spcBef>
                <a:spcPct val="0"/>
              </a:spcBef>
              <a:spcAft>
                <a:spcPct val="0"/>
              </a:spcAft>
              <a:defRPr sz="4400" b="1">
                <a:solidFill>
                  <a:srgbClr val="00AFD7"/>
                </a:solidFill>
                <a:latin typeface="Calibri" charset="0"/>
                <a:ea typeface="Arial" charset="0"/>
                <a:cs typeface="Arial" charset="0"/>
              </a:defRPr>
            </a:lvl9pPr>
          </a:lstStyle>
          <a:p>
            <a:pPr marL="344488" eaLnBrk="1" hangingPunct="1">
              <a:defRPr/>
            </a:pPr>
            <a:r>
              <a:rPr lang="en-US" altLang="en-US" sz="4000" kern="0" dirty="0" smtClean="0"/>
              <a:t>Module 7</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dirty="0" smtClean="0"/>
              <a:t>Introduction to Passwords (cont’d)</a:t>
            </a:r>
          </a:p>
        </p:txBody>
      </p:sp>
      <p:sp>
        <p:nvSpPr>
          <p:cNvPr id="32772"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dirty="0">
                <a:solidFill>
                  <a:srgbClr val="65AA3B"/>
                </a:solidFill>
              </a:rPr>
              <a:t>Protection Mechanisms  &gt;  Lab Exercises (Part </a:t>
            </a:r>
            <a:r>
              <a:rPr lang="en-US" altLang="en-US" sz="1400" b="1" dirty="0" smtClean="0">
                <a:solidFill>
                  <a:srgbClr val="65AA3B"/>
                </a:solidFill>
              </a:rPr>
              <a:t>One)</a:t>
            </a:r>
            <a:endParaRPr lang="en-US" altLang="en-US" sz="1400" b="1" dirty="0">
              <a:solidFill>
                <a:srgbClr val="65AA3B"/>
              </a:solidFill>
            </a:endParaRPr>
          </a:p>
        </p:txBody>
      </p:sp>
      <p:sp>
        <p:nvSpPr>
          <p:cNvPr id="5" name="Rectangle 7"/>
          <p:cNvSpPr txBox="1">
            <a:spLocks noChangeArrowheads="1"/>
          </p:cNvSpPr>
          <p:nvPr/>
        </p:nvSpPr>
        <p:spPr bwMode="auto">
          <a:xfrm>
            <a:off x="457200" y="5257800"/>
            <a:ext cx="8229600" cy="628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a:lstStyle>
          <a:p>
            <a:pPr marL="0" indent="0" algn="ctr">
              <a:buFontTx/>
              <a:buNone/>
              <a:defRPr/>
            </a:pPr>
            <a:r>
              <a:rPr lang="en-US" altLang="en-US" sz="1800" b="1" kern="0" dirty="0" smtClean="0"/>
              <a:t>Wireshark, the </a:t>
            </a:r>
            <a:r>
              <a:rPr lang="en-US" altLang="en-US" sz="1800" b="1" i="1" kern="0" dirty="0" smtClean="0"/>
              <a:t>protocol analyzer</a:t>
            </a:r>
            <a:r>
              <a:rPr lang="en-US" altLang="en-US" sz="1800" b="1" kern="0" dirty="0" smtClean="0"/>
              <a:t> we will use to analyze captured chat traffic.  One </a:t>
            </a:r>
            <a:r>
              <a:rPr lang="en-US" altLang="en-US" sz="1800" b="1" i="1" kern="0" dirty="0" smtClean="0"/>
              <a:t>packet</a:t>
            </a:r>
            <a:r>
              <a:rPr lang="en-US" altLang="en-US" sz="1800" b="1" kern="0" dirty="0" smtClean="0"/>
              <a:t> from an encrypted chat conversation is shown above.</a:t>
            </a:r>
            <a:endParaRPr lang="en-US" altLang="en-US" sz="1800" kern="0" dirty="0" smtClean="0"/>
          </a:p>
        </p:txBody>
      </p:sp>
      <p:sp>
        <p:nvSpPr>
          <p:cNvPr id="2" name="Rectangle 2"/>
          <p:cNvSpPr>
            <a:spLocks noChangeArrowheads="1"/>
          </p:cNvSpPr>
          <p:nvPr/>
        </p:nvSpPr>
        <p:spPr bwMode="auto">
          <a:xfrm>
            <a:off x="2209800" y="14628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2318332" y="1471610"/>
            <a:ext cx="7315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9" name="Picture 18"/>
          <p:cNvPicPr/>
          <p:nvPr/>
        </p:nvPicPr>
        <p:blipFill>
          <a:blip r:embed="rId3">
            <a:extLst>
              <a:ext uri="{28A0092B-C50C-407E-A947-70E740481C1C}">
                <a14:useLocalDpi xmlns:a14="http://schemas.microsoft.com/office/drawing/2010/main" val="0"/>
              </a:ext>
            </a:extLst>
          </a:blip>
          <a:srcRect/>
          <a:stretch>
            <a:fillRect/>
          </a:stretch>
        </p:blipFill>
        <p:spPr bwMode="auto">
          <a:xfrm>
            <a:off x="2157412" y="1398587"/>
            <a:ext cx="4829175" cy="3633788"/>
          </a:xfrm>
          <a:prstGeom prst="rect">
            <a:avLst/>
          </a:prstGeom>
          <a:solidFill>
            <a:srgbClr val="FFFFFF"/>
          </a:solidFill>
          <a:ln>
            <a:noFill/>
          </a:ln>
        </p:spPr>
      </p:pic>
      <p:sp>
        <p:nvSpPr>
          <p:cNvPr id="14" name="Oval 13"/>
          <p:cNvSpPr/>
          <p:nvPr/>
        </p:nvSpPr>
        <p:spPr>
          <a:xfrm>
            <a:off x="3886200" y="3215481"/>
            <a:ext cx="1066800" cy="670719"/>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33807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173129006"/>
              </p:ext>
            </p:extLst>
          </p:nvPr>
        </p:nvGraphicFramePr>
        <p:xfrm>
          <a:off x="2145030" y="1593055"/>
          <a:ext cx="4853940" cy="3543300"/>
        </p:xfrm>
        <a:graphic>
          <a:graphicData uri="http://schemas.openxmlformats.org/presentationml/2006/ole">
            <mc:AlternateContent xmlns:mc="http://schemas.openxmlformats.org/markup-compatibility/2006">
              <mc:Choice xmlns:v="urn:schemas-microsoft-com:vml" Requires="v">
                <p:oleObj spid="_x0000_s43021" name="Bitmap Image" r:id="rId4" imgW="6687483" imgH="4877481" progId="Paint.Picture">
                  <p:embed/>
                </p:oleObj>
              </mc:Choice>
              <mc:Fallback>
                <p:oleObj name="Bitmap Image" r:id="rId4" imgW="6687483" imgH="487748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5030" y="1593055"/>
                        <a:ext cx="4853940" cy="354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0"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dirty="0" smtClean="0"/>
              <a:t>Introduction to Passwords (cont’d)</a:t>
            </a:r>
          </a:p>
        </p:txBody>
      </p:sp>
      <p:sp>
        <p:nvSpPr>
          <p:cNvPr id="32772"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dirty="0">
                <a:solidFill>
                  <a:srgbClr val="65AA3B"/>
                </a:solidFill>
              </a:rPr>
              <a:t>Protection Mechanisms  &gt;  Lab Exercises (Part </a:t>
            </a:r>
            <a:r>
              <a:rPr lang="en-US" altLang="en-US" sz="1400" b="1" dirty="0" smtClean="0">
                <a:solidFill>
                  <a:srgbClr val="65AA3B"/>
                </a:solidFill>
              </a:rPr>
              <a:t>One)</a:t>
            </a:r>
            <a:endParaRPr lang="en-US" altLang="en-US" sz="1400" b="1" dirty="0">
              <a:solidFill>
                <a:srgbClr val="65AA3B"/>
              </a:solidFill>
            </a:endParaRPr>
          </a:p>
        </p:txBody>
      </p:sp>
      <p:sp>
        <p:nvSpPr>
          <p:cNvPr id="5" name="Rectangle 7"/>
          <p:cNvSpPr txBox="1">
            <a:spLocks noChangeArrowheads="1"/>
          </p:cNvSpPr>
          <p:nvPr/>
        </p:nvSpPr>
        <p:spPr bwMode="auto">
          <a:xfrm>
            <a:off x="457200" y="5257800"/>
            <a:ext cx="8229600" cy="628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a:lstStyle>
          <a:p>
            <a:pPr marL="0" indent="0" algn="ctr">
              <a:buFontTx/>
              <a:buNone/>
              <a:defRPr/>
            </a:pPr>
            <a:r>
              <a:rPr lang="en-US" altLang="en-US" sz="1600" b="1" kern="0" dirty="0" err="1" smtClean="0"/>
              <a:t>TEACracker</a:t>
            </a:r>
            <a:r>
              <a:rPr lang="en-US" altLang="en-US" sz="1600" b="1" kern="0" dirty="0" smtClean="0"/>
              <a:t> (requires Java SE).  Here, we have found a valid password; the other passwords yielded only “false positives” in the form of “garbage” plaintext.</a:t>
            </a:r>
            <a:endParaRPr lang="en-US" altLang="en-US" sz="1600" kern="0" dirty="0" smtClean="0"/>
          </a:p>
        </p:txBody>
      </p:sp>
      <p:sp>
        <p:nvSpPr>
          <p:cNvPr id="2" name="Rectangle 2"/>
          <p:cNvSpPr>
            <a:spLocks noChangeArrowheads="1"/>
          </p:cNvSpPr>
          <p:nvPr/>
        </p:nvSpPr>
        <p:spPr bwMode="auto">
          <a:xfrm>
            <a:off x="2209800" y="14628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AutoShape 4"/>
          <p:cNvSpPr>
            <a:spLocks/>
          </p:cNvSpPr>
          <p:nvPr/>
        </p:nvSpPr>
        <p:spPr bwMode="auto">
          <a:xfrm>
            <a:off x="457200" y="1462881"/>
            <a:ext cx="1338262" cy="670719"/>
          </a:xfrm>
          <a:prstGeom prst="borderCallout1">
            <a:avLst>
              <a:gd name="adj1" fmla="val 51389"/>
              <a:gd name="adj2" fmla="val 101005"/>
              <a:gd name="adj3" fmla="val 147576"/>
              <a:gd name="adj4" fmla="val 130564"/>
            </a:avLst>
          </a:prstGeom>
          <a:gradFill rotWithShape="0">
            <a:gsLst>
              <a:gs pos="0">
                <a:srgbClr val="FFFFFF"/>
              </a:gs>
              <a:gs pos="100000">
                <a:srgbClr val="FF9900"/>
              </a:gs>
            </a:gsLst>
            <a:path path="shape">
              <a:fillToRect l="50000" t="50000" r="50000" b="50000"/>
            </a:path>
          </a:gradFill>
          <a:ln w="25560" cap="sq">
            <a:solidFill>
              <a:srgbClr val="E4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smtClean="0">
                <a:solidFill>
                  <a:srgbClr val="000000"/>
                </a:solidFill>
              </a:rPr>
              <a:t>Encrypted TEA Value 1</a:t>
            </a:r>
            <a:endParaRPr lang="en-US" altLang="en-US" sz="1600" dirty="0">
              <a:solidFill>
                <a:srgbClr val="000000"/>
              </a:solidFill>
            </a:endParaRPr>
          </a:p>
        </p:txBody>
      </p:sp>
      <p:sp>
        <p:nvSpPr>
          <p:cNvPr id="10" name="AutoShape 4"/>
          <p:cNvSpPr>
            <a:spLocks/>
          </p:cNvSpPr>
          <p:nvPr/>
        </p:nvSpPr>
        <p:spPr bwMode="auto">
          <a:xfrm>
            <a:off x="457200" y="3383755"/>
            <a:ext cx="1338262" cy="670719"/>
          </a:xfrm>
          <a:prstGeom prst="borderCallout1">
            <a:avLst>
              <a:gd name="adj1" fmla="val 51389"/>
              <a:gd name="adj2" fmla="val 101005"/>
              <a:gd name="adj3" fmla="val -17788"/>
              <a:gd name="adj4" fmla="val 138788"/>
            </a:avLst>
          </a:prstGeom>
          <a:gradFill rotWithShape="0">
            <a:gsLst>
              <a:gs pos="0">
                <a:srgbClr val="FFFFFF"/>
              </a:gs>
              <a:gs pos="100000">
                <a:srgbClr val="FF9900"/>
              </a:gs>
            </a:gsLst>
            <a:path path="shape">
              <a:fillToRect l="50000" t="50000" r="50000" b="50000"/>
            </a:path>
          </a:gradFill>
          <a:ln w="25560" cap="sq">
            <a:solidFill>
              <a:srgbClr val="E4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smtClean="0">
                <a:solidFill>
                  <a:srgbClr val="000000"/>
                </a:solidFill>
              </a:rPr>
              <a:t>Plaintext “hint” to look for</a:t>
            </a:r>
            <a:endParaRPr lang="en-US" altLang="en-US" sz="1400" dirty="0">
              <a:solidFill>
                <a:srgbClr val="000000"/>
              </a:solidFill>
            </a:endParaRPr>
          </a:p>
        </p:txBody>
      </p:sp>
      <p:sp>
        <p:nvSpPr>
          <p:cNvPr id="11" name="AutoShape 4"/>
          <p:cNvSpPr>
            <a:spLocks/>
          </p:cNvSpPr>
          <p:nvPr/>
        </p:nvSpPr>
        <p:spPr bwMode="auto">
          <a:xfrm>
            <a:off x="457200" y="4344192"/>
            <a:ext cx="1338262" cy="670719"/>
          </a:xfrm>
          <a:prstGeom prst="borderCallout1">
            <a:avLst>
              <a:gd name="adj1" fmla="val 51389"/>
              <a:gd name="adj2" fmla="val 101005"/>
              <a:gd name="adj3" fmla="val -44297"/>
              <a:gd name="adj4" fmla="val 128033"/>
            </a:avLst>
          </a:prstGeom>
          <a:gradFill rotWithShape="0">
            <a:gsLst>
              <a:gs pos="0">
                <a:srgbClr val="FFFFFF"/>
              </a:gs>
              <a:gs pos="100000">
                <a:srgbClr val="FF9900"/>
              </a:gs>
            </a:gsLst>
            <a:path path="shape">
              <a:fillToRect l="50000" t="50000" r="50000" b="50000"/>
            </a:path>
          </a:gradFill>
          <a:ln w="25560" cap="sq">
            <a:solidFill>
              <a:srgbClr val="E4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smtClean="0">
                <a:solidFill>
                  <a:srgbClr val="000000"/>
                </a:solidFill>
              </a:rPr>
              <a:t>Cracking Options</a:t>
            </a:r>
            <a:endParaRPr lang="en-US" altLang="en-US" dirty="0">
              <a:solidFill>
                <a:srgbClr val="000000"/>
              </a:solidFill>
            </a:endParaRPr>
          </a:p>
        </p:txBody>
      </p:sp>
      <p:sp>
        <p:nvSpPr>
          <p:cNvPr id="12" name="AutoShape 7"/>
          <p:cNvSpPr>
            <a:spLocks/>
          </p:cNvSpPr>
          <p:nvPr/>
        </p:nvSpPr>
        <p:spPr bwMode="auto">
          <a:xfrm>
            <a:off x="7348537" y="1462881"/>
            <a:ext cx="1338262" cy="670719"/>
          </a:xfrm>
          <a:prstGeom prst="borderCallout1">
            <a:avLst>
              <a:gd name="adj1" fmla="val 48864"/>
              <a:gd name="adj2" fmla="val -411"/>
              <a:gd name="adj3" fmla="val 87046"/>
              <a:gd name="adj4" fmla="val -223671"/>
            </a:avLst>
          </a:prstGeom>
          <a:gradFill rotWithShape="0">
            <a:gsLst>
              <a:gs pos="0">
                <a:srgbClr val="FFFFFF"/>
              </a:gs>
              <a:gs pos="100000">
                <a:srgbClr val="FF9900"/>
              </a:gs>
            </a:gsLst>
            <a:path path="shape">
              <a:fillToRect l="50000" t="50000" r="50000" b="50000"/>
            </a:path>
          </a:gradFill>
          <a:ln w="25560" cap="sq">
            <a:solidFill>
              <a:srgbClr val="E4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smtClean="0">
                <a:solidFill>
                  <a:srgbClr val="000000"/>
                </a:solidFill>
              </a:rPr>
              <a:t>Attempted Passwords</a:t>
            </a:r>
            <a:endParaRPr lang="en-US" altLang="en-US" dirty="0">
              <a:solidFill>
                <a:srgbClr val="000000"/>
              </a:solidFill>
            </a:endParaRPr>
          </a:p>
        </p:txBody>
      </p:sp>
      <p:sp>
        <p:nvSpPr>
          <p:cNvPr id="13" name="AutoShape 7"/>
          <p:cNvSpPr>
            <a:spLocks/>
          </p:cNvSpPr>
          <p:nvPr/>
        </p:nvSpPr>
        <p:spPr bwMode="auto">
          <a:xfrm>
            <a:off x="7348537" y="2423317"/>
            <a:ext cx="1338262" cy="670719"/>
          </a:xfrm>
          <a:prstGeom prst="borderCallout1">
            <a:avLst>
              <a:gd name="adj1" fmla="val 48864"/>
              <a:gd name="adj2" fmla="val -411"/>
              <a:gd name="adj3" fmla="val 66848"/>
              <a:gd name="adj4" fmla="val -160405"/>
            </a:avLst>
          </a:prstGeom>
          <a:gradFill rotWithShape="0">
            <a:gsLst>
              <a:gs pos="0">
                <a:srgbClr val="FFFFFF"/>
              </a:gs>
              <a:gs pos="100000">
                <a:srgbClr val="FF9900"/>
              </a:gs>
            </a:gsLst>
            <a:path path="shape">
              <a:fillToRect l="50000" t="50000" r="50000" b="50000"/>
            </a:path>
          </a:gradFill>
          <a:ln w="25560" cap="sq">
            <a:solidFill>
              <a:srgbClr val="E4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smtClean="0">
                <a:solidFill>
                  <a:srgbClr val="000000"/>
                </a:solidFill>
              </a:rPr>
              <a:t>Decrypted text (includes false positives)</a:t>
            </a:r>
            <a:endParaRPr lang="en-US" altLang="en-US" sz="1400" dirty="0">
              <a:solidFill>
                <a:srgbClr val="000000"/>
              </a:solidFill>
            </a:endParaRPr>
          </a:p>
        </p:txBody>
      </p:sp>
      <p:sp>
        <p:nvSpPr>
          <p:cNvPr id="4" name="Rectangle 2"/>
          <p:cNvSpPr>
            <a:spLocks noChangeArrowheads="1"/>
          </p:cNvSpPr>
          <p:nvPr/>
        </p:nvSpPr>
        <p:spPr bwMode="auto">
          <a:xfrm>
            <a:off x="2318332" y="1471610"/>
            <a:ext cx="7315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AutoShape 4"/>
          <p:cNvSpPr>
            <a:spLocks/>
          </p:cNvSpPr>
          <p:nvPr/>
        </p:nvSpPr>
        <p:spPr bwMode="auto">
          <a:xfrm>
            <a:off x="457200" y="2423318"/>
            <a:ext cx="1338262" cy="670719"/>
          </a:xfrm>
          <a:prstGeom prst="borderCallout1">
            <a:avLst>
              <a:gd name="adj1" fmla="val 51389"/>
              <a:gd name="adj2" fmla="val 101005"/>
              <a:gd name="adj3" fmla="val 60475"/>
              <a:gd name="adj4" fmla="val 130564"/>
            </a:avLst>
          </a:prstGeom>
          <a:gradFill rotWithShape="0">
            <a:gsLst>
              <a:gs pos="0">
                <a:srgbClr val="FFFFFF"/>
              </a:gs>
              <a:gs pos="100000">
                <a:srgbClr val="FF9900"/>
              </a:gs>
            </a:gsLst>
            <a:path path="shape">
              <a:fillToRect l="50000" t="50000" r="50000" b="50000"/>
            </a:path>
          </a:gradFill>
          <a:ln w="25560" cap="sq">
            <a:solidFill>
              <a:srgbClr val="E4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smtClean="0">
                <a:solidFill>
                  <a:srgbClr val="000000"/>
                </a:solidFill>
              </a:rPr>
              <a:t>Encrypted TEA Value 2</a:t>
            </a:r>
            <a:endParaRPr lang="en-US" altLang="en-US" sz="1600" dirty="0">
              <a:solidFill>
                <a:srgbClr val="000000"/>
              </a:solidFill>
            </a:endParaRPr>
          </a:p>
        </p:txBody>
      </p:sp>
      <p:sp>
        <p:nvSpPr>
          <p:cNvPr id="7" name="Rectangle 6"/>
          <p:cNvSpPr/>
          <p:nvPr/>
        </p:nvSpPr>
        <p:spPr>
          <a:xfrm>
            <a:off x="3962400" y="1798240"/>
            <a:ext cx="381000" cy="3338115"/>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572000" y="1802673"/>
            <a:ext cx="609600" cy="3338115"/>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886200" y="2544763"/>
            <a:ext cx="1371600" cy="27463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24366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smtClean="0"/>
              <a:t>Password Protection</a:t>
            </a:r>
          </a:p>
        </p:txBody>
      </p:sp>
      <p:sp>
        <p:nvSpPr>
          <p:cNvPr id="30723" name="Rectangle 7"/>
          <p:cNvSpPr>
            <a:spLocks noGrp="1" noChangeArrowheads="1"/>
          </p:cNvSpPr>
          <p:nvPr>
            <p:ph type="body" sz="half" idx="4294967295"/>
          </p:nvPr>
        </p:nvSpPr>
        <p:spPr bwMode="auto">
          <a:xfrm>
            <a:off x="457200" y="1600200"/>
            <a:ext cx="8229600" cy="434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ts val="0"/>
              </a:spcBef>
              <a:spcAft>
                <a:spcPts val="600"/>
              </a:spcAft>
              <a:buFontTx/>
              <a:buNone/>
            </a:pPr>
            <a:r>
              <a:rPr lang="en-US" altLang="en-US" sz="1800" dirty="0" smtClean="0"/>
              <a:t>So, how long would it take </a:t>
            </a:r>
            <a:r>
              <a:rPr lang="en-US" altLang="en-US" sz="1800" dirty="0" err="1" smtClean="0"/>
              <a:t>TEACracker</a:t>
            </a:r>
            <a:r>
              <a:rPr lang="en-US" altLang="en-US" sz="1800" dirty="0" smtClean="0"/>
              <a:t> to complete a brute-force attack on passwords of different levels of complexity</a:t>
            </a:r>
            <a:r>
              <a:rPr lang="en-US" altLang="en-US" sz="1800" dirty="0"/>
              <a:t>? </a:t>
            </a:r>
            <a:r>
              <a:rPr lang="en-US" altLang="en-US" sz="1800" dirty="0" smtClean="0"/>
              <a:t> Assume a worst-case </a:t>
            </a:r>
            <a:r>
              <a:rPr lang="en-US" altLang="en-US" sz="1800" dirty="0"/>
              <a:t>scenario, </a:t>
            </a:r>
            <a:r>
              <a:rPr lang="en-US" altLang="en-US" sz="1800" dirty="0" smtClean="0"/>
              <a:t>in which </a:t>
            </a:r>
            <a:r>
              <a:rPr lang="en-US" altLang="en-US" sz="1800" i="1" dirty="0" smtClean="0"/>
              <a:t>every</a:t>
            </a:r>
            <a:r>
              <a:rPr lang="en-US" altLang="en-US" sz="1800" dirty="0" smtClean="0"/>
              <a:t> </a:t>
            </a:r>
            <a:r>
              <a:rPr lang="en-US" altLang="en-US" sz="1800" dirty="0"/>
              <a:t>password </a:t>
            </a:r>
            <a:r>
              <a:rPr lang="en-US" altLang="en-US" sz="1800" dirty="0" smtClean="0"/>
              <a:t>has </a:t>
            </a:r>
            <a:r>
              <a:rPr lang="en-US" altLang="en-US" sz="1800" dirty="0"/>
              <a:t>to be tested before arriving at the correct one</a:t>
            </a:r>
            <a:r>
              <a:rPr lang="en-US" altLang="en-US" sz="1800" dirty="0" smtClean="0"/>
              <a:t>.</a:t>
            </a:r>
            <a:endParaRPr lang="en-US" altLang="en-US" sz="1800" dirty="0" smtClean="0"/>
          </a:p>
          <a:p>
            <a:pPr marL="0" indent="0">
              <a:spcBef>
                <a:spcPts val="0"/>
              </a:spcBef>
              <a:spcAft>
                <a:spcPts val="600"/>
              </a:spcAft>
              <a:buFontTx/>
              <a:buNone/>
            </a:pPr>
            <a:r>
              <a:rPr lang="en-US" altLang="en-US" sz="1800" dirty="0" smtClean="0"/>
              <a:t>During one test run, every possible password of four capital letters was tested within about 1.45 seconds.  That’s </a:t>
            </a:r>
            <a:r>
              <a:rPr lang="en-US" altLang="en-US" sz="1800" b="1" dirty="0" smtClean="0"/>
              <a:t>456,976</a:t>
            </a:r>
            <a:r>
              <a:rPr lang="en-US" altLang="en-US" sz="1800" dirty="0" smtClean="0"/>
              <a:t> possible passwords, or about </a:t>
            </a:r>
            <a:r>
              <a:rPr lang="en-US" altLang="en-US" sz="1800" b="1" dirty="0" smtClean="0"/>
              <a:t>0.000003173</a:t>
            </a:r>
            <a:r>
              <a:rPr lang="en-US" altLang="en-US" sz="1800" dirty="0" smtClean="0"/>
              <a:t> seconds per password.  From that, we can extrapolate these estimates for passwords of the following types:</a:t>
            </a:r>
          </a:p>
          <a:p>
            <a:pPr>
              <a:spcBef>
                <a:spcPts val="0"/>
              </a:spcBef>
            </a:pPr>
            <a:r>
              <a:rPr lang="en-US" altLang="en-US" sz="1600" dirty="0" smtClean="0"/>
              <a:t>Four capital/lowercase letters (7,311,616 passwords): </a:t>
            </a:r>
            <a:r>
              <a:rPr lang="en-US" altLang="en-US" sz="1600" b="1" dirty="0" smtClean="0"/>
              <a:t>~23 seconds</a:t>
            </a:r>
          </a:p>
          <a:p>
            <a:pPr>
              <a:spcBef>
                <a:spcPts val="0"/>
              </a:spcBef>
            </a:pPr>
            <a:r>
              <a:rPr lang="en-US" altLang="en-US" sz="1600" dirty="0" smtClean="0"/>
              <a:t>Eight </a:t>
            </a:r>
            <a:r>
              <a:rPr lang="en-US" altLang="en-US" sz="1600" dirty="0"/>
              <a:t>capital/lowercase </a:t>
            </a:r>
            <a:r>
              <a:rPr lang="en-US" altLang="en-US" sz="1600" dirty="0" smtClean="0"/>
              <a:t>letters </a:t>
            </a:r>
            <a:r>
              <a:rPr lang="en-US" altLang="en-US" sz="1600" dirty="0"/>
              <a:t>(</a:t>
            </a:r>
            <a:r>
              <a:rPr lang="en-US" altLang="en-US" sz="1600" dirty="0" smtClean="0"/>
              <a:t>53,459,728,531,456 passwords): </a:t>
            </a:r>
            <a:r>
              <a:rPr lang="en-US" altLang="en-US" sz="1600" b="1" dirty="0" smtClean="0"/>
              <a:t>~5.37 years</a:t>
            </a:r>
          </a:p>
          <a:p>
            <a:pPr>
              <a:spcBef>
                <a:spcPts val="0"/>
              </a:spcBef>
            </a:pPr>
            <a:r>
              <a:rPr lang="en-US" altLang="en-US" sz="1600" dirty="0"/>
              <a:t>Eight letters/numbers/symbols (</a:t>
            </a:r>
            <a:r>
              <a:rPr lang="en-US" altLang="en-US" sz="1600" dirty="0" smtClean="0"/>
              <a:t>7,837,433,594,376,961 passwords): </a:t>
            </a:r>
            <a:r>
              <a:rPr lang="en-US" altLang="en-US" sz="1600" b="1" dirty="0" smtClean="0"/>
              <a:t>~788 years</a:t>
            </a:r>
          </a:p>
          <a:p>
            <a:pPr>
              <a:spcBef>
                <a:spcPts val="0"/>
              </a:spcBef>
              <a:spcAft>
                <a:spcPts val="600"/>
              </a:spcAft>
            </a:pPr>
            <a:r>
              <a:rPr lang="en-US" altLang="en-US" sz="1600" dirty="0"/>
              <a:t>Ten letters/numbers/symbols (</a:t>
            </a:r>
            <a:r>
              <a:rPr lang="en-US" altLang="en-US" sz="1600" dirty="0" smtClean="0"/>
              <a:t>73,742,412,689,492,826,049 passwords): </a:t>
            </a:r>
            <a:r>
              <a:rPr lang="en-US" altLang="en-US" sz="1600" b="1" dirty="0" smtClean="0"/>
              <a:t>~7,419,605 years</a:t>
            </a:r>
          </a:p>
          <a:p>
            <a:pPr marL="0" indent="0">
              <a:buNone/>
            </a:pPr>
            <a:r>
              <a:rPr lang="en-US" altLang="en-US" sz="1800" dirty="0" smtClean="0"/>
              <a:t>(Of course, more intelligent attacks, such as dictionary attacks, can significantly reduce the time needed to crack a password.)</a:t>
            </a:r>
            <a:endParaRPr lang="en-US" altLang="en-US" sz="1800" dirty="0"/>
          </a:p>
        </p:txBody>
      </p:sp>
      <p:sp>
        <p:nvSpPr>
          <p:cNvPr id="30724"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a:solidFill>
                  <a:srgbClr val="65AA3B"/>
                </a:solidFill>
              </a:rPr>
              <a:t>Protection Mechanisms  &gt;  Password Protection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dirty="0" smtClean="0"/>
              <a:t>Password </a:t>
            </a:r>
            <a:r>
              <a:rPr lang="en-US" altLang="en-US" sz="4000" dirty="0" smtClean="0"/>
              <a:t>Protection (cont’d)</a:t>
            </a:r>
            <a:endParaRPr lang="en-US" altLang="en-US" sz="4000" dirty="0" smtClean="0"/>
          </a:p>
        </p:txBody>
      </p:sp>
      <p:sp>
        <p:nvSpPr>
          <p:cNvPr id="30723" name="Rectangle 7"/>
          <p:cNvSpPr>
            <a:spLocks noGrp="1" noChangeArrowheads="1"/>
          </p:cNvSpPr>
          <p:nvPr>
            <p:ph type="body" sz="half" idx="4294967295"/>
          </p:nvPr>
        </p:nvSpPr>
        <p:spPr bwMode="auto">
          <a:xfrm>
            <a:off x="457200" y="1600200"/>
            <a:ext cx="8229600" cy="3886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en-US" altLang="en-US" sz="2200" dirty="0" smtClean="0"/>
              <a:t>Making passwords harder to guess (and harder to crack) by placing all of the burden on the user is counterproductive beyond a certain point.  If a password is too hard to remember, it is often written down </a:t>
            </a:r>
            <a:r>
              <a:rPr lang="en-US" altLang="en-US" sz="2200" i="1" dirty="0" smtClean="0"/>
              <a:t>(look for sticky notes on monitors or keyboards!)</a:t>
            </a:r>
            <a:r>
              <a:rPr lang="en-US" altLang="en-US" sz="2200" dirty="0" smtClean="0"/>
              <a:t> or saved in an insecure file, which compromises its security.</a:t>
            </a:r>
          </a:p>
          <a:p>
            <a:pPr marL="0" indent="0">
              <a:buFontTx/>
              <a:buNone/>
            </a:pPr>
            <a:r>
              <a:rPr lang="en-US" altLang="en-US" sz="2200" dirty="0" smtClean="0"/>
              <a:t>Using </a:t>
            </a:r>
            <a:r>
              <a:rPr lang="en-US" altLang="en-US" sz="2200" i="1" dirty="0" smtClean="0"/>
              <a:t>salt</a:t>
            </a:r>
            <a:r>
              <a:rPr lang="en-US" altLang="en-US" sz="2200" dirty="0" smtClean="0"/>
              <a:t> is one way to strengthen passwords.  A cryptographic salt is extra data, unique to every new password, which is joined to the password </a:t>
            </a:r>
            <a:r>
              <a:rPr lang="en-US" altLang="en-US" sz="2200" i="1" dirty="0" smtClean="0"/>
              <a:t>before</a:t>
            </a:r>
            <a:r>
              <a:rPr lang="en-US" altLang="en-US" sz="2200" dirty="0" smtClean="0"/>
              <a:t> the hash (signature) is generated.  The hash and the salt are typically stored together.  Salting effectively makes a password longer, </a:t>
            </a:r>
            <a:r>
              <a:rPr lang="en-US" altLang="en-US" sz="2200" i="1" dirty="0" smtClean="0"/>
              <a:t>without</a:t>
            </a:r>
            <a:r>
              <a:rPr lang="en-US" altLang="en-US" sz="2200" dirty="0" smtClean="0"/>
              <a:t> requiring the user to memorize a longer password.</a:t>
            </a:r>
          </a:p>
        </p:txBody>
      </p:sp>
      <p:sp>
        <p:nvSpPr>
          <p:cNvPr id="30724"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a:solidFill>
                  <a:srgbClr val="65AA3B"/>
                </a:solidFill>
              </a:rPr>
              <a:t>Protection Mechanisms  &gt;  Password Protection</a:t>
            </a:r>
          </a:p>
        </p:txBody>
      </p:sp>
    </p:spTree>
    <p:extLst>
      <p:ext uri="{BB962C8B-B14F-4D97-AF65-F5344CB8AC3E}">
        <p14:creationId xmlns:p14="http://schemas.microsoft.com/office/powerpoint/2010/main" val="131662486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dirty="0" smtClean="0"/>
              <a:t>Lab Exercises (Part Two)</a:t>
            </a:r>
          </a:p>
        </p:txBody>
      </p:sp>
      <p:sp>
        <p:nvSpPr>
          <p:cNvPr id="9219" name="Rectangle 7"/>
          <p:cNvSpPr>
            <a:spLocks noGrp="1" noChangeArrowheads="1"/>
          </p:cNvSpPr>
          <p:nvPr>
            <p:ph type="body" sz="half" idx="4294967295"/>
          </p:nvPr>
        </p:nvSpPr>
        <p:spPr bwMode="auto">
          <a:xfrm>
            <a:off x="457200" y="1600200"/>
            <a:ext cx="8229600" cy="3886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defRPr/>
            </a:pPr>
            <a:r>
              <a:rPr lang="en-US" altLang="en-US" dirty="0" smtClean="0"/>
              <a:t>In the second part of this module, you will:</a:t>
            </a:r>
          </a:p>
          <a:p>
            <a:pPr>
              <a:defRPr/>
            </a:pPr>
            <a:r>
              <a:rPr lang="en-US" altLang="en-US" sz="2200" dirty="0" smtClean="0"/>
              <a:t>Launch the </a:t>
            </a:r>
            <a:r>
              <a:rPr lang="en-US" altLang="en-US" sz="2200" b="1" dirty="0" err="1" smtClean="0"/>
              <a:t>TEATalk</a:t>
            </a:r>
            <a:r>
              <a:rPr lang="en-US" altLang="en-US" sz="2200" b="1" dirty="0" smtClean="0"/>
              <a:t> Server </a:t>
            </a:r>
            <a:r>
              <a:rPr lang="en-US" altLang="en-US" sz="2200" dirty="0" smtClean="0"/>
              <a:t>on one of the workstations in your group.</a:t>
            </a:r>
          </a:p>
          <a:p>
            <a:pPr>
              <a:defRPr/>
            </a:pPr>
            <a:r>
              <a:rPr lang="en-US" altLang="en-US" sz="2200" dirty="0" smtClean="0"/>
              <a:t>Configure the Windows Firewall to add a </a:t>
            </a:r>
            <a:r>
              <a:rPr lang="en-US" altLang="en-US" sz="2200" i="1" dirty="0" smtClean="0"/>
              <a:t>firewall rule </a:t>
            </a:r>
            <a:r>
              <a:rPr lang="en-US" altLang="en-US" sz="2200" dirty="0" smtClean="0"/>
              <a:t>allowing incoming connections from other workstations in your group running the </a:t>
            </a:r>
            <a:r>
              <a:rPr lang="en-US" altLang="en-US" sz="2200" b="1" dirty="0" err="1" smtClean="0"/>
              <a:t>TEATalk</a:t>
            </a:r>
            <a:r>
              <a:rPr lang="en-US" altLang="en-US" sz="2200" b="1" dirty="0" smtClean="0"/>
              <a:t> Client</a:t>
            </a:r>
            <a:r>
              <a:rPr lang="en-US" altLang="en-US" sz="2200" dirty="0" smtClean="0"/>
              <a:t>.  The group will collaborate in testing this new rule.</a:t>
            </a:r>
          </a:p>
          <a:p>
            <a:pPr>
              <a:defRPr/>
            </a:pPr>
            <a:r>
              <a:rPr lang="en-US" altLang="en-US" sz="2200" dirty="0" smtClean="0"/>
              <a:t>Enable </a:t>
            </a:r>
            <a:r>
              <a:rPr lang="en-US" altLang="en-US" sz="2200" i="1" dirty="0" smtClean="0"/>
              <a:t>logging</a:t>
            </a:r>
            <a:r>
              <a:rPr lang="en-US" altLang="en-US" sz="2200" dirty="0" smtClean="0"/>
              <a:t> on the new rule, so that new chat connection attempts are automatically logged.</a:t>
            </a:r>
          </a:p>
          <a:p>
            <a:pPr marL="0" indent="0">
              <a:buFontTx/>
              <a:buNone/>
              <a:defRPr/>
            </a:pPr>
            <a:r>
              <a:rPr lang="en-US" altLang="en-US" dirty="0" smtClean="0"/>
              <a:t>(See the lesson plan instructions for more information.)</a:t>
            </a:r>
          </a:p>
        </p:txBody>
      </p:sp>
      <p:sp>
        <p:nvSpPr>
          <p:cNvPr id="16388"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dirty="0">
                <a:solidFill>
                  <a:srgbClr val="65AA3B"/>
                </a:solidFill>
              </a:rPr>
              <a:t>Protection Mechanisms  &gt;  Lab Exercises (Part </a:t>
            </a:r>
            <a:r>
              <a:rPr lang="en-US" altLang="en-US" sz="1400" b="1" dirty="0" smtClean="0">
                <a:solidFill>
                  <a:srgbClr val="65AA3B"/>
                </a:solidFill>
              </a:rPr>
              <a:t>Two)</a:t>
            </a:r>
            <a:endParaRPr lang="en-US" altLang="en-US" sz="1400" b="1" dirty="0">
              <a:solidFill>
                <a:srgbClr val="65AA3B"/>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smtClean="0"/>
              <a:t>Introduction to Firewalls</a:t>
            </a:r>
          </a:p>
        </p:txBody>
      </p:sp>
      <p:sp>
        <p:nvSpPr>
          <p:cNvPr id="6147" name="Rectangle 7"/>
          <p:cNvSpPr>
            <a:spLocks noGrp="1" noChangeArrowheads="1"/>
          </p:cNvSpPr>
          <p:nvPr>
            <p:ph type="body" sz="half" idx="4294967295"/>
          </p:nvPr>
        </p:nvSpPr>
        <p:spPr bwMode="auto">
          <a:xfrm>
            <a:off x="457200" y="1600200"/>
            <a:ext cx="8229600" cy="3886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en-US" altLang="en-US" sz="2200" smtClean="0"/>
              <a:t>The purpose of a firewall is to moderate and control network traffic, for the purpose of logging network activity and/or blocking potentially harmful traffic.</a:t>
            </a:r>
          </a:p>
          <a:p>
            <a:pPr marL="0" indent="0">
              <a:buFontTx/>
              <a:buNone/>
            </a:pPr>
            <a:r>
              <a:rPr lang="en-US" altLang="en-US" sz="2200" smtClean="0"/>
              <a:t>Firewalls provide a layer of protection between personal computers and networks, or between </a:t>
            </a:r>
            <a:r>
              <a:rPr lang="en-US" altLang="en-US" sz="2200" i="1" smtClean="0"/>
              <a:t>private</a:t>
            </a:r>
            <a:r>
              <a:rPr lang="en-US" altLang="en-US" sz="2200" smtClean="0"/>
              <a:t> (trusted) networks and </a:t>
            </a:r>
            <a:r>
              <a:rPr lang="en-US" altLang="en-US" sz="2200" i="1" smtClean="0"/>
              <a:t>public</a:t>
            </a:r>
            <a:r>
              <a:rPr lang="en-US" altLang="en-US" sz="2200" smtClean="0"/>
              <a:t> (untrusted) networks.  This need has become increasingly important as more and more individuals and organizations are connected to the Internet.</a:t>
            </a:r>
          </a:p>
          <a:p>
            <a:pPr marL="0" indent="0">
              <a:buFontTx/>
              <a:buNone/>
            </a:pPr>
            <a:r>
              <a:rPr lang="en-US" altLang="en-US" sz="2200" smtClean="0"/>
              <a:t>An improperly configured firewall can provide a false sense of security, so it is important to be able to tailor a firewall configuration to your needs.</a:t>
            </a:r>
          </a:p>
        </p:txBody>
      </p:sp>
      <p:sp>
        <p:nvSpPr>
          <p:cNvPr id="6148"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a:solidFill>
                  <a:srgbClr val="65AA3B"/>
                </a:solidFill>
              </a:rPr>
              <a:t>Protection Mechanisms  &gt;  Introduction to Firewalls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smtClean="0"/>
              <a:t>Introduction to Firewalls (cont’d)</a:t>
            </a:r>
          </a:p>
        </p:txBody>
      </p:sp>
      <p:sp>
        <p:nvSpPr>
          <p:cNvPr id="8195" name="Rectangle 7"/>
          <p:cNvSpPr>
            <a:spLocks noGrp="1" noChangeArrowheads="1"/>
          </p:cNvSpPr>
          <p:nvPr>
            <p:ph type="body" sz="half" idx="4294967295"/>
          </p:nvPr>
        </p:nvSpPr>
        <p:spPr bwMode="auto">
          <a:xfrm>
            <a:off x="457200" y="1600200"/>
            <a:ext cx="8229600" cy="3886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en-US" altLang="en-US" smtClean="0"/>
              <a:t>One common category of firewalls is a </a:t>
            </a:r>
            <a:r>
              <a:rPr lang="en-US" altLang="en-US" i="1" smtClean="0"/>
              <a:t>software firewall</a:t>
            </a:r>
            <a:r>
              <a:rPr lang="en-US" altLang="en-US" smtClean="0"/>
              <a:t>, a standard component of modern operating systems.  The firewall included with Microsoft Windows is the Windows Firewall.</a:t>
            </a:r>
          </a:p>
          <a:p>
            <a:pPr marL="0" indent="0">
              <a:buFontTx/>
              <a:buNone/>
            </a:pPr>
            <a:r>
              <a:rPr lang="en-US" altLang="en-US" smtClean="0"/>
              <a:t>The firewall checks incoming and outgoing network </a:t>
            </a:r>
            <a:r>
              <a:rPr lang="en-US" altLang="en-US" i="1" smtClean="0"/>
              <a:t>packets</a:t>
            </a:r>
            <a:r>
              <a:rPr lang="en-US" altLang="en-US" smtClean="0"/>
              <a:t> based on its set of </a:t>
            </a:r>
            <a:r>
              <a:rPr lang="en-US" altLang="en-US" i="1" smtClean="0"/>
              <a:t>rules</a:t>
            </a:r>
            <a:r>
              <a:rPr lang="en-US" altLang="en-US" smtClean="0"/>
              <a:t>, to determine whether the packet should be rejected or forwarded to its intended destination.</a:t>
            </a:r>
          </a:p>
          <a:p>
            <a:pPr marL="0" indent="0">
              <a:buFontTx/>
              <a:buNone/>
            </a:pPr>
            <a:r>
              <a:rPr lang="en-US" altLang="en-US" smtClean="0"/>
              <a:t>When a rule which matches the packet is found, the corresponding rule action is obeyed.</a:t>
            </a:r>
          </a:p>
        </p:txBody>
      </p:sp>
      <p:sp>
        <p:nvSpPr>
          <p:cNvPr id="8196"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a:solidFill>
                  <a:srgbClr val="65AA3B"/>
                </a:solidFill>
              </a:rPr>
              <a:t>Protection Mechanisms  &gt;  Introduction to Firewalls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smtClean="0"/>
              <a:t>Windows Firewall</a:t>
            </a:r>
          </a:p>
        </p:txBody>
      </p:sp>
      <p:sp>
        <p:nvSpPr>
          <p:cNvPr id="9219" name="Rectangle 7"/>
          <p:cNvSpPr>
            <a:spLocks noGrp="1" noChangeArrowheads="1"/>
          </p:cNvSpPr>
          <p:nvPr>
            <p:ph type="body" sz="half" idx="4294967295"/>
          </p:nvPr>
        </p:nvSpPr>
        <p:spPr bwMode="auto">
          <a:xfrm>
            <a:off x="457200" y="1600200"/>
            <a:ext cx="8229600" cy="3886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defRPr/>
            </a:pPr>
            <a:r>
              <a:rPr lang="en-US" altLang="en-US" sz="2200" dirty="0" smtClean="0"/>
              <a:t>Windows Firewall rules are divided into </a:t>
            </a:r>
            <a:r>
              <a:rPr lang="en-US" altLang="en-US" sz="2200" i="1" dirty="0" smtClean="0"/>
              <a:t>profiles</a:t>
            </a:r>
            <a:r>
              <a:rPr lang="en-US" altLang="en-US" sz="2200" dirty="0" smtClean="0"/>
              <a:t>.  When you set up a network connection for the first time, your choice of profile determines the rules which will govern that connection:</a:t>
            </a:r>
          </a:p>
          <a:p>
            <a:pPr>
              <a:defRPr/>
            </a:pPr>
            <a:r>
              <a:rPr lang="en-US" altLang="en-US" sz="2000" b="1" dirty="0" smtClean="0"/>
              <a:t>Public </a:t>
            </a:r>
            <a:r>
              <a:rPr lang="en-US" altLang="en-US" sz="2000" dirty="0" smtClean="0"/>
              <a:t>(for shared networks that are not “trusted”; are more tightly regulated than Private networks)</a:t>
            </a:r>
          </a:p>
          <a:p>
            <a:pPr>
              <a:defRPr/>
            </a:pPr>
            <a:r>
              <a:rPr lang="en-US" altLang="en-US" sz="2000" b="1" dirty="0" smtClean="0"/>
              <a:t>Private </a:t>
            </a:r>
            <a:r>
              <a:rPr lang="en-US" altLang="en-US" sz="2000" dirty="0" smtClean="0"/>
              <a:t>(for home networks and other “trusted” locations; more services are enabled by default than on Public networks)</a:t>
            </a:r>
          </a:p>
          <a:p>
            <a:pPr marL="0" indent="0">
              <a:buFontTx/>
              <a:buNone/>
              <a:defRPr/>
            </a:pPr>
            <a:r>
              <a:rPr lang="en-US" sz="2200" dirty="0" smtClean="0"/>
              <a:t>In addition, rules can be specified for both </a:t>
            </a:r>
            <a:r>
              <a:rPr lang="en-US" sz="2200" i="1" dirty="0" smtClean="0"/>
              <a:t>inbound</a:t>
            </a:r>
            <a:r>
              <a:rPr lang="en-US" sz="2200" dirty="0" smtClean="0"/>
              <a:t> and </a:t>
            </a:r>
            <a:r>
              <a:rPr lang="en-US" sz="2200" i="1" dirty="0" smtClean="0"/>
              <a:t>outbound</a:t>
            </a:r>
            <a:r>
              <a:rPr lang="en-US" sz="2200" dirty="0" smtClean="0"/>
              <a:t> network traffic.  Inbound traffic is </a:t>
            </a:r>
            <a:r>
              <a:rPr lang="en-US" sz="2200" i="1" dirty="0"/>
              <a:t>blocked by default </a:t>
            </a:r>
            <a:r>
              <a:rPr lang="en-US" sz="2200" dirty="0"/>
              <a:t>unless </a:t>
            </a:r>
            <a:r>
              <a:rPr lang="en-US" sz="2200" dirty="0" smtClean="0"/>
              <a:t>it matches one </a:t>
            </a:r>
            <a:r>
              <a:rPr lang="en-US" sz="2200" dirty="0"/>
              <a:t>of the firewall rules, </a:t>
            </a:r>
            <a:r>
              <a:rPr lang="en-US" sz="2200" dirty="0" smtClean="0"/>
              <a:t>while </a:t>
            </a:r>
            <a:r>
              <a:rPr lang="en-US" sz="2200" dirty="0"/>
              <a:t>outbound </a:t>
            </a:r>
            <a:r>
              <a:rPr lang="en-US" sz="2200" dirty="0" smtClean="0"/>
              <a:t>traffic is </a:t>
            </a:r>
            <a:r>
              <a:rPr lang="en-US" sz="2200" i="1" dirty="0"/>
              <a:t>allowed by default</a:t>
            </a:r>
            <a:r>
              <a:rPr lang="en-US" sz="2200" dirty="0"/>
              <a:t>.</a:t>
            </a:r>
            <a:endParaRPr lang="en-US" altLang="en-US" sz="2200" dirty="0" smtClean="0"/>
          </a:p>
        </p:txBody>
      </p:sp>
      <p:sp>
        <p:nvSpPr>
          <p:cNvPr id="10244"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a:solidFill>
                  <a:srgbClr val="65AA3B"/>
                </a:solidFill>
              </a:rPr>
              <a:t>Protection Mechanisms  &gt;  Windows Firewall</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smtClean="0"/>
              <a:t>Windows Firewall (cont’d)</a:t>
            </a:r>
          </a:p>
        </p:txBody>
      </p:sp>
      <p:sp>
        <p:nvSpPr>
          <p:cNvPr id="12291"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a:solidFill>
                  <a:srgbClr val="65AA3B"/>
                </a:solidFill>
              </a:rPr>
              <a:t>Protection Mechanisms  &gt;  Windows Firewall</a:t>
            </a:r>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9125" y="1235075"/>
            <a:ext cx="536575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txBox="1">
            <a:spLocks noChangeArrowheads="1"/>
          </p:cNvSpPr>
          <p:nvPr/>
        </p:nvSpPr>
        <p:spPr bwMode="auto">
          <a:xfrm>
            <a:off x="457200" y="5257800"/>
            <a:ext cx="8229600" cy="628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a:lstStyle>
          <a:p>
            <a:pPr marL="0" indent="0" algn="ctr">
              <a:buFontTx/>
              <a:buNone/>
              <a:defRPr/>
            </a:pPr>
            <a:r>
              <a:rPr lang="en-US" altLang="en-US" sz="1800" b="1" kern="0" dirty="0" smtClean="0"/>
              <a:t>Windows Firewall</a:t>
            </a:r>
            <a:endParaRPr lang="en-US" altLang="en-US" sz="1800" kern="0"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dirty="0" smtClean="0"/>
              <a:t>Windows Firewall (cont’d)</a:t>
            </a:r>
          </a:p>
        </p:txBody>
      </p:sp>
      <p:sp>
        <p:nvSpPr>
          <p:cNvPr id="14339" name="Rectangle 7"/>
          <p:cNvSpPr>
            <a:spLocks noGrp="1" noChangeArrowheads="1"/>
          </p:cNvSpPr>
          <p:nvPr>
            <p:ph type="body" sz="half" idx="4294967295"/>
          </p:nvPr>
        </p:nvSpPr>
        <p:spPr bwMode="auto">
          <a:xfrm>
            <a:off x="457200" y="1600200"/>
            <a:ext cx="8229600" cy="3886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en-US" altLang="en-US" smtClean="0"/>
              <a:t>The default Windows Firewall configuration is a reasonably secure starting point for most systems, but it is sometimes necessary to create a new rule to permit a networked application or service to function.</a:t>
            </a:r>
          </a:p>
          <a:p>
            <a:pPr marL="0" indent="0">
              <a:buFontTx/>
              <a:buNone/>
            </a:pPr>
            <a:r>
              <a:rPr lang="en-US" altLang="en-US" smtClean="0"/>
              <a:t>This can often be done automatically, but in this module, we will explore the process of manually configuring a new rule.</a:t>
            </a:r>
          </a:p>
          <a:p>
            <a:pPr marL="0" indent="0">
              <a:buFontTx/>
              <a:buNone/>
            </a:pPr>
            <a:r>
              <a:rPr lang="en-US" altLang="en-US" smtClean="0"/>
              <a:t>This will help you to become more familiar with the default firewall configuration, and also with the optional facilities (such as </a:t>
            </a:r>
            <a:r>
              <a:rPr lang="en-US" altLang="en-US" i="1" smtClean="0"/>
              <a:t>logging</a:t>
            </a:r>
            <a:r>
              <a:rPr lang="en-US" altLang="en-US" smtClean="0"/>
              <a:t>) that can be enabled for firewall rules.</a:t>
            </a:r>
          </a:p>
        </p:txBody>
      </p:sp>
      <p:sp>
        <p:nvSpPr>
          <p:cNvPr id="14340"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dirty="0">
                <a:solidFill>
                  <a:srgbClr val="65AA3B"/>
                </a:solidFill>
              </a:rPr>
              <a:t>Protection Mechanisms  &gt;  Windows Firewall</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dirty="0" smtClean="0"/>
              <a:t>Lab Exercises (Part One)</a:t>
            </a:r>
          </a:p>
        </p:txBody>
      </p:sp>
      <p:sp>
        <p:nvSpPr>
          <p:cNvPr id="9219" name="Rectangle 7"/>
          <p:cNvSpPr>
            <a:spLocks noGrp="1" noChangeArrowheads="1"/>
          </p:cNvSpPr>
          <p:nvPr>
            <p:ph type="body" sz="half" idx="4294967295"/>
          </p:nvPr>
        </p:nvSpPr>
        <p:spPr bwMode="auto">
          <a:xfrm>
            <a:off x="457200" y="1600200"/>
            <a:ext cx="8229600" cy="3886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defRPr/>
            </a:pPr>
            <a:r>
              <a:rPr lang="en-US" altLang="en-US" dirty="0" smtClean="0"/>
              <a:t>In the first part of this module, you will:</a:t>
            </a:r>
          </a:p>
          <a:p>
            <a:pPr>
              <a:defRPr/>
            </a:pPr>
            <a:r>
              <a:rPr lang="en-US" altLang="en-US" sz="2200" dirty="0" smtClean="0"/>
              <a:t>Launch the </a:t>
            </a:r>
            <a:r>
              <a:rPr lang="en-US" altLang="en-US" sz="2200" b="1" dirty="0" err="1" smtClean="0"/>
              <a:t>TEATalk</a:t>
            </a:r>
            <a:r>
              <a:rPr lang="en-US" altLang="en-US" sz="2200" b="1" dirty="0" smtClean="0"/>
              <a:t> Client </a:t>
            </a:r>
            <a:r>
              <a:rPr lang="en-US" altLang="en-US" sz="2200" dirty="0" smtClean="0"/>
              <a:t>and open a chat session.  Your group will be assigned a chat room and a central server.</a:t>
            </a:r>
          </a:p>
          <a:p>
            <a:pPr>
              <a:defRPr/>
            </a:pPr>
            <a:r>
              <a:rPr lang="en-US" altLang="en-US" sz="2200" dirty="0" smtClean="0"/>
              <a:t>Generate chat traffic, which will be captured and posted for your analysis.</a:t>
            </a:r>
          </a:p>
          <a:p>
            <a:pPr>
              <a:defRPr/>
            </a:pPr>
            <a:r>
              <a:rPr lang="en-US" altLang="en-US" sz="2200" dirty="0" smtClean="0"/>
              <a:t>Use forensic tools to identify captured chat data, then use a simple password cracker to mount a brute-force attack on this data.  After you discover the chat passwords of other users, you will use them to invade their chat rooms.</a:t>
            </a:r>
          </a:p>
          <a:p>
            <a:pPr marL="0" indent="0">
              <a:buFontTx/>
              <a:buNone/>
              <a:defRPr/>
            </a:pPr>
            <a:r>
              <a:rPr lang="en-US" altLang="en-US" dirty="0"/>
              <a:t>(See the lesson plan instructions for more information</a:t>
            </a:r>
            <a:r>
              <a:rPr lang="en-US" altLang="en-US" dirty="0" smtClean="0"/>
              <a:t>.)</a:t>
            </a:r>
            <a:endParaRPr lang="en-US" altLang="en-US" dirty="0"/>
          </a:p>
        </p:txBody>
      </p:sp>
      <p:sp>
        <p:nvSpPr>
          <p:cNvPr id="32772"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dirty="0">
                <a:solidFill>
                  <a:srgbClr val="65AA3B"/>
                </a:solidFill>
              </a:rPr>
              <a:t>Protection Mechanisms  &gt;  Lab Exercises (Part </a:t>
            </a:r>
            <a:r>
              <a:rPr lang="en-US" altLang="en-US" sz="1400" b="1" dirty="0" smtClean="0">
                <a:solidFill>
                  <a:srgbClr val="65AA3B"/>
                </a:solidFill>
              </a:rPr>
              <a:t>One)</a:t>
            </a:r>
            <a:endParaRPr lang="en-US" altLang="en-US" sz="1400" b="1" dirty="0">
              <a:solidFill>
                <a:srgbClr val="65AA3B"/>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dirty="0" smtClean="0"/>
              <a:t>Windows Firewall (cont’d)</a:t>
            </a:r>
          </a:p>
        </p:txBody>
      </p:sp>
      <p:sp>
        <p:nvSpPr>
          <p:cNvPr id="18435"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dirty="0">
                <a:solidFill>
                  <a:srgbClr val="65AA3B"/>
                </a:solidFill>
              </a:rPr>
              <a:t>Protection Mechanisms  &gt;  </a:t>
            </a:r>
            <a:r>
              <a:rPr lang="en-US" altLang="en-US" sz="1400" b="1" dirty="0" smtClean="0">
                <a:solidFill>
                  <a:srgbClr val="65AA3B"/>
                </a:solidFill>
              </a:rPr>
              <a:t>Windows Firewall</a:t>
            </a:r>
            <a:endParaRPr lang="en-US" altLang="en-US" sz="1400" b="1" dirty="0">
              <a:solidFill>
                <a:srgbClr val="65AA3B"/>
              </a:solidFill>
            </a:endParaRPr>
          </a:p>
        </p:txBody>
      </p:sp>
      <p:pic>
        <p:nvPicPr>
          <p:cNvPr id="1843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9125" y="1235075"/>
            <a:ext cx="536575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txBox="1">
            <a:spLocks noChangeArrowheads="1"/>
          </p:cNvSpPr>
          <p:nvPr/>
        </p:nvSpPr>
        <p:spPr bwMode="auto">
          <a:xfrm>
            <a:off x="457200" y="5257800"/>
            <a:ext cx="8229600" cy="628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a:lstStyle>
          <a:p>
            <a:pPr marL="0" indent="0" algn="ctr">
              <a:buFontTx/>
              <a:buNone/>
              <a:defRPr/>
            </a:pPr>
            <a:r>
              <a:rPr lang="en-US" altLang="en-US" sz="1800" b="1" kern="0" dirty="0" smtClean="0"/>
              <a:t>Windows Firewall: Inbound Rule Configuration</a:t>
            </a:r>
            <a:endParaRPr lang="en-US" altLang="en-US" sz="1800" kern="0"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dirty="0" smtClean="0"/>
              <a:t>Lab Exercises (Part One)</a:t>
            </a:r>
          </a:p>
        </p:txBody>
      </p:sp>
      <p:sp>
        <p:nvSpPr>
          <p:cNvPr id="32772"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dirty="0">
                <a:solidFill>
                  <a:srgbClr val="65AA3B"/>
                </a:solidFill>
              </a:rPr>
              <a:t>Protection Mechanisms  &gt;  Lab Exercises (Part </a:t>
            </a:r>
            <a:r>
              <a:rPr lang="en-US" altLang="en-US" sz="1400" b="1" dirty="0" smtClean="0">
                <a:solidFill>
                  <a:srgbClr val="65AA3B"/>
                </a:solidFill>
              </a:rPr>
              <a:t>One)</a:t>
            </a:r>
            <a:endParaRPr lang="en-US" altLang="en-US" sz="1400" b="1" dirty="0">
              <a:solidFill>
                <a:srgbClr val="65AA3B"/>
              </a:solidFill>
            </a:endParaRPr>
          </a:p>
        </p:txBody>
      </p:sp>
      <p:sp>
        <p:nvSpPr>
          <p:cNvPr id="5" name="Rectangle 7"/>
          <p:cNvSpPr txBox="1">
            <a:spLocks noChangeArrowheads="1"/>
          </p:cNvSpPr>
          <p:nvPr/>
        </p:nvSpPr>
        <p:spPr bwMode="auto">
          <a:xfrm>
            <a:off x="457200" y="5257800"/>
            <a:ext cx="8229600" cy="628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a:lstStyle>
          <a:p>
            <a:pPr marL="0" indent="0" algn="ctr">
              <a:buFontTx/>
              <a:buNone/>
              <a:defRPr/>
            </a:pPr>
            <a:r>
              <a:rPr lang="en-US" altLang="en-US" sz="1800" b="1" kern="0" dirty="0" err="1" smtClean="0"/>
              <a:t>TEATalk</a:t>
            </a:r>
            <a:r>
              <a:rPr lang="en-US" altLang="en-US" sz="1800" b="1" kern="0" dirty="0" smtClean="0"/>
              <a:t> Client (requires that a current version of Java SE is installed).</a:t>
            </a:r>
            <a:endParaRPr lang="en-US" altLang="en-US" sz="1800" kern="0" dirty="0" smtClean="0"/>
          </a:p>
        </p:txBody>
      </p:sp>
      <p:sp>
        <p:nvSpPr>
          <p:cNvPr id="2" name="Rectangle 2"/>
          <p:cNvSpPr>
            <a:spLocks noChangeArrowheads="1"/>
          </p:cNvSpPr>
          <p:nvPr/>
        </p:nvSpPr>
        <p:spPr bwMode="auto">
          <a:xfrm>
            <a:off x="2209800" y="14628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4084449903"/>
              </p:ext>
            </p:extLst>
          </p:nvPr>
        </p:nvGraphicFramePr>
        <p:xfrm>
          <a:off x="2252662" y="1462881"/>
          <a:ext cx="4638675" cy="3505200"/>
        </p:xfrm>
        <a:graphic>
          <a:graphicData uri="http://schemas.openxmlformats.org/presentationml/2006/ole">
            <mc:AlternateContent xmlns:mc="http://schemas.openxmlformats.org/markup-compatibility/2006">
              <mc:Choice xmlns:v="urn:schemas-microsoft-com:vml" Requires="v">
                <p:oleObj spid="_x0000_s37906" name="Bitmap Image" r:id="rId4" imgW="5961905" imgH="4505954" progId="Paint.Picture">
                  <p:embed/>
                </p:oleObj>
              </mc:Choice>
              <mc:Fallback>
                <p:oleObj name="Bitmap Image" r:id="rId4" imgW="5961905" imgH="4505954"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2662" y="1462881"/>
                        <a:ext cx="4638675" cy="350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utoShape 4"/>
          <p:cNvSpPr>
            <a:spLocks/>
          </p:cNvSpPr>
          <p:nvPr/>
        </p:nvSpPr>
        <p:spPr bwMode="auto">
          <a:xfrm>
            <a:off x="457200" y="1462881"/>
            <a:ext cx="1338262" cy="670719"/>
          </a:xfrm>
          <a:prstGeom prst="borderCallout1">
            <a:avLst>
              <a:gd name="adj1" fmla="val 51389"/>
              <a:gd name="adj2" fmla="val 101005"/>
              <a:gd name="adj3" fmla="val 129903"/>
              <a:gd name="adj4" fmla="val 139421"/>
            </a:avLst>
          </a:prstGeom>
          <a:gradFill rotWithShape="0">
            <a:gsLst>
              <a:gs pos="0">
                <a:srgbClr val="FFFFFF"/>
              </a:gs>
              <a:gs pos="100000">
                <a:srgbClr val="FF9900"/>
              </a:gs>
            </a:gsLst>
            <a:path path="shape">
              <a:fillToRect l="50000" t="50000" r="50000" b="50000"/>
            </a:path>
          </a:gradFill>
          <a:ln w="25560" cap="sq">
            <a:solidFill>
              <a:srgbClr val="E4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smtClean="0">
                <a:solidFill>
                  <a:srgbClr val="000000"/>
                </a:solidFill>
              </a:rPr>
              <a:t>Server Address</a:t>
            </a:r>
            <a:endParaRPr lang="en-US" altLang="en-US" dirty="0">
              <a:solidFill>
                <a:srgbClr val="000000"/>
              </a:solidFill>
            </a:endParaRPr>
          </a:p>
        </p:txBody>
      </p:sp>
      <p:sp>
        <p:nvSpPr>
          <p:cNvPr id="9" name="AutoShape 4"/>
          <p:cNvSpPr>
            <a:spLocks/>
          </p:cNvSpPr>
          <p:nvPr/>
        </p:nvSpPr>
        <p:spPr bwMode="auto">
          <a:xfrm>
            <a:off x="457200" y="2423318"/>
            <a:ext cx="1338262" cy="670719"/>
          </a:xfrm>
          <a:prstGeom prst="borderCallout1">
            <a:avLst>
              <a:gd name="adj1" fmla="val 51389"/>
              <a:gd name="adj2" fmla="val 101005"/>
              <a:gd name="adj3" fmla="val 60476"/>
              <a:gd name="adj4" fmla="val 139421"/>
            </a:avLst>
          </a:prstGeom>
          <a:gradFill rotWithShape="0">
            <a:gsLst>
              <a:gs pos="0">
                <a:srgbClr val="FFFFFF"/>
              </a:gs>
              <a:gs pos="100000">
                <a:srgbClr val="FF9900"/>
              </a:gs>
            </a:gsLst>
            <a:path path="shape">
              <a:fillToRect l="50000" t="50000" r="50000" b="50000"/>
            </a:path>
          </a:gradFill>
          <a:ln w="25560" cap="sq">
            <a:solidFill>
              <a:srgbClr val="E4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smtClean="0">
                <a:solidFill>
                  <a:srgbClr val="000000"/>
                </a:solidFill>
              </a:rPr>
              <a:t>Server Port Number</a:t>
            </a:r>
            <a:endParaRPr lang="en-US" altLang="en-US" dirty="0">
              <a:solidFill>
                <a:srgbClr val="000000"/>
              </a:solidFill>
            </a:endParaRPr>
          </a:p>
        </p:txBody>
      </p:sp>
      <p:sp>
        <p:nvSpPr>
          <p:cNvPr id="10" name="AutoShape 4"/>
          <p:cNvSpPr>
            <a:spLocks/>
          </p:cNvSpPr>
          <p:nvPr/>
        </p:nvSpPr>
        <p:spPr bwMode="auto">
          <a:xfrm>
            <a:off x="457200" y="3383755"/>
            <a:ext cx="1338262" cy="670719"/>
          </a:xfrm>
          <a:prstGeom prst="borderCallout1">
            <a:avLst>
              <a:gd name="adj1" fmla="val 51389"/>
              <a:gd name="adj2" fmla="val 101005"/>
              <a:gd name="adj3" fmla="val -17788"/>
              <a:gd name="adj4" fmla="val 138788"/>
            </a:avLst>
          </a:prstGeom>
          <a:gradFill rotWithShape="0">
            <a:gsLst>
              <a:gs pos="0">
                <a:srgbClr val="FFFFFF"/>
              </a:gs>
              <a:gs pos="100000">
                <a:srgbClr val="FF9900"/>
              </a:gs>
            </a:gsLst>
            <a:path path="shape">
              <a:fillToRect l="50000" t="50000" r="50000" b="50000"/>
            </a:path>
          </a:gradFill>
          <a:ln w="25560" cap="sq">
            <a:solidFill>
              <a:srgbClr val="E4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smtClean="0">
                <a:solidFill>
                  <a:srgbClr val="000000"/>
                </a:solidFill>
              </a:rPr>
              <a:t>Display Name</a:t>
            </a:r>
            <a:endParaRPr lang="en-US" altLang="en-US" dirty="0">
              <a:solidFill>
                <a:srgbClr val="000000"/>
              </a:solidFill>
            </a:endParaRPr>
          </a:p>
        </p:txBody>
      </p:sp>
      <p:sp>
        <p:nvSpPr>
          <p:cNvPr id="11" name="AutoShape 4"/>
          <p:cNvSpPr>
            <a:spLocks/>
          </p:cNvSpPr>
          <p:nvPr/>
        </p:nvSpPr>
        <p:spPr bwMode="auto">
          <a:xfrm>
            <a:off x="457200" y="4344192"/>
            <a:ext cx="1338262" cy="670719"/>
          </a:xfrm>
          <a:prstGeom prst="borderCallout1">
            <a:avLst>
              <a:gd name="adj1" fmla="val 51389"/>
              <a:gd name="adj2" fmla="val 101005"/>
              <a:gd name="adj3" fmla="val -88478"/>
              <a:gd name="adj4" fmla="val 139421"/>
            </a:avLst>
          </a:prstGeom>
          <a:gradFill rotWithShape="0">
            <a:gsLst>
              <a:gs pos="0">
                <a:srgbClr val="FFFFFF"/>
              </a:gs>
              <a:gs pos="100000">
                <a:srgbClr val="FF9900"/>
              </a:gs>
            </a:gsLst>
            <a:path path="shape">
              <a:fillToRect l="50000" t="50000" r="50000" b="50000"/>
            </a:path>
          </a:gradFill>
          <a:ln w="25560" cap="sq">
            <a:solidFill>
              <a:srgbClr val="E4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smtClean="0">
                <a:solidFill>
                  <a:srgbClr val="000000"/>
                </a:solidFill>
              </a:rPr>
              <a:t>Chat Room Password</a:t>
            </a:r>
            <a:endParaRPr lang="en-US" altLang="en-US" dirty="0">
              <a:solidFill>
                <a:srgbClr val="000000"/>
              </a:solidFill>
            </a:endParaRPr>
          </a:p>
        </p:txBody>
      </p:sp>
      <p:sp>
        <p:nvSpPr>
          <p:cNvPr id="12" name="AutoShape 7"/>
          <p:cNvSpPr>
            <a:spLocks/>
          </p:cNvSpPr>
          <p:nvPr/>
        </p:nvSpPr>
        <p:spPr bwMode="auto">
          <a:xfrm>
            <a:off x="7348537" y="1462881"/>
            <a:ext cx="1338262" cy="670719"/>
          </a:xfrm>
          <a:prstGeom prst="borderCallout1">
            <a:avLst>
              <a:gd name="adj1" fmla="val 48864"/>
              <a:gd name="adj2" fmla="val -411"/>
              <a:gd name="adj3" fmla="val 156474"/>
              <a:gd name="adj4" fmla="val -40199"/>
            </a:avLst>
          </a:prstGeom>
          <a:gradFill rotWithShape="0">
            <a:gsLst>
              <a:gs pos="0">
                <a:srgbClr val="FFFFFF"/>
              </a:gs>
              <a:gs pos="100000">
                <a:srgbClr val="FF9900"/>
              </a:gs>
            </a:gsLst>
            <a:path path="shape">
              <a:fillToRect l="50000" t="50000" r="50000" b="50000"/>
            </a:path>
          </a:gradFill>
          <a:ln w="25560" cap="sq">
            <a:solidFill>
              <a:srgbClr val="E4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smtClean="0">
                <a:solidFill>
                  <a:srgbClr val="000000"/>
                </a:solidFill>
              </a:rPr>
              <a:t>Chat Activity</a:t>
            </a:r>
            <a:endParaRPr lang="en-US" altLang="en-US" dirty="0">
              <a:solidFill>
                <a:srgbClr val="000000"/>
              </a:solidFill>
            </a:endParaRPr>
          </a:p>
        </p:txBody>
      </p:sp>
      <p:sp>
        <p:nvSpPr>
          <p:cNvPr id="13" name="AutoShape 7"/>
          <p:cNvSpPr>
            <a:spLocks/>
          </p:cNvSpPr>
          <p:nvPr/>
        </p:nvSpPr>
        <p:spPr bwMode="auto">
          <a:xfrm>
            <a:off x="7348537" y="4344191"/>
            <a:ext cx="1338262" cy="670719"/>
          </a:xfrm>
          <a:prstGeom prst="borderCallout1">
            <a:avLst>
              <a:gd name="adj1" fmla="val 48864"/>
              <a:gd name="adj2" fmla="val -411"/>
              <a:gd name="adj3" fmla="val -70745"/>
              <a:gd name="adj4" fmla="val -40199"/>
            </a:avLst>
          </a:prstGeom>
          <a:gradFill rotWithShape="0">
            <a:gsLst>
              <a:gs pos="0">
                <a:srgbClr val="FFFFFF"/>
              </a:gs>
              <a:gs pos="100000">
                <a:srgbClr val="FF9900"/>
              </a:gs>
            </a:gsLst>
            <a:path path="shape">
              <a:fillToRect l="50000" t="50000" r="50000" b="50000"/>
            </a:path>
          </a:gradFill>
          <a:ln w="25560" cap="sq">
            <a:solidFill>
              <a:srgbClr val="E40000"/>
            </a:solidFill>
            <a:miter lim="800000"/>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smtClean="0">
                <a:solidFill>
                  <a:srgbClr val="000000"/>
                </a:solidFill>
              </a:rPr>
              <a:t>New Messages</a:t>
            </a:r>
            <a:endParaRPr lang="en-US" altLang="en-US" dirty="0">
              <a:solidFill>
                <a:srgbClr val="000000"/>
              </a:solidFill>
            </a:endParaRPr>
          </a:p>
        </p:txBody>
      </p:sp>
    </p:spTree>
    <p:extLst>
      <p:ext uri="{BB962C8B-B14F-4D97-AF65-F5344CB8AC3E}">
        <p14:creationId xmlns:p14="http://schemas.microsoft.com/office/powerpoint/2010/main" val="367759407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dirty="0" smtClean="0"/>
              <a:t>Lab Exercises (Part One)</a:t>
            </a:r>
          </a:p>
        </p:txBody>
      </p:sp>
      <p:sp>
        <p:nvSpPr>
          <p:cNvPr id="32772"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dirty="0">
                <a:solidFill>
                  <a:srgbClr val="65AA3B"/>
                </a:solidFill>
              </a:rPr>
              <a:t>Protection Mechanisms  &gt;  Lab Exercises (Part </a:t>
            </a:r>
            <a:r>
              <a:rPr lang="en-US" altLang="en-US" sz="1400" b="1" dirty="0" smtClean="0">
                <a:solidFill>
                  <a:srgbClr val="65AA3B"/>
                </a:solidFill>
              </a:rPr>
              <a:t>One)</a:t>
            </a:r>
            <a:endParaRPr lang="en-US" altLang="en-US" sz="1400" b="1" dirty="0">
              <a:solidFill>
                <a:srgbClr val="65AA3B"/>
              </a:solidFill>
            </a:endParaRPr>
          </a:p>
        </p:txBody>
      </p:sp>
      <p:sp>
        <p:nvSpPr>
          <p:cNvPr id="5" name="Rectangle 7"/>
          <p:cNvSpPr txBox="1">
            <a:spLocks noChangeArrowheads="1"/>
          </p:cNvSpPr>
          <p:nvPr/>
        </p:nvSpPr>
        <p:spPr bwMode="auto">
          <a:xfrm>
            <a:off x="457200" y="5257800"/>
            <a:ext cx="8229600" cy="628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tx1"/>
                </a:solidFill>
                <a:latin typeface="+mn-lt"/>
                <a:ea typeface="+mn-ea"/>
                <a:cs typeface="+mn-cs"/>
              </a:defRPr>
            </a:lvl5pPr>
            <a:lvl6pPr marL="2514600" indent="-228600" algn="l" rtl="0" fontAlgn="base">
              <a:spcBef>
                <a:spcPct val="20000"/>
              </a:spcBef>
              <a:spcAft>
                <a:spcPct val="0"/>
              </a:spcAft>
              <a:buChar char="»"/>
              <a:defRPr sz="2400">
                <a:solidFill>
                  <a:schemeClr val="tx1"/>
                </a:solidFill>
                <a:latin typeface="+mn-lt"/>
                <a:ea typeface="+mn-ea"/>
                <a:cs typeface="+mn-cs"/>
              </a:defRPr>
            </a:lvl6pPr>
            <a:lvl7pPr marL="2971800" indent="-228600" algn="l" rtl="0" fontAlgn="base">
              <a:spcBef>
                <a:spcPct val="20000"/>
              </a:spcBef>
              <a:spcAft>
                <a:spcPct val="0"/>
              </a:spcAft>
              <a:buChar char="»"/>
              <a:defRPr sz="2400">
                <a:solidFill>
                  <a:schemeClr val="tx1"/>
                </a:solidFill>
                <a:latin typeface="+mn-lt"/>
                <a:ea typeface="+mn-ea"/>
                <a:cs typeface="+mn-cs"/>
              </a:defRPr>
            </a:lvl7pPr>
            <a:lvl8pPr marL="3429000" indent="-228600" algn="l" rtl="0" fontAlgn="base">
              <a:spcBef>
                <a:spcPct val="20000"/>
              </a:spcBef>
              <a:spcAft>
                <a:spcPct val="0"/>
              </a:spcAft>
              <a:buChar char="»"/>
              <a:defRPr sz="2400">
                <a:solidFill>
                  <a:schemeClr val="tx1"/>
                </a:solidFill>
                <a:latin typeface="+mn-lt"/>
                <a:ea typeface="+mn-ea"/>
                <a:cs typeface="+mn-cs"/>
              </a:defRPr>
            </a:lvl8pPr>
            <a:lvl9pPr marL="3886200" indent="-228600" algn="l" rtl="0" fontAlgn="base">
              <a:spcBef>
                <a:spcPct val="20000"/>
              </a:spcBef>
              <a:spcAft>
                <a:spcPct val="0"/>
              </a:spcAft>
              <a:buChar char="»"/>
              <a:defRPr sz="2400">
                <a:solidFill>
                  <a:schemeClr val="tx1"/>
                </a:solidFill>
                <a:latin typeface="+mn-lt"/>
                <a:ea typeface="+mn-ea"/>
                <a:cs typeface="+mn-cs"/>
              </a:defRPr>
            </a:lvl9pPr>
          </a:lstStyle>
          <a:p>
            <a:pPr marL="0" indent="0" algn="ctr">
              <a:buFontTx/>
              <a:buNone/>
              <a:defRPr/>
            </a:pPr>
            <a:r>
              <a:rPr lang="en-US" altLang="en-US" sz="1800" b="1" kern="0" dirty="0" err="1" smtClean="0"/>
              <a:t>TEATalk</a:t>
            </a:r>
            <a:r>
              <a:rPr lang="en-US" altLang="en-US" sz="1800" b="1" kern="0" dirty="0" smtClean="0"/>
              <a:t> Server (requires that a current version of Java SE is installed).  Messages from the clients, or error messages, will appear in this window.</a:t>
            </a:r>
            <a:endParaRPr lang="en-US" altLang="en-US" sz="1800" kern="0" dirty="0" smtClean="0"/>
          </a:p>
        </p:txBody>
      </p:sp>
      <p:sp>
        <p:nvSpPr>
          <p:cNvPr id="2" name="Rectangle 2"/>
          <p:cNvSpPr>
            <a:spLocks noChangeArrowheads="1"/>
          </p:cNvSpPr>
          <p:nvPr/>
        </p:nvSpPr>
        <p:spPr bwMode="auto">
          <a:xfrm>
            <a:off x="2209800" y="14628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3"/>
          <a:stretch>
            <a:fillRect/>
          </a:stretch>
        </p:blipFill>
        <p:spPr>
          <a:xfrm>
            <a:off x="1075134" y="1386681"/>
            <a:ext cx="6993731" cy="3657600"/>
          </a:xfrm>
          <a:prstGeom prst="rect">
            <a:avLst/>
          </a:prstGeom>
        </p:spPr>
      </p:pic>
    </p:spTree>
    <p:extLst>
      <p:ext uri="{BB962C8B-B14F-4D97-AF65-F5344CB8AC3E}">
        <p14:creationId xmlns:p14="http://schemas.microsoft.com/office/powerpoint/2010/main" val="395212131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smtClean="0"/>
              <a:t>Introduction to Passwords</a:t>
            </a:r>
          </a:p>
        </p:txBody>
      </p:sp>
      <p:sp>
        <p:nvSpPr>
          <p:cNvPr id="20483" name="Rectangle 7"/>
          <p:cNvSpPr>
            <a:spLocks noGrp="1" noChangeArrowheads="1"/>
          </p:cNvSpPr>
          <p:nvPr>
            <p:ph type="body" sz="half" idx="4294967295"/>
          </p:nvPr>
        </p:nvSpPr>
        <p:spPr bwMode="auto">
          <a:xfrm>
            <a:off x="457200" y="1600200"/>
            <a:ext cx="8229600" cy="3886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en-US" altLang="en-US" sz="2200" smtClean="0"/>
              <a:t>A </a:t>
            </a:r>
            <a:r>
              <a:rPr lang="en-US" altLang="en-US" sz="2200" i="1" smtClean="0"/>
              <a:t>password</a:t>
            </a:r>
            <a:r>
              <a:rPr lang="en-US" altLang="en-US" sz="2200" smtClean="0"/>
              <a:t> (or </a:t>
            </a:r>
            <a:r>
              <a:rPr lang="en-US" altLang="en-US" sz="2200" i="1" smtClean="0"/>
              <a:t>passphrase</a:t>
            </a:r>
            <a:r>
              <a:rPr lang="en-US" altLang="en-US" sz="2200" smtClean="0"/>
              <a:t>) is a sequence of characters that is used to prove one’s identity.  Passwords allow their owners to gain access to a protected resource that is to be kept secret from those who do not have the password.  They are typically stored as </a:t>
            </a:r>
            <a:r>
              <a:rPr lang="en-US" altLang="en-US" sz="2200" i="1" smtClean="0"/>
              <a:t>hashes</a:t>
            </a:r>
            <a:r>
              <a:rPr lang="en-US" altLang="en-US" sz="2200" smtClean="0"/>
              <a:t>, or signatures derived from the characters of the original password.</a:t>
            </a:r>
          </a:p>
          <a:p>
            <a:pPr marL="0" indent="0">
              <a:buFontTx/>
              <a:buNone/>
            </a:pPr>
            <a:r>
              <a:rPr lang="en-US" altLang="en-US" sz="2200" smtClean="0"/>
              <a:t>Providing a user name and a password to a system is one of the most common ways of identifying yourself and proving that your identity is genuine.  </a:t>
            </a:r>
            <a:r>
              <a:rPr lang="en-US" altLang="en-US" sz="2200" i="1" smtClean="0"/>
              <a:t>Authentication</a:t>
            </a:r>
            <a:r>
              <a:rPr lang="en-US" altLang="en-US" sz="2200" smtClean="0"/>
              <a:t> is the act of comparing the provided credentials with those on record; if the credentials match, they are accepted, and you are allowed access.</a:t>
            </a:r>
          </a:p>
        </p:txBody>
      </p:sp>
      <p:sp>
        <p:nvSpPr>
          <p:cNvPr id="20484"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a:solidFill>
                  <a:srgbClr val="65AA3B"/>
                </a:solidFill>
              </a:rPr>
              <a:t>Protection Mechanisms  &gt;  Introduction to Passwords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smtClean="0"/>
              <a:t>Introduction to Passwords (cont’d)</a:t>
            </a:r>
          </a:p>
        </p:txBody>
      </p:sp>
      <p:sp>
        <p:nvSpPr>
          <p:cNvPr id="22531" name="Rectangle 7"/>
          <p:cNvSpPr>
            <a:spLocks noGrp="1" noChangeArrowheads="1"/>
          </p:cNvSpPr>
          <p:nvPr>
            <p:ph type="body" sz="half" idx="4294967295"/>
          </p:nvPr>
        </p:nvSpPr>
        <p:spPr bwMode="auto">
          <a:xfrm>
            <a:off x="457200" y="1600200"/>
            <a:ext cx="8229600" cy="3886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en-US" altLang="en-US" smtClean="0"/>
              <a:t>An ideal password is one that is easy for you (the owner) to remember, but difficult for others to guess.  The second characteristic is important because an attacker may be interested in the data that is protected by your password, or in using your identity for some unauthorized purpose, or both.</a:t>
            </a:r>
          </a:p>
          <a:p>
            <a:pPr marL="0" indent="0">
              <a:buFontTx/>
              <a:buNone/>
            </a:pPr>
            <a:r>
              <a:rPr lang="en-US" altLang="en-US" smtClean="0"/>
              <a:t>Anything that makes your password more difficult to guess reduces the likelihood that it will be compromised.  However, making a password more difficult to guess may also make it harder to remember.</a:t>
            </a:r>
          </a:p>
        </p:txBody>
      </p:sp>
      <p:sp>
        <p:nvSpPr>
          <p:cNvPr id="22532"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a:solidFill>
                  <a:srgbClr val="65AA3B"/>
                </a:solidFill>
              </a:rPr>
              <a:t>Protection Mechanisms  &gt;  Introduction to Passwords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smtClean="0"/>
              <a:t>Introduction to Passwords (cont’d)</a:t>
            </a:r>
          </a:p>
        </p:txBody>
      </p:sp>
      <p:sp>
        <p:nvSpPr>
          <p:cNvPr id="4099" name="Rectangle 7"/>
          <p:cNvSpPr>
            <a:spLocks noGrp="1" noChangeArrowheads="1"/>
          </p:cNvSpPr>
          <p:nvPr>
            <p:ph type="body" sz="half" idx="4294967295"/>
          </p:nvPr>
        </p:nvSpPr>
        <p:spPr bwMode="auto">
          <a:xfrm>
            <a:off x="457200" y="1600200"/>
            <a:ext cx="8229600" cy="3886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defRPr/>
            </a:pPr>
            <a:r>
              <a:rPr lang="en-US" altLang="en-US" dirty="0" smtClean="0"/>
              <a:t>To protect their users’ information, many organizations require certain characteristics of the passwords they will accept in order to make the passwords as strong as possible.  These characteristics include:</a:t>
            </a:r>
          </a:p>
          <a:p>
            <a:pPr>
              <a:defRPr/>
            </a:pPr>
            <a:r>
              <a:rPr lang="en-US" altLang="en-US" sz="2200" b="1" dirty="0" smtClean="0"/>
              <a:t>Length</a:t>
            </a:r>
            <a:r>
              <a:rPr lang="en-US" altLang="en-US" sz="2200" dirty="0" smtClean="0"/>
              <a:t> (typically a minimum of eight characters or more)</a:t>
            </a:r>
          </a:p>
          <a:p>
            <a:pPr>
              <a:defRPr/>
            </a:pPr>
            <a:r>
              <a:rPr lang="en-US" altLang="en-US" sz="2200" b="1" dirty="0" smtClean="0"/>
              <a:t>Range</a:t>
            </a:r>
            <a:r>
              <a:rPr lang="en-US" altLang="en-US" sz="2200" dirty="0" smtClean="0"/>
              <a:t> (passwords may be required to include upper </a:t>
            </a:r>
            <a:r>
              <a:rPr lang="en-US" altLang="en-US" sz="2200" i="1" dirty="0" smtClean="0"/>
              <a:t>and</a:t>
            </a:r>
            <a:r>
              <a:rPr lang="en-US" altLang="en-US" sz="2200" dirty="0" smtClean="0"/>
              <a:t> lowercase letters, numbers, and special characters/symbols)</a:t>
            </a:r>
          </a:p>
          <a:p>
            <a:pPr>
              <a:defRPr/>
            </a:pPr>
            <a:r>
              <a:rPr lang="en-US" altLang="en-US" sz="2200" b="1" dirty="0" smtClean="0"/>
              <a:t>Forbidden elements </a:t>
            </a:r>
            <a:r>
              <a:rPr lang="en-US" altLang="en-US" sz="2200" dirty="0" smtClean="0"/>
              <a:t>(typically, passwords cannot include dictionary words or personal information that would be easy for others to find)</a:t>
            </a:r>
          </a:p>
        </p:txBody>
      </p:sp>
      <p:sp>
        <p:nvSpPr>
          <p:cNvPr id="24580"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a:solidFill>
                  <a:srgbClr val="65AA3B"/>
                </a:solidFill>
              </a:rPr>
              <a:t>Protection Mechanisms  &gt;  Introduction to Passwords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smtClean="0"/>
              <a:t>Introduction to Passwords (cont’d)</a:t>
            </a:r>
          </a:p>
        </p:txBody>
      </p:sp>
      <p:sp>
        <p:nvSpPr>
          <p:cNvPr id="26627" name="Rectangle 7"/>
          <p:cNvSpPr>
            <a:spLocks noGrp="1" noChangeArrowheads="1"/>
          </p:cNvSpPr>
          <p:nvPr>
            <p:ph type="body" sz="half" idx="4294967295"/>
          </p:nvPr>
        </p:nvSpPr>
        <p:spPr bwMode="auto">
          <a:xfrm>
            <a:off x="457200" y="1600200"/>
            <a:ext cx="8229600" cy="3886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en-US" altLang="en-US" smtClean="0"/>
              <a:t>Passwords that are composed according to these policies are more difficult to guess than those which are not.  However, passwords are still vulnerable to </a:t>
            </a:r>
            <a:r>
              <a:rPr lang="en-US" altLang="en-US" i="1" smtClean="0"/>
              <a:t>cracking</a:t>
            </a:r>
            <a:r>
              <a:rPr lang="en-US" altLang="en-US" smtClean="0"/>
              <a:t>, which is the act of recovering passwords from encrypted data.</a:t>
            </a:r>
          </a:p>
          <a:p>
            <a:pPr marL="0" indent="0">
              <a:buFontTx/>
              <a:buNone/>
            </a:pPr>
            <a:r>
              <a:rPr lang="en-US" altLang="en-US" smtClean="0"/>
              <a:t>Password cracking typically involves capturing a copy of this data (from a file, from a network, etc.) and attempting to decrypt it with multiple guesses of the password.  If the decryption succeeds, or if the cryptographic hash of the guessed password matches that of the original, the crack is successful.</a:t>
            </a:r>
          </a:p>
        </p:txBody>
      </p:sp>
      <p:sp>
        <p:nvSpPr>
          <p:cNvPr id="26628"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a:solidFill>
                  <a:srgbClr val="65AA3B"/>
                </a:solidFill>
              </a:rPr>
              <a:t>Protection Mechanisms  &gt;  Introduction to Passwords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idx="4294967295"/>
          </p:nvPr>
        </p:nvSpPr>
        <p:spPr bwMode="auto">
          <a:xfrm>
            <a:off x="0" y="457200"/>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4488" eaLnBrk="1" hangingPunct="1"/>
            <a:r>
              <a:rPr lang="en-US" altLang="en-US" sz="4000" dirty="0" smtClean="0"/>
              <a:t>Introduction to Passwords (cont’d)</a:t>
            </a:r>
          </a:p>
        </p:txBody>
      </p:sp>
      <p:sp>
        <p:nvSpPr>
          <p:cNvPr id="28675" name="Rectangle 7"/>
          <p:cNvSpPr>
            <a:spLocks noGrp="1" noChangeArrowheads="1"/>
          </p:cNvSpPr>
          <p:nvPr>
            <p:ph type="body" sz="half" idx="4294967295"/>
          </p:nvPr>
        </p:nvSpPr>
        <p:spPr bwMode="auto">
          <a:xfrm>
            <a:off x="457200" y="1600200"/>
            <a:ext cx="8229600" cy="3886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en-US" altLang="en-US" sz="2000" dirty="0" smtClean="0"/>
              <a:t>The time required to crack a password depends on several factors.  The strength of the password (as defined earlier) is one factor, as is the way in which candidate passwords are chosen.  The simplest way is a </a:t>
            </a:r>
            <a:r>
              <a:rPr lang="en-US" altLang="en-US" sz="2000" i="1" dirty="0" smtClean="0"/>
              <a:t>brute-force attack</a:t>
            </a:r>
            <a:r>
              <a:rPr lang="en-US" altLang="en-US" sz="2000" dirty="0" smtClean="0"/>
              <a:t>, or simply guessing every possible permutation of a password.</a:t>
            </a:r>
          </a:p>
          <a:p>
            <a:pPr marL="0" indent="0">
              <a:buFontTx/>
              <a:buNone/>
            </a:pPr>
            <a:r>
              <a:rPr lang="en-US" altLang="en-US" sz="2000" dirty="0" smtClean="0"/>
              <a:t>A brute-force attack may require a large number of guesses, so more sophisticated password cracking tools use other methods to minimize the number of guesses.  These include </a:t>
            </a:r>
            <a:r>
              <a:rPr lang="en-US" altLang="en-US" sz="2000" i="1" dirty="0" smtClean="0"/>
              <a:t>dictionary attacks </a:t>
            </a:r>
            <a:r>
              <a:rPr lang="en-US" altLang="en-US" sz="2000" dirty="0" smtClean="0"/>
              <a:t>(passwords derived from a list of words) and </a:t>
            </a:r>
            <a:r>
              <a:rPr lang="en-US" altLang="en-US" sz="2000" i="1" dirty="0" smtClean="0"/>
              <a:t>rainbow tables </a:t>
            </a:r>
            <a:r>
              <a:rPr lang="en-US" altLang="en-US" sz="2000" dirty="0" smtClean="0"/>
              <a:t>(precomputed values for known hashing algorithms).  John the Ripper is one freely-available dictionary attack tool.  For this exercise, we will use </a:t>
            </a:r>
            <a:r>
              <a:rPr lang="en-US" altLang="en-US" sz="2000" b="1" dirty="0" err="1" smtClean="0"/>
              <a:t>TEACracker</a:t>
            </a:r>
            <a:r>
              <a:rPr lang="en-US" altLang="en-US" sz="2000" dirty="0" smtClean="0"/>
              <a:t>, a brute-force password cracker designed for use with </a:t>
            </a:r>
            <a:r>
              <a:rPr lang="en-US" altLang="en-US" sz="2000" dirty="0" err="1" smtClean="0"/>
              <a:t>TEATalk</a:t>
            </a:r>
            <a:r>
              <a:rPr lang="en-US" altLang="en-US" sz="2000" dirty="0" smtClean="0"/>
              <a:t>.</a:t>
            </a:r>
          </a:p>
        </p:txBody>
      </p:sp>
      <p:sp>
        <p:nvSpPr>
          <p:cNvPr id="28676" name="Text Placeholder 5"/>
          <p:cNvSpPr txBox="1">
            <a:spLocks/>
          </p:cNvSpPr>
          <p:nvPr/>
        </p:nvSpPr>
        <p:spPr bwMode="auto">
          <a:xfrm>
            <a:off x="457200" y="6400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400" b="1">
                <a:solidFill>
                  <a:srgbClr val="65AA3B"/>
                </a:solidFill>
              </a:rPr>
              <a:t>Protection Mechanisms  &gt;  Introduction to Passwords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ge">
  <a:themeElements>
    <a:clrScheme name="1_CT3_Them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T3_Theme1">
      <a:majorFont>
        <a:latin typeface="Calibri"/>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T3_Them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T3_Theme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T3_Theme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T3_Theme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T3_Theme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T3_Theme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T3_Theme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T3_Theme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T3_Theme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T3_Theme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T3_Theme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T3_Theme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1798</Words>
  <Application>Microsoft Office PowerPoint</Application>
  <PresentationFormat>On-screen Show (4:3)</PresentationFormat>
  <Paragraphs>130</Paragraphs>
  <Slides>20</Slides>
  <Notes>20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6" baseType="lpstr">
      <vt:lpstr>ＭＳ Ｐゴシック</vt:lpstr>
      <vt:lpstr>Arial</vt:lpstr>
      <vt:lpstr>Calibri</vt:lpstr>
      <vt:lpstr>Emerge</vt:lpstr>
      <vt:lpstr>Image</vt:lpstr>
      <vt:lpstr>Bitmap Image</vt:lpstr>
      <vt:lpstr>PowerPoint Presentation</vt:lpstr>
      <vt:lpstr>Lab Exercises (Part One)</vt:lpstr>
      <vt:lpstr>Lab Exercises (Part One)</vt:lpstr>
      <vt:lpstr>Lab Exercises (Part One)</vt:lpstr>
      <vt:lpstr>Introduction to Passwords</vt:lpstr>
      <vt:lpstr>Introduction to Passwords (cont’d)</vt:lpstr>
      <vt:lpstr>Introduction to Passwords (cont’d)</vt:lpstr>
      <vt:lpstr>Introduction to Passwords (cont’d)</vt:lpstr>
      <vt:lpstr>Introduction to Passwords (cont’d)</vt:lpstr>
      <vt:lpstr>Introduction to Passwords (cont’d)</vt:lpstr>
      <vt:lpstr>Introduction to Passwords (cont’d)</vt:lpstr>
      <vt:lpstr>Password Protection</vt:lpstr>
      <vt:lpstr>Password Protection (cont’d)</vt:lpstr>
      <vt:lpstr>Lab Exercises (Part Two)</vt:lpstr>
      <vt:lpstr>Introduction to Firewalls</vt:lpstr>
      <vt:lpstr>Introduction to Firewalls (cont’d)</vt:lpstr>
      <vt:lpstr>Windows Firewall</vt:lpstr>
      <vt:lpstr>Windows Firewall (cont’d)</vt:lpstr>
      <vt:lpstr>Windows Firewall (cont’d)</vt:lpstr>
      <vt:lpstr>Windows Firewall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2013-04-10T14:08:06Z</dcterms:created>
  <dcterms:modified xsi:type="dcterms:W3CDTF">2017-07-10T21:02:56Z</dcterms:modified>
  <cp:contentStatus/>
</cp:coreProperties>
</file>