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304" r:id="rId3"/>
    <p:sldId id="305" r:id="rId4"/>
    <p:sldId id="266" r:id="rId5"/>
    <p:sldId id="267" r:id="rId6"/>
    <p:sldId id="268" r:id="rId7"/>
    <p:sldId id="269" r:id="rId8"/>
    <p:sldId id="270" r:id="rId9"/>
    <p:sldId id="300" r:id="rId10"/>
    <p:sldId id="301" r:id="rId11"/>
    <p:sldId id="302" r:id="rId12"/>
    <p:sldId id="290" r:id="rId13"/>
    <p:sldId id="271" r:id="rId14"/>
    <p:sldId id="303" r:id="rId15"/>
    <p:sldId id="288" r:id="rId16"/>
    <p:sldId id="272" r:id="rId17"/>
    <p:sldId id="273" r:id="rId18"/>
    <p:sldId id="306" r:id="rId19"/>
    <p:sldId id="274" r:id="rId20"/>
    <p:sldId id="275" r:id="rId21"/>
    <p:sldId id="276" r:id="rId22"/>
    <p:sldId id="277" r:id="rId23"/>
    <p:sldId id="278" r:id="rId24"/>
    <p:sldId id="307" r:id="rId25"/>
    <p:sldId id="279" r:id="rId26"/>
    <p:sldId id="280" r:id="rId27"/>
    <p:sldId id="281" r:id="rId28"/>
    <p:sldId id="289" r:id="rId29"/>
    <p:sldId id="282" r:id="rId30"/>
    <p:sldId id="283" r:id="rId31"/>
    <p:sldId id="284" r:id="rId32"/>
    <p:sldId id="285" r:id="rId33"/>
    <p:sldId id="286" r:id="rId34"/>
    <p:sldId id="287" r:id="rId35"/>
    <p:sldId id="293" r:id="rId36"/>
    <p:sldId id="294" r:id="rId37"/>
    <p:sldId id="295" r:id="rId38"/>
    <p:sldId id="291" r:id="rId39"/>
    <p:sldId id="296" r:id="rId40"/>
    <p:sldId id="297" r:id="rId41"/>
    <p:sldId id="299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8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3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3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8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1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40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39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3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2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05" y="71968"/>
            <a:ext cx="880105" cy="88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4434" y="71968"/>
            <a:ext cx="1489145" cy="88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55136" y="93111"/>
            <a:ext cx="899865" cy="8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59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9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445CC1-B79C-4CFE-9FB2-559804E53F66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C78055-266A-4D4B-86A9-E668C63E1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Control System </a:t>
            </a:r>
            <a:r>
              <a:rPr lang="en-US" dirty="0" smtClean="0"/>
              <a:t>Networks and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1887" y="3996267"/>
            <a:ext cx="7621135" cy="1388534"/>
          </a:xfrm>
        </p:spPr>
        <p:txBody>
          <a:bodyPr/>
          <a:lstStyle/>
          <a:p>
            <a:r>
              <a:rPr lang="en-US" dirty="0" smtClean="0"/>
              <a:t>Capacity Building for Control System Security Collaborative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6439"/>
            <a:ext cx="10018713" cy="4261448"/>
          </a:xfrm>
        </p:spPr>
        <p:txBody>
          <a:bodyPr/>
          <a:lstStyle/>
          <a:p>
            <a:r>
              <a:rPr lang="en-US" b="1" dirty="0" smtClean="0"/>
              <a:t>Public Address</a:t>
            </a:r>
            <a:r>
              <a:rPr lang="en-US" dirty="0" smtClean="0"/>
              <a:t>-  An IP address that is routed publically on the Internet</a:t>
            </a:r>
          </a:p>
          <a:p>
            <a:r>
              <a:rPr lang="en-US" b="1" dirty="0" smtClean="0"/>
              <a:t>Private Address</a:t>
            </a:r>
            <a:r>
              <a:rPr lang="en-US" dirty="0" smtClean="0"/>
              <a:t>- An address that is used for internal communication</a:t>
            </a:r>
          </a:p>
          <a:p>
            <a:r>
              <a:rPr lang="en-US" b="1" dirty="0" smtClean="0"/>
              <a:t>Network </a:t>
            </a:r>
            <a:r>
              <a:rPr lang="en-US" b="1" dirty="0"/>
              <a:t>Address Translation</a:t>
            </a:r>
            <a:r>
              <a:rPr lang="en-US" dirty="0"/>
              <a:t>- </a:t>
            </a:r>
            <a:r>
              <a:rPr lang="en-US" b="1" dirty="0"/>
              <a:t>NAT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an Internet standard that enables a local-area network (LAN) to use one set of IP addresses for internal traffic and a second set of addresses for external traffic.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NAT box </a:t>
            </a:r>
            <a:r>
              <a:rPr lang="en-US" dirty="0"/>
              <a:t>located where the LAN meets the Internet makes all necessary IP address translations.</a:t>
            </a:r>
          </a:p>
        </p:txBody>
      </p:sp>
    </p:spTree>
    <p:extLst>
      <p:ext uri="{BB962C8B-B14F-4D97-AF65-F5344CB8AC3E}">
        <p14:creationId xmlns:p14="http://schemas.microsoft.com/office/powerpoint/2010/main" val="19845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676" y="2029637"/>
            <a:ext cx="291465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69" y="2150137"/>
            <a:ext cx="2518766" cy="198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791" y="4634631"/>
            <a:ext cx="6762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18381"/>
            <a:ext cx="10018713" cy="1752599"/>
          </a:xfrm>
        </p:spPr>
        <p:txBody>
          <a:bodyPr/>
          <a:lstStyle/>
          <a:p>
            <a:r>
              <a:rPr lang="en-US" dirty="0" smtClean="0"/>
              <a:t>Layer 2- Data Link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165" y="1732920"/>
            <a:ext cx="7239000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77" y="3403030"/>
            <a:ext cx="4464979" cy="3454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97683" y="3700732"/>
            <a:ext cx="1751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Payloads such as control system data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600536" y="2898476"/>
            <a:ext cx="1130060" cy="802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4865"/>
            <a:ext cx="10018713" cy="927340"/>
          </a:xfrm>
        </p:spPr>
        <p:txBody>
          <a:bodyPr/>
          <a:lstStyle/>
          <a:p>
            <a:r>
              <a:rPr lang="en-US" dirty="0"/>
              <a:t>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26875"/>
            <a:ext cx="10018713" cy="509821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TCP and IP were developed by a Department of Defense (DOD) research project to connect a number different networks designed by different vendors into a network of networks</a:t>
            </a:r>
          </a:p>
          <a:p>
            <a:r>
              <a:rPr lang="en-US" sz="2800" b="1" dirty="0"/>
              <a:t>IP</a:t>
            </a:r>
            <a:r>
              <a:rPr lang="en-US" sz="2800" dirty="0"/>
              <a:t> - is responsible for moving packet of data from node to node. IP forwards each packet based </a:t>
            </a:r>
            <a:r>
              <a:rPr lang="en-US" sz="2800" dirty="0" smtClean="0"/>
              <a:t>the destination </a:t>
            </a:r>
            <a:r>
              <a:rPr lang="en-US" sz="2800" dirty="0"/>
              <a:t>address (the IP </a:t>
            </a:r>
            <a:r>
              <a:rPr lang="en-US" sz="2800" dirty="0" smtClean="0"/>
              <a:t>address). </a:t>
            </a:r>
          </a:p>
          <a:p>
            <a:pPr lvl="1"/>
            <a:r>
              <a:rPr lang="en-US" sz="2000" dirty="0" smtClean="0"/>
              <a:t>IP </a:t>
            </a:r>
            <a:r>
              <a:rPr lang="en-US" sz="2000" dirty="0"/>
              <a:t>operates on gateway machines that move data from department to organization to region and then around the world. </a:t>
            </a:r>
          </a:p>
          <a:p>
            <a:r>
              <a:rPr lang="en-US" sz="2800" b="1" dirty="0"/>
              <a:t>TCP</a:t>
            </a:r>
            <a:r>
              <a:rPr lang="en-US" sz="2800" dirty="0"/>
              <a:t> - is responsible for verifying the correct delivery of data from client to server. Data can be lost in the intermediate network. </a:t>
            </a:r>
          </a:p>
          <a:p>
            <a:pPr lvl="1"/>
            <a:r>
              <a:rPr lang="en-US" sz="2400" dirty="0"/>
              <a:t>TCP adds support to detect errors or lost data and to trigger retransmission until the data is correctly and completely received.</a:t>
            </a:r>
          </a:p>
          <a:p>
            <a:pPr marL="365760" lvl="0" indent="-256032" defTabSz="91440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</a:pPr>
            <a:endParaRPr lang="en-US" sz="2800" dirty="0">
              <a:solidFill>
                <a:prstClr val="black"/>
              </a:solidFill>
              <a:latin typeface="Georg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2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Frame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801" y="2665562"/>
            <a:ext cx="8813731" cy="3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672" y="556404"/>
            <a:ext cx="10018713" cy="1143000"/>
          </a:xfrm>
        </p:spPr>
        <p:txBody>
          <a:bodyPr/>
          <a:lstStyle/>
          <a:p>
            <a:r>
              <a:rPr lang="en-US" dirty="0" smtClean="0"/>
              <a:t>Protocol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36" y="1440611"/>
            <a:ext cx="10018713" cy="5046453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port</a:t>
            </a:r>
            <a:r>
              <a:rPr lang="en-US" dirty="0"/>
              <a:t> is an endpoint of communication in an operating system.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port is always associated with an IP address of a host and the protocol type of the communication, and thus completes the destination or origination address of a communications session.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port is identified for each address and protocol by a 16-bit number, commonly known as the </a:t>
            </a:r>
            <a:r>
              <a:rPr lang="en-US" b="1" dirty="0"/>
              <a:t>port number</a:t>
            </a:r>
            <a:r>
              <a:rPr lang="en-US" dirty="0" smtClean="0"/>
              <a:t>. The range is from 0-65535</a:t>
            </a:r>
            <a:endParaRPr lang="en-US" dirty="0"/>
          </a:p>
          <a:p>
            <a:r>
              <a:rPr lang="en-US" dirty="0"/>
              <a:t>Specific port numbers </a:t>
            </a:r>
            <a:r>
              <a:rPr lang="en-US" dirty="0" smtClean="0"/>
              <a:t>are </a:t>
            </a:r>
            <a:r>
              <a:rPr lang="en-US" dirty="0"/>
              <a:t>often used to identify specific services. </a:t>
            </a:r>
            <a:endParaRPr lang="en-US" dirty="0" smtClean="0"/>
          </a:p>
          <a:p>
            <a:r>
              <a:rPr lang="en-US" dirty="0" smtClean="0"/>
              <a:t>Type of ports </a:t>
            </a:r>
          </a:p>
          <a:p>
            <a:pPr lvl="1"/>
            <a:r>
              <a:rPr lang="en-US" b="1" dirty="0"/>
              <a:t>Ports </a:t>
            </a:r>
            <a:r>
              <a:rPr lang="en-US" b="1" dirty="0" smtClean="0"/>
              <a:t>0-1023</a:t>
            </a:r>
            <a:r>
              <a:rPr lang="en-US" dirty="0" smtClean="0"/>
              <a:t>-</a:t>
            </a:r>
            <a:r>
              <a:rPr lang="en-US" dirty="0"/>
              <a:t> well-known port </a:t>
            </a:r>
            <a:r>
              <a:rPr lang="en-US" dirty="0" smtClean="0"/>
              <a:t>numbers.  I.e. HTTP= port 80, FTP= port 20 and21</a:t>
            </a:r>
          </a:p>
          <a:p>
            <a:pPr lvl="1"/>
            <a:r>
              <a:rPr lang="en-US" b="1" dirty="0" smtClean="0"/>
              <a:t>Ports </a:t>
            </a:r>
            <a:r>
              <a:rPr lang="en-US" b="1" dirty="0"/>
              <a:t>1024-49151</a:t>
            </a:r>
            <a:r>
              <a:rPr lang="en-US" dirty="0"/>
              <a:t> - registered ports: </a:t>
            </a:r>
            <a:r>
              <a:rPr lang="en-US" dirty="0" smtClean="0"/>
              <a:t>use for vendor applications</a:t>
            </a:r>
            <a:endParaRPr lang="en-US" dirty="0"/>
          </a:p>
          <a:p>
            <a:pPr lvl="1"/>
            <a:r>
              <a:rPr lang="en-US" b="1" dirty="0"/>
              <a:t>Ports &gt;49151</a:t>
            </a:r>
            <a:r>
              <a:rPr lang="en-US" dirty="0"/>
              <a:t> - dynamic / private ports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448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Industrial </a:t>
            </a:r>
            <a:r>
              <a:rPr lang="en-US" b="1" dirty="0" smtClean="0"/>
              <a:t>Control System </a:t>
            </a:r>
            <a:r>
              <a:rPr lang="en-US" b="1" dirty="0"/>
              <a:t>(ICS)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80402"/>
            <a:ext cx="10018713" cy="4777597"/>
          </a:xfrm>
        </p:spPr>
        <p:txBody>
          <a:bodyPr>
            <a:normAutofit/>
          </a:bodyPr>
          <a:lstStyle/>
          <a:p>
            <a:r>
              <a:rPr lang="en-US" sz="2800" b="1" dirty="0"/>
              <a:t>Industrial control system (ICS)</a:t>
            </a:r>
            <a:r>
              <a:rPr lang="en-US" sz="2800" dirty="0"/>
              <a:t> is a general term that encompasses several types of control systems used in industrial production, </a:t>
            </a:r>
            <a:r>
              <a:rPr lang="en-US" sz="2800" dirty="0" smtClean="0"/>
              <a:t>including: </a:t>
            </a:r>
          </a:p>
          <a:p>
            <a:pPr lvl="1"/>
            <a:r>
              <a:rPr lang="en-US" sz="2400" dirty="0" smtClean="0"/>
              <a:t>Supervisory Control </a:t>
            </a:r>
            <a:r>
              <a:rPr lang="en-US" sz="2400" dirty="0"/>
              <a:t>and </a:t>
            </a:r>
            <a:r>
              <a:rPr lang="en-US" sz="2400" dirty="0" smtClean="0"/>
              <a:t>Data Acquisition </a:t>
            </a:r>
            <a:r>
              <a:rPr lang="en-US" sz="2400" dirty="0"/>
              <a:t>(SCADA) </a:t>
            </a:r>
            <a:r>
              <a:rPr lang="en-US" sz="2400" dirty="0" smtClean="0"/>
              <a:t>systems</a:t>
            </a:r>
          </a:p>
          <a:p>
            <a:pPr lvl="1"/>
            <a:r>
              <a:rPr lang="en-US" sz="2400" dirty="0" smtClean="0"/>
              <a:t>Distributed Control Systems</a:t>
            </a:r>
            <a:r>
              <a:rPr lang="en-US" sz="2400" dirty="0"/>
              <a:t> (DCS</a:t>
            </a:r>
            <a:r>
              <a:rPr lang="en-US" sz="2400" dirty="0" smtClean="0"/>
              <a:t>) </a:t>
            </a:r>
          </a:p>
          <a:p>
            <a:pPr lvl="1"/>
            <a:r>
              <a:rPr lang="en-US" sz="2400" dirty="0" smtClean="0"/>
              <a:t>Programmable Logic Controllers</a:t>
            </a:r>
            <a:r>
              <a:rPr lang="en-US" sz="2400" dirty="0"/>
              <a:t> (PLC</a:t>
            </a:r>
            <a:r>
              <a:rPr lang="en-US" sz="2400" dirty="0" smtClean="0"/>
              <a:t>); </a:t>
            </a:r>
            <a:r>
              <a:rPr lang="en-US" sz="2400" dirty="0"/>
              <a:t>often found in the industrial sectors and critical </a:t>
            </a:r>
            <a:r>
              <a:rPr lang="en-US" sz="2400" dirty="0" smtClean="0"/>
              <a:t>infrastructures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1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29264"/>
          </a:xfrm>
        </p:spPr>
        <p:txBody>
          <a:bodyPr/>
          <a:lstStyle/>
          <a:p>
            <a:r>
              <a:rPr lang="en-US" dirty="0" smtClean="0"/>
              <a:t>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1329"/>
            <a:ext cx="10018713" cy="3789872"/>
          </a:xfrm>
        </p:spPr>
        <p:txBody>
          <a:bodyPr>
            <a:noAutofit/>
          </a:bodyPr>
          <a:lstStyle/>
          <a:p>
            <a:r>
              <a:rPr lang="en-US" sz="2800" b="1" dirty="0"/>
              <a:t>ICSs</a:t>
            </a:r>
            <a:r>
              <a:rPr lang="en-US" sz="2800" dirty="0"/>
              <a:t> are typically used in industries such as electrical, water, oil, gas and data. </a:t>
            </a:r>
            <a:endParaRPr lang="en-US" sz="2800" dirty="0" smtClean="0"/>
          </a:p>
          <a:p>
            <a:r>
              <a:rPr lang="en-US" sz="2800" dirty="0" smtClean="0"/>
              <a:t>Automated </a:t>
            </a:r>
            <a:r>
              <a:rPr lang="en-US" sz="2800" dirty="0"/>
              <a:t>or operator-driven supervisory commands can be pushed to remote station control devices, which are often referred to as field devices. </a:t>
            </a:r>
            <a:endParaRPr lang="en-US" sz="2800" dirty="0" smtClean="0"/>
          </a:p>
          <a:p>
            <a:r>
              <a:rPr lang="en-US" sz="2800" dirty="0" smtClean="0"/>
              <a:t>Field </a:t>
            </a:r>
            <a:r>
              <a:rPr lang="en-US" sz="2800" dirty="0"/>
              <a:t>devices control local operations such as opening and closing valves and breakers, collecting data from sensor systems, and monitoring the local environment for alarm conditions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20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PLC Device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255" y="2542479"/>
            <a:ext cx="8529789" cy="371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Supervisory Control and Data Acquisition (SCADA)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78811"/>
            <a:ext cx="10018713" cy="312420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SCADA </a:t>
            </a:r>
            <a:r>
              <a:rPr lang="en-US" sz="2800" dirty="0" smtClean="0"/>
              <a:t>generally </a:t>
            </a:r>
            <a:r>
              <a:rPr lang="en-US" sz="2800" dirty="0"/>
              <a:t>refers to an industrial computer system that monitors and controls a process.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the case of the transmission and distribution elements of electrical utilities, </a:t>
            </a:r>
            <a:r>
              <a:rPr lang="en-US" sz="2800" b="1" dirty="0"/>
              <a:t>SCADA</a:t>
            </a:r>
            <a:r>
              <a:rPr lang="en-US" sz="2800" dirty="0"/>
              <a:t> will monitor substations, transformers and other electrical assets.</a:t>
            </a:r>
          </a:p>
        </p:txBody>
      </p:sp>
    </p:spTree>
    <p:extLst>
      <p:ext uri="{BB962C8B-B14F-4D97-AF65-F5344CB8AC3E}">
        <p14:creationId xmlns:p14="http://schemas.microsoft.com/office/powerpoint/2010/main" val="50218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3068" y="1005467"/>
            <a:ext cx="8930747" cy="2110382"/>
          </a:xfrm>
        </p:spPr>
        <p:txBody>
          <a:bodyPr/>
          <a:lstStyle/>
          <a:p>
            <a:pPr algn="ctr"/>
            <a:r>
              <a:rPr lang="en-US" dirty="0" smtClean="0"/>
              <a:t>Greg Randall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483068" y="3372327"/>
            <a:ext cx="8930748" cy="860400"/>
          </a:xfrm>
        </p:spPr>
        <p:txBody>
          <a:bodyPr/>
          <a:lstStyle/>
          <a:p>
            <a:pPr algn="ctr"/>
            <a:r>
              <a:rPr lang="en-US" dirty="0" smtClean="0"/>
              <a:t>Program Chair Computer Information Systems</a:t>
            </a:r>
          </a:p>
          <a:p>
            <a:pPr algn="ctr"/>
            <a:r>
              <a:rPr lang="en-US" dirty="0" smtClean="0"/>
              <a:t>Snead State Community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SCADA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723" y="2007485"/>
            <a:ext cx="5811417" cy="442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Terminal Unit (RTU)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2546"/>
            <a:ext cx="10018713" cy="3124201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Remote Terminal Unit</a:t>
            </a:r>
            <a:r>
              <a:rPr lang="en-US" dirty="0"/>
              <a:t> is an electronic device that is controlled by a microprocessor.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device interfaces with physical objects to a Distributed Control System (DCS) or Supervisory Control and Data Acquisition (SCADA) system by transmitting telemetry data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107789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Control System (DCS)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11391"/>
            <a:ext cx="10018713" cy="3124201"/>
          </a:xfrm>
        </p:spPr>
        <p:txBody>
          <a:bodyPr>
            <a:norm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distributed control system</a:t>
            </a:r>
            <a:r>
              <a:rPr lang="en-US" sz="2800" dirty="0"/>
              <a:t> (</a:t>
            </a:r>
            <a:r>
              <a:rPr lang="en-US" sz="2800" b="1" dirty="0"/>
              <a:t>DCS</a:t>
            </a:r>
            <a:r>
              <a:rPr lang="en-US" sz="2800" dirty="0"/>
              <a:t>) is a </a:t>
            </a:r>
            <a:r>
              <a:rPr lang="en-US" sz="2800" b="1" dirty="0"/>
              <a:t>control system</a:t>
            </a:r>
            <a:r>
              <a:rPr lang="en-US" sz="2800" dirty="0"/>
              <a:t> for a process or plant, wherein </a:t>
            </a:r>
            <a:r>
              <a:rPr lang="en-US" sz="2800" dirty="0" smtClean="0"/>
              <a:t>control</a:t>
            </a:r>
            <a:r>
              <a:rPr lang="en-US" sz="2800" b="1" dirty="0" smtClean="0"/>
              <a:t> </a:t>
            </a:r>
            <a:r>
              <a:rPr lang="en-US" sz="2800" dirty="0" smtClean="0"/>
              <a:t>elements </a:t>
            </a:r>
            <a:r>
              <a:rPr lang="en-US" sz="2800" dirty="0"/>
              <a:t>are distributed throughout the system.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554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760" y="202721"/>
            <a:ext cx="10018713" cy="1752599"/>
          </a:xfrm>
        </p:spPr>
        <p:txBody>
          <a:bodyPr/>
          <a:lstStyle/>
          <a:p>
            <a:r>
              <a:rPr lang="en-US" dirty="0" smtClean="0"/>
              <a:t>DCS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422" y="1409109"/>
            <a:ext cx="5194543" cy="54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DCS 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887" y="2438399"/>
            <a:ext cx="7670888" cy="39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Machine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An</a:t>
            </a:r>
            <a:r>
              <a:rPr lang="en-US" sz="3200" dirty="0"/>
              <a:t> </a:t>
            </a:r>
            <a:r>
              <a:rPr lang="en-US" sz="3200" b="1" dirty="0"/>
              <a:t>HMI</a:t>
            </a:r>
            <a:r>
              <a:rPr lang="en-US" sz="3200" dirty="0"/>
              <a:t> is a software application that presents information to an operator or user about the state of a process, and to accept and implement the operators control instructions. </a:t>
            </a:r>
            <a:endParaRPr lang="en-US" sz="3200" dirty="0" smtClean="0"/>
          </a:p>
          <a:p>
            <a:r>
              <a:rPr lang="en-US" sz="3200" dirty="0" smtClean="0"/>
              <a:t>Typically </a:t>
            </a:r>
            <a:r>
              <a:rPr lang="en-US" sz="3200" dirty="0"/>
              <a:t>information is displayed in a graphic format (Graphical User </a:t>
            </a:r>
            <a:r>
              <a:rPr lang="en-US" sz="3200" b="1" dirty="0"/>
              <a:t>Interface</a:t>
            </a:r>
            <a:r>
              <a:rPr lang="en-US" sz="3200" dirty="0"/>
              <a:t> or GUI).</a:t>
            </a:r>
          </a:p>
        </p:txBody>
      </p:sp>
    </p:spTree>
    <p:extLst>
      <p:ext uri="{BB962C8B-B14F-4D97-AF65-F5344CB8AC3E}">
        <p14:creationId xmlns:p14="http://schemas.microsoft.com/office/powerpoint/2010/main" val="18630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941" y="1958196"/>
            <a:ext cx="6133451" cy="46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3691"/>
            <a:ext cx="10018713" cy="4572000"/>
          </a:xfrm>
        </p:spPr>
        <p:txBody>
          <a:bodyPr/>
          <a:lstStyle/>
          <a:p>
            <a:r>
              <a:rPr lang="en-US" dirty="0" smtClean="0"/>
              <a:t>Communication Protocols are the rules used to send and receive data from the SCADA, DCS, and HMI</a:t>
            </a:r>
          </a:p>
          <a:p>
            <a:r>
              <a:rPr lang="en-US" dirty="0" smtClean="0"/>
              <a:t>This communication is facilitated through the use of:</a:t>
            </a:r>
          </a:p>
          <a:p>
            <a:pPr lvl="1"/>
            <a:r>
              <a:rPr lang="en-US" dirty="0" smtClean="0"/>
              <a:t>Computer Systems</a:t>
            </a:r>
          </a:p>
          <a:p>
            <a:pPr lvl="1"/>
            <a:r>
              <a:rPr lang="en-US" dirty="0" smtClean="0"/>
              <a:t>RTUs</a:t>
            </a:r>
          </a:p>
          <a:p>
            <a:pPr lvl="1"/>
            <a:r>
              <a:rPr lang="en-US" dirty="0" smtClean="0"/>
              <a:t>TCP/IP Stack</a:t>
            </a:r>
          </a:p>
          <a:p>
            <a:pPr lvl="1"/>
            <a:r>
              <a:rPr lang="en-US" dirty="0" smtClean="0"/>
              <a:t>Interaction with other protocol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52" y="1858992"/>
            <a:ext cx="10018713" cy="2531853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/>
              <a:t>Industry Communication Protocols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527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Network Protocol (DNP3)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827" y="1880558"/>
            <a:ext cx="10018713" cy="461513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DNP3</a:t>
            </a:r>
            <a:r>
              <a:rPr lang="en-US" dirty="0"/>
              <a:t> (Distributed Network Protocol) is a set of communications protocols used between components in process automation systems.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main use is in utilities such as electric and water companies. Usage in other industries is not common.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developed for communications between various types of data acquisition and control equipment.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plays a crucial role in SCADA 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Used where RTUs, </a:t>
            </a:r>
            <a:r>
              <a:rPr lang="en-US" dirty="0"/>
              <a:t>and Intelligent Electronic Devices (IEDs</a:t>
            </a:r>
            <a:r>
              <a:rPr lang="en-US" dirty="0" smtClean="0"/>
              <a:t>) reside. </a:t>
            </a:r>
          </a:p>
          <a:p>
            <a:r>
              <a:rPr lang="en-US" dirty="0" smtClean="0"/>
              <a:t>It </a:t>
            </a:r>
            <a:r>
              <a:rPr lang="en-US" dirty="0"/>
              <a:t>is primarily used for communications between a master station and RTUs or IEDs. </a:t>
            </a:r>
            <a:endParaRPr lang="en-US" dirty="0" smtClean="0"/>
          </a:p>
          <a:p>
            <a:r>
              <a:rPr lang="en-US" dirty="0" smtClean="0"/>
              <a:t>DNP3 maintains connection with telephone wire, fiber, Ethernet cable, and radio.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6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Basic Networking and Protocols</a:t>
            </a:r>
          </a:p>
          <a:p>
            <a:r>
              <a:rPr lang="en-US" dirty="0" smtClean="0"/>
              <a:t>OSI Model</a:t>
            </a:r>
          </a:p>
          <a:p>
            <a:r>
              <a:rPr lang="en-US" dirty="0" smtClean="0"/>
              <a:t>TCP/IP Model</a:t>
            </a:r>
          </a:p>
          <a:p>
            <a:r>
              <a:rPr lang="en-US" dirty="0" smtClean="0"/>
              <a:t>Industrial Control Systems</a:t>
            </a:r>
          </a:p>
          <a:p>
            <a:r>
              <a:rPr lang="en-US" dirty="0" smtClean="0"/>
              <a:t>SCADA</a:t>
            </a:r>
          </a:p>
          <a:p>
            <a:r>
              <a:rPr lang="en-US" dirty="0" smtClean="0"/>
              <a:t>SCADA Communications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868" y="209221"/>
            <a:ext cx="10018713" cy="901460"/>
          </a:xfrm>
        </p:spPr>
        <p:txBody>
          <a:bodyPr/>
          <a:lstStyle/>
          <a:p>
            <a:r>
              <a:rPr lang="en-US" dirty="0" smtClean="0"/>
              <a:t>DNP3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36" y="1110681"/>
            <a:ext cx="10018713" cy="1223515"/>
          </a:xfrm>
        </p:spPr>
        <p:txBody>
          <a:bodyPr/>
          <a:lstStyle/>
          <a:p>
            <a:r>
              <a:rPr lang="en-US" dirty="0" smtClean="0"/>
              <a:t>DNP3 typically uses the TCP/IP protocol stack for communication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30" y="2012141"/>
            <a:ext cx="6700388" cy="46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790754"/>
            <a:ext cx="10018713" cy="1462177"/>
          </a:xfrm>
        </p:spPr>
        <p:txBody>
          <a:bodyPr/>
          <a:lstStyle/>
          <a:p>
            <a:r>
              <a:rPr lang="en-US" dirty="0"/>
              <a:t>Open Platform Communications (OPC</a:t>
            </a:r>
            <a:r>
              <a:rPr lang="en-US" dirty="0" smtClean="0"/>
              <a:t>) Unified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52931"/>
            <a:ext cx="10342505" cy="43462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OPC</a:t>
            </a:r>
            <a:r>
              <a:rPr lang="en-US" dirty="0" smtClean="0"/>
              <a:t> </a:t>
            </a:r>
            <a:r>
              <a:rPr lang="en-US" b="1" dirty="0" smtClean="0"/>
              <a:t>UA </a:t>
            </a:r>
            <a:r>
              <a:rPr lang="en-US" dirty="0" smtClean="0"/>
              <a:t>is </a:t>
            </a:r>
            <a:r>
              <a:rPr lang="en-US" dirty="0"/>
              <a:t>a series of standards and specifications for </a:t>
            </a:r>
            <a:r>
              <a:rPr lang="en-US" dirty="0" smtClean="0"/>
              <a:t>secure and reliable industrial</a:t>
            </a:r>
            <a:r>
              <a:rPr lang="en-US" dirty="0"/>
              <a:t> telecommunication. </a:t>
            </a:r>
            <a:endParaRPr lang="en-US" dirty="0" smtClean="0"/>
          </a:p>
          <a:p>
            <a:r>
              <a:rPr lang="en-US" dirty="0" smtClean="0"/>
              <a:t>An</a:t>
            </a:r>
            <a:r>
              <a:rPr lang="en-US" dirty="0"/>
              <a:t> industrial automation industry task force developed the original standard in 1996 under the name </a:t>
            </a:r>
            <a:r>
              <a:rPr lang="en-US" b="1" dirty="0"/>
              <a:t>OLE for Process Control</a:t>
            </a:r>
            <a:r>
              <a:rPr lang="en-US" dirty="0"/>
              <a:t> (Object Linking and Embedding for Process Control). </a:t>
            </a:r>
            <a:endParaRPr lang="en-US" dirty="0" smtClean="0"/>
          </a:p>
          <a:p>
            <a:r>
              <a:rPr lang="en-US" b="1" dirty="0" smtClean="0"/>
              <a:t>OPC</a:t>
            </a:r>
            <a:r>
              <a:rPr lang="en-US" dirty="0" smtClean="0"/>
              <a:t> </a:t>
            </a:r>
            <a:r>
              <a:rPr lang="en-US" dirty="0"/>
              <a:t>specifies the communication of real-time plant data between control devices from different manufacturers</a:t>
            </a:r>
            <a:r>
              <a:rPr lang="en-US" dirty="0" smtClean="0"/>
              <a:t>. Hence, Unified Architecture</a:t>
            </a:r>
          </a:p>
          <a:p>
            <a:r>
              <a:rPr lang="en-US" dirty="0" smtClean="0"/>
              <a:t>Specifically used in windows-based platforms and HMI but now is used in Java and Linux</a:t>
            </a:r>
          </a:p>
          <a:p>
            <a:r>
              <a:rPr lang="en-US" dirty="0" smtClean="0"/>
              <a:t>Best used in a Web-based control system.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3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Profibus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4908"/>
            <a:ext cx="10018713" cy="3124201"/>
          </a:xfrm>
        </p:spPr>
        <p:txBody>
          <a:bodyPr>
            <a:normAutofit/>
          </a:bodyPr>
          <a:lstStyle/>
          <a:p>
            <a:r>
              <a:rPr lang="en-US" b="1" dirty="0"/>
              <a:t>PROFIBUS</a:t>
            </a:r>
            <a:r>
              <a:rPr lang="en-US" dirty="0"/>
              <a:t> (Process Field Bus) is a standard for fieldbus communication in automation technology </a:t>
            </a:r>
            <a:r>
              <a:rPr lang="en-US" dirty="0" smtClean="0"/>
              <a:t>first used </a:t>
            </a:r>
            <a:r>
              <a:rPr lang="en-US" dirty="0"/>
              <a:t>by Siemens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Profibus</a:t>
            </a:r>
            <a:r>
              <a:rPr lang="en-US" dirty="0" smtClean="0"/>
              <a:t> uses a </a:t>
            </a:r>
            <a:r>
              <a:rPr lang="en-US" dirty="0"/>
              <a:t>standard twisted-pair wiring </a:t>
            </a:r>
            <a:r>
              <a:rPr lang="en-US" dirty="0" smtClean="0"/>
              <a:t>system (RS485) or fiber optic cable.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0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0472"/>
          </a:xfrm>
        </p:spPr>
        <p:txBody>
          <a:bodyPr/>
          <a:lstStyle/>
          <a:p>
            <a:r>
              <a:rPr lang="en-US" dirty="0" err="1" smtClean="0"/>
              <a:t>Profibus</a:t>
            </a:r>
            <a:r>
              <a:rPr lang="en-US" dirty="0" smtClean="0"/>
              <a:t> 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0538" y="2102686"/>
            <a:ext cx="4505954" cy="342325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716790" y="1858107"/>
            <a:ext cx="4895056" cy="405082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FMS</a:t>
            </a:r>
            <a:r>
              <a:rPr lang="en-US" sz="2400" dirty="0" smtClean="0"/>
              <a:t>- </a:t>
            </a:r>
            <a:r>
              <a:rPr lang="en-US" sz="2400" dirty="0"/>
              <a:t>Fieldbus Message </a:t>
            </a:r>
            <a:r>
              <a:rPr lang="en-US" sz="2400" dirty="0" smtClean="0"/>
              <a:t>Specification for PLC communication.</a:t>
            </a:r>
          </a:p>
          <a:p>
            <a:r>
              <a:rPr lang="en-US" sz="2400" b="1" dirty="0" smtClean="0"/>
              <a:t>DP</a:t>
            </a:r>
            <a:r>
              <a:rPr lang="en-US" sz="2400" dirty="0" smtClean="0"/>
              <a:t>- </a:t>
            </a:r>
            <a:r>
              <a:rPr lang="en-US" sz="2400" dirty="0"/>
              <a:t>Decentralized Periphery, this new protocol is much simpler and </a:t>
            </a:r>
            <a:r>
              <a:rPr lang="en-US" sz="2400" dirty="0" smtClean="0"/>
              <a:t>faster.</a:t>
            </a:r>
          </a:p>
          <a:p>
            <a:r>
              <a:rPr lang="en-US" sz="2400" b="1" dirty="0" smtClean="0"/>
              <a:t>FDL</a:t>
            </a:r>
            <a:r>
              <a:rPr lang="en-US" sz="2400" dirty="0" smtClean="0"/>
              <a:t>-Field </a:t>
            </a:r>
            <a:r>
              <a:rPr lang="en-US" sz="2400" dirty="0"/>
              <a:t>bus Data </a:t>
            </a:r>
            <a:r>
              <a:rPr lang="en-US" sz="2400" dirty="0" smtClean="0"/>
              <a:t>Link</a:t>
            </a:r>
          </a:p>
          <a:p>
            <a:r>
              <a:rPr lang="en-US" sz="2400" b="1" dirty="0" smtClean="0"/>
              <a:t>MBP</a:t>
            </a:r>
            <a:r>
              <a:rPr lang="en-US" sz="2400" dirty="0" smtClean="0"/>
              <a:t>- Manchester-Coded Power Bus- </a:t>
            </a:r>
            <a:r>
              <a:rPr lang="en-US" sz="2400" dirty="0"/>
              <a:t>permits transmission of both data and power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2098" y="147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Profibus</a:t>
            </a:r>
            <a:r>
              <a:rPr lang="en-US" dirty="0" smtClean="0"/>
              <a:t> Frame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519" y="2222386"/>
            <a:ext cx="7217014" cy="41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EtherNet/Industrial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454" y="1837427"/>
            <a:ext cx="10018713" cy="4684144"/>
          </a:xfrm>
        </p:spPr>
        <p:txBody>
          <a:bodyPr>
            <a:noAutofit/>
          </a:bodyPr>
          <a:lstStyle/>
          <a:p>
            <a:r>
              <a:rPr lang="en-US" dirty="0" smtClean="0"/>
              <a:t>Combines standard </a:t>
            </a:r>
            <a:r>
              <a:rPr lang="en-US" b="1" dirty="0" smtClean="0"/>
              <a:t>Ethernet</a:t>
            </a:r>
            <a:r>
              <a:rPr lang="en-US" dirty="0" smtClean="0"/>
              <a:t> with </a:t>
            </a:r>
            <a:r>
              <a:rPr lang="en-US" b="1" dirty="0" smtClean="0"/>
              <a:t>Common Industrial Protocol </a:t>
            </a:r>
            <a:r>
              <a:rPr lang="en-US" dirty="0" smtClean="0"/>
              <a:t>(CIP)</a:t>
            </a:r>
          </a:p>
          <a:p>
            <a:r>
              <a:rPr lang="en-US" dirty="0"/>
              <a:t>The </a:t>
            </a:r>
            <a:r>
              <a:rPr lang="en-US" b="1" dirty="0"/>
              <a:t>Common Industrial Protocol</a:t>
            </a:r>
            <a:r>
              <a:rPr lang="en-US" dirty="0"/>
              <a:t> (CIP) is an industrial protocol for industrial automation applications</a:t>
            </a:r>
            <a:endParaRPr lang="en-US" dirty="0" smtClean="0"/>
          </a:p>
          <a:p>
            <a:r>
              <a:rPr lang="en-US" dirty="0" smtClean="0"/>
              <a:t>Widely </a:t>
            </a:r>
            <a:r>
              <a:rPr lang="en-US" dirty="0"/>
              <a:t>used in a range </a:t>
            </a:r>
            <a:r>
              <a:rPr lang="en-US" dirty="0" smtClean="0"/>
              <a:t>of industries</a:t>
            </a:r>
          </a:p>
          <a:p>
            <a:r>
              <a:rPr lang="en-US" dirty="0" smtClean="0"/>
              <a:t>CIP is capable of operations that provide three required services:</a:t>
            </a:r>
          </a:p>
          <a:p>
            <a:pPr lvl="1"/>
            <a:r>
              <a:rPr lang="en-US" dirty="0" smtClean="0"/>
              <a:t>	Control of Industrial Devices</a:t>
            </a:r>
          </a:p>
          <a:p>
            <a:pPr lvl="1"/>
            <a:r>
              <a:rPr lang="en-US" dirty="0" smtClean="0"/>
              <a:t>	Configuration of Devices</a:t>
            </a:r>
          </a:p>
          <a:p>
            <a:pPr lvl="1"/>
            <a:r>
              <a:rPr lang="en-US" dirty="0" smtClean="0"/>
              <a:t>	Collection of Real-Time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9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539815"/>
          </a:xfrm>
        </p:spPr>
        <p:txBody>
          <a:bodyPr/>
          <a:lstStyle/>
          <a:p>
            <a:pPr algn="ctr"/>
            <a:r>
              <a:rPr lang="en-US" dirty="0" smtClean="0"/>
              <a:t>EtherNet/IP Communication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80402"/>
            <a:ext cx="10018713" cy="3124201"/>
          </a:xfrm>
        </p:spPr>
        <p:txBody>
          <a:bodyPr anchor="t"/>
          <a:lstStyle/>
          <a:p>
            <a:r>
              <a:rPr lang="en-US" dirty="0" smtClean="0"/>
              <a:t>CIP provides for utilization of the top three layers of the OSI Model</a:t>
            </a:r>
          </a:p>
          <a:p>
            <a:r>
              <a:rPr lang="en-US" dirty="0" smtClean="0"/>
              <a:t>Standard Ethernet practices on the network of choice utilize the last three layers of the OSI Model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87" y="3812875"/>
            <a:ext cx="7195242" cy="24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EtherNet/IP Frame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842" y="2596551"/>
            <a:ext cx="7303650" cy="35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651" y="754811"/>
            <a:ext cx="10018713" cy="1752599"/>
          </a:xfrm>
        </p:spPr>
        <p:txBody>
          <a:bodyPr/>
          <a:lstStyle/>
          <a:p>
            <a:r>
              <a:rPr lang="en-US" dirty="0"/>
              <a:t>Modbus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7207"/>
            <a:ext cx="10018713" cy="4520241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Original protocol used to communicate between </a:t>
            </a:r>
            <a:r>
              <a:rPr lang="en-US" sz="3300" dirty="0" err="1"/>
              <a:t>Modicon</a:t>
            </a:r>
            <a:r>
              <a:rPr lang="en-US" sz="3300" dirty="0"/>
              <a:t> devices</a:t>
            </a:r>
            <a:r>
              <a:rPr lang="en-US" sz="3300" dirty="0" smtClean="0"/>
              <a:t>.</a:t>
            </a:r>
          </a:p>
          <a:p>
            <a:r>
              <a:rPr lang="en-US" sz="3300" dirty="0" smtClean="0"/>
              <a:t>Modbus is a popular communication protocol in various industrial control settings.</a:t>
            </a:r>
            <a:endParaRPr lang="en-US" sz="3300" dirty="0"/>
          </a:p>
          <a:p>
            <a:r>
              <a:rPr lang="en-US" sz="3300" b="1" u="sng" dirty="0" smtClean="0"/>
              <a:t>Mo</a:t>
            </a:r>
            <a:r>
              <a:rPr lang="en-US" sz="3300" dirty="0" smtClean="0"/>
              <a:t>dular </a:t>
            </a:r>
            <a:r>
              <a:rPr lang="en-US" sz="3300" b="1" u="sng" dirty="0"/>
              <a:t>Di</a:t>
            </a:r>
            <a:r>
              <a:rPr lang="en-US" sz="3300" dirty="0"/>
              <a:t>gital </a:t>
            </a:r>
            <a:r>
              <a:rPr lang="en-US" sz="3300" b="1" u="sng" dirty="0"/>
              <a:t>Con</a:t>
            </a:r>
            <a:r>
              <a:rPr lang="en-US" sz="3300" dirty="0"/>
              <a:t>troller was the name given to the first </a:t>
            </a:r>
            <a:r>
              <a:rPr lang="en-US" sz="3300" dirty="0" smtClean="0"/>
              <a:t>commercial Programmable </a:t>
            </a:r>
            <a:r>
              <a:rPr lang="en-US" sz="3300" dirty="0"/>
              <a:t>Logic Controller built in </a:t>
            </a:r>
            <a:r>
              <a:rPr lang="en-US" sz="3300" dirty="0" smtClean="0"/>
              <a:t>1969</a:t>
            </a:r>
          </a:p>
          <a:p>
            <a:r>
              <a:rPr lang="en-US" sz="3300" dirty="0" smtClean="0"/>
              <a:t>Two basic versions of Modbus include:</a:t>
            </a:r>
          </a:p>
          <a:p>
            <a:pPr lvl="1"/>
            <a:r>
              <a:rPr lang="en-US" sz="3300" dirty="0" smtClean="0"/>
              <a:t>Modbus RTU- Open serial communication (RS-232 or RS-485)</a:t>
            </a:r>
          </a:p>
          <a:p>
            <a:pPr lvl="1"/>
            <a:r>
              <a:rPr lang="en-US" sz="3300" dirty="0" smtClean="0"/>
              <a:t>Modbus/TCP- Ethernet attachment to control devices</a:t>
            </a:r>
          </a:p>
          <a:p>
            <a:r>
              <a:rPr lang="en-US" sz="3300" dirty="0"/>
              <a:t> </a:t>
            </a:r>
            <a:r>
              <a:rPr lang="en-US" sz="3300" dirty="0" smtClean="0"/>
              <a:t>In Modbus/TCP, </a:t>
            </a:r>
            <a:r>
              <a:rPr lang="en-US" sz="3300" dirty="0"/>
              <a:t>RTU </a:t>
            </a:r>
            <a:r>
              <a:rPr lang="en-US" sz="3300" dirty="0" smtClean="0"/>
              <a:t>messages are transmitted in </a:t>
            </a:r>
            <a:r>
              <a:rPr lang="en-US" sz="3300" dirty="0"/>
              <a:t>a TCP/IP </a:t>
            </a:r>
            <a:r>
              <a:rPr lang="en-US" sz="3300" dirty="0" smtClean="0"/>
              <a:t>packet </a:t>
            </a:r>
            <a:r>
              <a:rPr lang="en-US" sz="3300" dirty="0"/>
              <a:t>and sent over a network instead of serial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Modbus Frame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645" y="3407429"/>
            <a:ext cx="8409638" cy="1397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5469" y="2573392"/>
            <a:ext cx="4956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MBAP- Modbus Application Header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5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035169"/>
            <a:ext cx="10018713" cy="793631"/>
          </a:xfrm>
        </p:spPr>
        <p:txBody>
          <a:bodyPr/>
          <a:lstStyle/>
          <a:p>
            <a:r>
              <a:rPr lang="en-US" dirty="0" smtClean="0"/>
              <a:t>Basic Networking Overview-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42537"/>
            <a:ext cx="10018713" cy="4226942"/>
          </a:xfrm>
        </p:spPr>
        <p:txBody>
          <a:bodyPr/>
          <a:lstStyle/>
          <a:p>
            <a:r>
              <a:rPr lang="en-US" dirty="0"/>
              <a:t>In the context of data communication, a network protocol is a formal set of rules, conventions and data structure that governs how computers and other network devices exchange information over a network. </a:t>
            </a:r>
          </a:p>
          <a:p>
            <a:r>
              <a:rPr lang="en-US" dirty="0"/>
              <a:t>In other words, protocol is a standard procedure and format that two data communication devices must understand, accept and use to be able to talk to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3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Modbus Packet Fields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854" y="2539154"/>
            <a:ext cx="5880229" cy="3042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871" y="2539154"/>
            <a:ext cx="3688477" cy="30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003" y="2216319"/>
            <a:ext cx="5541602" cy="43598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3607" y="1302589"/>
            <a:ext cx="546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Modbus/TCP- Data Packet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13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914" y="2868283"/>
            <a:ext cx="10018713" cy="1752599"/>
          </a:xfrm>
        </p:spPr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protocol cover?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5449"/>
            <a:ext cx="10018713" cy="4261449"/>
          </a:xfrm>
        </p:spPr>
        <p:txBody>
          <a:bodyPr>
            <a:normAutofit/>
          </a:bodyPr>
          <a:lstStyle/>
          <a:p>
            <a:r>
              <a:rPr lang="en-US" dirty="0"/>
              <a:t>A protocol is a set of rules that governs the communications between computers on a network. </a:t>
            </a:r>
          </a:p>
          <a:p>
            <a:r>
              <a:rPr lang="en-US" dirty="0"/>
              <a:t>These rules include guidelines that regulate :</a:t>
            </a:r>
          </a:p>
          <a:p>
            <a:pPr lvl="1"/>
            <a:r>
              <a:rPr lang="en-US" dirty="0"/>
              <a:t>Access method </a:t>
            </a:r>
          </a:p>
          <a:p>
            <a:pPr lvl="1"/>
            <a:r>
              <a:rPr lang="en-US" dirty="0"/>
              <a:t>Allowed physical topologies </a:t>
            </a:r>
          </a:p>
          <a:p>
            <a:pPr lvl="1"/>
            <a:r>
              <a:rPr lang="en-US" dirty="0"/>
              <a:t>Types of cabling </a:t>
            </a:r>
          </a:p>
          <a:p>
            <a:pPr lvl="1"/>
            <a:r>
              <a:rPr lang="en-US" dirty="0"/>
              <a:t>Speed of data transfer</a:t>
            </a:r>
          </a:p>
          <a:p>
            <a:pPr lvl="1"/>
            <a:r>
              <a:rPr lang="en-US" dirty="0"/>
              <a:t>Data flow </a:t>
            </a:r>
          </a:p>
          <a:p>
            <a:pPr lvl="1"/>
            <a:r>
              <a:rPr lang="en-US" dirty="0"/>
              <a:t>Error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6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System Interconnect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062" y="1961893"/>
            <a:ext cx="4221209" cy="46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909" y="2438399"/>
            <a:ext cx="4343516" cy="40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Systems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821" y="2024956"/>
            <a:ext cx="5040926" cy="434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3823"/>
          </a:xfrm>
        </p:spPr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97324"/>
            <a:ext cx="10018713" cy="3880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IP Address-  A </a:t>
            </a:r>
            <a:r>
              <a:rPr lang="en-US" sz="2800" dirty="0"/>
              <a:t>unique </a:t>
            </a:r>
            <a:r>
              <a:rPr lang="en-US" sz="2800" dirty="0" smtClean="0"/>
              <a:t>32 bit address that </a:t>
            </a:r>
            <a:r>
              <a:rPr lang="en-US" sz="2800" dirty="0"/>
              <a:t>identifies each computer using the Internet Protocol to communicate over a network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For human reading, we group the address into 8 bits separated by a decimal point, and converted to decimal.  I.e.  209.65.109.12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71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1058</TotalTime>
  <Words>830</Words>
  <Application>Microsoft Office PowerPoint</Application>
  <PresentationFormat>Widescreen</PresentationFormat>
  <Paragraphs>138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Corbel</vt:lpstr>
      <vt:lpstr>Georgia</vt:lpstr>
      <vt:lpstr>Parallax</vt:lpstr>
      <vt:lpstr>Control System Networks and Protocols</vt:lpstr>
      <vt:lpstr>Greg Randall</vt:lpstr>
      <vt:lpstr>Outline</vt:lpstr>
      <vt:lpstr>Basic Networking Overview- Protocols</vt:lpstr>
      <vt:lpstr>What does a protocol cover?</vt:lpstr>
      <vt:lpstr>Open System Interconnect</vt:lpstr>
      <vt:lpstr>TCP/IP Model</vt:lpstr>
      <vt:lpstr>Control Systems Model</vt:lpstr>
      <vt:lpstr>IP Addressing</vt:lpstr>
      <vt:lpstr>IP Addressing Cont.</vt:lpstr>
      <vt:lpstr>IP Addresses Classes</vt:lpstr>
      <vt:lpstr>Layer 2- Data Link Frame</vt:lpstr>
      <vt:lpstr>TCP/IP</vt:lpstr>
      <vt:lpstr>TCP Frame Format</vt:lpstr>
      <vt:lpstr>Protocol Ports</vt:lpstr>
      <vt:lpstr>Industrial Control System (ICS)</vt:lpstr>
      <vt:lpstr>ICS</vt:lpstr>
      <vt:lpstr>Basic PLC Device</vt:lpstr>
      <vt:lpstr>Supervisory Control and Data Acquisition (SCADA)</vt:lpstr>
      <vt:lpstr>General SCADA Diagram</vt:lpstr>
      <vt:lpstr>Remote Terminal Unit (RTU)</vt:lpstr>
      <vt:lpstr>Distributed Control System (DCS)</vt:lpstr>
      <vt:lpstr>DCS</vt:lpstr>
      <vt:lpstr>DCS Continued</vt:lpstr>
      <vt:lpstr>Human Machine Interface</vt:lpstr>
      <vt:lpstr>HMI</vt:lpstr>
      <vt:lpstr>Communication Protocols</vt:lpstr>
      <vt:lpstr>Industry Communication Protocols</vt:lpstr>
      <vt:lpstr>Distributed Network Protocol (DNP3)</vt:lpstr>
      <vt:lpstr>DNP3 Cont..</vt:lpstr>
      <vt:lpstr>Open Platform Communications (OPC) Unified Architecture</vt:lpstr>
      <vt:lpstr>Profibus</vt:lpstr>
      <vt:lpstr>Profibus Cont..</vt:lpstr>
      <vt:lpstr>Profibus Frame Structure</vt:lpstr>
      <vt:lpstr>EtherNet/Industrial Protocol</vt:lpstr>
      <vt:lpstr>EtherNet/IP Communication Stack</vt:lpstr>
      <vt:lpstr>EtherNet/IP Frame Structure</vt:lpstr>
      <vt:lpstr>Modbus</vt:lpstr>
      <vt:lpstr>Modbus Frame Format</vt:lpstr>
      <vt:lpstr>Modbus Packet Fields</vt:lpstr>
      <vt:lpstr>PowerPoint Presentation</vt:lpstr>
      <vt:lpstr>Questions??</vt:lpstr>
    </vt:vector>
  </TitlesOfParts>
  <Company>Snead State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ModBus</dc:title>
  <dc:creator>Bowen, Steve</dc:creator>
  <cp:lastModifiedBy>Randall, Greg</cp:lastModifiedBy>
  <cp:revision>59</cp:revision>
  <dcterms:created xsi:type="dcterms:W3CDTF">2016-06-03T13:09:38Z</dcterms:created>
  <dcterms:modified xsi:type="dcterms:W3CDTF">2017-06-20T16:10:35Z</dcterms:modified>
</cp:coreProperties>
</file>